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2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BD9129-F68B-4CD4-A93E-B14A2F4CE2C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670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4A47-50AB-4B8D-B631-940C89AE80B1}" type="slidenum">
              <a:rPr lang="sk-SK" altLang="en-US"/>
              <a:pPr/>
              <a:t>1</a:t>
            </a:fld>
            <a:endParaRPr lang="sk-SK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3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8CEDB-BAF4-4E63-B979-472F819DD65E}" type="slidenum">
              <a:rPr lang="sk-SK" altLang="en-US"/>
              <a:pPr/>
              <a:t>10</a:t>
            </a:fld>
            <a:endParaRPr lang="sk-SK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3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E2012-11CF-4EEF-B23F-6EFBF1F79ED2}" type="slidenum">
              <a:rPr lang="sk-SK" altLang="en-US"/>
              <a:pPr/>
              <a:t>11</a:t>
            </a:fld>
            <a:endParaRPr lang="sk-SK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2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A17C8-4345-4030-9540-1339B0D0C24E}" type="slidenum">
              <a:rPr lang="sk-SK" altLang="en-US"/>
              <a:pPr/>
              <a:t>12</a:t>
            </a:fld>
            <a:endParaRPr lang="sk-SK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0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AE320-BF9B-48A0-9B53-D79729058727}" type="slidenum">
              <a:rPr lang="sk-SK" altLang="en-US"/>
              <a:pPr/>
              <a:t>13</a:t>
            </a:fld>
            <a:endParaRPr lang="sk-SK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77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B2295-F53A-47D3-91B6-6ACFBE1C167E}" type="slidenum">
              <a:rPr lang="sk-SK" altLang="en-US"/>
              <a:pPr/>
              <a:t>14</a:t>
            </a:fld>
            <a:endParaRPr lang="sk-SK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18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D60BD-7730-4E1C-AFDF-08A4F6D800F8}" type="slidenum">
              <a:rPr lang="sk-SK" altLang="en-US"/>
              <a:pPr/>
              <a:t>15</a:t>
            </a:fld>
            <a:endParaRPr lang="sk-SK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764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718BD-C9F3-4F39-921F-136DBA7D346F}" type="slidenum">
              <a:rPr lang="sk-SK" altLang="en-US"/>
              <a:pPr/>
              <a:t>16</a:t>
            </a:fld>
            <a:endParaRPr lang="sk-SK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4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213F9-948B-42FA-874E-20FCE8E55ED4}" type="slidenum">
              <a:rPr lang="sk-SK" altLang="en-US"/>
              <a:pPr/>
              <a:t>17</a:t>
            </a:fld>
            <a:endParaRPr lang="sk-SK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2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12E3C-8827-43F9-AC27-ABE43E65C760}" type="slidenum">
              <a:rPr lang="sk-SK" altLang="en-US"/>
              <a:pPr/>
              <a:t>18</a:t>
            </a:fld>
            <a:endParaRPr lang="sk-SK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301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2D1D1-8B99-4643-8572-72547DACE010}" type="slidenum">
              <a:rPr lang="sk-SK" altLang="en-US"/>
              <a:pPr/>
              <a:t>19</a:t>
            </a:fld>
            <a:endParaRPr lang="sk-SK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1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036CC-95B8-48D0-A80B-3F00FDAA64F7}" type="slidenum">
              <a:rPr lang="sk-SK" altLang="en-US"/>
              <a:pPr/>
              <a:t>2</a:t>
            </a:fld>
            <a:endParaRPr lang="sk-SK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8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9A218-920A-4C80-8689-1EAA471577BF}" type="slidenum">
              <a:rPr lang="sk-SK" altLang="en-US"/>
              <a:pPr/>
              <a:t>20</a:t>
            </a:fld>
            <a:endParaRPr lang="sk-SK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F9019-2DD0-48D8-8B45-BBBA10AB2C54}" type="slidenum">
              <a:rPr lang="sk-SK" altLang="en-US"/>
              <a:pPr/>
              <a:t>21</a:t>
            </a:fld>
            <a:endParaRPr lang="sk-SK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72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59C04-403E-47B4-B48F-B67B137E8286}" type="slidenum">
              <a:rPr lang="sk-SK" altLang="en-US"/>
              <a:pPr/>
              <a:t>22</a:t>
            </a:fld>
            <a:endParaRPr lang="sk-SK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845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18189-6618-4C9E-AD45-E99D8EE94970}" type="slidenum">
              <a:rPr lang="sk-SK" altLang="en-US"/>
              <a:pPr/>
              <a:t>23</a:t>
            </a:fld>
            <a:endParaRPr lang="sk-SK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54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9780B-BEF2-4E3B-B87B-C8C5DC946D5A}" type="slidenum">
              <a:rPr lang="sk-SK" altLang="en-US"/>
              <a:pPr/>
              <a:t>24</a:t>
            </a:fld>
            <a:endParaRPr lang="sk-SK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43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286C9-981B-445F-B258-6398FC777F23}" type="slidenum">
              <a:rPr lang="sk-SK" altLang="en-US"/>
              <a:pPr/>
              <a:t>25</a:t>
            </a:fld>
            <a:endParaRPr lang="sk-SK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0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DBBF8-68CF-40C5-81EC-2F112410C432}" type="slidenum">
              <a:rPr lang="sk-SK" altLang="en-US"/>
              <a:pPr/>
              <a:t>26</a:t>
            </a:fld>
            <a:endParaRPr lang="sk-SK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49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D042B-C5EA-4331-BD76-67F81774E0AF}" type="slidenum">
              <a:rPr lang="sk-SK" altLang="en-US"/>
              <a:pPr/>
              <a:t>27</a:t>
            </a:fld>
            <a:endParaRPr lang="sk-SK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79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4E73D-4C65-486C-B1D0-CF664687C3E2}" type="slidenum">
              <a:rPr lang="sk-SK" altLang="en-US"/>
              <a:pPr/>
              <a:t>28</a:t>
            </a:fld>
            <a:endParaRPr lang="sk-SK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18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4C3D6-7D4C-4022-94ED-9E827CB2914F}" type="slidenum">
              <a:rPr lang="sk-SK" altLang="en-US"/>
              <a:pPr/>
              <a:t>29</a:t>
            </a:fld>
            <a:endParaRPr lang="sk-SK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3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A2A51-E01B-4541-A909-026182BB9120}" type="slidenum">
              <a:rPr lang="sk-SK" altLang="en-US"/>
              <a:pPr/>
              <a:t>3</a:t>
            </a:fld>
            <a:endParaRPr lang="sk-SK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18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873D4-1138-4C29-B731-47B8140AD1DD}" type="slidenum">
              <a:rPr lang="sk-SK" altLang="en-US"/>
              <a:pPr/>
              <a:t>30</a:t>
            </a:fld>
            <a:endParaRPr lang="sk-SK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010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20B7A-536E-4884-88F4-3BCCED9612D6}" type="slidenum">
              <a:rPr lang="sk-SK" altLang="en-US"/>
              <a:pPr/>
              <a:t>31</a:t>
            </a:fld>
            <a:endParaRPr lang="sk-SK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75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229-806D-46BF-85E0-B946D97A40B3}" type="slidenum">
              <a:rPr lang="sk-SK" altLang="en-US"/>
              <a:pPr/>
              <a:t>32</a:t>
            </a:fld>
            <a:endParaRPr lang="sk-SK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83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B7DE6-97C3-485B-861B-5C0FECAA16EA}" type="slidenum">
              <a:rPr lang="sk-SK" altLang="en-US"/>
              <a:pPr/>
              <a:t>33</a:t>
            </a:fld>
            <a:endParaRPr lang="sk-SK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113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2AFD0-884C-4400-88BC-DBA33CCD5B4A}" type="slidenum">
              <a:rPr lang="sk-SK" altLang="en-US"/>
              <a:pPr/>
              <a:t>34</a:t>
            </a:fld>
            <a:endParaRPr lang="sk-SK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856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082B7-E7DD-467F-9E44-F83C2AED0602}" type="slidenum">
              <a:rPr lang="sk-SK" altLang="en-US"/>
              <a:pPr/>
              <a:t>35</a:t>
            </a:fld>
            <a:endParaRPr lang="sk-SK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08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1CC5C-DD67-492E-8456-296D661751D9}" type="slidenum">
              <a:rPr lang="sk-SK" altLang="en-US"/>
              <a:pPr/>
              <a:t>36</a:t>
            </a:fld>
            <a:endParaRPr lang="sk-SK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76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0E81C-DF35-4792-99D6-22377D752F4C}" type="slidenum">
              <a:rPr lang="sk-SK" altLang="en-US"/>
              <a:pPr/>
              <a:t>37</a:t>
            </a:fld>
            <a:endParaRPr lang="sk-SK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27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910F4E-A0D4-4060-96A8-90BEE3A9F99A}" type="slidenum">
              <a:rPr lang="sk-SK" altLang="sk-SK"/>
              <a:pPr eaLnBrk="1" hangingPunct="1">
                <a:spcBef>
                  <a:spcPct val="0"/>
                </a:spcBef>
              </a:pPr>
              <a:t>38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77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20A1BE-00F9-42E5-9ACE-639C80EE1509}" type="slidenum">
              <a:rPr lang="sk-SK" altLang="sk-SK"/>
              <a:pPr eaLnBrk="1" hangingPunct="1">
                <a:spcBef>
                  <a:spcPct val="0"/>
                </a:spcBef>
              </a:pPr>
              <a:t>39</a:t>
            </a:fld>
            <a:endParaRPr lang="sk-SK" altLang="sk-SK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4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0038-B60E-4D65-A02B-23644BD546A8}" type="slidenum">
              <a:rPr lang="sk-SK" altLang="en-US"/>
              <a:pPr/>
              <a:t>4</a:t>
            </a:fld>
            <a:endParaRPr lang="sk-SK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00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A9D22-26D7-42CD-84DF-080E64354D19}" type="slidenum">
              <a:rPr lang="sk-SK" altLang="en-US"/>
              <a:pPr/>
              <a:t>5</a:t>
            </a:fld>
            <a:endParaRPr lang="sk-SK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6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42FF3-5100-46BC-85A2-AE5ACAA34E52}" type="slidenum">
              <a:rPr lang="sk-SK" altLang="en-US"/>
              <a:pPr/>
              <a:t>6</a:t>
            </a:fld>
            <a:endParaRPr lang="sk-SK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65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5AAD2-E7F6-49EA-9B70-0BFFF73AD028}" type="slidenum">
              <a:rPr lang="sk-SK" altLang="en-US"/>
              <a:pPr/>
              <a:t>7</a:t>
            </a:fld>
            <a:endParaRPr lang="sk-SK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87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12979-D71E-4ED4-9AB8-6BEA409A5E25}" type="slidenum">
              <a:rPr lang="sk-SK" altLang="en-US"/>
              <a:pPr/>
              <a:t>8</a:t>
            </a:fld>
            <a:endParaRPr lang="sk-SK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8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6E01-373D-44BD-9EFA-D38432D4830B}" type="slidenum">
              <a:rPr lang="sk-SK" altLang="en-US"/>
              <a:pPr/>
              <a:t>9</a:t>
            </a:fld>
            <a:endParaRPr lang="sk-SK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77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014E3A-8788-4560-B309-71F79AB74A16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9AE8-F54E-42DB-B7EB-60213555AC1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4349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4F4D4-8996-4CCC-949F-2B0B0BFDD76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1867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02F6-970B-49AE-AB35-A208AE5BEC1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8032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5F3AC-53F6-41C9-8F10-0E384CDFC97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555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AEC4-2241-4BF7-A8B9-FD4E75260B8A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3292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BDEE-4BFC-4FBA-8069-C9E1ACB9239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649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F4CE-90CE-482B-98DF-8047D4187E0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66954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9D04-820D-469F-B03D-99AB008E6BAA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2801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AEE14-8C4A-4E2E-A547-6BF2E8BCCB4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3456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5D0A8-0D74-4BCA-A3A1-B5D248C82CE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42739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sk-SK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sk-SK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651D4D4-D060-4056-838F-916A1938E87B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z="4600" b="1"/>
              <a:t>METÓDY REGIONÁLNEJ GEOGRAFIE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005263"/>
            <a:ext cx="6553200" cy="2663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altLang="en-US" b="1" dirty="0">
                <a:latin typeface="Arial Narrow" panose="020B0606020202030204" pitchFamily="34" charset="0"/>
              </a:rPr>
              <a:t> regionalizácia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altLang="en-US" b="1" dirty="0">
                <a:latin typeface="Arial Narrow" panose="020B0606020202030204" pitchFamily="34" charset="0"/>
              </a:rPr>
              <a:t> metódy smerujúce k syntéze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altLang="en-US" b="1" dirty="0">
                <a:latin typeface="Arial Narrow" panose="020B0606020202030204" pitchFamily="34" charset="0"/>
              </a:rPr>
              <a:t> metódy regionálnej analýzy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altLang="en-US" b="1" dirty="0">
                <a:latin typeface="Arial Narrow" panose="020B0606020202030204" pitchFamily="34" charset="0"/>
              </a:rPr>
              <a:t> nové metódy v 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altLang="en-US" b="1" dirty="0">
                <a:latin typeface="Arial Narrow" panose="020B0606020202030204" pitchFamily="34" charset="0"/>
              </a:rPr>
              <a:t> </a:t>
            </a:r>
            <a:r>
              <a:rPr lang="sk-SK" altLang="en-U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regionálna taxonómia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jednoduchá a zložená regionalizácia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r>
              <a:rPr lang="sk-SK" altLang="en-US" sz="2600" dirty="0">
                <a:latin typeface="Arial Narrow" panose="020B0606020202030204" pitchFamily="34" charset="0"/>
              </a:rPr>
              <a:t>jednoduchá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vzniká použitím jednej schémy napr. </a:t>
            </a:r>
            <a:r>
              <a:rPr lang="sk-SK" altLang="en-US" sz="2200" dirty="0" err="1">
                <a:latin typeface="Arial Narrow" panose="020B0606020202030204" pitchFamily="34" charset="0"/>
              </a:rPr>
              <a:t>zonálnej</a:t>
            </a:r>
            <a:r>
              <a:rPr lang="sk-SK" altLang="en-US" sz="2200" dirty="0">
                <a:latin typeface="Arial Narrow" panose="020B0606020202030204" pitchFamily="34" charset="0"/>
              </a:rPr>
              <a:t> alebo </a:t>
            </a:r>
            <a:r>
              <a:rPr lang="sk-SK" altLang="en-US" sz="2200" dirty="0" err="1">
                <a:latin typeface="Arial Narrow" panose="020B0606020202030204" pitchFamily="34" charset="0"/>
              </a:rPr>
              <a:t>nodálnej</a:t>
            </a:r>
            <a:r>
              <a:rPr lang="en-GB" altLang="en-US" sz="2200" dirty="0">
                <a:latin typeface="Arial Narrow" panose="020B0606020202030204" pitchFamily="34" charset="0"/>
              </a:rPr>
              <a:t>, </a:t>
            </a:r>
            <a:r>
              <a:rPr lang="en-GB" altLang="en-US" sz="2200" dirty="0" err="1">
                <a:latin typeface="Arial Narrow" panose="020B0606020202030204" pitchFamily="34" charset="0"/>
              </a:rPr>
              <a:t>vznikajú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homogénne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alebo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nodálne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regióny</a:t>
            </a:r>
            <a:endParaRPr lang="sk-SK" altLang="en-US" sz="2200" dirty="0">
              <a:latin typeface="Arial Narrow" panose="020B0606020202030204" pitchFamily="34" charset="0"/>
            </a:endParaRPr>
          </a:p>
          <a:p>
            <a:pPr lvl="2"/>
            <a:r>
              <a:rPr lang="sk-SK" altLang="en-US" sz="1800" dirty="0" err="1">
                <a:latin typeface="Arial Narrow" panose="020B0606020202030204" pitchFamily="34" charset="0"/>
              </a:rPr>
              <a:t>pr</a:t>
            </a:r>
            <a:r>
              <a:rPr lang="sk-SK" altLang="en-US" sz="1800" dirty="0">
                <a:latin typeface="Arial Narrow" panose="020B0606020202030204" pitchFamily="34" charset="0"/>
              </a:rPr>
              <a:t>. regióny dochádzky do zamestnania, regióny podľa prevládajúcej formy osídlenia</a:t>
            </a:r>
          </a:p>
          <a:p>
            <a:r>
              <a:rPr lang="sk-SK" altLang="en-US" sz="2600" dirty="0">
                <a:latin typeface="Arial Narrow" panose="020B0606020202030204" pitchFamily="34" charset="0"/>
              </a:rPr>
              <a:t>zložená regionalizácia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vzniká použitím viacerých schém a ich zlúčením do jedného systému v dôsledku presekávania sa hraníc (napr. </a:t>
            </a:r>
            <a:r>
              <a:rPr lang="en-GB" altLang="en-US" sz="2200" dirty="0" err="1">
                <a:latin typeface="Arial Narrow" panose="020B0606020202030204" pitchFamily="34" charset="0"/>
              </a:rPr>
              <a:t>homogénnych</a:t>
            </a:r>
            <a:r>
              <a:rPr lang="en-GB" altLang="en-US" sz="2200" dirty="0">
                <a:latin typeface="Arial Narrow" panose="020B0606020202030204" pitchFamily="34" charset="0"/>
              </a:rPr>
              <a:t> a </a:t>
            </a:r>
            <a:r>
              <a:rPr lang="en-GB" altLang="en-US" sz="2200" dirty="0" err="1">
                <a:latin typeface="Arial Narrow" panose="020B0606020202030204" pitchFamily="34" charset="0"/>
              </a:rPr>
              <a:t>nodálnych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regiónov</a:t>
            </a:r>
            <a:r>
              <a:rPr lang="sk-SK" altLang="en-US" sz="2200" dirty="0">
                <a:latin typeface="Arial Narrow" panose="020B0606020202030204" pitchFamily="34" charset="0"/>
              </a:rPr>
              <a:t>) vznikajú nové, tzv. </a:t>
            </a:r>
            <a:r>
              <a:rPr lang="sk-SK" altLang="en-US" sz="2200" b="1" dirty="0">
                <a:latin typeface="Arial Narrow" panose="020B0606020202030204" pitchFamily="34" charset="0"/>
              </a:rPr>
              <a:t>hybridné regióny</a:t>
            </a:r>
            <a:endParaRPr lang="sk-SK" altLang="en-US" sz="2200" dirty="0">
              <a:latin typeface="Arial Narrow" panose="020B0606020202030204" pitchFamily="34" charset="0"/>
            </a:endParaRPr>
          </a:p>
          <a:p>
            <a:pPr lvl="1"/>
            <a:r>
              <a:rPr lang="en-GB" altLang="en-US" sz="2200" dirty="0" err="1">
                <a:latin typeface="Arial Narrow" panose="020B0606020202030204" pitchFamily="34" charset="0"/>
              </a:rPr>
              <a:t>najčastejšie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pri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komplexných</a:t>
            </a:r>
            <a:r>
              <a:rPr lang="en-GB" altLang="en-US" sz="2200" dirty="0">
                <a:latin typeface="Arial Narrow" panose="020B0606020202030204" pitchFamily="34" charset="0"/>
              </a:rPr>
              <a:t> </a:t>
            </a:r>
            <a:r>
              <a:rPr lang="en-GB" altLang="en-US" sz="2200" dirty="0" err="1">
                <a:latin typeface="Arial Narrow" panose="020B0606020202030204" pitchFamily="34" charset="0"/>
              </a:rPr>
              <a:t>regionalizáciách</a:t>
            </a:r>
            <a:endParaRPr lang="sk-SK" altLang="en-US" sz="2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95425"/>
          </a:xfrm>
        </p:spPr>
        <p:txBody>
          <a:bodyPr/>
          <a:lstStyle/>
          <a:p>
            <a:r>
              <a:rPr lang="sk-SK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ZÁKLADNÉ POSTUPY REGIONALIZÁCIE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64050"/>
          </a:xfrm>
        </p:spPr>
        <p:txBody>
          <a:bodyPr/>
          <a:lstStyle/>
          <a:p>
            <a:r>
              <a:rPr lang="sk-SK" altLang="en-US" dirty="0">
                <a:latin typeface="Arial Narrow" panose="020B0606020202030204" pitchFamily="34" charset="0"/>
              </a:rPr>
              <a:t>deduktívny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 zhora nadol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 </a:t>
            </a:r>
            <a:r>
              <a:rPr lang="sk-SK" altLang="en-US" sz="2400" b="1" dirty="0">
                <a:latin typeface="Arial Narrow" panose="020B0606020202030204" pitchFamily="34" charset="0"/>
              </a:rPr>
              <a:t>delenie</a:t>
            </a:r>
            <a:r>
              <a:rPr lang="sk-SK" altLang="en-US" sz="2400" dirty="0">
                <a:latin typeface="Arial Narrow" panose="020B0606020202030204" pitchFamily="34" charset="0"/>
              </a:rPr>
              <a:t> väčších územných celkov na menšie</a:t>
            </a:r>
          </a:p>
          <a:p>
            <a:r>
              <a:rPr lang="sk-SK" altLang="en-US" dirty="0">
                <a:latin typeface="Arial Narrow" panose="020B0606020202030204" pitchFamily="34" charset="0"/>
              </a:rPr>
              <a:t>induktívny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 zdola nahor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 </a:t>
            </a:r>
            <a:r>
              <a:rPr lang="sk-SK" altLang="en-US" sz="2400" b="1" dirty="0">
                <a:latin typeface="Arial Narrow" panose="020B0606020202030204" pitchFamily="34" charset="0"/>
              </a:rPr>
              <a:t>zoskupovanie</a:t>
            </a:r>
            <a:r>
              <a:rPr lang="sk-SK" altLang="en-US" sz="2400" dirty="0">
                <a:latin typeface="Arial Narrow" panose="020B0606020202030204" pitchFamily="34" charset="0"/>
              </a:rPr>
              <a:t> menších územných jednotiek na základe spoločných znakov do väčších jednotiek</a:t>
            </a:r>
          </a:p>
          <a:p>
            <a:r>
              <a:rPr lang="sk-SK" altLang="en-US" sz="2600" dirty="0">
                <a:latin typeface="Arial Narrow" panose="020B0606020202030204" pitchFamily="34" charset="0"/>
              </a:rPr>
              <a:t>oba uvedené postupy </a:t>
            </a:r>
            <a:r>
              <a:rPr lang="sk-SK" altLang="en-US" sz="2600" b="1" dirty="0">
                <a:latin typeface="Arial Narrow" panose="020B0606020202030204" pitchFamily="34" charset="0"/>
              </a:rPr>
              <a:t>možno kombinovať</a:t>
            </a:r>
            <a:r>
              <a:rPr lang="sk-SK" altLang="en-US" sz="2600" dirty="0">
                <a:latin typeface="Arial Narrow" panose="020B0606020202030204" pitchFamily="34" charset="0"/>
              </a:rPr>
              <a:t>, čo v značnej miere závisí od podkladových materiálov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686800" cy="1439862"/>
          </a:xfrm>
        </p:spPr>
        <p:txBody>
          <a:bodyPr/>
          <a:lstStyle/>
          <a:p>
            <a:r>
              <a:rPr lang="sk-SK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LOGICKÉ PRAVIDLÁ REGIONALIZÁCIE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530725"/>
          </a:xfrm>
        </p:spPr>
        <p:txBody>
          <a:bodyPr/>
          <a:lstStyle/>
          <a:p>
            <a:r>
              <a:rPr lang="sk-SK" altLang="en-US" sz="2600" dirty="0">
                <a:latin typeface="Arial Narrow" panose="020B0606020202030204" pitchFamily="34" charset="0"/>
              </a:rPr>
              <a:t>oblasť logiky, ktorá súvisí s regionalizáciou, sa nazýva </a:t>
            </a:r>
            <a:r>
              <a:rPr lang="sk-SK" altLang="en-US" sz="2600" b="1" dirty="0">
                <a:latin typeface="Arial Narrow" panose="020B0606020202030204" pitchFamily="34" charset="0"/>
              </a:rPr>
              <a:t>delenie objemu pojmov</a:t>
            </a:r>
          </a:p>
          <a:p>
            <a:r>
              <a:rPr lang="sk-SK" altLang="en-US" sz="2600" dirty="0">
                <a:latin typeface="Arial Narrow" panose="020B0606020202030204" pitchFamily="34" charset="0"/>
              </a:rPr>
              <a:t>na nej sa zakladajú princípy </a:t>
            </a:r>
            <a:r>
              <a:rPr lang="sk-SK" altLang="en-US" sz="2600" b="1" dirty="0">
                <a:latin typeface="Arial Narrow" panose="020B0606020202030204" pitchFamily="34" charset="0"/>
              </a:rPr>
              <a:t>systematizácie a klasifikácie</a:t>
            </a:r>
            <a:r>
              <a:rPr lang="sk-SK" altLang="en-US" sz="2600" dirty="0">
                <a:latin typeface="Arial Narrow" panose="020B0606020202030204" pitchFamily="34" charset="0"/>
              </a:rPr>
              <a:t> ľubovoľných predmetov a javov</a:t>
            </a:r>
            <a:endParaRPr lang="sk-SK" altLang="en-US" sz="2600" b="1" dirty="0">
              <a:latin typeface="Arial Narrow" panose="020B0606020202030204" pitchFamily="34" charset="0"/>
            </a:endParaRPr>
          </a:p>
          <a:p>
            <a:endParaRPr lang="en-GB" altLang="en-US" sz="1000" b="1" dirty="0">
              <a:latin typeface="Arial Narrow" panose="020B0606020202030204" pitchFamily="34" charset="0"/>
            </a:endParaRPr>
          </a:p>
          <a:p>
            <a:r>
              <a:rPr lang="sk-SK" altLang="en-US" sz="3200" b="1" dirty="0">
                <a:latin typeface="Arial Narrow" panose="020B0606020202030204" pitchFamily="34" charset="0"/>
              </a:rPr>
              <a:t>klasifikácia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sa rozumie rozdelenie predmetov na skupiny podľa určitého znaku</a:t>
            </a:r>
            <a:endParaRPr lang="sk-SK" altLang="en-US" sz="2200" b="1" dirty="0">
              <a:latin typeface="Arial Narrow" panose="020B0606020202030204" pitchFamily="34" charset="0"/>
            </a:endParaRP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je </a:t>
            </a:r>
            <a:r>
              <a:rPr lang="sk-SK" altLang="en-US" sz="2200" b="1" dirty="0">
                <a:latin typeface="Arial Narrow" panose="020B0606020202030204" pitchFamily="34" charset="0"/>
              </a:rPr>
              <a:t>horizontálne</a:t>
            </a:r>
            <a:r>
              <a:rPr lang="sk-SK" altLang="en-US" sz="2200" dirty="0">
                <a:latin typeface="Arial Narrow" panose="020B0606020202030204" pitchFamily="34" charset="0"/>
              </a:rPr>
              <a:t> rozdelenie objektov, t. j. objektov rovnakého rádu</a:t>
            </a:r>
            <a:endParaRPr lang="sk-SK" altLang="en-US" sz="2200" b="1" dirty="0">
              <a:latin typeface="Arial Narrow" panose="020B0606020202030204" pitchFamily="34" charset="0"/>
            </a:endParaRP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je základom typizácie regiónov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musí spĺňať štyri </a:t>
            </a:r>
            <a:r>
              <a:rPr lang="sk-SK" altLang="en-US" sz="2200" b="1" dirty="0">
                <a:latin typeface="Arial Narrow" panose="020B0606020202030204" pitchFamily="34" charset="0"/>
              </a:rPr>
              <a:t>logické pravidlá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4000" b="1" i="1" dirty="0">
                <a:latin typeface="Arial" panose="020B0604020202020204" pitchFamily="34" charset="0"/>
              </a:rPr>
              <a:t>4 logické pravidlá </a:t>
            </a:r>
            <a:r>
              <a:rPr lang="en-GB" altLang="en-US" sz="4000" b="1" i="1" dirty="0">
                <a:latin typeface="Arial" panose="020B0604020202020204" pitchFamily="34" charset="0"/>
              </a:rPr>
              <a:t>typizácie</a:t>
            </a:r>
            <a:endParaRPr lang="sk-SK" altLang="en-US" sz="4000" b="1" i="1" dirty="0">
              <a:latin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569325" cy="3997325"/>
          </a:xfrm>
        </p:spPr>
        <p:txBody>
          <a:bodyPr/>
          <a:lstStyle/>
          <a:p>
            <a:r>
              <a:rPr lang="sk-SK" altLang="en-US" b="1" i="1" dirty="0">
                <a:latin typeface="Arial Narrow" panose="020B0606020202030204" pitchFamily="34" charset="0"/>
              </a:rPr>
              <a:t>1. suma vydelených druhov sa musí rovnať objemu klasifikovaného rodového pojmu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dirty="0" err="1">
                <a:latin typeface="Arial Narrow" panose="020B0606020202030204" pitchFamily="34" charset="0"/>
              </a:rPr>
              <a:t>pr</a:t>
            </a:r>
            <a:r>
              <a:rPr lang="sk-SK" altLang="en-US" dirty="0">
                <a:latin typeface="Arial Narrow" panose="020B0606020202030204" pitchFamily="34" charset="0"/>
              </a:rPr>
              <a:t>. klasifikácia morí na okrajové, stredozemné a </a:t>
            </a:r>
            <a:r>
              <a:rPr lang="sk-SK" altLang="en-US" dirty="0" err="1">
                <a:latin typeface="Arial Narrow" panose="020B0606020202030204" pitchFamily="34" charset="0"/>
              </a:rPr>
              <a:t>medziostrovné</a:t>
            </a:r>
            <a:r>
              <a:rPr lang="sk-SK" altLang="en-US" dirty="0">
                <a:latin typeface="Arial Narrow" panose="020B0606020202030204" pitchFamily="34" charset="0"/>
              </a:rPr>
              <a:t> neprekračuje objem pojmu morí a zároveň zahŕňa všetky možné druhy morí</a:t>
            </a:r>
            <a:r>
              <a:rPr lang="en-GB" altLang="en-US" dirty="0">
                <a:latin typeface="Arial Narrow" panose="020B0606020202030204" pitchFamily="34" charset="0"/>
              </a:rPr>
              <a:t> (</a:t>
            </a:r>
            <a:r>
              <a:rPr lang="en-GB" altLang="en-US" dirty="0" err="1">
                <a:latin typeface="Arial Narrow" panose="020B0606020202030204" pitchFamily="34" charset="0"/>
              </a:rPr>
              <a:t>podľa</a:t>
            </a:r>
            <a:r>
              <a:rPr lang="en-GB" altLang="en-US" dirty="0">
                <a:latin typeface="Arial Narrow" panose="020B0606020202030204" pitchFamily="34" charset="0"/>
              </a:rPr>
              <a:t> </a:t>
            </a:r>
            <a:r>
              <a:rPr lang="en-GB" altLang="en-US" dirty="0" err="1">
                <a:latin typeface="Arial Narrow" panose="020B0606020202030204" pitchFamily="34" charset="0"/>
              </a:rPr>
              <a:t>daného</a:t>
            </a:r>
            <a:r>
              <a:rPr lang="en-GB" altLang="en-US" dirty="0">
                <a:latin typeface="Arial Narrow" panose="020B0606020202030204" pitchFamily="34" charset="0"/>
              </a:rPr>
              <a:t> </a:t>
            </a:r>
            <a:r>
              <a:rPr lang="en-GB" altLang="en-US" dirty="0" err="1">
                <a:latin typeface="Arial Narrow" panose="020B0606020202030204" pitchFamily="34" charset="0"/>
              </a:rPr>
              <a:t>znaku</a:t>
            </a:r>
            <a:r>
              <a:rPr lang="en-GB" altLang="en-US" dirty="0">
                <a:latin typeface="Arial Narrow" panose="020B0606020202030204" pitchFamily="34" charset="0"/>
              </a:rPr>
              <a:t>)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i="1" dirty="0">
                <a:latin typeface="Arial Narrow" panose="020B0606020202030204" pitchFamily="34" charset="0"/>
              </a:rPr>
              <a:t>zvolené kategórie (napr. intervaly hodnôt ukazovateľa) musia pokryť celý rozptyl hodnôt </a:t>
            </a:r>
            <a:r>
              <a:rPr lang="sk-SK" altLang="en-US" i="1" dirty="0" err="1">
                <a:latin typeface="Arial Narrow" panose="020B0606020202030204" pitchFamily="34" charset="0"/>
              </a:rPr>
              <a:t>regionalizačného</a:t>
            </a:r>
            <a:r>
              <a:rPr lang="sk-SK" altLang="en-US" i="1" dirty="0">
                <a:latin typeface="Arial Narrow" panose="020B0606020202030204" pitchFamily="34" charset="0"/>
              </a:rPr>
              <a:t> kritéria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340768"/>
            <a:ext cx="8675688" cy="5150520"/>
          </a:xfrm>
        </p:spPr>
        <p:txBody>
          <a:bodyPr/>
          <a:lstStyle/>
          <a:p>
            <a:r>
              <a:rPr lang="sk-SK" altLang="en-US" b="1" i="1" spc="-20" dirty="0">
                <a:latin typeface="Arial Narrow" panose="020B0606020202030204" pitchFamily="34" charset="0"/>
              </a:rPr>
              <a:t>2. v rámci jedného stupňa typizácie sa musí zachovať len jeden klasifikačný znak, jedno kritérium delenia</a:t>
            </a:r>
          </a:p>
          <a:p>
            <a:pPr lvl="1"/>
            <a:r>
              <a:rPr lang="sk-SK" altLang="en-US" dirty="0" err="1">
                <a:latin typeface="Arial Narrow" panose="020B0606020202030204" pitchFamily="34" charset="0"/>
              </a:rPr>
              <a:t>pr</a:t>
            </a:r>
            <a:r>
              <a:rPr lang="sk-SK" altLang="en-US" dirty="0">
                <a:latin typeface="Arial Narrow" panose="020B0606020202030204" pitchFamily="34" charset="0"/>
              </a:rPr>
              <a:t>. uvedená klasifikácia morí je podľa jedného znaku, </a:t>
            </a:r>
            <a:br>
              <a:rPr lang="sk-SK" altLang="en-US" dirty="0">
                <a:latin typeface="Arial Narrow" panose="020B0606020202030204" pitchFamily="34" charset="0"/>
              </a:rPr>
            </a:br>
            <a:r>
              <a:rPr lang="sk-SK" altLang="en-US" dirty="0">
                <a:latin typeface="Arial Narrow" panose="020B0606020202030204" pitchFamily="34" charset="0"/>
              </a:rPr>
              <a:t>a to polohy morí vzhľadom na pevninu</a:t>
            </a:r>
          </a:p>
          <a:p>
            <a:pPr lvl="2"/>
            <a:r>
              <a:rPr lang="sk-SK" altLang="en-US" dirty="0">
                <a:latin typeface="Arial Narrow" panose="020B0606020202030204" pitchFamily="34" charset="0"/>
              </a:rPr>
              <a:t>okrajové, </a:t>
            </a:r>
            <a:r>
              <a:rPr lang="sk-SK" altLang="en-US" dirty="0" err="1">
                <a:latin typeface="Arial Narrow" panose="020B0606020202030204" pitchFamily="34" charset="0"/>
              </a:rPr>
              <a:t>medziostrovné</a:t>
            </a:r>
            <a:r>
              <a:rPr lang="sk-SK" altLang="en-US" dirty="0">
                <a:latin typeface="Arial Narrow" panose="020B0606020202030204" pitchFamily="34" charset="0"/>
              </a:rPr>
              <a:t>, stredozemné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chybou by bolo použiť aj iný znak, napríklad hĺbku</a:t>
            </a:r>
          </a:p>
          <a:p>
            <a:pPr lvl="2"/>
            <a:r>
              <a:rPr lang="sk-SK" altLang="en-US" dirty="0">
                <a:latin typeface="Arial Narrow" panose="020B0606020202030204" pitchFamily="34" charset="0"/>
              </a:rPr>
              <a:t>moria okrajové, </a:t>
            </a:r>
            <a:r>
              <a:rPr lang="sk-SK" altLang="en-US" dirty="0" err="1">
                <a:latin typeface="Arial Narrow" panose="020B0606020202030204" pitchFamily="34" charset="0"/>
              </a:rPr>
              <a:t>medziostrovné</a:t>
            </a:r>
            <a:r>
              <a:rPr lang="sk-SK" altLang="en-US" dirty="0">
                <a:latin typeface="Arial Narrow" panose="020B0606020202030204" pitchFamily="34" charset="0"/>
              </a:rPr>
              <a:t> a </a:t>
            </a:r>
            <a:r>
              <a:rPr lang="sk-SK" altLang="en-US" dirty="0" err="1">
                <a:latin typeface="Arial Narrow" panose="020B0606020202030204" pitchFamily="34" charset="0"/>
              </a:rPr>
              <a:t>šelfové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spc="-20" dirty="0">
                <a:latin typeface="Arial Narrow" panose="020B0606020202030204" pitchFamily="34" charset="0"/>
              </a:rPr>
              <a:t>porušenie tohto logického pravidla často nastáva pri klasifikácii komplexných objektov, keď sa pri typizácii používa viacero znakov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795320" cy="4862512"/>
          </a:xfrm>
        </p:spPr>
        <p:txBody>
          <a:bodyPr/>
          <a:lstStyle/>
          <a:p>
            <a:r>
              <a:rPr lang="sk-SK" altLang="en-US" b="1" i="1" dirty="0">
                <a:latin typeface="Arial Narrow" panose="020B0606020202030204" pitchFamily="34" charset="0"/>
              </a:rPr>
              <a:t>3. skupiny vydelené podľa rozdielov sa musia </a:t>
            </a:r>
            <a:r>
              <a:rPr lang="sk-SK" altLang="en-US" b="1" i="1" spc="-20" dirty="0">
                <a:latin typeface="Arial Narrow" panose="020B0606020202030204" pitchFamily="34" charset="0"/>
              </a:rPr>
              <a:t>navzájom vylučovať, aby ani jeden klasifikovaný objekt </a:t>
            </a:r>
            <a:r>
              <a:rPr lang="sk-SK" altLang="en-US" b="1" i="1" dirty="0">
                <a:latin typeface="Arial Narrow" panose="020B0606020202030204" pitchFamily="34" charset="0"/>
              </a:rPr>
              <a:t>(región) nebolo možné priradiť k dvom skupinám</a:t>
            </a:r>
            <a:r>
              <a:rPr lang="sk-SK" altLang="en-US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sk-SK" altLang="en-US" i="1" dirty="0">
                <a:latin typeface="Arial Narrow" panose="020B0606020202030204" pitchFamily="34" charset="0"/>
              </a:rPr>
              <a:t>kategórie, intervaly hodnôt musíme určiť tak, aby ani jedna klasifikovaná územná jednotka nemohla byť zaradená do viac </a:t>
            </a:r>
            <a:br>
              <a:rPr lang="sk-SK" altLang="en-US" i="1" dirty="0">
                <a:latin typeface="Arial Narrow" panose="020B0606020202030204" pitchFamily="34" charset="0"/>
              </a:rPr>
            </a:br>
            <a:r>
              <a:rPr lang="sk-SK" altLang="en-US" i="1" dirty="0">
                <a:latin typeface="Arial Narrow" panose="020B0606020202030204" pitchFamily="34" charset="0"/>
              </a:rPr>
              <a:t>ako jednej kategórie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porušenie tohto pravidla zvyčajne vzniká pri porušení oboch predchádzajúcich</a:t>
            </a:r>
            <a:endParaRPr lang="en-GB" altLang="en-US" dirty="0">
              <a:latin typeface="Arial Narrow" panose="020B0606020202030204" pitchFamily="34" charset="0"/>
            </a:endParaRPr>
          </a:p>
          <a:p>
            <a:pPr lvl="1"/>
            <a:r>
              <a:rPr lang="en-GB" altLang="en-US" dirty="0" err="1">
                <a:latin typeface="Arial Narrow" panose="020B0606020202030204" pitchFamily="34" charset="0"/>
              </a:rPr>
              <a:t>zabezpečuje</a:t>
            </a:r>
            <a:r>
              <a:rPr lang="en-GB" altLang="en-US" dirty="0">
                <a:latin typeface="Arial Narrow" panose="020B0606020202030204" pitchFamily="34" charset="0"/>
              </a:rPr>
              <a:t> </a:t>
            </a:r>
            <a:r>
              <a:rPr lang="en-GB" altLang="en-US" dirty="0" err="1">
                <a:latin typeface="Arial Narrow" panose="020B0606020202030204" pitchFamily="34" charset="0"/>
              </a:rPr>
              <a:t>disjunkciu</a:t>
            </a:r>
            <a:endParaRPr lang="sk-SK" alt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686800" cy="604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600" b="1" i="1" dirty="0">
                <a:latin typeface="Arial Narrow" panose="020B0606020202030204" pitchFamily="34" charset="0"/>
              </a:rPr>
              <a:t>4</a:t>
            </a:r>
            <a:r>
              <a:rPr lang="sk-SK" altLang="en-US" sz="2600" dirty="0">
                <a:latin typeface="Arial Narrow" panose="020B0606020202030204" pitchFamily="34" charset="0"/>
              </a:rPr>
              <a:t>. </a:t>
            </a:r>
            <a:r>
              <a:rPr lang="sk-SK" altLang="en-US" sz="2600" b="1" i="1" dirty="0">
                <a:latin typeface="Arial Narrow" panose="020B0606020202030204" pitchFamily="34" charset="0"/>
              </a:rPr>
              <a:t>odporúča sa nevynechať logické stupne</a:t>
            </a:r>
            <a:r>
              <a:rPr lang="sk-SK" altLang="en-US" sz="26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k-SK" altLang="en-US" sz="2200" i="1" dirty="0">
                <a:latin typeface="Arial Narrow" panose="020B0606020202030204" pitchFamily="34" charset="0"/>
              </a:rPr>
              <a:t>dodržanie tohto pravidla nie je bezpodmienečne potrebné, ale pri jeho porušení stráca klasifikácia príslušné usporiadanie javov a prehľad</a:t>
            </a:r>
            <a:r>
              <a:rPr lang="sk-SK" altLang="en-US" sz="2000" i="1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k-SK" altLang="en-US" sz="2200" dirty="0" err="1">
                <a:latin typeface="Arial Narrow" panose="020B0606020202030204" pitchFamily="34" charset="0"/>
              </a:rPr>
              <a:t>pr</a:t>
            </a:r>
            <a:r>
              <a:rPr lang="sk-SK" altLang="en-US" sz="2200" dirty="0">
                <a:latin typeface="Arial Narrow" panose="020B0606020202030204" pitchFamily="34" charset="0"/>
              </a:rPr>
              <a:t>: geomorfologicky vyčlenené regióny môžu byť: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600" dirty="0">
                <a:latin typeface="Arial Narrow" panose="020B0606020202030204" pitchFamily="34" charset="0"/>
              </a:rPr>
              <a:t>	</a:t>
            </a:r>
            <a:r>
              <a:rPr lang="sk-SK" altLang="en-US" sz="2400" dirty="0">
                <a:latin typeface="Arial Narrow" panose="020B0606020202030204" pitchFamily="34" charset="0"/>
              </a:rPr>
              <a:t>	</a:t>
            </a:r>
            <a:r>
              <a:rPr lang="sk-SK" altLang="en-US" sz="2500" dirty="0">
                <a:latin typeface="Arial Narrow" panose="020B0606020202030204" pitchFamily="34" charset="0"/>
              </a:rPr>
              <a:t>1. terasový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500" dirty="0">
                <a:latin typeface="Arial Narrow" panose="020B0606020202030204" pitchFamily="34" charset="0"/>
              </a:rPr>
              <a:t>		2. nivný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500" dirty="0">
                <a:latin typeface="Arial Narrow" panose="020B0606020202030204" pitchFamily="34" charset="0"/>
              </a:rPr>
              <a:t>		3. morénový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500" dirty="0">
                <a:latin typeface="Arial Narrow" panose="020B0606020202030204" pitchFamily="34" charset="0"/>
              </a:rPr>
              <a:t>		4. </a:t>
            </a:r>
            <a:r>
              <a:rPr lang="sk-SK" altLang="en-US" sz="2500" dirty="0" err="1">
                <a:latin typeface="Arial Narrow" panose="020B0606020202030204" pitchFamily="34" charset="0"/>
              </a:rPr>
              <a:t>karový</a:t>
            </a:r>
            <a:r>
              <a:rPr lang="sk-SK" altLang="en-US" sz="2500" dirty="0">
                <a:latin typeface="Arial Narrow" panose="020B0606020202030204" pitchFamily="34" charset="0"/>
              </a:rPr>
              <a:t> región</a:t>
            </a:r>
          </a:p>
          <a:p>
            <a:pPr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prehľadnejšia je regionalizácia so zachovaním logických stupňov: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600" dirty="0">
                <a:latin typeface="Arial Narrow" panose="020B0606020202030204" pitchFamily="34" charset="0"/>
              </a:rPr>
              <a:t>		</a:t>
            </a:r>
            <a:r>
              <a:rPr lang="sk-SK" altLang="en-US" sz="2500" dirty="0">
                <a:latin typeface="Arial Narrow" panose="020B0606020202030204" pitchFamily="34" charset="0"/>
              </a:rPr>
              <a:t>1. riečny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600" dirty="0">
                <a:latin typeface="Arial Narrow" panose="020B0606020202030204" pitchFamily="34" charset="0"/>
              </a:rPr>
              <a:t>		</a:t>
            </a:r>
            <a:r>
              <a:rPr lang="en-GB" altLang="en-US" sz="2600" dirty="0">
                <a:latin typeface="Arial Narrow" panose="020B0606020202030204" pitchFamily="34" charset="0"/>
              </a:rPr>
              <a:t>	</a:t>
            </a:r>
            <a:r>
              <a:rPr lang="sk-SK" altLang="en-US" sz="2200" dirty="0">
                <a:latin typeface="Arial Narrow" panose="020B0606020202030204" pitchFamily="34" charset="0"/>
              </a:rPr>
              <a:t>1.1 terasový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200" dirty="0">
                <a:latin typeface="Arial Narrow" panose="020B0606020202030204" pitchFamily="34" charset="0"/>
              </a:rPr>
              <a:t>			1.2 nivný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600" dirty="0">
                <a:latin typeface="Arial Narrow" panose="020B0606020202030204" pitchFamily="34" charset="0"/>
              </a:rPr>
              <a:t>		</a:t>
            </a:r>
            <a:r>
              <a:rPr lang="sk-SK" altLang="en-US" sz="2500" dirty="0">
                <a:latin typeface="Arial Narrow" panose="020B0606020202030204" pitchFamily="34" charset="0"/>
              </a:rPr>
              <a:t>2. ľadovcový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600" dirty="0">
                <a:latin typeface="Arial Narrow" panose="020B0606020202030204" pitchFamily="34" charset="0"/>
              </a:rPr>
              <a:t>			</a:t>
            </a:r>
            <a:r>
              <a:rPr lang="sk-SK" altLang="en-US" sz="2200" dirty="0">
                <a:latin typeface="Arial Narrow" panose="020B0606020202030204" pitchFamily="34" charset="0"/>
              </a:rPr>
              <a:t>2.1 morénový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en-US" sz="2200" dirty="0">
                <a:latin typeface="Arial Narrow" panose="020B0606020202030204" pitchFamily="34" charset="0"/>
              </a:rPr>
              <a:t>			2.2 </a:t>
            </a:r>
            <a:r>
              <a:rPr lang="sk-SK" altLang="en-US" sz="2200" dirty="0" err="1">
                <a:latin typeface="Arial Narrow" panose="020B0606020202030204" pitchFamily="34" charset="0"/>
              </a:rPr>
              <a:t>karový</a:t>
            </a:r>
            <a:r>
              <a:rPr lang="sk-SK" altLang="en-US" sz="22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4000" b="1" i="1" dirty="0">
                <a:latin typeface="Arial" panose="020B0604020202020204" pitchFamily="34" charset="0"/>
              </a:rPr>
              <a:t>logické pravidlá individuálnej regionalizácie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r>
              <a:rPr lang="sk-SK" altLang="en-US" sz="2400" b="1" dirty="0">
                <a:latin typeface="Arial Narrow" panose="020B0606020202030204" pitchFamily="34" charset="0"/>
              </a:rPr>
              <a:t>1. pravidlo</a:t>
            </a:r>
            <a:r>
              <a:rPr lang="sk-SK" altLang="en-US" sz="2400" dirty="0">
                <a:latin typeface="Arial Narrow" panose="020B0606020202030204" pitchFamily="34" charset="0"/>
              </a:rPr>
              <a:t> sa pretransformuje takto: </a:t>
            </a:r>
            <a:r>
              <a:rPr lang="sk-SK" altLang="en-US" sz="2400" b="1" i="1" dirty="0">
                <a:latin typeface="Arial Narrow" panose="020B0606020202030204" pitchFamily="34" charset="0"/>
              </a:rPr>
              <a:t>suma plôch vydelených regiónov sa musí rovnať ploche územia, ktoré sa rozdelilo</a:t>
            </a:r>
            <a:endParaRPr lang="sk-SK" altLang="en-US" sz="2400" b="1" dirty="0">
              <a:latin typeface="Arial Narrow" panose="020B0606020202030204" pitchFamily="34" charset="0"/>
            </a:endParaRPr>
          </a:p>
          <a:p>
            <a:pPr lvl="4"/>
            <a:endParaRPr lang="en-GB" altLang="en-US" sz="1400" b="1" dirty="0">
              <a:latin typeface="Arial Narrow" panose="020B0606020202030204" pitchFamily="34" charset="0"/>
            </a:endParaRPr>
          </a:p>
          <a:p>
            <a:r>
              <a:rPr lang="sk-SK" altLang="en-US" sz="2400" b="1" dirty="0">
                <a:latin typeface="Arial Narrow" panose="020B0606020202030204" pitchFamily="34" charset="0"/>
              </a:rPr>
              <a:t>2. pravidlo</a:t>
            </a:r>
            <a:r>
              <a:rPr lang="sk-SK" altLang="en-US" sz="2400" dirty="0">
                <a:latin typeface="Arial Narrow" panose="020B0606020202030204" pitchFamily="34" charset="0"/>
              </a:rPr>
              <a:t> v individuálnej regionalizácii </a:t>
            </a:r>
            <a:r>
              <a:rPr lang="sk-SK" altLang="en-US" sz="2400" b="1" dirty="0">
                <a:latin typeface="Arial Narrow" panose="020B0606020202030204" pitchFamily="34" charset="0"/>
              </a:rPr>
              <a:t>neplatí</a:t>
            </a:r>
            <a:r>
              <a:rPr lang="sk-SK" altLang="en-US" sz="2400" dirty="0">
                <a:latin typeface="Arial Narrow" panose="020B0606020202030204" pitchFamily="34" charset="0"/>
              </a:rPr>
              <a:t>: jedinečnosť individuálneho regiónu je založená na komplexe rôznorodých znakov</a:t>
            </a:r>
          </a:p>
          <a:p>
            <a:pPr lvl="1"/>
            <a:r>
              <a:rPr lang="sk-SK" altLang="en-US" sz="2000" dirty="0">
                <a:latin typeface="Arial Narrow" panose="020B0606020202030204" pitchFamily="34" charset="0"/>
              </a:rPr>
              <a:t>platí však, že pri vyčleňovaní individuálnych regiónov si všímame znaky z rovnakej oblasti</a:t>
            </a:r>
          </a:p>
          <a:p>
            <a:pPr lvl="4"/>
            <a:endParaRPr lang="en-GB" altLang="en-US" sz="1400" b="1" dirty="0">
              <a:latin typeface="Arial Narrow" panose="020B0606020202030204" pitchFamily="34" charset="0"/>
            </a:endParaRPr>
          </a:p>
          <a:p>
            <a:r>
              <a:rPr lang="sk-SK" altLang="en-US" sz="2400" b="1" dirty="0">
                <a:latin typeface="Arial Narrow" panose="020B0606020202030204" pitchFamily="34" charset="0"/>
              </a:rPr>
              <a:t>3. a 4. pravidlo platia</a:t>
            </a:r>
            <a:r>
              <a:rPr lang="sk-SK" altLang="en-US" sz="2400" dirty="0">
                <a:latin typeface="Arial Narrow" panose="020B0606020202030204" pitchFamily="34" charset="0"/>
              </a:rPr>
              <a:t> aj v individuálnej regionalizácii </a:t>
            </a:r>
            <a:br>
              <a:rPr lang="en-GB" altLang="en-US" sz="2400" dirty="0">
                <a:latin typeface="Arial Narrow" panose="020B0606020202030204" pitchFamily="34" charset="0"/>
              </a:rPr>
            </a:br>
            <a:r>
              <a:rPr lang="sk-SK" altLang="en-US" sz="2400" b="1" dirty="0">
                <a:latin typeface="Arial Narrow" panose="020B0606020202030204" pitchFamily="34" charset="0"/>
              </a:rPr>
              <a:t>v nezmenenej podobe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7"/>
            <a:ext cx="8229600" cy="5150197"/>
          </a:xfrm>
        </p:spPr>
        <p:txBody>
          <a:bodyPr/>
          <a:lstStyle/>
          <a:p>
            <a:r>
              <a:rPr lang="sk-SK" altLang="en-US" dirty="0">
                <a:latin typeface="Arial Narrow" panose="020B0606020202030204" pitchFamily="34" charset="0"/>
              </a:rPr>
              <a:t>Z hľadiska vzťahu individuálnej regionalizácie </a:t>
            </a:r>
            <a:r>
              <a:rPr lang="en-GB" altLang="en-US" dirty="0">
                <a:latin typeface="Arial Narrow" panose="020B0606020202030204" pitchFamily="34" charset="0"/>
              </a:rPr>
              <a:t>a typizácie </a:t>
            </a:r>
            <a:r>
              <a:rPr lang="sk-SK" altLang="en-US" dirty="0">
                <a:latin typeface="Arial Narrow" panose="020B0606020202030204" pitchFamily="34" charset="0"/>
              </a:rPr>
              <a:t>platí ďalšie logické pravidlo: 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na jednom a tom istom stupni delenia </a:t>
            </a:r>
            <a:r>
              <a:rPr lang="sk-SK" altLang="en-US" b="1" dirty="0">
                <a:latin typeface="Arial Narrow" panose="020B0606020202030204" pitchFamily="34" charset="0"/>
              </a:rPr>
              <a:t>sa nesmie kombinovať </a:t>
            </a:r>
            <a:r>
              <a:rPr lang="en-GB" altLang="en-US" b="1" dirty="0">
                <a:latin typeface="Arial Narrow" panose="020B0606020202030204" pitchFamily="34" charset="0"/>
              </a:rPr>
              <a:t>typizácia </a:t>
            </a:r>
            <a:r>
              <a:rPr lang="sk-SK" altLang="en-US" b="1" dirty="0">
                <a:latin typeface="Arial Narrow" panose="020B0606020202030204" pitchFamily="34" charset="0"/>
              </a:rPr>
              <a:t>s individuálnou regionalizáciou</a:t>
            </a:r>
            <a:r>
              <a:rPr lang="sk-SK" altLang="en-US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chybné by bolo napríklad delenie: 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en-US" sz="2400" dirty="0">
                <a:latin typeface="Arial Narrow" panose="020B0606020202030204" pitchFamily="34" charset="0"/>
              </a:rPr>
              <a:t>		1. nízko položené kotliny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en-US" sz="2400" dirty="0">
                <a:latin typeface="Arial Narrow" panose="020B0606020202030204" pitchFamily="34" charset="0"/>
              </a:rPr>
              <a:t>		2. stredne vysoko položené kotliny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en-US" sz="2400" dirty="0">
                <a:latin typeface="Arial Narrow" panose="020B0606020202030204" pitchFamily="34" charset="0"/>
              </a:rPr>
              <a:t>		3. Podtatranská, Oravská, Turčianska kotlina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en-US" sz="2400" dirty="0">
                <a:latin typeface="Arial Narrow" panose="020B0606020202030204" pitchFamily="34" charset="0"/>
              </a:rPr>
              <a:t>		4. Horehronské Podolie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b="1" i="1" dirty="0">
                <a:latin typeface="Arial" panose="020B0604020202020204" pitchFamily="34" charset="0"/>
              </a:rPr>
              <a:t>problémy regionalizácie</a:t>
            </a:r>
            <a:r>
              <a:rPr lang="sk-SK" altLang="en-US" dirty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r>
              <a:rPr lang="sk-SK" altLang="en-US" dirty="0">
                <a:latin typeface="Arial Narrow" panose="020B0606020202030204" pitchFamily="34" charset="0"/>
              </a:rPr>
              <a:t>regióny majú:</a:t>
            </a:r>
          </a:p>
          <a:p>
            <a:pPr lvl="1">
              <a:lnSpc>
                <a:spcPct val="150000"/>
              </a:lnSpc>
            </a:pPr>
            <a:r>
              <a:rPr lang="sk-SK" altLang="en-US" b="1" dirty="0">
                <a:latin typeface="Arial Narrow" panose="020B0606020202030204" pitchFamily="34" charset="0"/>
              </a:rPr>
              <a:t> obsahovať regionalizačný znak (znaky, kritériá)</a:t>
            </a:r>
          </a:p>
          <a:p>
            <a:pPr lvl="1">
              <a:lnSpc>
                <a:spcPct val="150000"/>
              </a:lnSpc>
            </a:pPr>
            <a:r>
              <a:rPr lang="sk-SK" altLang="en-US" b="1" dirty="0">
                <a:latin typeface="Arial Narrow" panose="020B0606020202030204" pitchFamily="34" charset="0"/>
              </a:rPr>
              <a:t> byť územne celistvé a byť jednoznačne </a:t>
            </a:r>
            <a:r>
              <a:rPr lang="sk-SK" altLang="en-US" b="1" dirty="0" err="1">
                <a:latin typeface="Arial Narrow" panose="020B0606020202030204" pitchFamily="34" charset="0"/>
              </a:rPr>
              <a:t>vyhraničné</a:t>
            </a:r>
            <a:endParaRPr lang="sk-SK" altLang="en-US" b="1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 byť komplexné (zahŕňať FG i HG sféru)</a:t>
            </a:r>
          </a:p>
          <a:p>
            <a:pPr lvl="1">
              <a:lnSpc>
                <a:spcPct val="15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 mať spoločnú genézu (vývoj i dynamiku)</a:t>
            </a:r>
            <a:r>
              <a:rPr lang="sk-SK" altLang="en-US" sz="30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regionalizácia</a:t>
            </a:r>
            <a:br>
              <a:rPr lang="sk-SK" altLang="en-US" sz="4400" b="1" dirty="0"/>
            </a:br>
            <a:endParaRPr lang="sk-SK" altLang="en-US" sz="4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en-US" sz="26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altLang="en-US" sz="2600" dirty="0" err="1">
                <a:latin typeface="Arial Narrow" panose="020B0606020202030204" pitchFamily="34" charset="0"/>
              </a:rPr>
              <a:t>vyhraničovanie</a:t>
            </a:r>
            <a:r>
              <a:rPr lang="sk-SK" altLang="en-US" sz="2600" dirty="0">
                <a:latin typeface="Arial Narrow" panose="020B0606020202030204" pitchFamily="34" charset="0"/>
              </a:rPr>
              <a:t> (delimitácia) regiónov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tradičná a neodmysliteľná metóda RG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definície nie sú celkom jednotné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zhoda existuje v tom, že regionalizácia je </a:t>
            </a:r>
            <a:r>
              <a:rPr lang="sk-SK" altLang="en-US" sz="2200" b="1" dirty="0">
                <a:latin typeface="Arial Narrow" panose="020B0606020202030204" pitchFamily="34" charset="0"/>
              </a:rPr>
              <a:t>proces delimitácie územných jednotiek, ktoré majú určitý znak (znaky) a ich oddelenie od území, ktoré tento znak (znaky) nemajú</a:t>
            </a:r>
            <a:endParaRPr lang="sk-SK" altLang="en-US" sz="22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sk-SK" altLang="en-US" sz="26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altLang="en-US" sz="2600" dirty="0">
                <a:latin typeface="Arial Narrow" panose="020B0606020202030204" pitchFamily="34" charset="0"/>
              </a:rPr>
              <a:t>slovenskí geografi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Ľ. </a:t>
            </a:r>
            <a:r>
              <a:rPr lang="sk-SK" altLang="en-US" sz="2200" dirty="0" err="1">
                <a:latin typeface="Arial Narrow" panose="020B0606020202030204" pitchFamily="34" charset="0"/>
              </a:rPr>
              <a:t>Mičian</a:t>
            </a:r>
            <a:r>
              <a:rPr lang="sk-SK" altLang="en-US" sz="2200" dirty="0">
                <a:latin typeface="Arial Narrow" panose="020B0606020202030204" pitchFamily="34" charset="0"/>
              </a:rPr>
              <a:t> (1986) – zaoberá sa najmä FG regionalizáciou 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A. Bezák (1993) – prináša do slovenskej geografie inovácie vo vnímaní regionalizácie (najmä matematicko-geografické metódy, CURDS...)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640960" cy="46461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>
                <a:latin typeface="Arial Narrow" panose="020B0606020202030204" pitchFamily="34" charset="0"/>
              </a:rPr>
              <a:t>hranice:</a:t>
            </a:r>
          </a:p>
          <a:p>
            <a:pPr lvl="1">
              <a:lnSpc>
                <a:spcPct val="90000"/>
              </a:lnSpc>
            </a:pPr>
            <a:r>
              <a:rPr lang="sk-SK" altLang="en-US" sz="2500" dirty="0">
                <a:latin typeface="Arial Narrow" panose="020B0606020202030204" pitchFamily="34" charset="0"/>
              </a:rPr>
              <a:t>nesúhlasný priebeh už v odvetvovej (</a:t>
            </a:r>
            <a:r>
              <a:rPr lang="sk-SK" altLang="en-US" sz="2500" dirty="0" err="1">
                <a:latin typeface="Arial Narrow" panose="020B0606020202030204" pitchFamily="34" charset="0"/>
              </a:rPr>
              <a:t>komponentnej</a:t>
            </a:r>
            <a:r>
              <a:rPr lang="sk-SK" altLang="en-US" sz="2500" dirty="0">
                <a:latin typeface="Arial Narrow" panose="020B0606020202030204" pitchFamily="34" charset="0"/>
              </a:rPr>
              <a:t>) regionalizácii</a:t>
            </a:r>
          </a:p>
          <a:p>
            <a:pPr lvl="2">
              <a:lnSpc>
                <a:spcPct val="90000"/>
              </a:lnSpc>
            </a:pPr>
            <a:r>
              <a:rPr lang="sk-SK" altLang="en-US" sz="2000" dirty="0">
                <a:latin typeface="Arial Narrow" panose="020B0606020202030204" pitchFamily="34" charset="0"/>
              </a:rPr>
              <a:t>napr. nezhodujú sa hranice chovu dobytka s hranicami objemu produkcie mlieka</a:t>
            </a:r>
          </a:p>
          <a:p>
            <a:pPr lvl="1">
              <a:lnSpc>
                <a:spcPct val="90000"/>
              </a:lnSpc>
            </a:pPr>
            <a:r>
              <a:rPr lang="sk-SK" altLang="en-US" sz="2500" dirty="0">
                <a:latin typeface="Arial Narrow" panose="020B0606020202030204" pitchFamily="34" charset="0"/>
              </a:rPr>
              <a:t>o to väčšie sú ťažkosti pri komplexnej FG či HG regionalizácii</a:t>
            </a:r>
          </a:p>
          <a:p>
            <a:pPr lvl="1">
              <a:lnSpc>
                <a:spcPct val="90000"/>
              </a:lnSpc>
            </a:pPr>
            <a:r>
              <a:rPr lang="sk-SK" altLang="en-US" sz="2500" dirty="0">
                <a:latin typeface="Arial Narrow" panose="020B0606020202030204" pitchFamily="34" charset="0"/>
              </a:rPr>
              <a:t>komplexnú (totálnu) regionalizáciu považujú niektorí autori za neuskutočniteľnú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en-US" sz="2800" dirty="0">
                <a:latin typeface="Arial Narrow" panose="020B0606020202030204" pitchFamily="34" charset="0"/>
              </a:rPr>
              <a:t>s rastom </a:t>
            </a:r>
            <a:r>
              <a:rPr lang="sk-SK" altLang="en-US" sz="2800" b="1" dirty="0">
                <a:latin typeface="Arial Narrow" panose="020B0606020202030204" pitchFamily="34" charset="0"/>
              </a:rPr>
              <a:t>komplex</a:t>
            </a:r>
            <a:r>
              <a:rPr lang="en-GB" altLang="en-US" sz="2800" b="1" dirty="0" err="1">
                <a:latin typeface="Arial Narrow" panose="020B0606020202030204" pitchFamily="34" charset="0"/>
              </a:rPr>
              <a:t>nosti</a:t>
            </a:r>
            <a:r>
              <a:rPr lang="sk-SK" altLang="en-US" sz="2800" dirty="0">
                <a:latin typeface="Arial Narrow" panose="020B0606020202030204" pitchFamily="34" charset="0"/>
              </a:rPr>
              <a:t> rastie </a:t>
            </a:r>
            <a:r>
              <a:rPr lang="sk-SK" altLang="en-US" sz="2800" b="1" dirty="0" err="1">
                <a:latin typeface="Arial Narrow" panose="020B0606020202030204" pitchFamily="34" charset="0"/>
              </a:rPr>
              <a:t>labil</a:t>
            </a:r>
            <a:r>
              <a:rPr lang="en-GB" altLang="en-US" sz="2800" b="1" dirty="0" err="1">
                <a:latin typeface="Arial Narrow" panose="020B0606020202030204" pitchFamily="34" charset="0"/>
              </a:rPr>
              <a:t>nosť</a:t>
            </a:r>
            <a:r>
              <a:rPr lang="sk-SK" altLang="en-US" sz="2800" dirty="0">
                <a:latin typeface="Arial Narrow" panose="020B0606020202030204" pitchFamily="34" charset="0"/>
              </a:rPr>
              <a:t> vyčleneného regiónu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en-US" sz="2800" spc="-30" dirty="0">
                <a:latin typeface="Arial Narrow" panose="020B0606020202030204" pitchFamily="34" charset="0"/>
              </a:rPr>
              <a:t>vyčlenené regióny možno považovať </a:t>
            </a:r>
            <a:r>
              <a:rPr lang="en-GB" altLang="en-US" sz="2800" spc="-30" dirty="0" err="1">
                <a:latin typeface="Arial Narrow" panose="020B0606020202030204" pitchFamily="34" charset="0"/>
              </a:rPr>
              <a:t>za</a:t>
            </a:r>
            <a:r>
              <a:rPr lang="en-GB" altLang="en-US" sz="2800" spc="-30" dirty="0">
                <a:latin typeface="Arial Narrow" panose="020B0606020202030204" pitchFamily="34" charset="0"/>
              </a:rPr>
              <a:t> </a:t>
            </a:r>
            <a:r>
              <a:rPr lang="sk-SK" altLang="en-US" sz="2800" b="1" spc="-30" dirty="0">
                <a:latin typeface="Arial Narrow" panose="020B0606020202030204" pitchFamily="34" charset="0"/>
              </a:rPr>
              <a:t>modely</a:t>
            </a:r>
            <a:endParaRPr lang="sk-SK" altLang="en-US" sz="2800" spc="-3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altLang="en-US" sz="2800" dirty="0">
                <a:latin typeface="Arial Narrow" panose="020B0606020202030204" pitchFamily="34" charset="0"/>
              </a:rPr>
              <a:t>tie sú abstrakciou a zjednodušením reality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512888"/>
          </a:xfrm>
        </p:spPr>
        <p:txBody>
          <a:bodyPr/>
          <a:lstStyle/>
          <a:p>
            <a:r>
              <a:rPr lang="en-GB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METÓDY DELIMITÁCIE HRANÍC KOMPLEXNÝCH REGIÓNOV</a:t>
            </a:r>
            <a:endParaRPr lang="sk-SK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3710037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pre komplexnú regionalizáciu</a:t>
            </a:r>
            <a:r>
              <a:rPr lang="en-GB" altLang="en-US" sz="2800" dirty="0">
                <a:latin typeface="Arial Narrow" panose="020B0606020202030204" pitchFamily="34" charset="0"/>
              </a:rPr>
              <a:t> je </a:t>
            </a:r>
            <a:r>
              <a:rPr lang="en-GB" altLang="en-US" sz="2800" dirty="0" err="1">
                <a:latin typeface="Arial Narrow" panose="020B0606020202030204" pitchFamily="34" charset="0"/>
              </a:rPr>
              <a:t>nevyhnutná</a:t>
            </a:r>
            <a:r>
              <a:rPr lang="en-GB" altLang="en-US" sz="2800" dirty="0">
                <a:latin typeface="Arial Narrow" panose="020B0606020202030204" pitchFamily="34" charset="0"/>
              </a:rPr>
              <a:t> </a:t>
            </a:r>
            <a:r>
              <a:rPr lang="sk-SK" altLang="en-US" sz="2800" dirty="0">
                <a:latin typeface="Arial Narrow" panose="020B0606020202030204" pitchFamily="34" charset="0"/>
              </a:rPr>
              <a:t>syntéza prvkov geografickej sféry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vzhľadom na veľkú zložitosť geografickej sféry sú </a:t>
            </a:r>
            <a:r>
              <a:rPr lang="en-GB" altLang="en-US" sz="2800" dirty="0" err="1">
                <a:latin typeface="Arial Narrow" panose="020B0606020202030204" pitchFamily="34" charset="0"/>
              </a:rPr>
              <a:t>tieto</a:t>
            </a:r>
            <a:r>
              <a:rPr lang="en-GB" altLang="en-US" sz="2800" dirty="0">
                <a:latin typeface="Arial Narrow" panose="020B0606020202030204" pitchFamily="34" charset="0"/>
              </a:rPr>
              <a:t> </a:t>
            </a:r>
            <a:r>
              <a:rPr lang="en-GB" altLang="en-US" sz="2800" dirty="0" err="1">
                <a:latin typeface="Arial Narrow" panose="020B0606020202030204" pitchFamily="34" charset="0"/>
              </a:rPr>
              <a:t>metódy</a:t>
            </a:r>
            <a:r>
              <a:rPr lang="en-GB" altLang="en-US" sz="2800" dirty="0">
                <a:latin typeface="Arial Narrow" panose="020B0606020202030204" pitchFamily="34" charset="0"/>
              </a:rPr>
              <a:t> </a:t>
            </a:r>
            <a:r>
              <a:rPr lang="sk-SK" altLang="en-US" sz="2800" dirty="0">
                <a:latin typeface="Arial Narrow" panose="020B0606020202030204" pitchFamily="34" charset="0"/>
              </a:rPr>
              <a:t>málo prepracované</a:t>
            </a:r>
            <a:endParaRPr lang="en-GB" altLang="en-US" sz="2800" dirty="0">
              <a:latin typeface="Arial Narrow" panose="020B0606020202030204" pitchFamily="34" charset="0"/>
            </a:endParaRP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často odzrkadľujú tradičné prístupy vychádzajúce </a:t>
            </a:r>
            <a:r>
              <a:rPr lang="en-GB" altLang="en-US" sz="2400" dirty="0">
                <a:latin typeface="Arial Narrow" panose="020B0606020202030204" pitchFamily="34" charset="0"/>
              </a:rPr>
              <a:t>z FG</a:t>
            </a:r>
            <a:endParaRPr lang="sk-SK" altLang="en-U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>
                <a:latin typeface="Arial" panose="020B0604020202020204" pitchFamily="34" charset="0"/>
              </a:rPr>
              <a:t>metóda nakladania</a:t>
            </a:r>
            <a:r>
              <a:rPr lang="sk-SK" altLang="en-US" sz="3800" i="1">
                <a:latin typeface="Arial" panose="020B0604020202020204" pitchFamily="34" charset="0"/>
              </a:rPr>
              <a:t> (prekrývania) </a:t>
            </a:r>
            <a:r>
              <a:rPr lang="sk-SK" altLang="en-US" sz="3800" b="1" i="1">
                <a:latin typeface="Arial" panose="020B0604020202020204" pitchFamily="34" charset="0"/>
              </a:rPr>
              <a:t>analytických máp</a:t>
            </a:r>
            <a:r>
              <a:rPr lang="sk-SK" altLang="en-US" sz="3800" i="1">
                <a:latin typeface="Arial" panose="020B0604020202020204" pitchFamily="34" charset="0"/>
              </a:rPr>
              <a:t> rovnakých mierok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62950" cy="4286250"/>
          </a:xfrm>
        </p:spPr>
        <p:txBody>
          <a:bodyPr/>
          <a:lstStyle/>
          <a:p>
            <a:r>
              <a:rPr lang="sk-SK" altLang="en-US" sz="2600" dirty="0">
                <a:latin typeface="Arial Narrow" panose="020B0606020202030204" pitchFamily="34" charset="0"/>
              </a:rPr>
              <a:t>nakladajú sa na seba mapy získané regionalizáciou jednotlivých komponentov alebo ich znakov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 prípade, že sa </a:t>
            </a:r>
            <a:r>
              <a:rPr lang="sk-SK" altLang="en-US" sz="2200" b="1" dirty="0">
                <a:latin typeface="Arial Narrow" panose="020B0606020202030204" pitchFamily="34" charset="0"/>
              </a:rPr>
              <a:t>hranice zhodujú</a:t>
            </a:r>
            <a:r>
              <a:rPr lang="sk-SK" altLang="en-US" sz="2200" dirty="0">
                <a:latin typeface="Arial Narrow" panose="020B0606020202030204" pitchFamily="34" charset="0"/>
              </a:rPr>
              <a:t> (čo by bolo ideálne), možno ich považovať za </a:t>
            </a:r>
            <a:r>
              <a:rPr lang="sk-SK" altLang="en-US" sz="2200" b="1" dirty="0">
                <a:latin typeface="Arial Narrow" panose="020B0606020202030204" pitchFamily="34" charset="0"/>
              </a:rPr>
              <a:t>hranice komplexného regiónu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 prípade neprekrývania sa hraníc môžu sa hranice komplexného regiónu určiť v ich strede, pričom sa nemusia kryť ani s jednou analytickou hranicou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 prípade veľkých diferencií hraníc sa siahne k niektorej z ďalších metód (najčastejšie k nasledujúcej metóde)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>
                <a:latin typeface="Arial" panose="020B0604020202020204" pitchFamily="34" charset="0"/>
              </a:rPr>
              <a:t>metóda hlavného komponenta </a:t>
            </a:r>
            <a:r>
              <a:rPr lang="sk-SK" altLang="en-US" sz="3800" i="1">
                <a:latin typeface="Arial" panose="020B0604020202020204" pitchFamily="34" charset="0"/>
              </a:rPr>
              <a:t>(vedúceho faktora)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686800" cy="4358109"/>
          </a:xfrm>
        </p:spPr>
        <p:txBody>
          <a:bodyPr/>
          <a:lstStyle/>
          <a:p>
            <a:r>
              <a:rPr lang="sk-SK" altLang="en-US" sz="2600" dirty="0">
                <a:latin typeface="Arial Narrow" panose="020B0606020202030204" pitchFamily="34" charset="0"/>
              </a:rPr>
              <a:t>pri nej sa v danom </a:t>
            </a:r>
            <a:r>
              <a:rPr lang="sk-SK" altLang="en-US" sz="2600" dirty="0" err="1">
                <a:latin typeface="Arial Narrow" panose="020B0606020202030204" pitchFamily="34" charset="0"/>
              </a:rPr>
              <a:t>regionalizačnom</a:t>
            </a:r>
            <a:r>
              <a:rPr lang="sk-SK" altLang="en-US" sz="2600" dirty="0">
                <a:latin typeface="Arial Narrow" panose="020B0606020202030204" pitchFamily="34" charset="0"/>
              </a:rPr>
              <a:t> stupni považuje za hranicu komplexného regiónu </a:t>
            </a:r>
            <a:r>
              <a:rPr lang="sk-SK" altLang="en-US" sz="2600" b="1" dirty="0">
                <a:latin typeface="Arial Narrow" panose="020B0606020202030204" pitchFamily="34" charset="0"/>
              </a:rPr>
              <a:t>hranica jednej zložky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zložka má mať v regióne </a:t>
            </a:r>
            <a:r>
              <a:rPr lang="sk-SK" altLang="en-US" sz="2200" b="1" dirty="0">
                <a:latin typeface="Arial Narrow" panose="020B0606020202030204" pitchFamily="34" charset="0"/>
              </a:rPr>
              <a:t>vedúcu funkciu</a:t>
            </a:r>
            <a:r>
              <a:rPr lang="sk-SK" altLang="en-US" sz="2200" dirty="0">
                <a:latin typeface="Arial Narrow" panose="020B0606020202030204" pitchFamily="34" charset="0"/>
              </a:rPr>
              <a:t>, t. j. má najviac ovplyvňovať ostatné komponenty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u nás to často bývajú</a:t>
            </a:r>
          </a:p>
          <a:p>
            <a:pPr lvl="2"/>
            <a:r>
              <a:rPr lang="sk-SK" altLang="en-US" sz="2000" dirty="0">
                <a:latin typeface="Arial Narrow" panose="020B0606020202030204" pitchFamily="34" charset="0"/>
              </a:rPr>
              <a:t>geomorfologické a klimatické hranice pri homogénnych regiónoch</a:t>
            </a:r>
          </a:p>
          <a:p>
            <a:pPr lvl="2"/>
            <a:r>
              <a:rPr lang="sk-SK" altLang="en-US" sz="2000" dirty="0">
                <a:latin typeface="Arial Narrow" panose="020B0606020202030204" pitchFamily="34" charset="0"/>
              </a:rPr>
              <a:t>hranice dochádzky do práce pri </a:t>
            </a:r>
            <a:r>
              <a:rPr lang="sk-SK" altLang="en-US" sz="2000" dirty="0" err="1">
                <a:latin typeface="Arial Narrow" panose="020B0606020202030204" pitchFamily="34" charset="0"/>
              </a:rPr>
              <a:t>nodálnych</a:t>
            </a:r>
            <a:r>
              <a:rPr lang="sk-SK" altLang="en-US" sz="2000" dirty="0">
                <a:latin typeface="Arial Narrow" panose="020B0606020202030204" pitchFamily="34" charset="0"/>
              </a:rPr>
              <a:t> regiónoch</a:t>
            </a:r>
          </a:p>
          <a:p>
            <a:pPr lvl="1"/>
            <a:r>
              <a:rPr lang="sk-SK" altLang="en-US" sz="2200" dirty="0">
                <a:latin typeface="Arial Narrow" panose="020B0606020202030204" pitchFamily="34" charset="0"/>
              </a:rPr>
              <a:t>výhodné je, ak túto </a:t>
            </a:r>
            <a:r>
              <a:rPr lang="sk-SK" altLang="en-US" sz="2200" b="1" dirty="0">
                <a:latin typeface="Arial Narrow" panose="020B0606020202030204" pitchFamily="34" charset="0"/>
              </a:rPr>
              <a:t>hranicu </a:t>
            </a:r>
            <a:r>
              <a:rPr lang="sk-SK" altLang="en-US" sz="2200" dirty="0">
                <a:latin typeface="Arial Narrow" panose="020B0606020202030204" pitchFamily="34" charset="0"/>
              </a:rPr>
              <a:t>možno v teréne </a:t>
            </a:r>
            <a:r>
              <a:rPr lang="sk-SK" altLang="en-US" sz="2200" b="1" dirty="0">
                <a:latin typeface="Arial Narrow" panose="020B0606020202030204" pitchFamily="34" charset="0"/>
              </a:rPr>
              <a:t>dobre určiť</a:t>
            </a:r>
            <a:r>
              <a:rPr lang="sk-SK" altLang="en-US" sz="2200" dirty="0">
                <a:latin typeface="Arial Narrow" panose="020B0606020202030204" pitchFamily="34" charset="0"/>
              </a:rPr>
              <a:t> (taká je napríklad geomorfologická, alebo administratívna hranica napríklad oproti </a:t>
            </a:r>
            <a:r>
              <a:rPr lang="sk-SK" altLang="en-US" sz="2200" dirty="0" err="1">
                <a:latin typeface="Arial Narrow" panose="020B0606020202030204" pitchFamily="34" charset="0"/>
              </a:rPr>
              <a:t>biogeografickej</a:t>
            </a:r>
            <a:r>
              <a:rPr lang="sk-SK" altLang="en-US" sz="2200" dirty="0">
                <a:latin typeface="Arial Narrow" panose="020B0606020202030204" pitchFamily="34" charset="0"/>
              </a:rPr>
              <a:t> hranici)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metóda generalizácie textu</a:t>
            </a:r>
            <a:endParaRPr lang="sk-SK" altLang="en-US" sz="3000" i="1" dirty="0">
              <a:latin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patrí medzi najstaršie metódy a dodnes sa často používa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b="1" dirty="0">
                <a:latin typeface="Arial Narrow" panose="020B0606020202030204" pitchFamily="34" charset="0"/>
              </a:rPr>
              <a:t>generalizácia charakteristík</a:t>
            </a:r>
            <a:r>
              <a:rPr lang="sk-SK" altLang="en-US" sz="2800" dirty="0">
                <a:latin typeface="Arial Narrow" panose="020B0606020202030204" pitchFamily="34" charset="0"/>
              </a:rPr>
              <a:t>, pričom sa vyberajú podstatné prvky, fakty a vzťahy a upúšťa sa od netypických, menej význačných skutočností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vyčleňujú sa </a:t>
            </a:r>
            <a:r>
              <a:rPr lang="sk-SK" altLang="en-US" sz="2800" b="1" dirty="0">
                <a:latin typeface="Arial Narrow" panose="020B0606020202030204" pitchFamily="34" charset="0"/>
              </a:rPr>
              <a:t>územné celky</a:t>
            </a:r>
            <a:r>
              <a:rPr lang="sk-SK" altLang="en-US" sz="2800" dirty="0">
                <a:latin typeface="Arial Narrow" panose="020B0606020202030204" pitchFamily="34" charset="0"/>
              </a:rPr>
              <a:t>, ktoré sú územne kvázi </a:t>
            </a:r>
            <a:r>
              <a:rPr lang="sk-SK" altLang="en-US" sz="2800" b="1" dirty="0">
                <a:latin typeface="Arial Narrow" panose="020B0606020202030204" pitchFamily="34" charset="0"/>
              </a:rPr>
              <a:t>homogénne</a:t>
            </a:r>
            <a:r>
              <a:rPr lang="sk-SK" altLang="en-US" sz="2800" dirty="0">
                <a:latin typeface="Arial Narrow" panose="020B0606020202030204" pitchFamily="34" charset="0"/>
              </a:rPr>
              <a:t> a navzájom </a:t>
            </a:r>
            <a:r>
              <a:rPr lang="sk-SK" altLang="en-US" sz="2800" b="1" dirty="0">
                <a:latin typeface="Arial Narrow" panose="020B0606020202030204" pitchFamily="34" charset="0"/>
              </a:rPr>
              <a:t>heterogénne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>
                <a:latin typeface="Arial" panose="020B0604020202020204" pitchFamily="34" charset="0"/>
              </a:rPr>
              <a:t>metóda štúdia geografických komplexov na profiloch</a:t>
            </a:r>
            <a:r>
              <a:rPr lang="sk-SK" altLang="en-US" sz="380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30725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sk-SK" altLang="en-US" sz="2600" dirty="0">
                <a:latin typeface="Arial Narrow" panose="020B0606020202030204" pitchFamily="34" charset="0"/>
              </a:rPr>
              <a:t>profily sa musia vyhliadnuť veľmi starostlivo na základe predbežného štúdia a pozorovania terénu</a:t>
            </a:r>
            <a:endParaRPr lang="en-GB" altLang="en-US" sz="2600" dirty="0">
              <a:latin typeface="Arial Narrow" panose="020B060602020203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sk-SK" altLang="en-US" sz="2200" dirty="0">
                <a:latin typeface="Arial Narrow" panose="020B0606020202030204" pitchFamily="34" charset="0"/>
              </a:rPr>
              <a:t>mali by reprezentovať špecifické, rozdielne územia</a:t>
            </a:r>
          </a:p>
          <a:p>
            <a:pPr>
              <a:spcAft>
                <a:spcPct val="20000"/>
              </a:spcAft>
            </a:pPr>
            <a:r>
              <a:rPr lang="sk-SK" altLang="en-US" sz="2600" dirty="0">
                <a:latin typeface="Arial Narrow" panose="020B0606020202030204" pitchFamily="34" charset="0"/>
              </a:rPr>
              <a:t>pomocou preskúmaných a obozretne zvolených bodov týchto profilov sa určia hranice úsečiek, ktorými prechádzajú hranice základných typov komplexných geografických regiónov</a:t>
            </a:r>
          </a:p>
          <a:p>
            <a:pPr>
              <a:spcAft>
                <a:spcPct val="20000"/>
              </a:spcAft>
            </a:pPr>
            <a:r>
              <a:rPr lang="sk-SK" altLang="en-US" sz="2600" dirty="0">
                <a:latin typeface="Arial Narrow" panose="020B0606020202030204" pitchFamily="34" charset="0"/>
              </a:rPr>
              <a:t>charakteristika profilu sa premietne do celého vyčleneného územia</a:t>
            </a:r>
          </a:p>
          <a:p>
            <a:pPr>
              <a:spcAft>
                <a:spcPct val="20000"/>
              </a:spcAft>
            </a:pPr>
            <a:r>
              <a:rPr lang="sk-SK" altLang="en-US" sz="2600" dirty="0">
                <a:latin typeface="Arial Narrow" panose="020B0606020202030204" pitchFamily="34" charset="0"/>
              </a:rPr>
              <a:t>podľa miery príbuznosti sa agregujú do sústavy komplexných geografických regiónov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sk-SK" altLang="en-US" sz="3800" b="1" i="1">
                <a:latin typeface="Arial" panose="020B0604020202020204" pitchFamily="34" charset="0"/>
              </a:rPr>
              <a:t>skúmanie vertikálnej štruktúry</a:t>
            </a:r>
            <a:r>
              <a:rPr lang="sk-SK" altLang="en-US" sz="3800" i="1">
                <a:latin typeface="Arial" panose="020B0604020202020204" pitchFamily="34" charset="0"/>
              </a:rPr>
              <a:t> bodov rovnomerne rozložených v území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body sa kódujú na základe kvalitatívne a kvantitatívne vyjadrených hodnôt vlastností FG a HG zložiek územia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podľa podobnosti vnútornej štruktúry sa body zoskupujú a na základe zoskupení sa vytvárajú hranice regiónov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pri štúdiu rozsiahleho územia sa vnútorná štruktúra bodov viac generalizuje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metóda sa vyznačuje vysokou mierou objektívnosti a efektívnosti</a:t>
            </a:r>
            <a:r>
              <a:rPr lang="en-GB" altLang="en-US" sz="2800" dirty="0">
                <a:latin typeface="Arial Narrow" panose="020B0606020202030204" pitchFamily="34" charset="0"/>
              </a:rPr>
              <a:t>, ale </a:t>
            </a:r>
            <a:r>
              <a:rPr lang="sk-SK" altLang="en-US" sz="2800" dirty="0">
                <a:latin typeface="Arial Narrow" panose="020B0606020202030204" pitchFamily="34" charset="0"/>
              </a:rPr>
              <a:t>praktickej náročnosti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820150" cy="1139825"/>
          </a:xfrm>
        </p:spPr>
        <p:txBody>
          <a:bodyPr/>
          <a:lstStyle/>
          <a:p>
            <a:r>
              <a:rPr lang="sk-SK" altLang="en-US" sz="3700" b="1" i="1">
                <a:latin typeface="Arial" panose="020B0604020202020204" pitchFamily="34" charset="0"/>
              </a:rPr>
              <a:t>metóda faktorovej analýzy</a:t>
            </a:r>
            <a:r>
              <a:rPr lang="sk-SK" altLang="en-US" sz="3700" i="1">
                <a:latin typeface="Arial" panose="020B0604020202020204" pitchFamily="34" charset="0"/>
              </a:rPr>
              <a:t> v kombinácii </a:t>
            </a:r>
            <a:r>
              <a:rPr lang="sk-SK" altLang="en-US" sz="3700" b="1" i="1">
                <a:latin typeface="Arial" panose="020B0604020202020204" pitchFamily="34" charset="0"/>
              </a:rPr>
              <a:t>s numerickou taxonómiou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363272" cy="385405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b="1" dirty="0">
                <a:latin typeface="Arial Narrow" panose="020B0606020202030204" pitchFamily="34" charset="0"/>
              </a:rPr>
              <a:t>meranie korelácií</a:t>
            </a:r>
            <a:r>
              <a:rPr lang="sk-SK" altLang="en-US" sz="2800" dirty="0">
                <a:latin typeface="Arial Narrow" panose="020B0606020202030204" pitchFamily="34" charset="0"/>
              </a:rPr>
              <a:t> medzi mnohými ukazovateľmi, ktoré sú pridelené územným jednotkám, pričom sa duplicitné znaky z pôvodne prijatých vylúčia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výsledkom je agregácia väčšieho počtu menších regionálnych jednotiek do menšieho počtu väčších regiónov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resp. veľkého do menšieho počtu znakov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metóda si našla široké uplatnenie vďaka rozvoju </a:t>
            </a:r>
            <a:r>
              <a:rPr lang="en-GB" altLang="en-US" sz="2800" dirty="0">
                <a:latin typeface="Arial Narrow" panose="020B0606020202030204" pitchFamily="34" charset="0"/>
              </a:rPr>
              <a:t>IT</a:t>
            </a:r>
            <a:endParaRPr lang="sk-SK" altLang="en-U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4000" b="1" dirty="0">
                <a:latin typeface="Arial" panose="020B0604020202020204" pitchFamily="34" charset="0"/>
              </a:rPr>
              <a:t>METÓDY ANALÝZY REGIÓNU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39"/>
            <a:ext cx="8229600" cy="4142085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sk-SK" altLang="en-US" sz="2800" dirty="0">
                <a:latin typeface="Arial Narrow" panose="020B0606020202030204" pitchFamily="34" charset="0"/>
              </a:rPr>
              <a:t>úlohou RG nie je len vyčleňovanie regiónov, ale aj ich komplexné a syntetické poznávanie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metódy parciálnych geografických vied na odhalenie charakteristík jednotlivých zložiek geografickej sféry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sk-SK" altLang="en-US" sz="2400" b="1" dirty="0">
                <a:latin typeface="Arial Narrow" panose="020B0606020202030204" pitchFamily="34" charset="0"/>
              </a:rPr>
              <a:t>metódy zamerané na odhalenie vzťahov a väzieb medzi jednotlivými zložkami geografickej sféry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03262"/>
          </a:xfrm>
        </p:spPr>
        <p:txBody>
          <a:bodyPr/>
          <a:lstStyle/>
          <a:p>
            <a:r>
              <a:rPr lang="sk-SK" altLang="en-US" sz="3700" b="1" i="1" dirty="0">
                <a:latin typeface="Arial" panose="020B0604020202020204" pitchFamily="34" charset="0"/>
              </a:rPr>
              <a:t>delenie </a:t>
            </a:r>
            <a:r>
              <a:rPr lang="en-GB" altLang="en-US" sz="3700" b="1" i="1" dirty="0" err="1">
                <a:latin typeface="Arial" panose="020B0604020202020204" pitchFamily="34" charset="0"/>
              </a:rPr>
              <a:t>tradičných</a:t>
            </a:r>
            <a:r>
              <a:rPr lang="sk-SK" altLang="en-US" sz="3700" b="1" i="1" dirty="0">
                <a:latin typeface="Arial" panose="020B0604020202020204" pitchFamily="34" charset="0"/>
              </a:rPr>
              <a:t> </a:t>
            </a:r>
            <a:r>
              <a:rPr lang="en-GB" altLang="en-US" sz="3700" b="1" i="1" dirty="0" err="1">
                <a:latin typeface="Arial" panose="020B0604020202020204" pitchFamily="34" charset="0"/>
              </a:rPr>
              <a:t>základných</a:t>
            </a:r>
            <a:r>
              <a:rPr lang="en-GB" altLang="en-US" sz="3700" b="1" i="1" dirty="0">
                <a:latin typeface="Arial" panose="020B0604020202020204" pitchFamily="34" charset="0"/>
              </a:rPr>
              <a:t> </a:t>
            </a:r>
            <a:r>
              <a:rPr lang="sk-SK" altLang="en-US" sz="3700" b="1" i="1" dirty="0">
                <a:latin typeface="Arial" panose="020B0604020202020204" pitchFamily="34" charset="0"/>
              </a:rPr>
              <a:t>metód: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600" b="1" dirty="0">
                <a:latin typeface="Arial Narrow" panose="020B0606020202030204" pitchFamily="34" charset="0"/>
              </a:rPr>
              <a:t>terénne metódy </a:t>
            </a:r>
            <a:endParaRPr lang="en-GB" altLang="en-US" sz="2600" b="1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zaznamenávanie do mapy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pozorovanie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dotazníky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interview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zber štatistického materiálu v inštitúciách a podnikoch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fotodokumentácia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iné</a:t>
            </a:r>
            <a:endParaRPr lang="en-GB" altLang="en-US" sz="22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endParaRPr lang="sk-SK" altLang="en-US" sz="2200" b="1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600" b="1" dirty="0" err="1">
                <a:latin typeface="Arial Narrow" panose="020B0606020202030204" pitchFamily="34" charset="0"/>
              </a:rPr>
              <a:t>kabinetné</a:t>
            </a:r>
            <a:r>
              <a:rPr lang="en-GB" altLang="en-US" sz="2600" b="1" dirty="0">
                <a:latin typeface="Arial Narrow" panose="020B0606020202030204" pitchFamily="34" charset="0"/>
              </a:rPr>
              <a:t> </a:t>
            </a:r>
            <a:r>
              <a:rPr lang="sk-SK" altLang="en-US" sz="2600" b="1" dirty="0">
                <a:latin typeface="Arial Narrow" panose="020B0606020202030204" pitchFamily="34" charset="0"/>
              </a:rPr>
              <a:t>metódy</a:t>
            </a:r>
            <a:r>
              <a:rPr lang="en-GB" altLang="en-US" sz="2600" b="1" dirty="0">
                <a:latin typeface="Arial Narrow" panose="020B0606020202030204" pitchFamily="34" charset="0"/>
              </a:rPr>
              <a:t> (</a:t>
            </a:r>
            <a:r>
              <a:rPr lang="en-GB" altLang="en-US" sz="2600" b="1" dirty="0" err="1">
                <a:latin typeface="Arial Narrow" panose="020B0606020202030204" pitchFamily="34" charset="0"/>
              </a:rPr>
              <a:t>kamerálne</a:t>
            </a:r>
            <a:r>
              <a:rPr lang="en-GB" altLang="en-US" sz="2600" b="1" dirty="0">
                <a:latin typeface="Arial Narrow" panose="020B0606020202030204" pitchFamily="34" charset="0"/>
              </a:rPr>
              <a:t>; desk research)</a:t>
            </a:r>
            <a:endParaRPr lang="sk-SK" altLang="en-US" sz="26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štúdium a spracovanie štatistických materiálov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interpretácia leteckých fotografií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štúdium a reprodukcia mapových materiálov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vyhotovenie kartografického materiálu na základe výsledkov výskumu</a:t>
            </a:r>
          </a:p>
          <a:p>
            <a:pPr lvl="1">
              <a:lnSpc>
                <a:spcPct val="8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iné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sk-SK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REGIONALIZÁCIA PODĽA OBSAHU</a:t>
            </a:r>
            <a:br>
              <a:rPr lang="sk-SK" altLang="en-US" sz="3800" dirty="0"/>
            </a:br>
            <a:endParaRPr lang="sk-SK" altLang="en-US" sz="3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k-SK" altLang="en-US" dirty="0">
              <a:latin typeface="Arial Narrow" panose="020B0606020202030204" pitchFamily="34" charset="0"/>
            </a:endParaRPr>
          </a:p>
          <a:p>
            <a:r>
              <a:rPr lang="sk-SK" altLang="en-US" dirty="0">
                <a:latin typeface="Arial Narrow" panose="020B0606020202030204" pitchFamily="34" charset="0"/>
              </a:rPr>
              <a:t>odvetvová</a:t>
            </a:r>
          </a:p>
          <a:p>
            <a:r>
              <a:rPr lang="sk-SK" altLang="en-US" dirty="0">
                <a:latin typeface="Arial Narrow" panose="020B0606020202030204" pitchFamily="34" charset="0"/>
              </a:rPr>
              <a:t>čiastočne komplexná </a:t>
            </a:r>
          </a:p>
          <a:p>
            <a:r>
              <a:rPr lang="sk-SK" altLang="en-US" dirty="0">
                <a:latin typeface="Arial Narrow" panose="020B0606020202030204" pitchFamily="34" charset="0"/>
              </a:rPr>
              <a:t>komplexná (totálna) regionalizácia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metódy na odhalenie vzťahov a závislostí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467995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sk-SK" altLang="en-US" sz="2800" b="1" dirty="0">
                <a:latin typeface="Arial Narrow" panose="020B0606020202030204" pitchFamily="34" charset="0"/>
              </a:rPr>
              <a:t>kauzálna analýza</a:t>
            </a:r>
          </a:p>
          <a:p>
            <a:pPr lvl="1">
              <a:spcAft>
                <a:spcPct val="2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jej podstatou je </a:t>
            </a:r>
            <a:r>
              <a:rPr lang="sk-SK" altLang="en-US" sz="2400" b="1" dirty="0">
                <a:latin typeface="Arial Narrow" panose="020B0606020202030204" pitchFamily="34" charset="0"/>
              </a:rPr>
              <a:t>odhalenie príčinných vzťahov v regióne</a:t>
            </a:r>
          </a:p>
          <a:p>
            <a:pPr lvl="1">
              <a:spcAft>
                <a:spcPct val="2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na jednej strane je to odhalenie príčiny výskytu určitého javu </a:t>
            </a:r>
            <a:br>
              <a:rPr lang="en-GB" altLang="en-US" sz="2400" dirty="0">
                <a:latin typeface="Arial Narrow" panose="020B0606020202030204" pitchFamily="34" charset="0"/>
              </a:rPr>
            </a:br>
            <a:r>
              <a:rPr lang="sk-SK" altLang="en-US" sz="2400" dirty="0">
                <a:latin typeface="Arial Narrow" panose="020B0606020202030204" pitchFamily="34" charset="0"/>
              </a:rPr>
              <a:t>a na druhej strane zistenie, čo daný jav zapríčiňuje</a:t>
            </a:r>
            <a:r>
              <a:rPr lang="sk-SK" altLang="en-US" sz="2300" dirty="0">
                <a:latin typeface="Arial Narrow" panose="020B0606020202030204" pitchFamily="34" charset="0"/>
              </a:rPr>
              <a:t> </a:t>
            </a:r>
            <a:endParaRPr lang="sk-SK" altLang="en-US" sz="2300" b="1" dirty="0">
              <a:latin typeface="Arial Narrow" panose="020B0606020202030204" pitchFamily="34" charset="0"/>
            </a:endParaRPr>
          </a:p>
          <a:p>
            <a:pPr>
              <a:spcAft>
                <a:spcPct val="20000"/>
              </a:spcAft>
            </a:pPr>
            <a:r>
              <a:rPr lang="sk-SK" altLang="en-US" sz="2800" b="1" dirty="0">
                <a:latin typeface="Arial Narrow" panose="020B0606020202030204" pitchFamily="34" charset="0"/>
              </a:rPr>
              <a:t>funkčná analýza</a:t>
            </a:r>
            <a:endParaRPr lang="sk-SK" altLang="en-US" sz="2800" dirty="0">
              <a:latin typeface="Arial Narrow" panose="020B060602020203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podobná kauzálnej</a:t>
            </a:r>
          </a:p>
          <a:p>
            <a:pPr lvl="1">
              <a:spcAft>
                <a:spcPct val="20000"/>
              </a:spcAft>
            </a:pPr>
            <a:r>
              <a:rPr lang="sk-SK" altLang="en-US" sz="2400" dirty="0">
                <a:latin typeface="Arial Narrow" panose="020B0606020202030204" pitchFamily="34" charset="0"/>
              </a:rPr>
              <a:t>jej úlohou je </a:t>
            </a:r>
            <a:r>
              <a:rPr lang="sk-SK" altLang="en-US" sz="2400" b="1" dirty="0">
                <a:latin typeface="Arial Narrow" panose="020B0606020202030204" pitchFamily="34" charset="0"/>
              </a:rPr>
              <a:t>zistenie funkcie jednotlivých javov</a:t>
            </a:r>
            <a:r>
              <a:rPr lang="sk-SK" altLang="en-US" sz="2400" dirty="0">
                <a:latin typeface="Arial Narrow" panose="020B0606020202030204" pitchFamily="34" charset="0"/>
              </a:rPr>
              <a:t> (elementov, komponentov) v daných regiónoch, prípadne ich funkcie v nadregionálnych vzťahoch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686800" cy="5366221"/>
          </a:xfrm>
        </p:spPr>
        <p:txBody>
          <a:bodyPr/>
          <a:lstStyle/>
          <a:p>
            <a:r>
              <a:rPr lang="sk-SK" altLang="en-US" b="1" dirty="0">
                <a:latin typeface="Arial Narrow" panose="020B0606020202030204" pitchFamily="34" charset="0"/>
              </a:rPr>
              <a:t>štruktúrna analýza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má za cieľ odhaliť </a:t>
            </a:r>
            <a:r>
              <a:rPr lang="sk-SK" altLang="en-US" b="1" dirty="0">
                <a:latin typeface="Arial Narrow" panose="020B0606020202030204" pitchFamily="34" charset="0"/>
              </a:rPr>
              <a:t>štruktúru skúmaného regiónu</a:t>
            </a:r>
            <a:r>
              <a:rPr lang="sk-SK" altLang="en-US" dirty="0">
                <a:latin typeface="Arial Narrow" panose="020B0606020202030204" pitchFamily="34" charset="0"/>
              </a:rPr>
              <a:t>,  </a:t>
            </a:r>
            <a:br>
              <a:rPr lang="en-GB" altLang="en-US" dirty="0">
                <a:latin typeface="Arial Narrow" panose="020B0606020202030204" pitchFamily="34" charset="0"/>
              </a:rPr>
            </a:br>
            <a:r>
              <a:rPr lang="sk-SK" altLang="en-US" dirty="0">
                <a:latin typeface="Arial Narrow" panose="020B0606020202030204" pitchFamily="34" charset="0"/>
              </a:rPr>
              <a:t>t. j. vnútornú stavbu regiónu, ktorú chápeme ako vzájomné usporiadanie jednotlivých zložiek regiónu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pomáha určiť aj spôsoby a charakter ich prepojenia, spôsoby usporiadania ich väzieb </a:t>
            </a:r>
            <a:endParaRPr lang="sk-SK" altLang="en-US" b="1" dirty="0">
              <a:latin typeface="Arial Narrow" panose="020B0606020202030204" pitchFamily="34" charset="0"/>
            </a:endParaRPr>
          </a:p>
          <a:p>
            <a:pPr>
              <a:spcBef>
                <a:spcPct val="40000"/>
              </a:spcBef>
            </a:pPr>
            <a:r>
              <a:rPr lang="sk-SK" altLang="en-US" b="1" dirty="0">
                <a:latin typeface="Arial Narrow" panose="020B0606020202030204" pitchFamily="34" charset="0"/>
              </a:rPr>
              <a:t>genetická analýza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sa zakladá na štúdiu časového faktora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cieľom je </a:t>
            </a:r>
            <a:r>
              <a:rPr lang="sk-SK" altLang="en-US" b="1" dirty="0">
                <a:latin typeface="Arial Narrow" panose="020B0606020202030204" pitchFamily="34" charset="0"/>
              </a:rPr>
              <a:t>objasniť vznik a pôvod študovaných javov</a:t>
            </a:r>
            <a:r>
              <a:rPr lang="sk-SK" altLang="en-US" dirty="0">
                <a:latin typeface="Arial Narrow" panose="020B0606020202030204" pitchFamily="34" charset="0"/>
              </a:rPr>
              <a:t> (regiónov, komponentov) ich </a:t>
            </a:r>
            <a:r>
              <a:rPr lang="sk-SK" altLang="en-US" b="1" dirty="0">
                <a:latin typeface="Arial Narrow" panose="020B0606020202030204" pitchFamily="34" charset="0"/>
              </a:rPr>
              <a:t>vývoj, dynamiku</a:t>
            </a:r>
            <a:r>
              <a:rPr lang="sk-SK" altLang="en-US" dirty="0">
                <a:latin typeface="Arial Narrow" panose="020B0606020202030204" pitchFamily="34" charset="0"/>
              </a:rPr>
              <a:t> a ďalší vývoj</a:t>
            </a:r>
            <a:endParaRPr lang="en-GB" altLang="en-US" dirty="0">
              <a:latin typeface="Arial Narrow" panose="020B0606020202030204" pitchFamily="34" charset="0"/>
            </a:endParaRPr>
          </a:p>
          <a:p>
            <a:pPr lvl="2"/>
            <a:r>
              <a:rPr lang="en-GB" altLang="en-US" dirty="0">
                <a:latin typeface="Arial Narrow" panose="020B0606020202030204" pitchFamily="34" charset="0"/>
              </a:rPr>
              <a:t>m</a:t>
            </a:r>
            <a:r>
              <a:rPr lang="sk-SK" altLang="en-US" dirty="0">
                <a:latin typeface="Arial Narrow" panose="020B0606020202030204" pitchFamily="34" charset="0"/>
              </a:rPr>
              <a:t>á potenciál vyústiť do prognózy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696"/>
            <a:ext cx="8640762" cy="5544592"/>
          </a:xfrm>
        </p:spPr>
        <p:txBody>
          <a:bodyPr/>
          <a:lstStyle/>
          <a:p>
            <a:r>
              <a:rPr lang="sk-SK" altLang="en-US" b="1" dirty="0">
                <a:latin typeface="Arial Narrow" panose="020B0606020202030204" pitchFamily="34" charset="0"/>
              </a:rPr>
              <a:t>systémová analýza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do značnej miery zahŕňa predchádzajúce analýzy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na základe teórie systémov </a:t>
            </a:r>
            <a:r>
              <a:rPr lang="sk-SK" altLang="en-US" sz="2400" b="1" dirty="0">
                <a:latin typeface="Arial Narrow" panose="020B0606020202030204" pitchFamily="34" charset="0"/>
              </a:rPr>
              <a:t>skúma regióny ako celostné komplexné systémy</a:t>
            </a:r>
            <a:r>
              <a:rPr lang="sk-SK" altLang="en-US" sz="2400" dirty="0">
                <a:latin typeface="Arial Narrow" panose="020B0606020202030204" pitchFamily="34" charset="0"/>
              </a:rPr>
              <a:t> v ich vnútorných a vonkajších súvislostiach</a:t>
            </a:r>
          </a:p>
          <a:p>
            <a:pPr lvl="2">
              <a:spcBef>
                <a:spcPct val="40000"/>
              </a:spcBef>
            </a:pPr>
            <a:endParaRPr lang="sk-SK" altLang="en-US" sz="1800" dirty="0">
              <a:latin typeface="Arial Narrow" panose="020B0606020202030204" pitchFamily="34" charset="0"/>
            </a:endParaRPr>
          </a:p>
          <a:p>
            <a:pPr>
              <a:spcBef>
                <a:spcPct val="40000"/>
              </a:spcBef>
            </a:pPr>
            <a:r>
              <a:rPr lang="sk-SK" altLang="en-US" sz="2600" dirty="0">
                <a:latin typeface="Arial Narrow" panose="020B0606020202030204" pitchFamily="34" charset="0"/>
              </a:rPr>
              <a:t>k významným, novšie používaným metódam regionálnej analýzy patria </a:t>
            </a:r>
            <a:r>
              <a:rPr lang="sk-SK" altLang="en-US" sz="2600" b="1" dirty="0">
                <a:latin typeface="Arial Narrow" panose="020B0606020202030204" pitchFamily="34" charset="0"/>
              </a:rPr>
              <a:t>prístupy založené na matematickom modelovaní regionálnych systémov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modely dynamiky regionálnych populácií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štruktúrne modely regionálnej ekonomiky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modely priestorovej interakcie</a:t>
            </a:r>
          </a:p>
          <a:p>
            <a:pPr lvl="1"/>
            <a:r>
              <a:rPr lang="sk-SK" altLang="en-US" sz="2400" dirty="0">
                <a:latin typeface="Arial Narrow" panose="020B0606020202030204" pitchFamily="34" charset="0"/>
              </a:rPr>
              <a:t>integrované modely regionálnych systémov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sk-SK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KVALITATÍVNE (nové)</a:t>
            </a:r>
            <a:br>
              <a:rPr lang="sk-SK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k-SK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METÓDY </a:t>
            </a:r>
            <a:r>
              <a:rPr lang="en-GB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ANALÝZY </a:t>
            </a:r>
            <a:r>
              <a:rPr lang="sk-SK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</a:t>
            </a:r>
            <a:r>
              <a:rPr lang="en-GB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EGIÓNU</a:t>
            </a:r>
            <a:r>
              <a:rPr lang="sk-SK" altLang="en-US" sz="3800" i="1" dirty="0">
                <a:latin typeface="+mn-lt"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070077"/>
          </a:xfrm>
        </p:spPr>
        <p:txBody>
          <a:bodyPr/>
          <a:lstStyle/>
          <a:p>
            <a:r>
              <a:rPr lang="sk-SK" altLang="en-US" dirty="0">
                <a:latin typeface="Arial Narrow" panose="020B0606020202030204" pitchFamily="34" charset="0"/>
              </a:rPr>
              <a:t>základnou metódou </a:t>
            </a:r>
            <a:r>
              <a:rPr lang="sk-SK" altLang="en-US" dirty="0" err="1">
                <a:latin typeface="Arial Narrow" panose="020B0606020202030204" pitchFamily="34" charset="0"/>
              </a:rPr>
              <a:t>regionálnogeografického</a:t>
            </a:r>
            <a:r>
              <a:rPr lang="sk-SK" altLang="en-US" dirty="0">
                <a:latin typeface="Arial Narrow" panose="020B0606020202030204" pitchFamily="34" charset="0"/>
              </a:rPr>
              <a:t> prístupu je </a:t>
            </a:r>
            <a:r>
              <a:rPr lang="sk-SK" altLang="en-US" b="1" dirty="0">
                <a:latin typeface="Arial Narrow" panose="020B0606020202030204" pitchFamily="34" charset="0"/>
              </a:rPr>
              <a:t>pochopenie</a:t>
            </a:r>
            <a:r>
              <a:rPr lang="sk-SK" altLang="en-US" dirty="0">
                <a:latin typeface="Arial Narrow" panose="020B0606020202030204" pitchFamily="34" charset="0"/>
              </a:rPr>
              <a:t>, ktoré predchádza interpretácii</a:t>
            </a:r>
          </a:p>
          <a:p>
            <a:pPr lvl="1"/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vychádza zo </a:t>
            </a:r>
            <a:r>
              <a:rPr lang="sk-SK" altLang="en-US" b="1" dirty="0">
                <a:latin typeface="Arial Narrow" panose="020B0606020202030204" pitchFamily="34" charset="0"/>
              </a:rPr>
              <a:t>subjektívneho pozorovania</a:t>
            </a:r>
            <a:r>
              <a:rPr lang="sk-SK" altLang="en-US" dirty="0">
                <a:latin typeface="Arial Narrow" panose="020B0606020202030204" pitchFamily="34" charset="0"/>
              </a:rPr>
              <a:t> javov a ich vysvetlenia na základe zasadenia do širšieho </a:t>
            </a:r>
            <a:r>
              <a:rPr lang="sk-SK" altLang="en-US" b="1" dirty="0">
                <a:latin typeface="Arial Narrow" panose="020B0606020202030204" pitchFamily="34" charset="0"/>
              </a:rPr>
              <a:t>kontextu racionálne vysvetliteľných procesov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dôležitá je však čo najväčšia </a:t>
            </a:r>
            <a:r>
              <a:rPr lang="sk-SK" altLang="en-US" b="1" dirty="0">
                <a:latin typeface="Arial Narrow" panose="020B0606020202030204" pitchFamily="34" charset="0"/>
              </a:rPr>
              <a:t>objektivizácia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96944" cy="5078189"/>
          </a:xfrm>
        </p:spPr>
        <p:txBody>
          <a:bodyPr/>
          <a:lstStyle/>
          <a:p>
            <a:pPr lvl="1"/>
            <a:r>
              <a:rPr lang="sk-SK" altLang="en-US" dirty="0">
                <a:latin typeface="Arial Narrow" panose="020B0606020202030204" pitchFamily="34" charset="0"/>
              </a:rPr>
              <a:t>1. </a:t>
            </a:r>
            <a:r>
              <a:rPr lang="sk-SK" altLang="en-US" b="1" dirty="0">
                <a:latin typeface="Arial Narrow" panose="020B0606020202030204" pitchFamily="34" charset="0"/>
              </a:rPr>
              <a:t>manažérska</a:t>
            </a:r>
            <a:r>
              <a:rPr lang="sk-SK" altLang="en-US" dirty="0">
                <a:latin typeface="Arial Narrow" panose="020B0606020202030204" pitchFamily="34" charset="0"/>
              </a:rPr>
              <a:t> </a:t>
            </a:r>
            <a:r>
              <a:rPr lang="sk-SK" altLang="en-US" b="1" dirty="0">
                <a:latin typeface="Arial Narrow" panose="020B0606020202030204" pitchFamily="34" charset="0"/>
              </a:rPr>
              <a:t>úroveň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2"/>
            <a:r>
              <a:rPr lang="sk-SK" altLang="en-US" i="1" dirty="0">
                <a:latin typeface="Arial Narrow" panose="020B0606020202030204" pitchFamily="34" charset="0"/>
              </a:rPr>
              <a:t>rozhodovacie procesy</a:t>
            </a:r>
          </a:p>
          <a:p>
            <a:pPr lvl="3"/>
            <a:r>
              <a:rPr lang="sk-SK" altLang="en-US" dirty="0">
                <a:latin typeface="Arial Narrow" panose="020B0606020202030204" pitchFamily="34" charset="0"/>
              </a:rPr>
              <a:t>rekonštruovaná na základe otvorených rozhovorov, </a:t>
            </a:r>
            <a:r>
              <a:rPr lang="sk-SK" altLang="en-US" dirty="0" err="1">
                <a:latin typeface="Arial Narrow" panose="020B0606020202030204" pitchFamily="34" charset="0"/>
              </a:rPr>
              <a:t>participačnom</a:t>
            </a:r>
            <a:r>
              <a:rPr lang="sk-SK" altLang="en-US" dirty="0">
                <a:latin typeface="Arial Narrow" panose="020B0606020202030204" pitchFamily="34" charset="0"/>
              </a:rPr>
              <a:t> prieskume stretnutí s miestnymi (regionálnymi...) aktérmi či správ v médiách</a:t>
            </a: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2. </a:t>
            </a:r>
            <a:r>
              <a:rPr lang="sk-SK" altLang="en-US" b="1" dirty="0">
                <a:latin typeface="Arial Narrow" panose="020B0606020202030204" pitchFamily="34" charset="0"/>
              </a:rPr>
              <a:t>úroveň každodenného života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2"/>
            <a:r>
              <a:rPr lang="sk-SK" altLang="en-US" i="1" dirty="0">
                <a:latin typeface="Arial Narrow" panose="020B0606020202030204" pitchFamily="34" charset="0"/>
              </a:rPr>
              <a:t>individuálna úroveň, miestni ľudia</a:t>
            </a:r>
          </a:p>
          <a:p>
            <a:pPr lvl="3"/>
            <a:r>
              <a:rPr lang="sk-SK" altLang="en-US" dirty="0">
                <a:latin typeface="Arial Narrow" panose="020B0606020202030204" pitchFamily="34" charset="0"/>
              </a:rPr>
              <a:t>skúmaná otvorenými rozhovormi</a:t>
            </a:r>
            <a:r>
              <a:rPr lang="sk-SK" altLang="en-US">
                <a:latin typeface="Arial Narrow" panose="020B0606020202030204" pitchFamily="34" charset="0"/>
              </a:rPr>
              <a:t>, dotazníkmi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lvl="1"/>
            <a:r>
              <a:rPr lang="sk-SK" altLang="en-US" dirty="0">
                <a:latin typeface="Arial Narrow" panose="020B0606020202030204" pitchFamily="34" charset="0"/>
              </a:rPr>
              <a:t>3. </a:t>
            </a:r>
            <a:r>
              <a:rPr lang="sk-SK" altLang="en-US" b="1" dirty="0">
                <a:latin typeface="Arial Narrow" panose="020B0606020202030204" pitchFamily="34" charset="0"/>
              </a:rPr>
              <a:t>úroveň obrazu krajiny</a:t>
            </a:r>
          </a:p>
          <a:p>
            <a:pPr lvl="2"/>
            <a:r>
              <a:rPr lang="sk-SK" altLang="en-US" dirty="0">
                <a:latin typeface="Arial Narrow" panose="020B0606020202030204" pitchFamily="34" charset="0"/>
              </a:rPr>
              <a:t>bez priameho kontaktu s ľuďmi</a:t>
            </a:r>
          </a:p>
          <a:p>
            <a:pPr lvl="3"/>
            <a:r>
              <a:rPr lang="sk-SK" altLang="en-US" dirty="0">
                <a:latin typeface="Arial Narrow" panose="020B0606020202030204" pitchFamily="34" charset="0"/>
              </a:rPr>
              <a:t>analýza obsahu sociálnych sieti, reálny a mediálny obraz územia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sk-SK" altLang="en-US" b="1" i="1">
                <a:latin typeface="Arial" panose="020B0604020202020204" pitchFamily="34" charset="0"/>
              </a:rPr>
              <a:t>zaradenie metód RG do skupín</a:t>
            </a:r>
            <a:r>
              <a:rPr lang="sk-SK" altLang="en-US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marL="571500" indent="-571500"/>
            <a:r>
              <a:rPr lang="sk-SK" altLang="en-US" b="1" dirty="0">
                <a:latin typeface="Arial Narrow" panose="020B0606020202030204" pitchFamily="34" charset="0"/>
              </a:rPr>
              <a:t>1. klasické metódy zberu informácií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dirty="0">
                <a:latin typeface="Arial Narrow" panose="020B0606020202030204" pitchFamily="34" charset="0"/>
              </a:rPr>
              <a:t>pozorovanie, terénny výskum, rozhovory</a:t>
            </a:r>
            <a:r>
              <a:rPr lang="en-GB" altLang="en-US" dirty="0">
                <a:latin typeface="Arial Narrow" panose="020B0606020202030204" pitchFamily="34" charset="0"/>
              </a:rPr>
              <a:t>, </a:t>
            </a:r>
            <a:r>
              <a:rPr lang="en-GB" altLang="en-US" dirty="0" err="1">
                <a:latin typeface="Arial Narrow" panose="020B0606020202030204" pitchFamily="34" charset="0"/>
              </a:rPr>
              <a:t>zber</a:t>
            </a:r>
            <a:r>
              <a:rPr lang="en-GB" altLang="en-US" dirty="0">
                <a:latin typeface="Arial Narrow" panose="020B0606020202030204" pitchFamily="34" charset="0"/>
              </a:rPr>
              <a:t> </a:t>
            </a:r>
            <a:r>
              <a:rPr lang="en-GB" altLang="en-US" dirty="0" err="1">
                <a:latin typeface="Arial Narrow" panose="020B0606020202030204" pitchFamily="34" charset="0"/>
              </a:rPr>
              <a:t>dát</a:t>
            </a:r>
            <a:r>
              <a:rPr lang="sk-SK" altLang="en-US" dirty="0">
                <a:latin typeface="Arial Narrow" panose="020B0606020202030204" pitchFamily="34" charset="0"/>
              </a:rPr>
              <a:t>...</a:t>
            </a:r>
          </a:p>
          <a:p>
            <a:pPr marL="839788" lvl="1" indent="-495300">
              <a:buFont typeface="Wingdings" panose="05000000000000000000" pitchFamily="2" charset="2"/>
              <a:buNone/>
            </a:pPr>
            <a:endParaRPr lang="sk-SK" altLang="en-US" b="1" dirty="0">
              <a:latin typeface="Arial Narrow" panose="020B0606020202030204" pitchFamily="34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sk-SK" altLang="en-US" b="1" dirty="0">
                <a:latin typeface="Arial Narrow" panose="020B0606020202030204" pitchFamily="34" charset="0"/>
              </a:rPr>
              <a:t>2. kontextová analýza a syntéza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>
              <a:lnSpc>
                <a:spcPct val="9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patria ku kvalitatívnym, z veľkej miery subjektívnym interpretačným metódam</a:t>
            </a:r>
          </a:p>
          <a:p>
            <a:pPr marL="839788" lvl="1" indent="-495300">
              <a:lnSpc>
                <a:spcPct val="9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pod kontextovou syntézou rozumieme syntetické chápanie v súvislostiach, poznanie miesta/oblasti v holistickom a kontextovom zmysle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686800" cy="5294213"/>
          </a:xfrm>
        </p:spPr>
        <p:txBody>
          <a:bodyPr/>
          <a:lstStyle/>
          <a:p>
            <a:pPr marL="571500" indent="-571500"/>
            <a:r>
              <a:rPr lang="en-GB" altLang="en-US" b="1" dirty="0">
                <a:latin typeface="Arial Narrow" panose="020B0606020202030204" pitchFamily="34" charset="0"/>
              </a:rPr>
              <a:t>3</a:t>
            </a:r>
            <a:r>
              <a:rPr lang="sk-SK" altLang="en-US" b="1" dirty="0">
                <a:latin typeface="Arial Narrow" panose="020B0606020202030204" pitchFamily="34" charset="0"/>
              </a:rPr>
              <a:t>. historické metódy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dirty="0">
                <a:latin typeface="Arial Narrow" panose="020B0606020202030204" pitchFamily="34" charset="0"/>
              </a:rPr>
              <a:t>majú blízko ku kontextovej metóde</a:t>
            </a:r>
          </a:p>
          <a:p>
            <a:pPr marL="839788" lvl="1" indent="-495300"/>
            <a:r>
              <a:rPr lang="sk-SK" altLang="en-US" dirty="0">
                <a:latin typeface="Arial Narrow" panose="020B0606020202030204" pitchFamily="34" charset="0"/>
              </a:rPr>
              <a:t>história je vnímaná ako kontext územia</a:t>
            </a:r>
          </a:p>
          <a:p>
            <a:pPr marL="839788" lvl="1" indent="-495300"/>
            <a:r>
              <a:rPr lang="sk-SK" altLang="en-US" dirty="0">
                <a:latin typeface="Arial Narrow" panose="020B0606020202030204" pitchFamily="34" charset="0"/>
              </a:rPr>
              <a:t>zvýšený záujem o časovú dimenziu priestoru</a:t>
            </a:r>
          </a:p>
          <a:p>
            <a:pPr marL="839788" lvl="1" indent="-495300"/>
            <a:r>
              <a:rPr lang="sk-SK" altLang="en-US" dirty="0">
                <a:latin typeface="Arial Narrow" panose="020B0606020202030204" pitchFamily="34" charset="0"/>
              </a:rPr>
              <a:t>regionálne transformácie</a:t>
            </a:r>
          </a:p>
          <a:p>
            <a:pPr marL="571500" indent="-571500">
              <a:lnSpc>
                <a:spcPct val="90000"/>
              </a:lnSpc>
            </a:pPr>
            <a:endParaRPr lang="en-GB" altLang="en-US" b="1" dirty="0">
              <a:latin typeface="Arial Narrow" panose="020B0606020202030204" pitchFamily="34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en-GB" altLang="en-US" b="1" dirty="0">
                <a:latin typeface="Arial Narrow" panose="020B0606020202030204" pitchFamily="34" charset="0"/>
              </a:rPr>
              <a:t>4</a:t>
            </a:r>
            <a:r>
              <a:rPr lang="sk-SK" altLang="en-US" b="1" dirty="0">
                <a:latin typeface="Arial Narrow" panose="020B0606020202030204" pitchFamily="34" charset="0"/>
              </a:rPr>
              <a:t>. analýza a interpretácia obsahu a textu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>
              <a:lnSpc>
                <a:spcPct val="9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popri literárnych či štatistických zdrojoch informácií nadobúdajú veľký význam ďalšie</a:t>
            </a:r>
          </a:p>
          <a:p>
            <a:pPr marL="1192213" lvl="2" indent="-495300">
              <a:lnSpc>
                <a:spcPct val="9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rozprávanie, ikony a symboly krajiny, </a:t>
            </a:r>
            <a:r>
              <a:rPr lang="sk-SK" altLang="en-US" dirty="0" err="1">
                <a:latin typeface="Arial Narrow" panose="020B0606020202030204" pitchFamily="34" charset="0"/>
              </a:rPr>
              <a:t>genius</a:t>
            </a:r>
            <a:r>
              <a:rPr lang="sk-SK" altLang="en-US" dirty="0">
                <a:latin typeface="Arial Narrow" panose="020B0606020202030204" pitchFamily="34" charset="0"/>
              </a:rPr>
              <a:t> </a:t>
            </a:r>
            <a:r>
              <a:rPr lang="sk-SK" altLang="en-US" dirty="0" err="1">
                <a:latin typeface="Arial Narrow" panose="020B0606020202030204" pitchFamily="34" charset="0"/>
              </a:rPr>
              <a:t>loci</a:t>
            </a:r>
            <a:r>
              <a:rPr lang="sk-SK" altLang="en-US" dirty="0">
                <a:latin typeface="Arial Narrow" panose="020B0606020202030204" pitchFamily="34" charset="0"/>
              </a:rPr>
              <a:t> (duch miesta)</a:t>
            </a:r>
          </a:p>
          <a:p>
            <a:pPr marL="1192213" lvl="2" indent="-495300">
              <a:lnSpc>
                <a:spcPct val="90000"/>
              </a:lnSpc>
            </a:pPr>
            <a:r>
              <a:rPr lang="sk-SK" altLang="en-US" dirty="0">
                <a:latin typeface="Arial Narrow" panose="020B0606020202030204" pitchFamily="34" charset="0"/>
              </a:rPr>
              <a:t>rozširujú dimenziu geografie o kvalitatívnu stránku</a:t>
            </a:r>
          </a:p>
          <a:p>
            <a:pPr marL="839788" lvl="1" indent="-495300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en-U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76672"/>
            <a:ext cx="8532440" cy="5654253"/>
          </a:xfrm>
        </p:spPr>
        <p:txBody>
          <a:bodyPr/>
          <a:lstStyle/>
          <a:p>
            <a:pPr marL="571500" indent="-571500"/>
            <a:r>
              <a:rPr lang="sk-SK" altLang="en-US" b="1" dirty="0">
                <a:latin typeface="Arial Narrow" panose="020B0606020202030204" pitchFamily="34" charset="0"/>
              </a:rPr>
              <a:t>5. regionálna analýza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sz="2200" dirty="0">
                <a:latin typeface="Arial Narrow" panose="020B0606020202030204" pitchFamily="34" charset="0"/>
              </a:rPr>
              <a:t>dva základné typy: kvalitatívna a kvantitatívna</a:t>
            </a:r>
            <a:endParaRPr lang="sk-SK" altLang="en-US" sz="2200" b="1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b="1" dirty="0">
                <a:latin typeface="Arial Narrow" panose="020B0606020202030204" pitchFamily="34" charset="0"/>
              </a:rPr>
              <a:t>kvalitatívna</a:t>
            </a:r>
            <a:r>
              <a:rPr lang="sk-SK" altLang="en-US" dirty="0">
                <a:latin typeface="Arial Narrow" panose="020B0606020202030204" pitchFamily="34" charset="0"/>
              </a:rPr>
              <a:t>:</a:t>
            </a:r>
            <a:r>
              <a:rPr lang="sk-SK" altLang="en-US" sz="2200" dirty="0">
                <a:latin typeface="Arial Narrow" panose="020B0606020202030204" pitchFamily="34" charset="0"/>
              </a:rPr>
              <a:t> snaha o čo najvýstižnejšie zachytenie vlastností regiónu</a:t>
            </a:r>
          </a:p>
          <a:p>
            <a:pPr marL="1192213" lvl="2" indent="-495300"/>
            <a:r>
              <a:rPr lang="sk-SK" altLang="en-US" sz="1800" dirty="0">
                <a:latin typeface="Arial Narrow" panose="020B0606020202030204" pitchFamily="34" charset="0"/>
              </a:rPr>
              <a:t>SWOT analýza, problémová analýza</a:t>
            </a:r>
            <a:endParaRPr lang="sk-SK" altLang="en-US" sz="1800" b="1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b="1" dirty="0">
                <a:latin typeface="Arial Narrow" panose="020B0606020202030204" pitchFamily="34" charset="0"/>
              </a:rPr>
              <a:t>kvantitatívna</a:t>
            </a:r>
            <a:r>
              <a:rPr lang="sk-SK" altLang="en-US" dirty="0">
                <a:latin typeface="Arial Narrow" panose="020B0606020202030204" pitchFamily="34" charset="0"/>
              </a:rPr>
              <a:t>:</a:t>
            </a:r>
            <a:r>
              <a:rPr lang="sk-SK" altLang="en-US" sz="2200" dirty="0">
                <a:latin typeface="Arial Narrow" panose="020B0606020202030204" pitchFamily="34" charset="0"/>
              </a:rPr>
              <a:t> pomocou matematických modelov zachytiť fungovanie regiónu ako systému</a:t>
            </a:r>
          </a:p>
          <a:p>
            <a:pPr marL="1192213" lvl="2" indent="-495300"/>
            <a:r>
              <a:rPr lang="sk-SK" altLang="en-US" sz="1800" dirty="0">
                <a:latin typeface="Arial Narrow" panose="020B0606020202030204" pitchFamily="34" charset="0"/>
              </a:rPr>
              <a:t>populačné modely, modely ekonomického rastu, a pod.</a:t>
            </a:r>
          </a:p>
          <a:p>
            <a:pPr marL="1192213" lvl="2" indent="-495300"/>
            <a:endParaRPr lang="sk-SK" altLang="en-US" sz="1800" b="1" dirty="0">
              <a:latin typeface="Arial Narrow" panose="020B0606020202030204" pitchFamily="34" charset="0"/>
            </a:endParaRPr>
          </a:p>
          <a:p>
            <a:pPr marL="571500" indent="-571500"/>
            <a:r>
              <a:rPr lang="sk-SK" altLang="en-US" b="1" dirty="0">
                <a:latin typeface="Arial Narrow" panose="020B0606020202030204" pitchFamily="34" charset="0"/>
              </a:rPr>
              <a:t>6. regionálna syntéza</a:t>
            </a:r>
            <a:endParaRPr lang="sk-SK" altLang="en-US" dirty="0">
              <a:latin typeface="Arial Narrow" panose="020B0606020202030204" pitchFamily="34" charset="0"/>
            </a:endParaRPr>
          </a:p>
          <a:p>
            <a:pPr marL="839788" lvl="1" indent="-495300"/>
            <a:r>
              <a:rPr lang="sk-SK" altLang="en-US" sz="2200" dirty="0">
                <a:latin typeface="Arial Narrow" panose="020B0606020202030204" pitchFamily="34" charset="0"/>
              </a:rPr>
              <a:t>vzhľadom k svojej náročnosti je menej praktizovanou a často nekvalitne prevádzanou</a:t>
            </a:r>
          </a:p>
          <a:p>
            <a:pPr marL="839788" lvl="1" indent="-495300"/>
            <a:r>
              <a:rPr lang="sk-SK" altLang="en-US" sz="2200" dirty="0">
                <a:latin typeface="Arial Narrow" panose="020B0606020202030204" pitchFamily="34" charset="0"/>
              </a:rPr>
              <a:t>znamená pochopenie podstaty územia, miesta, regionálneho systému v jeho najúplnejších horizontálnych a vertikálnych súvislostiach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7925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255963"/>
            <a:ext cx="6500812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986970" y="6216650"/>
            <a:ext cx="169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dirty="0">
                <a:latin typeface="Arial Narrow" panose="020B0606020202030204" pitchFamily="34" charset="0"/>
              </a:rPr>
              <a:t>POTENCIÁL ROZVOJA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-53976" y="4148138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spc="-30" dirty="0">
                <a:latin typeface="Arial Narrow" panose="020B0606020202030204" pitchFamily="34" charset="0"/>
              </a:rPr>
              <a:t>KRAJINNOEKOLOGICKÉ OBMEDZENIA</a:t>
            </a:r>
          </a:p>
        </p:txBody>
      </p:sp>
    </p:spTree>
    <p:extLst>
      <p:ext uri="{BB962C8B-B14F-4D97-AF65-F5344CB8AC3E}">
        <p14:creationId xmlns:p14="http://schemas.microsoft.com/office/powerpoint/2010/main" val="2158219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70913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53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b="1" i="1" dirty="0">
                <a:latin typeface="Arial" panose="020B0604020202020204" pitchFamily="34" charset="0"/>
              </a:rPr>
              <a:t>odvetvová regionalizácia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748712" cy="4530725"/>
          </a:xfrm>
        </p:spPr>
        <p:txBody>
          <a:bodyPr/>
          <a:lstStyle/>
          <a:p>
            <a:r>
              <a:rPr lang="sk-SK" altLang="en-US" sz="2400" dirty="0">
                <a:latin typeface="Arial Narrow" panose="020B0606020202030204" pitchFamily="34" charset="0"/>
              </a:rPr>
              <a:t>regionalizačné kritérium (kritériá) sa vyber</a:t>
            </a:r>
            <a:r>
              <a:rPr lang="en-GB" altLang="en-US" sz="2400" dirty="0">
                <a:latin typeface="Arial Narrow" panose="020B0606020202030204" pitchFamily="34" charset="0"/>
              </a:rPr>
              <a:t>á</a:t>
            </a:r>
            <a:r>
              <a:rPr lang="sk-SK" altLang="en-US" sz="2400" dirty="0">
                <a:latin typeface="Arial Narrow" panose="020B0606020202030204" pitchFamily="34" charset="0"/>
              </a:rPr>
              <a:t> </a:t>
            </a:r>
            <a:r>
              <a:rPr lang="sk-SK" altLang="en-US" sz="2400" b="1" dirty="0">
                <a:latin typeface="Arial Narrow" panose="020B0606020202030204" pitchFamily="34" charset="0"/>
              </a:rPr>
              <a:t>len z jedného komponentu geografickej sféry</a:t>
            </a:r>
          </a:p>
          <a:p>
            <a:pPr lvl="1"/>
            <a:r>
              <a:rPr lang="sk-SK" altLang="en-US" sz="2000" dirty="0" err="1">
                <a:latin typeface="Arial Narrow" panose="020B0606020202030204" pitchFamily="34" charset="0"/>
              </a:rPr>
              <a:t>pr</a:t>
            </a:r>
            <a:r>
              <a:rPr lang="sk-SK" altLang="en-US" sz="2000" dirty="0">
                <a:latin typeface="Arial Narrow" panose="020B0606020202030204" pitchFamily="34" charset="0"/>
              </a:rPr>
              <a:t>. </a:t>
            </a:r>
            <a:r>
              <a:rPr lang="sk-SK" altLang="en-US" sz="2000" dirty="0" err="1">
                <a:latin typeface="Arial Narrow" panose="020B0606020202030204" pitchFamily="34" charset="0"/>
              </a:rPr>
              <a:t>pedogeografická</a:t>
            </a:r>
            <a:r>
              <a:rPr lang="sk-SK" altLang="en-US" sz="2000" dirty="0">
                <a:latin typeface="Arial Narrow" panose="020B0606020202030204" pitchFamily="34" charset="0"/>
              </a:rPr>
              <a:t> (pôdne regióny), </a:t>
            </a:r>
            <a:r>
              <a:rPr lang="sk-SK" altLang="en-US" sz="2000" dirty="0" err="1">
                <a:latin typeface="Arial Narrow" panose="020B0606020202030204" pitchFamily="34" charset="0"/>
              </a:rPr>
              <a:t>klima</a:t>
            </a:r>
            <a:r>
              <a:rPr lang="en-GB" altLang="en-US" sz="2000" dirty="0" err="1">
                <a:latin typeface="Arial Narrow" panose="020B0606020202030204" pitchFamily="34" charset="0"/>
              </a:rPr>
              <a:t>ticko</a:t>
            </a:r>
            <a:r>
              <a:rPr lang="sk-SK" altLang="en-US" sz="2000" dirty="0">
                <a:latin typeface="Arial Narrow" panose="020B0606020202030204" pitchFamily="34" charset="0"/>
              </a:rPr>
              <a:t>geografická (klimatické regióny), </a:t>
            </a:r>
            <a:r>
              <a:rPr lang="sk-SK" altLang="en-US" sz="2000" dirty="0" err="1">
                <a:latin typeface="Arial Narrow" panose="020B0606020202030204" pitchFamily="34" charset="0"/>
              </a:rPr>
              <a:t>poľnohospodárskogeografická</a:t>
            </a:r>
            <a:r>
              <a:rPr lang="sk-SK" altLang="en-US" sz="2000" dirty="0">
                <a:latin typeface="Arial Narrow" panose="020B0606020202030204" pitchFamily="34" charset="0"/>
              </a:rPr>
              <a:t> (poľnohospodárske regióny)...</a:t>
            </a:r>
          </a:p>
          <a:p>
            <a:r>
              <a:rPr lang="en-GB" altLang="en-US" sz="2400" dirty="0">
                <a:latin typeface="Arial Narrow" panose="020B0606020202030204" pitchFamily="34" charset="0"/>
              </a:rPr>
              <a:t>do </a:t>
            </a:r>
            <a:r>
              <a:rPr lang="en-GB" altLang="en-US" sz="2400" dirty="0" err="1">
                <a:latin typeface="Arial Narrow" panose="020B0606020202030204" pitchFamily="34" charset="0"/>
              </a:rPr>
              <a:t>úvahy</a:t>
            </a:r>
            <a:r>
              <a:rPr lang="en-GB" altLang="en-US" sz="2400" dirty="0">
                <a:latin typeface="Arial Narrow" panose="020B0606020202030204" pitchFamily="34" charset="0"/>
              </a:rPr>
              <a:t> </a:t>
            </a:r>
            <a:r>
              <a:rPr lang="sk-SK" altLang="en-US" sz="2400" dirty="0">
                <a:latin typeface="Arial Narrow" panose="020B0606020202030204" pitchFamily="34" charset="0"/>
              </a:rPr>
              <a:t>môže byť braných viacero kritérií, avšak z jedného komponentu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139825"/>
          </a:xfrm>
        </p:spPr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čiastočne komplexná regionalizácia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sz="2400" dirty="0">
                <a:latin typeface="Arial Narrow" panose="020B0606020202030204" pitchFamily="34" charset="0"/>
              </a:rPr>
              <a:t>regionalizačné kritériá môžu byť vybrané </a:t>
            </a:r>
            <a:r>
              <a:rPr lang="sk-SK" altLang="en-US" sz="2400" b="1" dirty="0">
                <a:latin typeface="Arial Narrow" panose="020B0606020202030204" pitchFamily="34" charset="0"/>
              </a:rPr>
              <a:t>z viacerých komponentov geografickej sféry</a:t>
            </a:r>
            <a:r>
              <a:rPr lang="sk-SK" altLang="en-US" sz="2400" dirty="0">
                <a:latin typeface="Arial Narrow" panose="020B0606020202030204" pitchFamily="34" charset="0"/>
              </a:rPr>
              <a:t>, spravidla však ide o skupinu </a:t>
            </a:r>
            <a:r>
              <a:rPr lang="sk-SK" altLang="en-US" sz="2400" b="1" dirty="0">
                <a:latin typeface="Arial Narrow" panose="020B0606020202030204" pitchFamily="34" charset="0"/>
              </a:rPr>
              <a:t>FG </a:t>
            </a:r>
            <a:r>
              <a:rPr lang="sk-SK" altLang="en-US" sz="2400" dirty="0">
                <a:latin typeface="Arial Narrow" panose="020B0606020202030204" pitchFamily="34" charset="0"/>
              </a:rPr>
              <a:t>alebo </a:t>
            </a:r>
            <a:r>
              <a:rPr lang="sk-SK" altLang="en-US" sz="2400" b="1" dirty="0">
                <a:latin typeface="Arial Narrow" panose="020B0606020202030204" pitchFamily="34" charset="0"/>
              </a:rPr>
              <a:t>HG </a:t>
            </a:r>
            <a:r>
              <a:rPr lang="sk-SK" altLang="en-US" sz="2400" dirty="0">
                <a:latin typeface="Arial Narrow" panose="020B0606020202030204" pitchFamily="34" charset="0"/>
              </a:rPr>
              <a:t>komponentov</a:t>
            </a:r>
          </a:p>
          <a:p>
            <a:r>
              <a:rPr lang="sk-SK" altLang="en-US" sz="2400" dirty="0">
                <a:latin typeface="Arial Narrow" panose="020B0606020202030204" pitchFamily="34" charset="0"/>
              </a:rPr>
              <a:t>najčastejšie ide o </a:t>
            </a:r>
            <a:r>
              <a:rPr lang="sk-SK" altLang="en-US" sz="2400" b="1" dirty="0" err="1">
                <a:latin typeface="Arial Narrow" panose="020B0606020202030204" pitchFamily="34" charset="0"/>
              </a:rPr>
              <a:t>fyzickogeografickú</a:t>
            </a:r>
            <a:r>
              <a:rPr lang="sk-SK" altLang="en-US" sz="2400" dirty="0">
                <a:latin typeface="Arial Narrow" panose="020B0606020202030204" pitchFamily="34" charset="0"/>
              </a:rPr>
              <a:t> alebo </a:t>
            </a:r>
            <a:r>
              <a:rPr lang="sk-SK" altLang="en-US" sz="2400" b="1" dirty="0" err="1">
                <a:latin typeface="Arial Narrow" panose="020B0606020202030204" pitchFamily="34" charset="0"/>
              </a:rPr>
              <a:t>humánnogeografickú</a:t>
            </a:r>
            <a:r>
              <a:rPr lang="sk-SK" altLang="en-US" sz="2400" dirty="0">
                <a:latin typeface="Arial Narrow" panose="020B0606020202030204" pitchFamily="34" charset="0"/>
              </a:rPr>
              <a:t> regionalizáciu</a:t>
            </a:r>
          </a:p>
          <a:p>
            <a:pPr lvl="1"/>
            <a:endParaRPr lang="en-GB" altLang="en-US" sz="2000" dirty="0">
              <a:latin typeface="Arial Narrow" panose="020B0606020202030204" pitchFamily="34" charset="0"/>
            </a:endParaRPr>
          </a:p>
          <a:p>
            <a:pPr lvl="1"/>
            <a:r>
              <a:rPr lang="sk-SK" altLang="en-US" sz="2000" dirty="0" err="1">
                <a:latin typeface="Arial Narrow" panose="020B0606020202030204" pitchFamily="34" charset="0"/>
              </a:rPr>
              <a:t>pr</a:t>
            </a:r>
            <a:r>
              <a:rPr lang="sk-SK" altLang="en-US" sz="2000" dirty="0">
                <a:latin typeface="Arial Narrow" panose="020B0606020202030204" pitchFamily="34" charset="0"/>
              </a:rPr>
              <a:t>. </a:t>
            </a:r>
            <a:r>
              <a:rPr lang="sk-SK" altLang="en-US" sz="2000" dirty="0" err="1">
                <a:latin typeface="Arial Narrow" panose="020B0606020202030204" pitchFamily="34" charset="0"/>
              </a:rPr>
              <a:t>fyzickogeografická</a:t>
            </a:r>
            <a:r>
              <a:rPr lang="sk-SK" altLang="en-US" sz="2000" dirty="0">
                <a:latin typeface="Arial Narrow" panose="020B0606020202030204" pitchFamily="34" charset="0"/>
              </a:rPr>
              <a:t> regionalizácia ČR (</a:t>
            </a:r>
            <a:r>
              <a:rPr lang="sk-SK" altLang="en-US" sz="2000" dirty="0" err="1">
                <a:latin typeface="Arial Narrow" panose="020B0606020202030204" pitchFamily="34" charset="0"/>
              </a:rPr>
              <a:t>Demek</a:t>
            </a:r>
            <a:r>
              <a:rPr lang="sk-SK" altLang="en-US" sz="2000" dirty="0">
                <a:latin typeface="Arial Narrow" panose="020B0606020202030204" pitchFamily="34" charset="0"/>
              </a:rPr>
              <a:t>, J., </a:t>
            </a:r>
            <a:r>
              <a:rPr lang="sk-SK" altLang="en-US" sz="2000" dirty="0" err="1">
                <a:latin typeface="Arial Narrow" panose="020B0606020202030204" pitchFamily="34" charset="0"/>
              </a:rPr>
              <a:t>Quit</a:t>
            </a:r>
            <a:r>
              <a:rPr lang="sk-SK" altLang="en-US" sz="2000" dirty="0">
                <a:latin typeface="Arial Narrow" panose="020B0606020202030204" pitchFamily="34" charset="0"/>
              </a:rPr>
              <a:t>, E., </a:t>
            </a:r>
            <a:r>
              <a:rPr lang="sk-SK" altLang="en-US" sz="2000" dirty="0" err="1">
                <a:latin typeface="Arial Narrow" panose="020B0606020202030204" pitchFamily="34" charset="0"/>
              </a:rPr>
              <a:t>Raušer</a:t>
            </a:r>
            <a:r>
              <a:rPr lang="sk-SK" altLang="en-US" sz="2000" dirty="0">
                <a:latin typeface="Arial Narrow" panose="020B0606020202030204" pitchFamily="34" charset="0"/>
              </a:rPr>
              <a:t>, J., 1977) pri ktorej ako regionalizačné kritériá použili: genetický typ georeliéfu, klimatické oblasti a vegetačné stupne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komplexná (totálna) regionalizácia</a:t>
            </a:r>
            <a:r>
              <a:rPr lang="sk-SK" altLang="en-US" sz="38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sz="2400" dirty="0">
                <a:latin typeface="Arial Narrow" panose="020B0606020202030204" pitchFamily="34" charset="0"/>
              </a:rPr>
              <a:t>vyberá znaky z FG i z HG sféry, hypoteticky by mala zahŕňať všetky komponenty geografickej sféry</a:t>
            </a:r>
          </a:p>
          <a:p>
            <a:endParaRPr lang="en-GB" altLang="en-US" sz="2400" dirty="0">
              <a:latin typeface="Arial Narrow" panose="020B0606020202030204" pitchFamily="34" charset="0"/>
            </a:endParaRPr>
          </a:p>
          <a:p>
            <a:r>
              <a:rPr lang="sk-SK" altLang="en-US" sz="2400" dirty="0">
                <a:latin typeface="Arial Narrow" panose="020B0606020202030204" pitchFamily="34" charset="0"/>
              </a:rPr>
              <a:t>z hľadiska RG sa pokladá komplexná regionalizácia za ťažiskovú</a:t>
            </a:r>
          </a:p>
          <a:p>
            <a:endParaRPr lang="en-GB" altLang="en-US" sz="2400" dirty="0">
              <a:latin typeface="Arial Narrow" panose="020B0606020202030204" pitchFamily="34" charset="0"/>
            </a:endParaRPr>
          </a:p>
          <a:p>
            <a:r>
              <a:rPr lang="sk-SK" altLang="en-US" sz="2400" dirty="0" err="1">
                <a:latin typeface="Arial Narrow" panose="020B0606020202030204" pitchFamily="34" charset="0"/>
              </a:rPr>
              <a:t>pr</a:t>
            </a:r>
            <a:r>
              <a:rPr lang="sk-SK" altLang="en-US" sz="2400" dirty="0">
                <a:latin typeface="Arial Narrow" panose="020B0606020202030204" pitchFamily="34" charset="0"/>
              </a:rPr>
              <a:t>. regióny</a:t>
            </a:r>
            <a:r>
              <a:rPr lang="en-GB" altLang="en-US" sz="2400" dirty="0">
                <a:latin typeface="Arial Narrow" panose="020B0606020202030204" pitchFamily="34" charset="0"/>
              </a:rPr>
              <a:t> (</a:t>
            </a:r>
            <a:r>
              <a:rPr lang="sk-SK" altLang="en-US" sz="2400" dirty="0">
                <a:latin typeface="Arial Narrow" panose="020B0606020202030204" pitchFamily="34" charset="0"/>
              </a:rPr>
              <a:t>typy regiónov</a:t>
            </a:r>
            <a:r>
              <a:rPr lang="en-GB" altLang="en-US" sz="2400" dirty="0">
                <a:latin typeface="Arial Narrow" panose="020B0606020202030204" pitchFamily="34" charset="0"/>
              </a:rPr>
              <a:t>)</a:t>
            </a:r>
            <a:r>
              <a:rPr lang="sk-SK" altLang="en-US" sz="2400" dirty="0">
                <a:latin typeface="Arial Narrow" panose="020B0606020202030204" pitchFamily="34" charset="0"/>
              </a:rPr>
              <a:t> SR vyčlenené na základe rôznych krajinných syntéz (Atlas krajiny SR, 2002)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FORMY REGIONALIZÁCIE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k-SK" altLang="en-US" dirty="0">
                <a:latin typeface="Arial Narrow" panose="020B0606020202030204" pitchFamily="34" charset="0"/>
              </a:rPr>
              <a:t>podľa foriem sa rozlišuje niekoľko dvojíc regionalizácie </a:t>
            </a:r>
          </a:p>
          <a:p>
            <a:pPr lvl="1"/>
            <a:r>
              <a:rPr lang="sk-SK" altLang="en-US" b="1" dirty="0">
                <a:latin typeface="Arial Narrow" panose="020B0606020202030204" pitchFamily="34" charset="0"/>
              </a:rPr>
              <a:t>individuálna a typologická</a:t>
            </a:r>
            <a:r>
              <a:rPr lang="sk-SK" altLang="en-US" dirty="0">
                <a:latin typeface="Arial Narrow" panose="020B0606020202030204" pitchFamily="34" charset="0"/>
              </a:rPr>
              <a:t>*</a:t>
            </a:r>
          </a:p>
          <a:p>
            <a:pPr lvl="1"/>
            <a:r>
              <a:rPr lang="sk-SK" altLang="en-US" b="1" dirty="0">
                <a:latin typeface="Arial Narrow" panose="020B0606020202030204" pitchFamily="34" charset="0"/>
              </a:rPr>
              <a:t>jednostupňová a viacstupňová</a:t>
            </a:r>
            <a:r>
              <a:rPr lang="sk-SK" altLang="en-US" dirty="0">
                <a:latin typeface="Arial Narrow" panose="020B0606020202030204" pitchFamily="34" charset="0"/>
              </a:rPr>
              <a:t> (mnohostupňová)</a:t>
            </a:r>
          </a:p>
          <a:p>
            <a:pPr lvl="1"/>
            <a:r>
              <a:rPr lang="sk-SK" altLang="en-US" b="1" dirty="0">
                <a:latin typeface="Arial Narrow" panose="020B0606020202030204" pitchFamily="34" charset="0"/>
              </a:rPr>
              <a:t>jednoduchá a zložená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individuálna a </a:t>
            </a:r>
            <a:r>
              <a:rPr lang="en-GB" altLang="en-US" sz="3800" b="1" i="1" dirty="0">
                <a:latin typeface="Arial" panose="020B0604020202020204" pitchFamily="34" charset="0"/>
              </a:rPr>
              <a:t>“ty</a:t>
            </a:r>
            <a:r>
              <a:rPr lang="sk-SK" altLang="en-US" sz="3800" b="1" i="1" dirty="0" err="1">
                <a:latin typeface="Arial" panose="020B0604020202020204" pitchFamily="34" charset="0"/>
              </a:rPr>
              <a:t>pologická</a:t>
            </a:r>
            <a:r>
              <a:rPr lang="en-GB" altLang="en-US" sz="3800" b="1" i="1" dirty="0">
                <a:latin typeface="Arial" panose="020B0604020202020204" pitchFamily="34" charset="0"/>
              </a:rPr>
              <a:t>”</a:t>
            </a:r>
            <a:r>
              <a:rPr lang="sk-SK" altLang="en-US" sz="3800" b="1" i="1" dirty="0">
                <a:latin typeface="Arial" panose="020B0604020202020204" pitchFamily="34" charset="0"/>
              </a:rPr>
              <a:t> regionalizácia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8069"/>
          </a:xfrm>
        </p:spPr>
        <p:txBody>
          <a:bodyPr/>
          <a:lstStyle/>
          <a:p>
            <a:r>
              <a:rPr lang="sk-SK" altLang="en-US" sz="2400" dirty="0">
                <a:latin typeface="Arial Narrow" panose="020B0606020202030204" pitchFamily="34" charset="0"/>
              </a:rPr>
              <a:t>pri individuálnej regionalizácii sa vyčleňujú </a:t>
            </a:r>
            <a:r>
              <a:rPr lang="sk-SK" altLang="en-US" sz="2400" b="1" dirty="0">
                <a:latin typeface="Arial Narrow" panose="020B0606020202030204" pitchFamily="34" charset="0"/>
              </a:rPr>
              <a:t>individuálne regióny</a:t>
            </a:r>
          </a:p>
          <a:p>
            <a:r>
              <a:rPr lang="sk-SK" altLang="en-US" sz="2400" dirty="0">
                <a:latin typeface="Arial Narrow" panose="020B0606020202030204" pitchFamily="34" charset="0"/>
              </a:rPr>
              <a:t>pri typologickej – </a:t>
            </a:r>
            <a:r>
              <a:rPr lang="sk-SK" altLang="en-US" sz="2400" b="1" dirty="0">
                <a:latin typeface="Arial Narrow" panose="020B0606020202030204" pitchFamily="34" charset="0"/>
              </a:rPr>
              <a:t>typy regiónov</a:t>
            </a:r>
            <a:endParaRPr lang="sk-SK" altLang="en-US" sz="2400" dirty="0">
              <a:latin typeface="Arial Narrow" panose="020B0606020202030204" pitchFamily="34" charset="0"/>
            </a:endParaRPr>
          </a:p>
          <a:p>
            <a:pPr lvl="1"/>
            <a:r>
              <a:rPr lang="sk-SK" altLang="en-US" sz="2000" dirty="0">
                <a:latin typeface="Arial Narrow" panose="020B0606020202030204" pitchFamily="34" charset="0"/>
              </a:rPr>
              <a:t>tieto dve formy regionalizácie možno meniť (transformovať z jednej na druhú)</a:t>
            </a:r>
          </a:p>
          <a:p>
            <a:r>
              <a:rPr lang="sk-SK" altLang="en-US" sz="2400" dirty="0">
                <a:latin typeface="Arial Narrow" panose="020B0606020202030204" pitchFamily="34" charset="0"/>
              </a:rPr>
              <a:t>niektorí autori pod </a:t>
            </a:r>
            <a:r>
              <a:rPr lang="sk-SK" altLang="en-US" sz="2400" b="1" dirty="0">
                <a:latin typeface="Arial Narrow" panose="020B0606020202030204" pitchFamily="34" charset="0"/>
              </a:rPr>
              <a:t>regionalizáciou</a:t>
            </a:r>
            <a:r>
              <a:rPr lang="sk-SK" altLang="en-US" sz="2400" dirty="0">
                <a:latin typeface="Arial Narrow" panose="020B0606020202030204" pitchFamily="34" charset="0"/>
              </a:rPr>
              <a:t> rozumejú iba </a:t>
            </a:r>
            <a:r>
              <a:rPr lang="sk-SK" altLang="en-US" sz="2400" b="1" dirty="0">
                <a:latin typeface="Arial Narrow" panose="020B0606020202030204" pitchFamily="34" charset="0"/>
              </a:rPr>
              <a:t>individuálnu regionalizáciu</a:t>
            </a:r>
            <a:r>
              <a:rPr lang="sk-SK" altLang="en-US" sz="2400" dirty="0">
                <a:latin typeface="Arial Narrow" panose="020B0606020202030204" pitchFamily="34" charset="0"/>
              </a:rPr>
              <a:t> a </a:t>
            </a:r>
            <a:r>
              <a:rPr lang="sk-SK" altLang="en-US" sz="2400" b="1" dirty="0">
                <a:latin typeface="Arial Narrow" panose="020B0606020202030204" pitchFamily="34" charset="0"/>
              </a:rPr>
              <a:t>typologickú regionalizáciu</a:t>
            </a:r>
            <a:r>
              <a:rPr lang="sk-SK" altLang="en-US" sz="2400" dirty="0">
                <a:latin typeface="Arial Narrow" panose="020B0606020202030204" pitchFamily="34" charset="0"/>
              </a:rPr>
              <a:t> nazývajú </a:t>
            </a:r>
            <a:r>
              <a:rPr lang="en-GB" altLang="en-US" sz="2400" dirty="0">
                <a:latin typeface="Arial Narrow" panose="020B0606020202030204" pitchFamily="34" charset="0"/>
              </a:rPr>
              <a:t>(</a:t>
            </a:r>
            <a:r>
              <a:rPr lang="en-GB" altLang="en-US" sz="2400" dirty="0" err="1">
                <a:latin typeface="Arial Narrow" panose="020B0606020202030204" pitchFamily="34" charset="0"/>
              </a:rPr>
              <a:t>regionálnou</a:t>
            </a:r>
            <a:r>
              <a:rPr lang="en-GB" altLang="en-US" sz="2400" dirty="0">
                <a:latin typeface="Arial Narrow" panose="020B0606020202030204" pitchFamily="34" charset="0"/>
              </a:rPr>
              <a:t>) </a:t>
            </a:r>
            <a:r>
              <a:rPr lang="sk-SK" altLang="en-US" sz="2400" b="1" dirty="0">
                <a:latin typeface="Arial Narrow" panose="020B0606020202030204" pitchFamily="34" charset="0"/>
              </a:rPr>
              <a:t>typizáciou</a:t>
            </a:r>
            <a:endParaRPr lang="en-GB" altLang="en-US" sz="2400" b="1" dirty="0">
              <a:latin typeface="Arial Narrow" panose="020B0606020202030204" pitchFamily="34" charset="0"/>
            </a:endParaRPr>
          </a:p>
          <a:p>
            <a:pPr lvl="1"/>
            <a:r>
              <a:rPr lang="en-GB" altLang="en-US" sz="2000" dirty="0" err="1">
                <a:latin typeface="Arial Narrow" panose="020B0606020202030204" pitchFamily="34" charset="0"/>
              </a:rPr>
              <a:t>pri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dirty="0" err="1">
                <a:latin typeface="Arial Narrow" panose="020B0606020202030204" pitchFamily="34" charset="0"/>
              </a:rPr>
              <a:t>zachovaní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dirty="0" err="1">
                <a:latin typeface="Arial Narrow" panose="020B0606020202030204" pitchFamily="34" charset="0"/>
              </a:rPr>
              <a:t>konceptu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dirty="0" err="1">
                <a:latin typeface="Arial Narrow" panose="020B0606020202030204" pitchFamily="34" charset="0"/>
              </a:rPr>
              <a:t>regiónu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dirty="0" err="1">
                <a:latin typeface="Arial Narrow" panose="020B0606020202030204" pitchFamily="34" charset="0"/>
              </a:rPr>
              <a:t>možno</a:t>
            </a:r>
            <a:r>
              <a:rPr lang="en-GB" altLang="en-US" sz="2000" dirty="0">
                <a:latin typeface="Arial Narrow" panose="020B0606020202030204" pitchFamily="34" charset="0"/>
              </a:rPr>
              <a:t> pod </a:t>
            </a:r>
            <a:r>
              <a:rPr lang="en-GB" altLang="en-US" sz="2000" dirty="0" err="1">
                <a:latin typeface="Arial Narrow" panose="020B0606020202030204" pitchFamily="34" charset="0"/>
              </a:rPr>
              <a:t>pojmom</a:t>
            </a:r>
            <a:r>
              <a:rPr lang="en-GB" altLang="en-US" sz="2000" dirty="0">
                <a:latin typeface="Arial Narrow" panose="020B0606020202030204" pitchFamily="34" charset="0"/>
              </a:rPr>
              <a:t> typizácia </a:t>
            </a:r>
            <a:r>
              <a:rPr lang="en-GB" altLang="en-US" sz="2000" dirty="0" err="1">
                <a:latin typeface="Arial Narrow" panose="020B0606020202030204" pitchFamily="34" charset="0"/>
              </a:rPr>
              <a:t>rozumieť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dirty="0" err="1">
                <a:latin typeface="Arial Narrow" panose="020B0606020202030204" pitchFamily="34" charset="0"/>
              </a:rPr>
              <a:t>skôr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b="1" dirty="0" err="1">
                <a:latin typeface="Arial Narrow" panose="020B0606020202030204" pitchFamily="34" charset="0"/>
              </a:rPr>
              <a:t>regionálnu</a:t>
            </a:r>
            <a:r>
              <a:rPr lang="en-GB" altLang="en-US" sz="2000" b="1" dirty="0">
                <a:latin typeface="Arial Narrow" panose="020B0606020202030204" pitchFamily="34" charset="0"/>
              </a:rPr>
              <a:t> </a:t>
            </a:r>
            <a:r>
              <a:rPr lang="en-GB" altLang="en-US" sz="2000" b="1" dirty="0" err="1">
                <a:latin typeface="Arial Narrow" panose="020B0606020202030204" pitchFamily="34" charset="0"/>
              </a:rPr>
              <a:t>typizáciu</a:t>
            </a:r>
            <a:r>
              <a:rPr lang="en-GB" altLang="en-US" sz="2000" dirty="0">
                <a:latin typeface="Arial Narrow" panose="020B0606020202030204" pitchFamily="34" charset="0"/>
              </a:rPr>
              <a:t>, </a:t>
            </a:r>
            <a:r>
              <a:rPr lang="en-GB" altLang="en-US" sz="2000" dirty="0" err="1">
                <a:latin typeface="Arial Narrow" panose="020B0606020202030204" pitchFamily="34" charset="0"/>
              </a:rPr>
              <a:t>nie</a:t>
            </a:r>
            <a:r>
              <a:rPr lang="en-GB" altLang="en-US" sz="2000" dirty="0">
                <a:latin typeface="Arial Narrow" panose="020B0606020202030204" pitchFamily="34" charset="0"/>
              </a:rPr>
              <a:t> </a:t>
            </a:r>
            <a:r>
              <a:rPr lang="en-GB" altLang="en-US" sz="2000" b="1" dirty="0" err="1">
                <a:latin typeface="Arial Narrow" panose="020B0606020202030204" pitchFamily="34" charset="0"/>
              </a:rPr>
              <a:t>typologickú</a:t>
            </a:r>
            <a:r>
              <a:rPr lang="en-GB" altLang="en-US" sz="2000" b="1" dirty="0">
                <a:latin typeface="Arial Narrow" panose="020B0606020202030204" pitchFamily="34" charset="0"/>
              </a:rPr>
              <a:t> regionalizáciu</a:t>
            </a:r>
          </a:p>
          <a:p>
            <a:pPr lvl="2"/>
            <a:r>
              <a:rPr lang="en-GB" altLang="en-US" sz="1600" dirty="0" err="1">
                <a:latin typeface="Arial Narrow" panose="020B0606020202030204" pitchFamily="34" charset="0"/>
              </a:rPr>
              <a:t>typologická</a:t>
            </a:r>
            <a:r>
              <a:rPr lang="en-GB" altLang="en-US" sz="1600" dirty="0">
                <a:latin typeface="Arial Narrow" panose="020B0606020202030204" pitchFamily="34" charset="0"/>
              </a:rPr>
              <a:t> regionalizácia </a:t>
            </a:r>
            <a:r>
              <a:rPr lang="en-GB" altLang="en-US" sz="1600" dirty="0" err="1">
                <a:latin typeface="Arial Narrow" panose="020B0606020202030204" pitchFamily="34" charset="0"/>
              </a:rPr>
              <a:t>ako</a:t>
            </a:r>
            <a:r>
              <a:rPr lang="en-GB" altLang="en-US" sz="1600" dirty="0">
                <a:latin typeface="Arial Narrow" panose="020B0606020202030204" pitchFamily="34" charset="0"/>
              </a:rPr>
              <a:t> </a:t>
            </a:r>
            <a:r>
              <a:rPr lang="en-GB" altLang="en-US" sz="1600" dirty="0" err="1">
                <a:latin typeface="Arial Narrow" panose="020B0606020202030204" pitchFamily="34" charset="0"/>
              </a:rPr>
              <a:t>taká</a:t>
            </a:r>
            <a:r>
              <a:rPr lang="en-GB" altLang="en-US" sz="1600" dirty="0">
                <a:latin typeface="Arial Narrow" panose="020B0606020202030204" pitchFamily="34" charset="0"/>
              </a:rPr>
              <a:t> </a:t>
            </a:r>
            <a:r>
              <a:rPr lang="en-GB" altLang="en-US" sz="1600" dirty="0" err="1">
                <a:latin typeface="Arial Narrow" panose="020B0606020202030204" pitchFamily="34" charset="0"/>
              </a:rPr>
              <a:t>si</a:t>
            </a:r>
            <a:r>
              <a:rPr lang="en-GB" altLang="en-US" sz="1600" dirty="0">
                <a:latin typeface="Arial Narrow" panose="020B0606020202030204" pitchFamily="34" charset="0"/>
              </a:rPr>
              <a:t> </a:t>
            </a:r>
            <a:r>
              <a:rPr lang="en-GB" altLang="en-US" sz="1600" dirty="0" err="1">
                <a:latin typeface="Arial Narrow" panose="020B0606020202030204" pitchFamily="34" charset="0"/>
              </a:rPr>
              <a:t>protirečí</a:t>
            </a:r>
            <a:r>
              <a:rPr lang="en-GB" altLang="en-US" sz="1600" dirty="0">
                <a:latin typeface="Arial Narrow" panose="020B0606020202030204" pitchFamily="34" charset="0"/>
              </a:rPr>
              <a:t> s </a:t>
            </a:r>
            <a:r>
              <a:rPr lang="en-GB" altLang="en-US" sz="1600" dirty="0" err="1">
                <a:latin typeface="Arial Narrow" panose="020B0606020202030204" pitchFamily="34" charset="0"/>
              </a:rPr>
              <a:t>konceptom</a:t>
            </a:r>
            <a:r>
              <a:rPr lang="en-GB" altLang="en-US" sz="1600" dirty="0">
                <a:latin typeface="Arial Narrow" panose="020B0606020202030204" pitchFamily="34" charset="0"/>
              </a:rPr>
              <a:t> </a:t>
            </a:r>
            <a:r>
              <a:rPr lang="en-GB" altLang="en-US" sz="1600" dirty="0" err="1">
                <a:latin typeface="Arial Narrow" panose="020B0606020202030204" pitchFamily="34" charset="0"/>
              </a:rPr>
              <a:t>regiónu</a:t>
            </a:r>
            <a:endParaRPr lang="sk-SK" altLang="en-US" sz="1600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543773"/>
            <a:ext cx="2520280" cy="126960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432" y="5523733"/>
            <a:ext cx="2622376" cy="128511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9239"/>
            <a:ext cx="2756992" cy="1348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800" b="1" i="1" dirty="0">
                <a:latin typeface="Arial" panose="020B0604020202020204" pitchFamily="34" charset="0"/>
              </a:rPr>
              <a:t>jednostupňová a mnohostupňová regionalizácia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600" dirty="0">
                <a:latin typeface="Arial Narrow" panose="020B0606020202030204" pitchFamily="34" charset="0"/>
              </a:rPr>
              <a:t>jednostupňová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územie sa rozdeľuje na regióny v rámci jedného stupňa, </a:t>
            </a:r>
            <a:r>
              <a:rPr lang="sk-SK" altLang="en-US" sz="2200" b="1" dirty="0">
                <a:latin typeface="Arial Narrow" panose="020B0606020202030204" pitchFamily="34" charset="0"/>
              </a:rPr>
              <a:t>jednej hierarchickej úrovne</a:t>
            </a:r>
          </a:p>
          <a:p>
            <a:pPr lvl="2">
              <a:lnSpc>
                <a:spcPct val="90000"/>
              </a:lnSpc>
            </a:pPr>
            <a:r>
              <a:rPr lang="sk-SK" altLang="en-US" sz="1800" dirty="0" err="1">
                <a:latin typeface="Arial Narrow" panose="020B0606020202030204" pitchFamily="34" charset="0"/>
              </a:rPr>
              <a:t>pr</a:t>
            </a:r>
            <a:r>
              <a:rPr lang="sk-SK" altLang="en-US" sz="1800" dirty="0">
                <a:latin typeface="Arial Narrow" panose="020B0606020202030204" pitchFamily="34" charset="0"/>
              </a:rPr>
              <a:t>. regióny cestovného ruchu na Slovensku</a:t>
            </a:r>
          </a:p>
          <a:p>
            <a:pPr>
              <a:lnSpc>
                <a:spcPct val="90000"/>
              </a:lnSpc>
            </a:pPr>
            <a:r>
              <a:rPr lang="sk-SK" altLang="en-US" sz="2600" dirty="0">
                <a:latin typeface="Arial Narrow" panose="020B0606020202030204" pitchFamily="34" charset="0"/>
              </a:rPr>
              <a:t>viacstupňová</a:t>
            </a:r>
          </a:p>
          <a:p>
            <a:pPr lvl="1">
              <a:lnSpc>
                <a:spcPct val="90000"/>
              </a:lnSpc>
            </a:pPr>
            <a:r>
              <a:rPr lang="sk-SK" altLang="en-US" sz="2200" dirty="0">
                <a:latin typeface="Arial Narrow" panose="020B0606020202030204" pitchFamily="34" charset="0"/>
              </a:rPr>
              <a:t>vyčlenené regióny 1. rádu sa delia na územné jednotky 2. rádu (</a:t>
            </a:r>
            <a:r>
              <a:rPr lang="sk-SK" altLang="en-US" sz="2200" b="1" dirty="0">
                <a:latin typeface="Arial Narrow" panose="020B0606020202030204" pitchFamily="34" charset="0"/>
              </a:rPr>
              <a:t>subregióny</a:t>
            </a:r>
            <a:r>
              <a:rPr lang="sk-SK" altLang="en-US" sz="2200" dirty="0">
                <a:latin typeface="Arial Narrow" panose="020B0606020202030204" pitchFamily="34" charset="0"/>
              </a:rPr>
              <a:t>) atď. </a:t>
            </a:r>
          </a:p>
          <a:p>
            <a:pPr lvl="2">
              <a:lnSpc>
                <a:spcPct val="90000"/>
              </a:lnSpc>
            </a:pPr>
            <a:r>
              <a:rPr lang="sk-SK" altLang="en-US" sz="1800" dirty="0" err="1">
                <a:latin typeface="Arial Narrow" panose="020B0606020202030204" pitchFamily="34" charset="0"/>
              </a:rPr>
              <a:t>pr</a:t>
            </a:r>
            <a:r>
              <a:rPr lang="sk-SK" altLang="en-US" sz="1800" dirty="0">
                <a:latin typeface="Arial Narrow" panose="020B0606020202030204" pitchFamily="34" charset="0"/>
              </a:rPr>
              <a:t>. geomorfologické členenie reliéfu SR v Atlase SSR (</a:t>
            </a:r>
            <a:r>
              <a:rPr lang="sk-SK" altLang="en-US" sz="1800" dirty="0" err="1">
                <a:latin typeface="Arial Narrow" panose="020B0606020202030204" pitchFamily="34" charset="0"/>
              </a:rPr>
              <a:t>Mazúr</a:t>
            </a:r>
            <a:r>
              <a:rPr lang="sk-SK" altLang="en-US" sz="1800" dirty="0">
                <a:latin typeface="Arial Narrow" panose="020B0606020202030204" pitchFamily="34" charset="0"/>
              </a:rPr>
              <a:t>, </a:t>
            </a:r>
            <a:r>
              <a:rPr lang="sk-SK" altLang="en-US" sz="1800" dirty="0" err="1">
                <a:latin typeface="Arial Narrow" panose="020B0606020202030204" pitchFamily="34" charset="0"/>
              </a:rPr>
              <a:t>Lukniš</a:t>
            </a:r>
            <a:r>
              <a:rPr lang="sk-SK" altLang="en-US" sz="1800" dirty="0">
                <a:latin typeface="Arial Narrow" panose="020B0606020202030204" pitchFamily="34" charset="0"/>
              </a:rPr>
              <a:t>, 1980)</a:t>
            </a:r>
          </a:p>
          <a:p>
            <a:pPr lvl="3">
              <a:lnSpc>
                <a:spcPct val="90000"/>
              </a:lnSpc>
            </a:pPr>
            <a:r>
              <a:rPr lang="sk-SK" altLang="en-US" sz="1800" dirty="0">
                <a:latin typeface="Arial Narrow" panose="020B0606020202030204" pitchFamily="34" charset="0"/>
              </a:rPr>
              <a:t>autori na </a:t>
            </a:r>
            <a:r>
              <a:rPr lang="sk-SK" altLang="en-US" sz="1800" b="1" dirty="0">
                <a:latin typeface="Arial Narrow" panose="020B0606020202030204" pitchFamily="34" charset="0"/>
              </a:rPr>
              <a:t>jednotlivých hierarchických úrovniach</a:t>
            </a:r>
            <a:r>
              <a:rPr lang="sk-SK" altLang="en-US" sz="1800" dirty="0">
                <a:latin typeface="Arial Narrow" panose="020B0606020202030204" pitchFamily="34" charset="0"/>
              </a:rPr>
              <a:t> rozlišujú sústavy, </a:t>
            </a:r>
            <a:r>
              <a:rPr lang="sk-SK" altLang="en-US" sz="1800" dirty="0" err="1">
                <a:latin typeface="Arial Narrow" panose="020B0606020202030204" pitchFamily="34" charset="0"/>
              </a:rPr>
              <a:t>podsústavy</a:t>
            </a:r>
            <a:r>
              <a:rPr lang="sk-SK" altLang="en-US" sz="1800" dirty="0">
                <a:latin typeface="Arial Narrow" panose="020B0606020202030204" pitchFamily="34" charset="0"/>
              </a:rPr>
              <a:t>, provincie, </a:t>
            </a:r>
            <a:r>
              <a:rPr lang="sk-SK" altLang="en-US" sz="1800" dirty="0" err="1">
                <a:latin typeface="Arial Narrow" panose="020B0606020202030204" pitchFamily="34" charset="0"/>
              </a:rPr>
              <a:t>subprovincie</a:t>
            </a:r>
            <a:r>
              <a:rPr lang="sk-SK" altLang="en-US" sz="1800" dirty="0">
                <a:latin typeface="Arial Narrow" panose="020B0606020202030204" pitchFamily="34" charset="0"/>
              </a:rPr>
              <a:t>, oblasti, celky a dva stupne </a:t>
            </a:r>
            <a:r>
              <a:rPr lang="sk-SK" altLang="en-US" sz="1800" dirty="0" err="1">
                <a:latin typeface="Arial Narrow" panose="020B0606020202030204" pitchFamily="34" charset="0"/>
              </a:rPr>
              <a:t>podcelkov</a:t>
            </a:r>
            <a:endParaRPr lang="sk-SK" altLang="en-US" sz="1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834</TotalTime>
  <Words>2202</Words>
  <Application>Microsoft Office PowerPoint</Application>
  <PresentationFormat>Prezentácia na obrazovke (4:3)</PresentationFormat>
  <Paragraphs>297</Paragraphs>
  <Slides>39</Slides>
  <Notes>39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Garamond</vt:lpstr>
      <vt:lpstr>Wingdings</vt:lpstr>
      <vt:lpstr>Edge</vt:lpstr>
      <vt:lpstr>METÓDY REGIONÁLNEJ GEOGRAFIE</vt:lpstr>
      <vt:lpstr>regionalizácia </vt:lpstr>
      <vt:lpstr>REGIONALIZÁCIA PODĽA OBSAHU </vt:lpstr>
      <vt:lpstr>odvetvová regionalizácia</vt:lpstr>
      <vt:lpstr>čiastočne komplexná regionalizácia</vt:lpstr>
      <vt:lpstr>komplexná (totálna) regionalizácia </vt:lpstr>
      <vt:lpstr>FORMY REGIONALIZÁCIE</vt:lpstr>
      <vt:lpstr>individuálna a “typologická” regionalizácia</vt:lpstr>
      <vt:lpstr>jednostupňová a mnohostupňová regionalizácia</vt:lpstr>
      <vt:lpstr>jednoduchá a zložená regionalizácia</vt:lpstr>
      <vt:lpstr>ZÁKLADNÉ POSTUPY REGIONALIZÁCIE</vt:lpstr>
      <vt:lpstr>LOGICKÉ PRAVIDLÁ REGIONALIZÁCIE</vt:lpstr>
      <vt:lpstr>4 logické pravidlá typizácie</vt:lpstr>
      <vt:lpstr>Prezentácia programu PowerPoint</vt:lpstr>
      <vt:lpstr>Prezentácia programu PowerPoint</vt:lpstr>
      <vt:lpstr>Prezentácia programu PowerPoint</vt:lpstr>
      <vt:lpstr>logické pravidlá individuálnej regionalizácie</vt:lpstr>
      <vt:lpstr>Prezentácia programu PowerPoint</vt:lpstr>
      <vt:lpstr>problémy regionalizácie </vt:lpstr>
      <vt:lpstr>Prezentácia programu PowerPoint</vt:lpstr>
      <vt:lpstr>METÓDY DELIMITÁCIE HRANÍC KOMPLEXNÝCH REGIÓNOV</vt:lpstr>
      <vt:lpstr>metóda nakladania (prekrývania) analytických máp rovnakých mierok</vt:lpstr>
      <vt:lpstr>metóda hlavného komponenta (vedúceho faktora)</vt:lpstr>
      <vt:lpstr>metóda generalizácie textu</vt:lpstr>
      <vt:lpstr>metóda štúdia geografických komplexov na profiloch </vt:lpstr>
      <vt:lpstr>skúmanie vertikálnej štruktúry bodov rovnomerne rozložených v území</vt:lpstr>
      <vt:lpstr>metóda faktorovej analýzy v kombinácii s numerickou taxonómiou</vt:lpstr>
      <vt:lpstr>METÓDY ANALÝZY REGIÓNU</vt:lpstr>
      <vt:lpstr>delenie tradičných základných metód:</vt:lpstr>
      <vt:lpstr>metódy na odhalenie vzťahov a závislostí</vt:lpstr>
      <vt:lpstr>Prezentácia programu PowerPoint</vt:lpstr>
      <vt:lpstr>Prezentácia programu PowerPoint</vt:lpstr>
      <vt:lpstr>KVALITATÍVNE (nové) METÓDY ANALÝZY REGIÓNU </vt:lpstr>
      <vt:lpstr>Prezentácia programu PowerPoint</vt:lpstr>
      <vt:lpstr>zaradenie metód RG do skupín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REGIONÁLNEJ GEOGRAFIE</dc:title>
  <dc:creator>Laco</dc:creator>
  <cp:lastModifiedBy>Reviewer</cp:lastModifiedBy>
  <cp:revision>32</cp:revision>
  <dcterms:created xsi:type="dcterms:W3CDTF">2011-10-11T20:54:59Z</dcterms:created>
  <dcterms:modified xsi:type="dcterms:W3CDTF">2025-11-11T08:44:42Z</dcterms:modified>
</cp:coreProperties>
</file>