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7"/>
  </p:notesMasterIdLst>
  <p:sldIdLst>
    <p:sldId id="292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86" r:id="rId17"/>
    <p:sldId id="270" r:id="rId18"/>
    <p:sldId id="28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0" r:id="rId27"/>
    <p:sldId id="291" r:id="rId28"/>
    <p:sldId id="294" r:id="rId29"/>
    <p:sldId id="278" r:id="rId30"/>
    <p:sldId id="279" r:id="rId31"/>
    <p:sldId id="280" r:id="rId32"/>
    <p:sldId id="281" r:id="rId33"/>
    <p:sldId id="282" r:id="rId34"/>
    <p:sldId id="284" r:id="rId35"/>
    <p:sldId id="288" r:id="rId3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7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D07143-9281-4651-B563-7C62AF5F893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52945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4E3F2-6740-4073-8730-E18EA1A5FC66}" type="slidenum">
              <a:rPr kumimoji="0" lang="sk-SK" altLang="sk-S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altLang="sk-S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5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5141E8-F058-44BE-BB03-CF723F9240DF}" type="slidenum">
              <a:rPr lang="sk-SK" altLang="sk-SK"/>
              <a:pPr eaLnBrk="1" hangingPunct="1">
                <a:spcBef>
                  <a:spcPct val="0"/>
                </a:spcBef>
              </a:pPr>
              <a:t>10</a:t>
            </a:fld>
            <a:endParaRPr lang="sk-SK" altLang="sk-SK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93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33398-FB8D-49E4-ADDD-F1E107F49DAE}" type="slidenum">
              <a:rPr lang="sk-SK" altLang="sk-SK"/>
              <a:pPr eaLnBrk="1" hangingPunct="1">
                <a:spcBef>
                  <a:spcPct val="0"/>
                </a:spcBef>
              </a:pPr>
              <a:t>11</a:t>
            </a:fld>
            <a:endParaRPr lang="sk-SK" altLang="sk-SK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5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3D9F92-DC31-4883-9232-4A4D69E821EE}" type="slidenum">
              <a:rPr lang="sk-SK" altLang="sk-SK"/>
              <a:pPr eaLnBrk="1" hangingPunct="1">
                <a:spcBef>
                  <a:spcPct val="0"/>
                </a:spcBef>
              </a:pPr>
              <a:t>12</a:t>
            </a:fld>
            <a:endParaRPr lang="sk-SK" altLang="sk-SK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38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5BA97D-7433-4C2E-B2EE-EFB3AAC9074C}" type="slidenum">
              <a:rPr lang="sk-SK" altLang="sk-SK"/>
              <a:pPr eaLnBrk="1" hangingPunct="1">
                <a:spcBef>
                  <a:spcPct val="0"/>
                </a:spcBef>
              </a:pPr>
              <a:t>13</a:t>
            </a:fld>
            <a:endParaRPr lang="sk-SK" altLang="sk-SK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19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33AF3D-AF8F-4DC4-B7C5-F6865B628F48}" type="slidenum">
              <a:rPr lang="sk-SK" altLang="sk-SK"/>
              <a:pPr eaLnBrk="1" hangingPunct="1">
                <a:spcBef>
                  <a:spcPct val="0"/>
                </a:spcBef>
              </a:pPr>
              <a:t>14</a:t>
            </a:fld>
            <a:endParaRPr lang="sk-SK" altLang="sk-SK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21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A701EF-706B-44E0-9BD4-7F84049807E0}" type="slidenum">
              <a:rPr lang="sk-SK" altLang="sk-SK"/>
              <a:pPr eaLnBrk="1" hangingPunct="1">
                <a:spcBef>
                  <a:spcPct val="0"/>
                </a:spcBef>
              </a:pPr>
              <a:t>15</a:t>
            </a:fld>
            <a:endParaRPr lang="sk-SK" altLang="sk-SK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51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5A3FA9-2B75-44DF-BEB6-D361AF66B9BE}" type="slidenum">
              <a:rPr lang="sk-SK" altLang="sk-SK"/>
              <a:pPr eaLnBrk="1" hangingPunct="1">
                <a:spcBef>
                  <a:spcPct val="0"/>
                </a:spcBef>
              </a:pPr>
              <a:t>16</a:t>
            </a:fld>
            <a:endParaRPr lang="sk-SK" altLang="sk-SK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16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0DA83-8666-4177-BCD9-921E9721C74C}" type="slidenum">
              <a:rPr lang="sk-SK" altLang="sk-SK"/>
              <a:pPr eaLnBrk="1" hangingPunct="1">
                <a:spcBef>
                  <a:spcPct val="0"/>
                </a:spcBef>
              </a:pPr>
              <a:t>17</a:t>
            </a:fld>
            <a:endParaRPr lang="sk-SK" altLang="sk-SK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28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0DA83-8666-4177-BCD9-921E9721C74C}" type="slidenum">
              <a:rPr kumimoji="0" lang="sk-SK" altLang="sk-S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k-SK" altLang="sk-S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78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B8806B-2D68-48B1-BC5F-4BE6ED828808}" type="slidenum">
              <a:rPr lang="sk-SK" altLang="sk-SK"/>
              <a:pPr eaLnBrk="1" hangingPunct="1">
                <a:spcBef>
                  <a:spcPct val="0"/>
                </a:spcBef>
              </a:pPr>
              <a:t>19</a:t>
            </a:fld>
            <a:endParaRPr lang="sk-SK" altLang="sk-SK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8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44E3F2-6740-4073-8730-E18EA1A5FC66}" type="slidenum">
              <a:rPr lang="sk-SK" altLang="sk-SK"/>
              <a:pPr eaLnBrk="1" hangingPunct="1">
                <a:spcBef>
                  <a:spcPct val="0"/>
                </a:spcBef>
              </a:pPr>
              <a:t>2</a:t>
            </a:fld>
            <a:endParaRPr lang="sk-SK" altLang="sk-SK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50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7510D9-59EF-4206-BA81-B2AEEDB3BE9C}" type="slidenum">
              <a:rPr lang="sk-SK" altLang="sk-SK"/>
              <a:pPr eaLnBrk="1" hangingPunct="1">
                <a:spcBef>
                  <a:spcPct val="0"/>
                </a:spcBef>
              </a:pPr>
              <a:t>20</a:t>
            </a:fld>
            <a:endParaRPr lang="sk-SK" altLang="sk-SK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67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C73DA0-CE31-417B-AA88-02EE911329C6}" type="slidenum">
              <a:rPr lang="sk-SK" altLang="sk-SK"/>
              <a:pPr eaLnBrk="1" hangingPunct="1">
                <a:spcBef>
                  <a:spcPct val="0"/>
                </a:spcBef>
              </a:pPr>
              <a:t>21</a:t>
            </a:fld>
            <a:endParaRPr lang="sk-SK" altLang="sk-SK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52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6D7E9-8CB0-41E5-94BA-09C45FA45F8C}" type="slidenum">
              <a:rPr lang="sk-SK" altLang="sk-SK"/>
              <a:pPr eaLnBrk="1" hangingPunct="1">
                <a:spcBef>
                  <a:spcPct val="0"/>
                </a:spcBef>
              </a:pPr>
              <a:t>22</a:t>
            </a:fld>
            <a:endParaRPr lang="sk-SK" altLang="sk-SK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85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BB2644-0B88-401A-84F0-D63363546B4E}" type="slidenum">
              <a:rPr lang="sk-SK" altLang="sk-SK"/>
              <a:pPr eaLnBrk="1" hangingPunct="1">
                <a:spcBef>
                  <a:spcPct val="0"/>
                </a:spcBef>
              </a:pPr>
              <a:t>23</a:t>
            </a:fld>
            <a:endParaRPr lang="sk-SK" altLang="sk-SK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06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D425AB-FE5D-4767-B0D1-A9FA1377E315}" type="slidenum">
              <a:rPr lang="sk-SK" altLang="sk-SK"/>
              <a:pPr eaLnBrk="1" hangingPunct="1">
                <a:spcBef>
                  <a:spcPct val="0"/>
                </a:spcBef>
              </a:pPr>
              <a:t>24</a:t>
            </a:fld>
            <a:endParaRPr lang="sk-SK" altLang="sk-SK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49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383651-4D1F-485D-8E1A-6B941F43A9D5}" type="slidenum">
              <a:rPr lang="sk-SK" altLang="sk-SK"/>
              <a:pPr eaLnBrk="1" hangingPunct="1">
                <a:spcBef>
                  <a:spcPct val="0"/>
                </a:spcBef>
              </a:pPr>
              <a:t>25</a:t>
            </a:fld>
            <a:endParaRPr lang="sk-SK" altLang="sk-SK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29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83651-4D1F-485D-8E1A-6B941F43A9D5}" type="slidenum">
              <a:rPr kumimoji="0" lang="sk-SK" altLang="sk-S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k-SK" altLang="sk-S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94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83651-4D1F-485D-8E1A-6B941F43A9D5}" type="slidenum">
              <a:rPr kumimoji="0" lang="sk-SK" altLang="sk-S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k-SK" altLang="sk-S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26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F4E0C-564B-3619-96D8-D7ED5CDB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7733D28-FAD0-3CD1-3A76-C159A65B4E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F14C9-2D84-452E-8927-A37D176B7B2C}" type="slidenum">
              <a:rPr kumimoji="0" lang="sk-SK" altLang="sk-S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k-SK" altLang="sk-S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4055B81-ABFD-3567-7FD6-6B2642E54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D49E625-E995-05AC-CA7F-01BB02214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52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FF14C9-2D84-452E-8927-A37D176B7B2C}" type="slidenum">
              <a:rPr lang="sk-SK" altLang="sk-SK"/>
              <a:pPr eaLnBrk="1" hangingPunct="1">
                <a:spcBef>
                  <a:spcPct val="0"/>
                </a:spcBef>
              </a:pPr>
              <a:t>29</a:t>
            </a:fld>
            <a:endParaRPr lang="sk-SK" altLang="sk-SK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9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9F9D04-2DEF-4ABD-9698-2FB88527DABC}" type="slidenum">
              <a:rPr lang="sk-SK" altLang="sk-SK"/>
              <a:pPr eaLnBrk="1" hangingPunct="1">
                <a:spcBef>
                  <a:spcPct val="0"/>
                </a:spcBef>
              </a:pPr>
              <a:t>3</a:t>
            </a:fld>
            <a:endParaRPr lang="sk-SK" altLang="sk-SK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21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BC57F5-CF5E-4E08-8459-6A7A91341DF6}" type="slidenum">
              <a:rPr lang="sk-SK" altLang="sk-SK"/>
              <a:pPr eaLnBrk="1" hangingPunct="1">
                <a:spcBef>
                  <a:spcPct val="0"/>
                </a:spcBef>
              </a:pPr>
              <a:t>30</a:t>
            </a:fld>
            <a:endParaRPr lang="sk-SK" altLang="sk-SK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523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D9FE2F-6B80-4A42-9861-BE8E3DAAD8A4}" type="slidenum">
              <a:rPr lang="sk-SK" altLang="sk-SK"/>
              <a:pPr eaLnBrk="1" hangingPunct="1">
                <a:spcBef>
                  <a:spcPct val="0"/>
                </a:spcBef>
              </a:pPr>
              <a:t>31</a:t>
            </a:fld>
            <a:endParaRPr lang="sk-SK" altLang="sk-SK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0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53366-966B-4A79-83D1-A8F0DB0C0518}" type="slidenum">
              <a:rPr lang="sk-SK" altLang="sk-SK"/>
              <a:pPr eaLnBrk="1" hangingPunct="1">
                <a:spcBef>
                  <a:spcPct val="0"/>
                </a:spcBef>
              </a:pPr>
              <a:t>32</a:t>
            </a:fld>
            <a:endParaRPr lang="sk-SK" altLang="sk-SK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72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B68B16-6149-43DF-97E7-70FBD4DDDF29}" type="slidenum">
              <a:rPr lang="sk-SK" altLang="sk-SK"/>
              <a:pPr eaLnBrk="1" hangingPunct="1">
                <a:spcBef>
                  <a:spcPct val="0"/>
                </a:spcBef>
              </a:pPr>
              <a:t>33</a:t>
            </a:fld>
            <a:endParaRPr lang="sk-SK" alt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27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5F3420-ABBB-4CCA-BABB-396FD36589E5}" type="slidenum">
              <a:rPr lang="sk-SK" altLang="sk-SK"/>
              <a:pPr eaLnBrk="1" hangingPunct="1">
                <a:spcBef>
                  <a:spcPct val="0"/>
                </a:spcBef>
              </a:pPr>
              <a:t>4</a:t>
            </a:fld>
            <a:endParaRPr lang="sk-SK" altLang="sk-SK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6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831E2-B1F9-4C71-9BA1-EE12BD83E6B6}" type="slidenum">
              <a:rPr lang="sk-SK" altLang="sk-SK"/>
              <a:pPr eaLnBrk="1" hangingPunct="1">
                <a:spcBef>
                  <a:spcPct val="0"/>
                </a:spcBef>
              </a:pPr>
              <a:t>5</a:t>
            </a:fld>
            <a:endParaRPr lang="sk-SK" altLang="sk-S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3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B6F0F4-01C3-4A92-B64A-2F86F81C0BAE}" type="slidenum">
              <a:rPr lang="sk-SK" altLang="sk-SK"/>
              <a:pPr eaLnBrk="1" hangingPunct="1">
                <a:spcBef>
                  <a:spcPct val="0"/>
                </a:spcBef>
              </a:pPr>
              <a:t>6</a:t>
            </a:fld>
            <a:endParaRPr lang="sk-SK" altLang="sk-SK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6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304034-1DCC-40BA-A92B-9E4F7085FAB3}" type="slidenum">
              <a:rPr lang="sk-SK" altLang="sk-SK"/>
              <a:pPr eaLnBrk="1" hangingPunct="1">
                <a:spcBef>
                  <a:spcPct val="0"/>
                </a:spcBef>
              </a:pPr>
              <a:t>7</a:t>
            </a:fld>
            <a:endParaRPr lang="sk-SK" altLang="sk-SK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0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5E700F-B98E-4105-B850-ACDC55CF86B4}" type="slidenum">
              <a:rPr lang="sk-SK" altLang="sk-SK"/>
              <a:pPr eaLnBrk="1" hangingPunct="1">
                <a:spcBef>
                  <a:spcPct val="0"/>
                </a:spcBef>
              </a:pPr>
              <a:t>8</a:t>
            </a:fld>
            <a:endParaRPr lang="sk-SK" altLang="sk-SK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2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CAFC03-1163-408E-81DC-2931975482CE}" type="slidenum">
              <a:rPr lang="sk-SK" altLang="sk-SK"/>
              <a:pPr eaLnBrk="1" hangingPunct="1">
                <a:spcBef>
                  <a:spcPct val="0"/>
                </a:spcBef>
              </a:pPr>
              <a:t>9</a:t>
            </a:fld>
            <a:endParaRPr lang="sk-SK" altLang="sk-SK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2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k-SK" altLang="en-US" noProof="0"/>
              <a:t>Kliknite sem a upravte štýl predlohy nadpisov.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sk-SK" altLang="en-US" noProof="0"/>
              <a:t>Kliknite sem a upravte štýl predlohy podnadpisov.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5971F-3F11-4C3D-BBFD-CCAF58CFDBBD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09656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F1EB5-DA47-4549-B9F4-A62D138863CC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71703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9C191-D059-4A34-BB84-7589CAC3C572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1873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37ED2-1F8A-4543-AC3E-38F9DF0908B6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11832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75207-08AE-4F1A-B356-ADAF4B7EB9B3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39926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828A5-021F-4B4A-8787-9EE437762124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56156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625C9-85F1-409B-AFAA-D6A33E1CB12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82507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0C95D-DFAE-4E6F-8AFF-8EA14D6B53B7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8499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E012A-0336-44BC-8C10-44B1501715FE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82308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04FA8-3DA1-44F3-A89B-C4FC86421286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44967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5D6EC-5EBB-405F-A823-9C97F8DB9FA3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27449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15B81377-193A-4BA7-AF19-DCD60CAF72ED}" type="slidenum">
              <a:rPr lang="sk-SK" altLang="en-US"/>
              <a:pPr/>
              <a:t>‹#›</a:t>
            </a:fld>
            <a:endParaRPr lang="sk-SK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762056" cy="1752600"/>
          </a:xfrm>
        </p:spPr>
        <p:txBody>
          <a:bodyPr/>
          <a:lstStyle/>
          <a:p>
            <a:pPr eaLnBrk="1" hangingPunct="1"/>
            <a:r>
              <a:rPr lang="sk-SK" altLang="sk-SK" dirty="0"/>
              <a:t>Regionálna geografia ako veda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106416"/>
            <a:ext cx="7923212" cy="1050776"/>
          </a:xfrm>
        </p:spPr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postavenie v systéme geografických vied</a:t>
            </a:r>
          </a:p>
          <a:p>
            <a:pPr marL="457200" indent="-457200" eaLnBrk="1" hangingPunct="1"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objekt a predmet štúdia</a:t>
            </a:r>
          </a:p>
          <a:p>
            <a:pPr marL="457200" indent="-457200" eaLnBrk="1" hangingPunct="1">
              <a:buFontTx/>
              <a:buChar char="-"/>
            </a:pPr>
            <a:r>
              <a:rPr lang="sk-SK" altLang="sk-SK" dirty="0">
                <a:latin typeface="Arial Narrow" panose="020B0606020202030204" pitchFamily="34" charset="0"/>
              </a:rPr>
              <a:t>klasifikácie regiónov</a:t>
            </a:r>
          </a:p>
          <a:p>
            <a:pPr marL="457200" indent="-457200" eaLnBrk="1" hangingPunct="1">
              <a:buFontTx/>
              <a:buChar char="-"/>
            </a:pPr>
            <a:endParaRPr lang="sk-SK" altLang="sk-SK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97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Objekt v geografii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b="1" dirty="0">
                <a:latin typeface="Arial Narrow" panose="020B0606020202030204" pitchFamily="34" charset="0"/>
              </a:rPr>
              <a:t>geografická sféra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dirty="0">
                <a:latin typeface="Arial Narrow" panose="020B0606020202030204" pitchFamily="34" charset="0"/>
              </a:rPr>
              <a:t>heterogénna, rozmanitá</a:t>
            </a:r>
          </a:p>
          <a:p>
            <a:pPr lvl="2" eaLnBrk="1" hangingPunct="1"/>
            <a:r>
              <a:rPr lang="sk-SK" altLang="sk-SK" dirty="0">
                <a:latin typeface="Arial Narrow" panose="020B0606020202030204" pitchFamily="34" charset="0"/>
              </a:rPr>
              <a:t>trojrozmerná, </a:t>
            </a:r>
            <a:r>
              <a:rPr lang="sk-SK" altLang="sk-SK" b="1" dirty="0">
                <a:latin typeface="Arial Narrow" panose="020B0606020202030204" pitchFamily="34" charset="0"/>
              </a:rPr>
              <a:t>súvislá</a:t>
            </a:r>
            <a:r>
              <a:rPr lang="sk-SK" altLang="sk-SK" dirty="0">
                <a:latin typeface="Arial Narrow" panose="020B0606020202030204" pitchFamily="34" charset="0"/>
              </a:rPr>
              <a:t> na styku všetkých </a:t>
            </a:r>
            <a:r>
              <a:rPr lang="sk-SK" altLang="sk-SK" dirty="0" err="1">
                <a:latin typeface="Arial Narrow" panose="020B0606020202030204" pitchFamily="34" charset="0"/>
              </a:rPr>
              <a:t>geosfér</a:t>
            </a:r>
            <a:endParaRPr lang="sk-SK" altLang="sk-SK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dirty="0">
                <a:latin typeface="Arial Narrow" panose="020B0606020202030204" pitchFamily="34" charset="0"/>
              </a:rPr>
              <a:t>je súčasťou väčšieho systému</a:t>
            </a:r>
          </a:p>
          <a:p>
            <a:pPr lvl="2" eaLnBrk="1" hangingPunct="1"/>
            <a:r>
              <a:rPr lang="sk-SK" altLang="sk-SK" b="1" dirty="0">
                <a:latin typeface="Arial Narrow" panose="020B0606020202030204" pitchFamily="34" charset="0"/>
              </a:rPr>
              <a:t>delí sa na menšie subsystémy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Objekt v regionálnej geografii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b="1" dirty="0">
                <a:latin typeface="Arial Narrow" panose="020B0606020202030204" pitchFamily="34" charset="0"/>
              </a:rPr>
              <a:t>región</a:t>
            </a:r>
            <a:r>
              <a:rPr lang="sk-SK" altLang="sk-SK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/>
            <a:r>
              <a:rPr lang="sk-SK" altLang="sk-SK" i="1" dirty="0">
                <a:latin typeface="Arial Narrow" panose="020B0606020202030204" pitchFamily="34" charset="0"/>
              </a:rPr>
              <a:t>priestorovo ohraničená </a:t>
            </a:r>
            <a:r>
              <a:rPr lang="en-GB" altLang="sk-SK" i="1" dirty="0">
                <a:latin typeface="Arial Narrow" panose="020B0606020202030204" pitchFamily="34" charset="0"/>
              </a:rPr>
              <a:t>a </a:t>
            </a:r>
            <a:r>
              <a:rPr lang="sk-SK" altLang="sk-SK" i="1" dirty="0">
                <a:latin typeface="Arial Narrow" panose="020B0606020202030204" pitchFamily="34" charset="0"/>
              </a:rPr>
              <a:t>súvislá</a:t>
            </a:r>
            <a:r>
              <a:rPr lang="en-GB" altLang="sk-SK" i="1" dirty="0">
                <a:latin typeface="Arial Narrow" panose="020B0606020202030204" pitchFamily="34" charset="0"/>
              </a:rPr>
              <a:t> </a:t>
            </a:r>
            <a:r>
              <a:rPr lang="sk-SK" altLang="sk-SK" i="1" dirty="0">
                <a:latin typeface="Arial Narrow" panose="020B0606020202030204" pitchFamily="34" charset="0"/>
              </a:rPr>
              <a:t>časť geografickej sféry</a:t>
            </a:r>
          </a:p>
          <a:p>
            <a:pPr lvl="1" eaLnBrk="1" hangingPunct="1"/>
            <a:r>
              <a:rPr lang="en-GB" altLang="sk-SK" dirty="0">
                <a:latin typeface="Arial Narrow" panose="020B0606020202030204" pitchFamily="34" charset="0"/>
              </a:rPr>
              <a:t>(</a:t>
            </a:r>
            <a:r>
              <a:rPr lang="en-GB" altLang="sk-SK" dirty="0" err="1">
                <a:latin typeface="Arial Narrow" panose="020B0606020202030204" pitchFamily="34" charset="0"/>
              </a:rPr>
              <a:t>ideálne</a:t>
            </a:r>
            <a:r>
              <a:rPr lang="en-GB" altLang="sk-SK" dirty="0">
                <a:latin typeface="Arial Narrow" panose="020B0606020202030204" pitchFamily="34" charset="0"/>
              </a:rPr>
              <a:t>) </a:t>
            </a:r>
            <a:r>
              <a:rPr lang="sk-SK" altLang="sk-SK" dirty="0">
                <a:latin typeface="Arial Narrow" panose="020B0606020202030204" pitchFamily="34" charset="0"/>
              </a:rPr>
              <a:t>región bez prívlastku (teda </a:t>
            </a:r>
            <a:r>
              <a:rPr lang="en-GB" altLang="sk-SK" dirty="0" err="1">
                <a:latin typeface="Arial Narrow" panose="020B0606020202030204" pitchFamily="34" charset="0"/>
              </a:rPr>
              <a:t>komplexný</a:t>
            </a:r>
            <a:r>
              <a:rPr lang="en-GB" altLang="sk-SK" dirty="0">
                <a:latin typeface="Arial Narrow" panose="020B0606020202030204" pitchFamily="34" charset="0"/>
              </a:rPr>
              <a:t>, </a:t>
            </a:r>
            <a:r>
              <a:rPr lang="sk-SK" altLang="sk-SK" dirty="0">
                <a:latin typeface="Arial Narrow" panose="020B0606020202030204" pitchFamily="34" charset="0"/>
              </a:rPr>
              <a:t>nie </a:t>
            </a:r>
            <a:r>
              <a:rPr lang="sk-SK" altLang="sk-SK" dirty="0" err="1">
                <a:latin typeface="Arial Narrow" panose="020B0606020202030204" pitchFamily="34" charset="0"/>
              </a:rPr>
              <a:t>fyzickogeografický</a:t>
            </a:r>
            <a:r>
              <a:rPr lang="sk-SK" altLang="sk-SK" dirty="0">
                <a:latin typeface="Arial Narrow" panose="020B0606020202030204" pitchFamily="34" charset="0"/>
              </a:rPr>
              <a:t>, ekonomický...)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39825"/>
          </a:xfrm>
        </p:spPr>
        <p:txBody>
          <a:bodyPr/>
          <a:lstStyle/>
          <a:p>
            <a:pPr eaLnBrk="1" hangingPunct="1"/>
            <a:r>
              <a:rPr lang="sk-SK" altLang="sk-SK" dirty="0"/>
              <a:t>Vnímanie regiónu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5538"/>
            <a:ext cx="8497639" cy="53990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000" u="sng" dirty="0"/>
              <a:t>19. storočie:</a:t>
            </a:r>
            <a:endParaRPr lang="sk-SK" altLang="sk-SK" sz="2000" b="1" u="sng" dirty="0"/>
          </a:p>
          <a:p>
            <a:pPr lvl="1" eaLnBrk="1" hangingPunct="1">
              <a:defRPr/>
            </a:pP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deterministické</a:t>
            </a: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:</a:t>
            </a:r>
            <a:r>
              <a:rPr lang="sk-SK" altLang="sk-SK" sz="2200" dirty="0">
                <a:latin typeface="Arial Narrow" panose="020B0606020202030204" pitchFamily="34" charset="0"/>
              </a:rPr>
              <a:t> rozhodujúca úloha prisudzovaná prírode, ktorá determinuje rozvoj spoločnosti a výroby (</a:t>
            </a:r>
            <a:r>
              <a:rPr lang="sk-SK" altLang="sk-SK" sz="2200" dirty="0" err="1">
                <a:latin typeface="Arial Narrow" panose="020B0606020202030204" pitchFamily="34" charset="0"/>
              </a:rPr>
              <a:t>Humboldt</a:t>
            </a:r>
            <a:r>
              <a:rPr lang="sk-SK" altLang="sk-SK" sz="2200" dirty="0">
                <a:latin typeface="Arial Narrow" panose="020B0606020202030204" pitchFamily="34" charset="0"/>
              </a:rPr>
              <a:t>)</a:t>
            </a:r>
            <a:endParaRPr lang="sk-SK" altLang="sk-SK" sz="2200" b="1" dirty="0">
              <a:latin typeface="Arial Narrow" panose="020B0606020202030204" pitchFamily="34" charset="0"/>
            </a:endParaRPr>
          </a:p>
          <a:p>
            <a:pPr lvl="1" eaLnBrk="1" hangingPunct="1">
              <a:defRPr/>
            </a:pPr>
            <a:r>
              <a:rPr lang="sk-SK" altLang="sk-SK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idealistické</a:t>
            </a: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:</a:t>
            </a:r>
            <a:r>
              <a:rPr lang="sk-SK" altLang="sk-SK" sz="2200" dirty="0">
                <a:latin typeface="Arial Narrow" panose="020B0606020202030204" pitchFamily="34" charset="0"/>
              </a:rPr>
              <a:t> úloha prírodného prostredia potláčaná (</a:t>
            </a:r>
            <a:r>
              <a:rPr lang="sk-SK" altLang="sk-SK" sz="2200" dirty="0" err="1">
                <a:latin typeface="Arial Narrow" panose="020B0606020202030204" pitchFamily="34" charset="0"/>
              </a:rPr>
              <a:t>Ritter</a:t>
            </a:r>
            <a:r>
              <a:rPr lang="sk-SK" altLang="sk-SK" sz="2200" dirty="0"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000" u="sng" dirty="0"/>
              <a:t>20.-21. storočie:</a:t>
            </a:r>
            <a:endParaRPr lang="sk-SK" altLang="sk-SK" sz="2000" b="1" u="sng" dirty="0"/>
          </a:p>
          <a:p>
            <a:pPr lvl="1" eaLnBrk="1" hangingPunct="1">
              <a:defRPr/>
            </a:pPr>
            <a:r>
              <a:rPr lang="sk-SK" altLang="sk-SK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posibilistické</a:t>
            </a:r>
            <a:r>
              <a:rPr lang="sk-SK" altLang="sk-SK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:</a:t>
            </a:r>
            <a:r>
              <a:rPr lang="sk-SK" altLang="sk-SK" sz="2200" dirty="0">
                <a:latin typeface="Arial Narrow" panose="020B0606020202030204" pitchFamily="34" charset="0"/>
              </a:rPr>
              <a:t> „región má určitú potenciálnu sumu energie, ale svoju individuálnosť si môže utvoriť len pod vplyvom človeka“</a:t>
            </a:r>
          </a:p>
          <a:p>
            <a:pPr lvl="3" eaLnBrk="1" hangingPunct="1">
              <a:defRPr/>
            </a:pPr>
            <a:r>
              <a:rPr lang="sk-SK" altLang="sk-SK" dirty="0">
                <a:latin typeface="Arial Narrow" panose="020B0606020202030204" pitchFamily="34" charset="0"/>
              </a:rPr>
              <a:t>(francúzska škola, obzvlášť </a:t>
            </a:r>
            <a:r>
              <a:rPr lang="sk-SK" altLang="sk-SK" b="1" dirty="0">
                <a:latin typeface="Arial Narrow" panose="020B0606020202030204" pitchFamily="34" charset="0"/>
              </a:rPr>
              <a:t>Paul </a:t>
            </a:r>
            <a:r>
              <a:rPr lang="sk-SK" altLang="sk-SK" b="1" dirty="0" err="1">
                <a:latin typeface="Arial Narrow" panose="020B0606020202030204" pitchFamily="34" charset="0"/>
              </a:rPr>
              <a:t>Vidal</a:t>
            </a:r>
            <a:r>
              <a:rPr lang="sk-SK" altLang="sk-SK" b="1" dirty="0">
                <a:latin typeface="Arial Narrow" panose="020B0606020202030204" pitchFamily="34" charset="0"/>
              </a:rPr>
              <a:t> de la </a:t>
            </a:r>
            <a:r>
              <a:rPr lang="sk-SK" altLang="sk-SK" b="1" dirty="0" err="1">
                <a:latin typeface="Arial Narrow" panose="020B0606020202030204" pitchFamily="34" charset="0"/>
              </a:rPr>
              <a:t>Blache</a:t>
            </a:r>
            <a:r>
              <a:rPr lang="sk-SK" altLang="sk-SK" dirty="0">
                <a:latin typeface="Arial Narrow" panose="020B0606020202030204" pitchFamily="34" charset="0"/>
              </a:rPr>
              <a:t>): región sa stáva komplexným javom, utvoreným vďaka vzájomnému pôsobeniu prvkov prírodného prostredia a ľudskej spoločnosti, s podčiarknutím dominujúcej úlohy človeka a jeho aktivity na formovaní jedinečnosti územia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7"/>
            <a:ext cx="8229600" cy="792088"/>
          </a:xfrm>
        </p:spPr>
        <p:txBody>
          <a:bodyPr/>
          <a:lstStyle/>
          <a:p>
            <a:pPr eaLnBrk="1" hangingPunct="1"/>
            <a:r>
              <a:rPr lang="sk-SK" altLang="sk-SK" dirty="0"/>
              <a:t>Vnímanie regiónu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435280" cy="51125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altLang="sk-SK" sz="2400" b="1" dirty="0">
                <a:latin typeface="Arial Narrow" panose="020B0606020202030204" pitchFamily="34" charset="0"/>
              </a:rPr>
              <a:t>R.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Hartshorn</a:t>
            </a:r>
            <a:r>
              <a:rPr lang="sk-SK" altLang="sk-SK" sz="2400" b="1" dirty="0">
                <a:latin typeface="Arial Narrow" panose="020B0606020202030204" pitchFamily="34" charset="0"/>
              </a:rPr>
              <a:t> (1959): </a:t>
            </a:r>
            <a:r>
              <a:rPr lang="sk-SK" altLang="sk-SK" sz="2400" dirty="0">
                <a:latin typeface="Arial Narrow" panose="020B0606020202030204" pitchFamily="34" charset="0"/>
              </a:rPr>
              <a:t>definuje región na základe jeho </a:t>
            </a:r>
            <a:r>
              <a:rPr lang="sk-SK" altLang="sk-SK" sz="2400" b="1" dirty="0">
                <a:latin typeface="Arial Narrow" panose="020B0606020202030204" pitchFamily="34" charset="0"/>
              </a:rPr>
              <a:t>individuality </a:t>
            </a:r>
            <a:br>
              <a:rPr lang="sk-SK" altLang="sk-SK" sz="2400" b="1" dirty="0">
                <a:latin typeface="Arial Narrow" panose="020B0606020202030204" pitchFamily="34" charset="0"/>
              </a:rPr>
            </a:br>
            <a:r>
              <a:rPr lang="sk-SK" altLang="sk-SK" sz="2400" b="1" dirty="0">
                <a:latin typeface="Arial Narrow" panose="020B0606020202030204" pitchFamily="34" charset="0"/>
              </a:rPr>
              <a:t>a špecifickosti</a:t>
            </a:r>
            <a:endParaRPr lang="sk-SK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„</a:t>
            </a:r>
            <a:r>
              <a:rPr lang="sk-SK" altLang="sk-SK" sz="2000" i="1" dirty="0">
                <a:latin typeface="Arial Narrow" panose="020B0606020202030204" pitchFamily="34" charset="0"/>
              </a:rPr>
              <a:t>región je územím </a:t>
            </a:r>
            <a:r>
              <a:rPr lang="sk-SK" altLang="sk-SK" sz="2000" b="1" i="1" dirty="0">
                <a:latin typeface="Arial Narrow" panose="020B0606020202030204" pitchFamily="34" charset="0"/>
              </a:rPr>
              <a:t>so špecifickou polohou</a:t>
            </a:r>
            <a:r>
              <a:rPr lang="sk-SK" altLang="sk-SK" sz="2000" i="1" dirty="0">
                <a:latin typeface="Arial Narrow" panose="020B0606020202030204" pitchFamily="34" charset="0"/>
              </a:rPr>
              <a:t>, ktoré sa istým spôsobom odlišuje </a:t>
            </a:r>
            <a:br>
              <a:rPr lang="sk-SK" altLang="sk-SK" sz="2000" i="1" dirty="0">
                <a:latin typeface="Arial Narrow" panose="020B0606020202030204" pitchFamily="34" charset="0"/>
              </a:rPr>
            </a:br>
            <a:r>
              <a:rPr lang="sk-SK" altLang="sk-SK" sz="2000" i="1" dirty="0">
                <a:latin typeface="Arial Narrow" panose="020B0606020202030204" pitchFamily="34" charset="0"/>
              </a:rPr>
              <a:t>od iných území, a ktoré sa rozprestiera tak ďaleko ako sa rozprestiera daná, vyčleňujúca ho črta</a:t>
            </a:r>
            <a:r>
              <a:rPr lang="sk-SK" altLang="sk-SK" sz="2000" dirty="0">
                <a:latin typeface="Arial Narrow" panose="020B0606020202030204" pitchFamily="34" charset="0"/>
              </a:rPr>
              <a:t>“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RG má skúmať najzložitejšie integrácie na </a:t>
            </a:r>
            <a:r>
              <a:rPr lang="sk-SK" altLang="sk-SK" sz="2000" b="1" dirty="0">
                <a:latin typeface="Arial Narrow" panose="020B0606020202030204" pitchFamily="34" charset="0"/>
              </a:rPr>
              <a:t>malých územiach</a:t>
            </a:r>
            <a:r>
              <a:rPr lang="sk-SK" altLang="sk-SK" sz="2000" dirty="0">
                <a:latin typeface="Arial Narrow" panose="020B0606020202030204" pitchFamily="34" charset="0"/>
              </a:rPr>
              <a:t>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en-GB" altLang="sk-SK" sz="2000" dirty="0">
                <a:latin typeface="Arial Narrow" panose="020B0606020202030204" pitchFamily="34" charset="0"/>
              </a:rPr>
              <a:t>	</a:t>
            </a:r>
            <a:r>
              <a:rPr lang="sk-SK" altLang="sk-SK" sz="2000" dirty="0">
                <a:latin typeface="Arial Narrow" panose="020B0606020202030204" pitchFamily="34" charset="0"/>
              </a:rPr>
              <a:t>=&gt; prisudzuje </a:t>
            </a:r>
            <a:r>
              <a:rPr lang="en-GB" altLang="sk-SK" sz="2000" dirty="0" err="1">
                <a:latin typeface="Arial Narrow" panose="020B0606020202030204" pitchFamily="34" charset="0"/>
              </a:rPr>
              <a:t>objektu</a:t>
            </a:r>
            <a:r>
              <a:rPr lang="en-GB" altLang="sk-SK" sz="2000" dirty="0">
                <a:latin typeface="Arial Narrow" panose="020B0606020202030204" pitchFamily="34" charset="0"/>
              </a:rPr>
              <a:t> RG</a:t>
            </a:r>
            <a:r>
              <a:rPr lang="sk-SK" altLang="sk-SK" sz="2000" dirty="0">
                <a:latin typeface="Arial Narrow" panose="020B0606020202030204" pitchFamily="34" charset="0"/>
              </a:rPr>
              <a:t> istú veľkostnú </a:t>
            </a:r>
            <a:r>
              <a:rPr lang="sk-SK" altLang="sk-SK" sz="2000" b="1" dirty="0">
                <a:latin typeface="Arial Narrow" panose="020B0606020202030204" pitchFamily="34" charset="0"/>
              </a:rPr>
              <a:t>dimenziu</a:t>
            </a:r>
            <a:endParaRPr lang="sk-SK" altLang="sk-SK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altLang="sk-SK" sz="1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viacero geografov </a:t>
            </a:r>
            <a:r>
              <a:rPr lang="sk-SK" altLang="sk-SK" sz="2400" dirty="0" err="1">
                <a:latin typeface="Arial Narrow" panose="020B0606020202030204" pitchFamily="34" charset="0"/>
              </a:rPr>
              <a:t>zara</a:t>
            </a:r>
            <a:r>
              <a:rPr lang="en-GB" altLang="sk-SK" sz="2400" dirty="0">
                <a:latin typeface="Arial Narrow" panose="020B0606020202030204" pitchFamily="34" charset="0"/>
              </a:rPr>
              <a:t>ď</a:t>
            </a:r>
            <a:r>
              <a:rPr lang="sk-SK" altLang="sk-SK" sz="2400" dirty="0">
                <a:latin typeface="Arial Narrow" panose="020B0606020202030204" pitchFamily="34" charset="0"/>
              </a:rPr>
              <a:t>uje </a:t>
            </a:r>
            <a:r>
              <a:rPr lang="sk-SK" altLang="sk-SK" sz="2400" b="1" dirty="0">
                <a:latin typeface="Arial Narrow" panose="020B0606020202030204" pitchFamily="34" charset="0"/>
              </a:rPr>
              <a:t>regionálnu dimenziu</a:t>
            </a:r>
            <a:r>
              <a:rPr lang="sk-SK" altLang="sk-SK" sz="2400" dirty="0">
                <a:latin typeface="Arial Narrow" panose="020B0606020202030204" pitchFamily="34" charset="0"/>
              </a:rPr>
              <a:t> hneď </a:t>
            </a:r>
            <a:r>
              <a:rPr lang="sk-SK" altLang="sk-SK" sz="2400" b="1" dirty="0">
                <a:latin typeface="Arial Narrow" panose="020B0606020202030204" pitchFamily="34" charset="0"/>
              </a:rPr>
              <a:t>za planetárnu</a:t>
            </a:r>
          </a:p>
          <a:p>
            <a:pPr eaLnBrk="1" hangingPunct="1">
              <a:lnSpc>
                <a:spcPct val="90000"/>
              </a:lnSpc>
              <a:defRPr/>
            </a:pPr>
            <a:endParaRPr lang="sk-SK" altLang="sk-SK" sz="10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400" b="1" dirty="0">
                <a:latin typeface="Arial Narrow" panose="020B0606020202030204" pitchFamily="34" charset="0"/>
              </a:rPr>
              <a:t>D.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Whittlesey</a:t>
            </a:r>
            <a:r>
              <a:rPr lang="sk-SK" altLang="sk-SK" sz="2400" b="1" dirty="0">
                <a:latin typeface="Arial Narrow" panose="020B0606020202030204" pitchFamily="34" charset="0"/>
              </a:rPr>
              <a:t> (1957): </a:t>
            </a:r>
            <a:r>
              <a:rPr lang="sk-SK" altLang="sk-SK" sz="2400" dirty="0">
                <a:latin typeface="Arial Narrow" panose="020B0606020202030204" pitchFamily="34" charset="0"/>
              </a:rPr>
              <a:t>používa termín región na označenie ľubovoľného jeho rangu, na ktorého ploche existujú harmonické priestorové spojenia medzi javmi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sk-SK" sz="2000" i="1" dirty="0">
                <a:latin typeface="Arial Narrow" panose="020B0606020202030204" pitchFamily="34" charset="0"/>
              </a:rPr>
              <a:t>s</a:t>
            </a:r>
            <a:r>
              <a:rPr lang="sk-SK" altLang="sk-SK" sz="2000" i="1" dirty="0">
                <a:latin typeface="Arial Narrow" panose="020B0606020202030204" pitchFamily="34" charset="0"/>
              </a:rPr>
              <a:t> týmto chápaním súhlasíme</a:t>
            </a:r>
            <a:r>
              <a:rPr lang="sk-SK" altLang="sk-SK" sz="2000" b="1" i="1" dirty="0">
                <a:latin typeface="Arial Narrow" panose="020B0606020202030204" pitchFamily="34" charset="0"/>
              </a:rPr>
              <a:t> –</a:t>
            </a:r>
            <a:r>
              <a:rPr lang="sk-SK" altLang="sk-SK" sz="2000" i="1" dirty="0">
                <a:latin typeface="Arial Narrow" panose="020B0606020202030204" pitchFamily="34" charset="0"/>
              </a:rPr>
              <a:t> považujeme za správne </a:t>
            </a:r>
            <a:br>
              <a:rPr lang="en-GB" altLang="sk-SK" sz="2000" i="1" dirty="0">
                <a:latin typeface="Arial Narrow" panose="020B0606020202030204" pitchFamily="34" charset="0"/>
              </a:rPr>
            </a:br>
            <a:r>
              <a:rPr lang="sk-SK" altLang="sk-SK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neprisudzovať pojmu región </a:t>
            </a:r>
            <a:r>
              <a:rPr lang="en-GB" altLang="sk-SK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a priori </a:t>
            </a:r>
            <a:r>
              <a:rPr lang="sk-SK" altLang="sk-SK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žiadnu veľkostnú dimenziu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12" y="404664"/>
            <a:ext cx="8229600" cy="774700"/>
          </a:xfrm>
        </p:spPr>
        <p:txBody>
          <a:bodyPr/>
          <a:lstStyle/>
          <a:p>
            <a:pPr eaLnBrk="1" hangingPunct="1"/>
            <a:r>
              <a:rPr lang="sk-SK" altLang="sk-SK" dirty="0"/>
              <a:t>Vnímanie regiónu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1"/>
            <a:ext cx="8229600" cy="4967833"/>
          </a:xfrm>
        </p:spPr>
        <p:txBody>
          <a:bodyPr/>
          <a:lstStyle/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v </a:t>
            </a:r>
            <a:r>
              <a:rPr lang="en-GB" altLang="sk-SK" sz="2400" dirty="0">
                <a:latin typeface="Arial Narrow" panose="020B0606020202030204" pitchFamily="34" charset="0"/>
              </a:rPr>
              <a:t>RG </a:t>
            </a:r>
            <a:r>
              <a:rPr lang="sk-SK" altLang="sk-SK" sz="2400" dirty="0">
                <a:latin typeface="Arial Narrow" panose="020B0606020202030204" pitchFamily="34" charset="0"/>
              </a:rPr>
              <a:t>majú všeobecnú </a:t>
            </a:r>
            <a:r>
              <a:rPr lang="sk-SK" altLang="sk-SK" sz="2400" dirty="0" err="1">
                <a:latin typeface="Arial Narrow" panose="020B0606020202030204" pitchFamily="34" charset="0"/>
              </a:rPr>
              <a:t>akceptovanosť</a:t>
            </a:r>
            <a:r>
              <a:rPr lang="sk-SK" altLang="sk-SK" sz="2400" dirty="0">
                <a:latin typeface="Arial Narrow" panose="020B0606020202030204" pitchFamily="34" charset="0"/>
              </a:rPr>
              <a:t> definície vyzdvihujúce </a:t>
            </a:r>
            <a:r>
              <a:rPr lang="sk-SK" altLang="sk-SK" sz="2400" b="1" dirty="0">
                <a:latin typeface="Arial Narrow" panose="020B0606020202030204" pitchFamily="34" charset="0"/>
              </a:rPr>
              <a:t>komplexnosť a syntetickosť </a:t>
            </a:r>
            <a:r>
              <a:rPr lang="sk-SK" altLang="sk-SK" sz="2400" dirty="0">
                <a:latin typeface="Arial Narrow" panose="020B0606020202030204" pitchFamily="34" charset="0"/>
              </a:rPr>
              <a:t>regiónu</a:t>
            </a:r>
          </a:p>
          <a:p>
            <a:pPr lvl="1" eaLnBrk="1" hangingPunct="1"/>
            <a:r>
              <a:rPr lang="sk-SK" altLang="sk-SK" sz="2100" dirty="0">
                <a:latin typeface="Arial Narrow" panose="020B0606020202030204" pitchFamily="34" charset="0"/>
              </a:rPr>
              <a:t>za týmto účelom RG často využíva </a:t>
            </a:r>
            <a:r>
              <a:rPr lang="sk-SK" altLang="sk-SK" sz="2100" b="1" dirty="0">
                <a:latin typeface="Arial Narrow" panose="020B0606020202030204" pitchFamily="34" charset="0"/>
              </a:rPr>
              <a:t>teóriu systémov</a:t>
            </a:r>
            <a:endParaRPr lang="sk-SK" altLang="sk-SK" sz="21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sz="2100" dirty="0">
                <a:latin typeface="Arial Narrow" panose="020B0606020202030204" pitchFamily="34" charset="0"/>
              </a:rPr>
              <a:t>pomocou nej definujú pojem región mnohí zahraniční i slovenskí geografi</a:t>
            </a:r>
            <a:endParaRPr lang="en-GB" altLang="sk-SK" sz="2100" dirty="0">
              <a:latin typeface="Arial Narrow" panose="020B0606020202030204" pitchFamily="34" charset="0"/>
            </a:endParaRPr>
          </a:p>
          <a:p>
            <a:pPr lvl="1" eaLnBrk="1" hangingPunct="1"/>
            <a:endParaRPr lang="sk-SK" altLang="sk-SK" sz="23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b="1" dirty="0">
                <a:latin typeface="Arial Narrow" panose="020B0606020202030204" pitchFamily="34" charset="0"/>
              </a:rPr>
              <a:t>M. </a:t>
            </a:r>
            <a:r>
              <a:rPr lang="sk-SK" altLang="sk-SK" sz="2400" b="1" dirty="0" err="1">
                <a:latin typeface="Arial Narrow" panose="020B0606020202030204" pitchFamily="34" charset="0"/>
              </a:rPr>
              <a:t>Lukniš</a:t>
            </a:r>
            <a:r>
              <a:rPr lang="sk-SK" altLang="sk-SK" sz="2400" b="1" dirty="0">
                <a:latin typeface="Arial Narrow" panose="020B0606020202030204" pitchFamily="34" charset="0"/>
              </a:rPr>
              <a:t> (1977):</a:t>
            </a:r>
            <a:r>
              <a:rPr lang="sk-SK" altLang="sk-SK" sz="2400" dirty="0">
                <a:latin typeface="Arial Narrow" panose="020B0606020202030204" pitchFamily="34" charset="0"/>
              </a:rPr>
              <a:t> „Pod komplexnými geografickými regiónmi rozumieme také územné celky, ktorých </a:t>
            </a:r>
            <a:r>
              <a:rPr lang="sk-SK" altLang="sk-SK" sz="2400" b="1" dirty="0">
                <a:latin typeface="Arial Narrow" panose="020B0606020202030204" pitchFamily="34" charset="0"/>
              </a:rPr>
              <a:t>geografický komplex z oblastí neživej prírody, živej prírody a kultúrne zložky sa tak vzájomne podmieňujú, že tvoria vyšší systém, nadradený týmto nižším – menej zložitým systémom</a:t>
            </a:r>
            <a:r>
              <a:rPr lang="sk-SK" altLang="sk-SK" sz="2400" dirty="0">
                <a:latin typeface="Arial Narrow" panose="020B0606020202030204" pitchFamily="34" charset="0"/>
              </a:rPr>
              <a:t>.“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Vnímanie regiónu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5538"/>
            <a:ext cx="8748464" cy="5183187"/>
          </a:xfrm>
        </p:spPr>
        <p:txBody>
          <a:bodyPr/>
          <a:lstStyle/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J. </a:t>
            </a:r>
            <a:r>
              <a:rPr lang="sk-SK" altLang="sk-SK" sz="2600" dirty="0" err="1">
                <a:latin typeface="Arial Narrow" panose="020B0606020202030204" pitchFamily="34" charset="0"/>
              </a:rPr>
              <a:t>Drdoš</a:t>
            </a:r>
            <a:r>
              <a:rPr lang="sk-SK" altLang="sk-SK" sz="2600" dirty="0">
                <a:latin typeface="Arial Narrow" panose="020B0606020202030204" pitchFamily="34" charset="0"/>
              </a:rPr>
              <a:t>, J. </a:t>
            </a:r>
            <a:r>
              <a:rPr lang="sk-SK" altLang="sk-SK" sz="2600" dirty="0" err="1">
                <a:latin typeface="Arial Narrow" panose="020B0606020202030204" pitchFamily="34" charset="0"/>
              </a:rPr>
              <a:t>Urbánek</a:t>
            </a:r>
            <a:r>
              <a:rPr lang="sk-SK" altLang="sk-SK" sz="2600" dirty="0">
                <a:latin typeface="Arial Narrow" panose="020B0606020202030204" pitchFamily="34" charset="0"/>
              </a:rPr>
              <a:t>, E. </a:t>
            </a:r>
            <a:r>
              <a:rPr lang="sk-SK" altLang="sk-SK" sz="2600" dirty="0" err="1">
                <a:latin typeface="Arial Narrow" panose="020B0606020202030204" pitchFamily="34" charset="0"/>
              </a:rPr>
              <a:t>Mazúr</a:t>
            </a:r>
            <a:r>
              <a:rPr lang="sk-SK" altLang="sk-SK" sz="2600" dirty="0">
                <a:latin typeface="Arial Narrow" panose="020B0606020202030204" pitchFamily="34" charset="0"/>
              </a:rPr>
              <a:t> (1980), definujú región ako: „</a:t>
            </a:r>
            <a:r>
              <a:rPr lang="sk-SK" altLang="sk-SK" sz="2600" b="1" dirty="0">
                <a:latin typeface="Arial Narrow" panose="020B0606020202030204" pitchFamily="34" charset="0"/>
              </a:rPr>
              <a:t>dynamický priestorový systém javov prírodnej a sociálno-ekonomickej povahy, ktorý sa viaže k zemskému povrchu, má synergetický,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chórický</a:t>
            </a:r>
            <a:r>
              <a:rPr lang="sk-SK" altLang="sk-SK" sz="2600" b="1" dirty="0">
                <a:latin typeface="Arial Narrow" panose="020B0606020202030204" pitchFamily="34" charset="0"/>
              </a:rPr>
              <a:t> a chronologický aspekt</a:t>
            </a:r>
            <a:r>
              <a:rPr lang="sk-SK" altLang="sk-SK" sz="2600" dirty="0">
                <a:latin typeface="Arial Narrow" panose="020B0606020202030204" pitchFamily="34" charset="0"/>
              </a:rPr>
              <a:t>“. </a:t>
            </a:r>
            <a:endParaRPr lang="sk-SK" altLang="sk-SK" sz="2600" b="1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Vnímanie regiónu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5538"/>
            <a:ext cx="8748464" cy="5183187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2600" dirty="0">
                <a:latin typeface="Arial Narrow" panose="020B0606020202030204" pitchFamily="34" charset="0"/>
              </a:rPr>
              <a:t>J. </a:t>
            </a:r>
            <a:r>
              <a:rPr lang="sk-SK" altLang="sk-SK" sz="2600" dirty="0" err="1">
                <a:latin typeface="Arial Narrow" panose="020B0606020202030204" pitchFamily="34" charset="0"/>
              </a:rPr>
              <a:t>Drdoš</a:t>
            </a:r>
            <a:r>
              <a:rPr lang="sk-SK" altLang="sk-SK" sz="2600" dirty="0">
                <a:latin typeface="Arial Narrow" panose="020B0606020202030204" pitchFamily="34" charset="0"/>
              </a:rPr>
              <a:t>, J. </a:t>
            </a:r>
            <a:r>
              <a:rPr lang="sk-SK" altLang="sk-SK" sz="2600" dirty="0" err="1">
                <a:latin typeface="Arial Narrow" panose="020B0606020202030204" pitchFamily="34" charset="0"/>
              </a:rPr>
              <a:t>Urbánek</a:t>
            </a:r>
            <a:r>
              <a:rPr lang="sk-SK" altLang="sk-SK" sz="2600" dirty="0">
                <a:latin typeface="Arial Narrow" panose="020B0606020202030204" pitchFamily="34" charset="0"/>
              </a:rPr>
              <a:t>, E. </a:t>
            </a:r>
            <a:r>
              <a:rPr lang="sk-SK" altLang="sk-SK" sz="2600" dirty="0" err="1">
                <a:latin typeface="Arial Narrow" panose="020B0606020202030204" pitchFamily="34" charset="0"/>
              </a:rPr>
              <a:t>Mazúr</a:t>
            </a:r>
            <a:r>
              <a:rPr lang="sk-SK" altLang="sk-SK" sz="2600" dirty="0">
                <a:latin typeface="Arial Narrow" panose="020B0606020202030204" pitchFamily="34" charset="0"/>
              </a:rPr>
              <a:t> (1980), definujú región ako: „</a:t>
            </a:r>
            <a:r>
              <a:rPr lang="sk-SK" altLang="sk-SK" sz="2600" b="1" dirty="0">
                <a:latin typeface="Arial Narrow" panose="020B0606020202030204" pitchFamily="34" charset="0"/>
              </a:rPr>
              <a:t>dynamický priestorový systém javov prírodnej a sociálno-ekonomickej povahy, ktorý sa viaže k zemskému povrchu, má synergetický, </a:t>
            </a:r>
            <a:r>
              <a:rPr lang="sk-SK" altLang="sk-SK" sz="2600" b="1" dirty="0" err="1">
                <a:latin typeface="Arial Narrow" panose="020B0606020202030204" pitchFamily="34" charset="0"/>
              </a:rPr>
              <a:t>chórický</a:t>
            </a:r>
            <a:r>
              <a:rPr lang="sk-SK" altLang="sk-SK" sz="2600" b="1" dirty="0">
                <a:latin typeface="Arial Narrow" panose="020B0606020202030204" pitchFamily="34" charset="0"/>
              </a:rPr>
              <a:t> a chronologický aspekt</a:t>
            </a:r>
            <a:r>
              <a:rPr lang="sk-SK" altLang="sk-SK" sz="2600" dirty="0">
                <a:latin typeface="Arial Narrow" panose="020B0606020202030204" pitchFamily="34" charset="0"/>
              </a:rPr>
              <a:t>“. </a:t>
            </a:r>
            <a:endParaRPr lang="sk-SK" altLang="sk-SK" sz="2600" b="1" dirty="0">
              <a:latin typeface="Arial Narrow" panose="020B0606020202030204" pitchFamily="34" charset="0"/>
            </a:endParaRPr>
          </a:p>
          <a:p>
            <a:pPr lvl="1" eaLnBrk="1" hangingPunct="1">
              <a:defRPr/>
            </a:pP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synergetický aspekt</a:t>
            </a:r>
            <a:r>
              <a:rPr lang="sk-SK" altLang="sk-SK" sz="2200" dirty="0">
                <a:latin typeface="Arial Narrow" panose="020B0606020202030204" pitchFamily="34" charset="0"/>
              </a:rPr>
              <a:t> znamená interakciu jednotlivých komponentov a elementov krajiny – tzv. </a:t>
            </a:r>
            <a:r>
              <a:rPr lang="sk-SK" altLang="sk-SK" sz="2200" b="1" dirty="0">
                <a:latin typeface="Arial Narrow" panose="020B0606020202030204" pitchFamily="34" charset="0"/>
              </a:rPr>
              <a:t>vertikálna väzba</a:t>
            </a:r>
          </a:p>
          <a:p>
            <a:pPr lvl="1" eaLnBrk="1" hangingPunct="1">
              <a:defRPr/>
            </a:pPr>
            <a:r>
              <a:rPr lang="sk-SK" altLang="sk-SK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chórický</a:t>
            </a: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aspekt</a:t>
            </a:r>
            <a:r>
              <a:rPr lang="sk-SK" altLang="sk-SK" sz="2200" dirty="0">
                <a:latin typeface="Arial Narrow" panose="020B0606020202030204" pitchFamily="34" charset="0"/>
              </a:rPr>
              <a:t> značí chápanie krajiny ako priestorovej štruktúry zloženej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z rôznych, ale vzájomne horizontálne spätých územných celkov s odlišnými vlastnosťami a funkciou. – tzv. </a:t>
            </a:r>
            <a:r>
              <a:rPr lang="sk-SK" altLang="sk-SK" sz="2200" b="1" dirty="0">
                <a:latin typeface="Arial Narrow" panose="020B0606020202030204" pitchFamily="34" charset="0"/>
              </a:rPr>
              <a:t>horizontálna väzba</a:t>
            </a:r>
          </a:p>
          <a:p>
            <a:pPr lvl="1" eaLnBrk="1" hangingPunct="1">
              <a:defRPr/>
            </a:pP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chronologický aspekt</a:t>
            </a:r>
            <a:r>
              <a:rPr lang="sk-SK" altLang="sk-SK" sz="2200" dirty="0">
                <a:latin typeface="Arial Narrow" panose="020B0606020202030204" pitchFamily="34" charset="0"/>
              </a:rPr>
              <a:t> vyjadruje časovú premenlivosť a </a:t>
            </a:r>
            <a:r>
              <a:rPr lang="sk-SK" altLang="sk-SK" sz="2200" b="1" dirty="0">
                <a:latin typeface="Arial Narrow" panose="020B0606020202030204" pitchFamily="34" charset="0"/>
              </a:rPr>
              <a:t>vývoj krajiny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703262"/>
          </a:xfrm>
        </p:spPr>
        <p:txBody>
          <a:bodyPr/>
          <a:lstStyle/>
          <a:p>
            <a:pPr eaLnBrk="1" hangingPunct="1"/>
            <a:r>
              <a:rPr lang="sk-SK" altLang="sk-SK" sz="3800" dirty="0"/>
              <a:t>Objekt výskumu regionálnej geografie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640960" cy="518457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upravené podľa Lauka (1990):</a:t>
            </a:r>
            <a:endParaRPr lang="sk-SK" altLang="sk-SK" sz="20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600" b="1" dirty="0">
                <a:latin typeface="Arial Narrow" panose="020B0606020202030204" pitchFamily="34" charset="0"/>
              </a:rPr>
              <a:t>objekt výskumu regionálnej geografie je región</a:t>
            </a:r>
            <a:endParaRPr lang="sk-SK" altLang="sk-SK" sz="26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2200" dirty="0">
                <a:latin typeface="Arial Narrow" panose="020B0606020202030204" pitchFamily="34" charset="0"/>
              </a:rPr>
              <a:t>jeho charakter možno najlepšie definovať pomocou teórie systémov,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na základe nej možno uviesť definíciu:</a:t>
            </a:r>
          </a:p>
          <a:p>
            <a:pPr eaLnBrk="1" hangingPunct="1">
              <a:lnSpc>
                <a:spcPct val="90000"/>
              </a:lnSpc>
              <a:defRPr/>
            </a:pPr>
            <a:endParaRPr lang="sk-SK" altLang="sk-SK" sz="2600" spc="3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altLang="sk-SK" sz="2600" spc="3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600" spc="30" dirty="0">
                <a:latin typeface="Arial Narrow" panose="020B0606020202030204" pitchFamily="34" charset="0"/>
              </a:rPr>
              <a:t>región je zložitý </a:t>
            </a:r>
            <a:r>
              <a:rPr lang="sk-SK" altLang="sk-SK" sz="2600" u="sng" spc="30" dirty="0">
                <a:latin typeface="Arial Narrow" panose="020B0606020202030204" pitchFamily="34" charset="0"/>
              </a:rPr>
              <a:t>dynamický</a:t>
            </a:r>
            <a:r>
              <a:rPr lang="en-GB" altLang="sk-SK" sz="2600" spc="30" dirty="0">
                <a:latin typeface="Arial Narrow" panose="020B0606020202030204" pitchFamily="34" charset="0"/>
              </a:rPr>
              <a:t>,</a:t>
            </a:r>
            <a:r>
              <a:rPr lang="sk-SK" altLang="sk-SK" sz="2600" spc="30" dirty="0">
                <a:latin typeface="Arial Narrow" panose="020B0606020202030204" pitchFamily="34" charset="0"/>
              </a:rPr>
              <a:t> </a:t>
            </a:r>
            <a:r>
              <a:rPr lang="sk-SK" altLang="sk-SK" sz="2600" u="sng" spc="30" dirty="0">
                <a:latin typeface="Arial Narrow" panose="020B0606020202030204" pitchFamily="34" charset="0"/>
              </a:rPr>
              <a:t>priestorovo súvislý</a:t>
            </a:r>
            <a:r>
              <a:rPr lang="sk-SK" altLang="sk-SK" sz="2600" spc="30" dirty="0">
                <a:latin typeface="Arial Narrow" panose="020B0606020202030204" pitchFamily="34" charset="0"/>
              </a:rPr>
              <a:t> a na základe konkrétnych kritérií </a:t>
            </a:r>
            <a:r>
              <a:rPr lang="sk-SK" altLang="sk-SK" sz="2600" u="sng" spc="30" dirty="0">
                <a:latin typeface="Arial Narrow" panose="020B0606020202030204" pitchFamily="34" charset="0"/>
              </a:rPr>
              <a:t>ohraničený</a:t>
            </a:r>
            <a:r>
              <a:rPr lang="sk-SK" altLang="sk-SK" sz="2600" spc="30" dirty="0">
                <a:latin typeface="Arial Narrow" panose="020B0606020202030204" pitchFamily="34" charset="0"/>
              </a:rPr>
              <a:t> geografický systém, v ktorom vzájomne </a:t>
            </a:r>
            <a:r>
              <a:rPr lang="sk-SK" altLang="sk-SK" sz="2600" u="sng" spc="30" dirty="0">
                <a:latin typeface="Arial Narrow" panose="020B0606020202030204" pitchFamily="34" charset="0"/>
              </a:rPr>
              <a:t>interagujú</a:t>
            </a:r>
            <a:r>
              <a:rPr lang="sk-SK" altLang="sk-SK" sz="2600" spc="30" dirty="0">
                <a:latin typeface="Arial Narrow" panose="020B0606020202030204" pitchFamily="34" charset="0"/>
              </a:rPr>
              <a:t> prírodné a sociálno-ekonomické javy</a:t>
            </a:r>
            <a:endParaRPr lang="en-GB" altLang="sk-SK" sz="2600" spc="3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altLang="sk-SK" sz="2600" spc="3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altLang="sk-SK" sz="800" b="1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sk-SK" altLang="sk-SK" sz="3800" dirty="0"/>
              <a:t>Predmet výskumu regionálnej geografie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098"/>
            <a:ext cx="8640960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podľa Lauka (1990):</a:t>
            </a:r>
            <a:endParaRPr lang="sk-SK" altLang="sk-SK" sz="20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altLang="sk-SK" sz="2600" spc="3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altLang="sk-SK" sz="800" b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600" b="1" spc="-40" dirty="0">
                <a:latin typeface="Arial Narrow" panose="020B0606020202030204" pitchFamily="34" charset="0"/>
              </a:rPr>
              <a:t>predmet: </a:t>
            </a:r>
            <a:r>
              <a:rPr lang="sk-SK" altLang="sk-SK" sz="2600" spc="-40" dirty="0">
                <a:latin typeface="Arial Narrow" panose="020B0606020202030204" pitchFamily="34" charset="0"/>
              </a:rPr>
              <a:t>vzájomné vzťahy medzi prírodou, ľudskou spoločnosťou </a:t>
            </a:r>
            <a:br>
              <a:rPr lang="sk-SK" altLang="sk-SK" sz="2600" spc="-40" dirty="0">
                <a:latin typeface="Arial Narrow" panose="020B0606020202030204" pitchFamily="34" charset="0"/>
              </a:rPr>
            </a:br>
            <a:r>
              <a:rPr lang="sk-SK" altLang="sk-SK" sz="2600" spc="-40" dirty="0">
                <a:latin typeface="Arial Narrow" panose="020B0606020202030204" pitchFamily="34" charset="0"/>
              </a:rPr>
              <a:t>a jej aktivitami, zákonitostí formovania sa a fungovania regionálnych systémov a zákonitostí teritoriálnej diferenciácie geografickej sféry </a:t>
            </a:r>
          </a:p>
        </p:txBody>
      </p:sp>
    </p:spTree>
    <p:extLst>
      <p:ext uri="{BB962C8B-B14F-4D97-AF65-F5344CB8AC3E}">
        <p14:creationId xmlns:p14="http://schemas.microsoft.com/office/powerpoint/2010/main" val="2322426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Definícia regionálnej geografie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b="1" dirty="0">
                <a:latin typeface="Arial Narrow" panose="020B0606020202030204" pitchFamily="34" charset="0"/>
              </a:rPr>
              <a:t>regionálna geografia je geografická veda zaoberajúca sa delimitáciou a komplexným syntetickým štúdiom regiónov</a:t>
            </a:r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Postavenie RG v systéme geografických vied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106416"/>
            <a:ext cx="7923212" cy="1050776"/>
          </a:xfrm>
        </p:spPr>
        <p:txBody>
          <a:bodyPr/>
          <a:lstStyle/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- je úzko spojené s otázkou </a:t>
            </a:r>
            <a:r>
              <a:rPr lang="sk-SK" altLang="sk-SK" sz="2400" dirty="0" err="1">
                <a:latin typeface="Arial Narrow" panose="020B0606020202030204" pitchFamily="34" charset="0"/>
              </a:rPr>
              <a:t>dualistic</a:t>
            </a:r>
            <a:r>
              <a:rPr lang="en-GB" altLang="sk-SK" sz="2400" dirty="0" err="1">
                <a:latin typeface="Arial Narrow" panose="020B0606020202030204" pitchFamily="34" charset="0"/>
              </a:rPr>
              <a:t>kej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alebo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en-GB" altLang="sk-SK" sz="2400" dirty="0" err="1">
                <a:latin typeface="Arial Narrow" panose="020B0606020202030204" pitchFamily="34" charset="0"/>
              </a:rPr>
              <a:t>monistickej</a:t>
            </a:r>
            <a:r>
              <a:rPr lang="en-GB" altLang="sk-SK" sz="2400" dirty="0">
                <a:latin typeface="Arial Narrow" panose="020B0606020202030204" pitchFamily="34" charset="0"/>
              </a:rPr>
              <a:t> </a:t>
            </a:r>
            <a:r>
              <a:rPr lang="sk-SK" altLang="sk-SK" sz="2400" dirty="0">
                <a:latin typeface="Arial Narrow" panose="020B0606020202030204" pitchFamily="34" charset="0"/>
              </a:rPr>
              <a:t>paradigmy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Klasifikácia regiónov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962400"/>
            <a:ext cx="7923212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altLang="sk-SK"/>
              <a:t> podľa obsahu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altLang="sk-SK"/>
              <a:t> podľa individuality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k-SK" altLang="sk-SK"/>
              <a:t> podľa štruktúry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i="1">
                <a:latin typeface="Arial" panose="020B0604020202020204" pitchFamily="34" charset="0"/>
              </a:rPr>
              <a:t>Regióny podľa obsahu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región bez prívlastku považujeme za </a:t>
            </a:r>
            <a:r>
              <a:rPr lang="sk-SK" altLang="sk-SK" sz="2400" b="1" dirty="0">
                <a:latin typeface="Arial Narrow" panose="020B0606020202030204" pitchFamily="34" charset="0"/>
              </a:rPr>
              <a:t>komplexný (totálny)</a:t>
            </a:r>
            <a:r>
              <a:rPr lang="sk-SK" altLang="sk-SK" sz="2400" dirty="0">
                <a:latin typeface="Arial Narrow" panose="020B0606020202030204" pitchFamily="34" charset="0"/>
              </a:rPr>
              <a:t>, </a:t>
            </a:r>
            <a:br>
              <a:rPr lang="en-GB" altLang="sk-SK" sz="2400" dirty="0">
                <a:latin typeface="Arial Narrow" panose="020B0606020202030204" pitchFamily="34" charset="0"/>
              </a:rPr>
            </a:br>
            <a:r>
              <a:rPr lang="sk-SK" altLang="sk-SK" sz="2400" dirty="0">
                <a:latin typeface="Arial Narrow" panose="020B0606020202030204" pitchFamily="34" charset="0"/>
              </a:rPr>
              <a:t>t. j. zahŕňajúci prírodnú zložku, človeka i jeho výtvory a aktivity</a:t>
            </a:r>
          </a:p>
          <a:p>
            <a:pPr eaLnBrk="1" hangingPunct="1"/>
            <a:endParaRPr lang="en-GB" altLang="sk-SK" sz="2400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sz="2400" dirty="0">
                <a:latin typeface="Arial Narrow" panose="020B0606020202030204" pitchFamily="34" charset="0"/>
              </a:rPr>
              <a:t>okrem takto chápaných komplexných regiónov môžeme z hľadiska ich obsahu vyčleniť ešte </a:t>
            </a:r>
            <a:r>
              <a:rPr lang="sk-SK" altLang="sk-SK" sz="2400" b="1" dirty="0">
                <a:latin typeface="Arial Narrow" panose="020B0606020202030204" pitchFamily="34" charset="0"/>
              </a:rPr>
              <a:t>regióny nekomplexné</a:t>
            </a:r>
            <a:r>
              <a:rPr lang="sk-SK" altLang="sk-SK" sz="2400" dirty="0">
                <a:latin typeface="Arial Narrow" panose="020B0606020202030204" pitchFamily="34" charset="0"/>
              </a:rPr>
              <a:t>, ktoré obsahujú len určité zložky alebo určité prvky geografickej sféry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i="1">
                <a:latin typeface="Arial" panose="020B0604020202020204" pitchFamily="34" charset="0"/>
              </a:rPr>
              <a:t>Regióny podľa obsahu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398768" cy="52219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k-SK" altLang="sk-SK" sz="2000" dirty="0">
                <a:latin typeface="Arial Narrow" panose="020B0606020202030204" pitchFamily="34" charset="0"/>
              </a:rPr>
              <a:t>všeobecne sa v rámci geografického systému vyčleňujú </a:t>
            </a:r>
            <a:r>
              <a:rPr lang="sk-SK" altLang="sk-SK" sz="2000" b="1" dirty="0">
                <a:latin typeface="Arial Narrow" panose="020B0606020202030204" pitchFamily="34" charset="0"/>
              </a:rPr>
              <a:t>dva subsystémy</a:t>
            </a:r>
            <a:r>
              <a:rPr lang="sk-SK" altLang="sk-SK" sz="2000" dirty="0">
                <a:latin typeface="Arial Narrow" panose="020B0606020202030204" pitchFamily="34" charset="0"/>
              </a:rPr>
              <a:t>,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a to </a:t>
            </a:r>
            <a:r>
              <a:rPr lang="sk-SK" altLang="sk-SK" sz="2000" dirty="0" err="1">
                <a:latin typeface="Arial Narrow" panose="020B0606020202030204" pitchFamily="34" charset="0"/>
              </a:rPr>
              <a:t>fyzickogeografický</a:t>
            </a:r>
            <a:r>
              <a:rPr lang="sk-SK" altLang="sk-SK" sz="2000" dirty="0">
                <a:latin typeface="Arial Narrow" panose="020B0606020202030204" pitchFamily="34" charset="0"/>
              </a:rPr>
              <a:t> a </a:t>
            </a:r>
            <a:r>
              <a:rPr lang="sk-SK" altLang="sk-SK" sz="2000" dirty="0" err="1">
                <a:latin typeface="Arial Narrow" panose="020B0606020202030204" pitchFamily="34" charset="0"/>
              </a:rPr>
              <a:t>humánnogeografický</a:t>
            </a:r>
            <a:endParaRPr lang="en-GB" altLang="sk-SK" sz="2000" dirty="0">
              <a:latin typeface="Arial Narrow" panose="020B0606020202030204" pitchFamily="34" charset="0"/>
            </a:endParaRPr>
          </a:p>
          <a:p>
            <a:pPr lvl="6">
              <a:lnSpc>
                <a:spcPct val="90000"/>
              </a:lnSpc>
              <a:defRPr/>
            </a:pPr>
            <a:endParaRPr lang="sk-SK" altLang="sk-SK" sz="1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v rámci </a:t>
            </a:r>
            <a:r>
              <a:rPr lang="sk-SK" altLang="sk-SK" sz="2400" dirty="0" err="1">
                <a:latin typeface="Arial Narrow" panose="020B0606020202030204" pitchFamily="34" charset="0"/>
              </a:rPr>
              <a:t>fyzickogeografického</a:t>
            </a:r>
            <a:r>
              <a:rPr lang="sk-SK" altLang="sk-SK" sz="2400" dirty="0">
                <a:latin typeface="Arial Narrow" panose="020B0606020202030204" pitchFamily="34" charset="0"/>
              </a:rPr>
              <a:t> systému sa vyčleňujú</a:t>
            </a:r>
            <a:r>
              <a:rPr lang="sk-SK" altLang="sk-SK" sz="2100" dirty="0">
                <a:latin typeface="Arial Narrow" panose="020B0606020202030204" pitchFamily="34" charset="0"/>
              </a:rPr>
              <a:t> </a:t>
            </a:r>
            <a:r>
              <a:rPr lang="sk-SK" altLang="sk-SK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fyzickogeografické</a:t>
            </a:r>
            <a:r>
              <a:rPr lang="sk-SK" altLang="sk-SK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regióny</a:t>
            </a:r>
            <a:endParaRPr lang="sk-SK" altLang="sk-SK" sz="27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1900" dirty="0">
                <a:latin typeface="Arial Narrow" panose="020B0606020202030204" pitchFamily="34" charset="0"/>
              </a:rPr>
              <a:t>môžu to byť </a:t>
            </a:r>
            <a:r>
              <a:rPr lang="sk-SK" altLang="sk-SK" sz="1900" b="1" dirty="0">
                <a:latin typeface="Arial Narrow" panose="020B0606020202030204" pitchFamily="34" charset="0"/>
              </a:rPr>
              <a:t>komplexné </a:t>
            </a:r>
            <a:r>
              <a:rPr lang="sk-SK" altLang="sk-SK" sz="1900" b="1" dirty="0" err="1">
                <a:latin typeface="Arial Narrow" panose="020B0606020202030204" pitchFamily="34" charset="0"/>
              </a:rPr>
              <a:t>fyzickogeografické</a:t>
            </a:r>
            <a:r>
              <a:rPr lang="sk-SK" altLang="sk-SK" sz="1900" b="1" dirty="0">
                <a:latin typeface="Arial Narrow" panose="020B0606020202030204" pitchFamily="34" charset="0"/>
              </a:rPr>
              <a:t> regióny</a:t>
            </a:r>
            <a:r>
              <a:rPr lang="sk-SK" altLang="sk-SK" sz="1900" dirty="0">
                <a:latin typeface="Arial Narrow" panose="020B0606020202030204" pitchFamily="34" charset="0"/>
              </a:rPr>
              <a:t>, zahŕňajúce všetky </a:t>
            </a:r>
            <a:r>
              <a:rPr lang="sk-SK" altLang="sk-SK" sz="1900" dirty="0" err="1">
                <a:latin typeface="Arial Narrow" panose="020B0606020202030204" pitchFamily="34" charset="0"/>
              </a:rPr>
              <a:t>fyzickogeografické</a:t>
            </a:r>
            <a:r>
              <a:rPr lang="sk-SK" altLang="sk-SK" sz="1900" dirty="0"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latin typeface="Arial Narrow" panose="020B0606020202030204" pitchFamily="34" charset="0"/>
              </a:rPr>
              <a:t>alebo</a:t>
            </a:r>
            <a:r>
              <a:rPr lang="en-GB" altLang="sk-SK" sz="1900" dirty="0"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latin typeface="Arial Narrow" panose="020B0606020202030204" pitchFamily="34" charset="0"/>
              </a:rPr>
              <a:t>viaceré</a:t>
            </a:r>
            <a:r>
              <a:rPr lang="en-GB" altLang="sk-SK" sz="1900" dirty="0">
                <a:latin typeface="Arial Narrow" panose="020B0606020202030204" pitchFamily="34" charset="0"/>
              </a:rPr>
              <a:t> </a:t>
            </a:r>
            <a:r>
              <a:rPr lang="sk-SK" altLang="sk-SK" sz="1900" dirty="0">
                <a:latin typeface="Arial Narrow" panose="020B0606020202030204" pitchFamily="34" charset="0"/>
              </a:rPr>
              <a:t>komponenty </a:t>
            </a:r>
            <a:r>
              <a:rPr lang="en-GB" altLang="sk-SK" sz="1900" dirty="0">
                <a:latin typeface="Arial Narrow" panose="020B0606020202030204" pitchFamily="34" charset="0"/>
              </a:rPr>
              <a:t>FG </a:t>
            </a:r>
            <a:r>
              <a:rPr lang="en-GB" altLang="sk-SK" sz="1900" dirty="0" err="1">
                <a:latin typeface="Arial Narrow" panose="020B0606020202030204" pitchFamily="34" charset="0"/>
              </a:rPr>
              <a:t>sféry</a:t>
            </a:r>
            <a:r>
              <a:rPr lang="en-GB" altLang="sk-SK" sz="1900" dirty="0">
                <a:latin typeface="Arial Narrow" panose="020B0606020202030204" pitchFamily="34" charset="0"/>
              </a:rPr>
              <a:t>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1900" dirty="0">
                <a:latin typeface="Arial Narrow" panose="020B0606020202030204" pitchFamily="34" charset="0"/>
              </a:rPr>
              <a:t>alebo ešte </a:t>
            </a:r>
            <a:r>
              <a:rPr lang="sk-SK" altLang="sk-SK" sz="1900" b="1" dirty="0">
                <a:latin typeface="Arial Narrow" panose="020B0606020202030204" pitchFamily="34" charset="0"/>
              </a:rPr>
              <a:t>menej komplexné regióny </a:t>
            </a:r>
            <a:r>
              <a:rPr lang="sk-SK" altLang="sk-SK" sz="1900" dirty="0">
                <a:latin typeface="Arial Narrow" panose="020B0606020202030204" pitchFamily="34" charset="0"/>
              </a:rPr>
              <a:t>napr. hydrogeologické, </a:t>
            </a:r>
            <a:r>
              <a:rPr lang="sk-SK" altLang="sk-SK" sz="1900" dirty="0" err="1">
                <a:latin typeface="Arial Narrow" panose="020B0606020202030204" pitchFamily="34" charset="0"/>
              </a:rPr>
              <a:t>klimageografické</a:t>
            </a:r>
            <a:r>
              <a:rPr lang="sk-SK" altLang="sk-SK" sz="1900" dirty="0">
                <a:latin typeface="Arial Narrow" panose="020B0606020202030204" pitchFamily="34" charset="0"/>
              </a:rPr>
              <a:t>, </a:t>
            </a:r>
            <a:r>
              <a:rPr lang="sk-SK" altLang="sk-SK" sz="1900" dirty="0" err="1">
                <a:latin typeface="Arial Narrow" panose="020B0606020202030204" pitchFamily="34" charset="0"/>
              </a:rPr>
              <a:t>fytogeografické</a:t>
            </a:r>
            <a:r>
              <a:rPr lang="sk-SK" altLang="sk-SK" sz="1900" dirty="0">
                <a:latin typeface="Arial Narrow" panose="020B0606020202030204" pitchFamily="34" charset="0"/>
              </a:rPr>
              <a:t> a pod.</a:t>
            </a:r>
            <a:endParaRPr lang="en-GB" altLang="sk-SK" sz="19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sk-SK" sz="1900" dirty="0" err="1">
                <a:latin typeface="Arial Narrow" panose="020B0606020202030204" pitchFamily="34" charset="0"/>
              </a:rPr>
              <a:t>prípadne</a:t>
            </a:r>
            <a:r>
              <a:rPr lang="en-GB" altLang="sk-SK" sz="1900" dirty="0"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latin typeface="Arial Narrow" panose="020B0606020202030204" pitchFamily="34" charset="0"/>
              </a:rPr>
              <a:t>regióny</a:t>
            </a:r>
            <a:r>
              <a:rPr lang="en-GB" altLang="sk-SK" sz="1900" dirty="0"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latin typeface="Arial Narrow" panose="020B0606020202030204" pitchFamily="34" charset="0"/>
              </a:rPr>
              <a:t>vyčlenená</a:t>
            </a:r>
            <a:r>
              <a:rPr lang="en-GB" altLang="sk-SK" sz="1900" dirty="0"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latin typeface="Arial Narrow" panose="020B0606020202030204" pitchFamily="34" charset="0"/>
              </a:rPr>
              <a:t>na</a:t>
            </a:r>
            <a:r>
              <a:rPr lang="en-GB" altLang="sk-SK" sz="1900" dirty="0"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latin typeface="Arial Narrow" panose="020B0606020202030204" pitchFamily="34" charset="0"/>
              </a:rPr>
              <a:t>základe</a:t>
            </a:r>
            <a:r>
              <a:rPr lang="en-GB" altLang="sk-SK" sz="1900" dirty="0">
                <a:latin typeface="Arial Narrow" panose="020B0606020202030204" pitchFamily="34" charset="0"/>
              </a:rPr>
              <a:t> </a:t>
            </a:r>
            <a:r>
              <a:rPr lang="en-GB" altLang="sk-SK" sz="1900" dirty="0" err="1">
                <a:latin typeface="Arial Narrow" panose="020B0606020202030204" pitchFamily="34" charset="0"/>
              </a:rPr>
              <a:t>jedného</a:t>
            </a:r>
            <a:r>
              <a:rPr lang="en-GB" altLang="sk-SK" sz="1900" dirty="0">
                <a:latin typeface="Arial Narrow" panose="020B0606020202030204" pitchFamily="34" charset="0"/>
              </a:rPr>
              <a:t> FG </a:t>
            </a:r>
            <a:r>
              <a:rPr lang="en-GB" altLang="sk-SK" sz="1900" dirty="0" err="1">
                <a:latin typeface="Arial Narrow" panose="020B0606020202030204" pitchFamily="34" charset="0"/>
              </a:rPr>
              <a:t>znaku</a:t>
            </a:r>
            <a:r>
              <a:rPr lang="sk-SK" altLang="sk-SK" sz="1900" dirty="0">
                <a:latin typeface="Arial Narrow" panose="020B0606020202030204" pitchFamily="34" charset="0"/>
              </a:rPr>
              <a:t>, kritéria</a:t>
            </a:r>
          </a:p>
          <a:p>
            <a:pPr lvl="7">
              <a:lnSpc>
                <a:spcPct val="90000"/>
              </a:lnSpc>
              <a:defRPr/>
            </a:pPr>
            <a:endParaRPr lang="sk-SK" altLang="sk-SK" sz="11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k-SK" altLang="sk-SK" sz="2100" dirty="0">
                <a:latin typeface="Arial Narrow" panose="020B0606020202030204" pitchFamily="34" charset="0"/>
              </a:rPr>
              <a:t>v rámci </a:t>
            </a:r>
            <a:r>
              <a:rPr lang="sk-SK" altLang="sk-SK" sz="2100" dirty="0" err="1">
                <a:latin typeface="Arial Narrow" panose="020B0606020202030204" pitchFamily="34" charset="0"/>
              </a:rPr>
              <a:t>humánnogeografického</a:t>
            </a:r>
            <a:r>
              <a:rPr lang="sk-SK" altLang="sk-SK" sz="2100" dirty="0">
                <a:latin typeface="Arial Narrow" panose="020B0606020202030204" pitchFamily="34" charset="0"/>
              </a:rPr>
              <a:t> systému sa vyčleňujú </a:t>
            </a:r>
            <a:r>
              <a:rPr lang="sk-SK" altLang="sk-SK" sz="27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humánnogeografické</a:t>
            </a:r>
            <a:r>
              <a:rPr lang="sk-SK" altLang="sk-SK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(sociálno-ekonomické) regióny</a:t>
            </a:r>
            <a:endParaRPr lang="sk-SK" altLang="sk-SK" sz="2700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1900" dirty="0">
                <a:latin typeface="Arial Narrow" panose="020B0606020202030204" pitchFamily="34" charset="0"/>
              </a:rPr>
              <a:t>môžu byť </a:t>
            </a:r>
            <a:r>
              <a:rPr lang="sk-SK" altLang="sk-SK" sz="1900" b="1" dirty="0">
                <a:latin typeface="Arial Narrow" panose="020B0606020202030204" pitchFamily="34" charset="0"/>
              </a:rPr>
              <a:t>komplexné </a:t>
            </a:r>
            <a:r>
              <a:rPr lang="sk-SK" altLang="sk-SK" sz="1900" b="1" dirty="0" err="1">
                <a:latin typeface="Arial Narrow" panose="020B0606020202030204" pitchFamily="34" charset="0"/>
              </a:rPr>
              <a:t>humánnogeografické</a:t>
            </a:r>
            <a:r>
              <a:rPr lang="sk-SK" altLang="sk-SK" sz="1900" b="1" dirty="0">
                <a:latin typeface="Arial Narrow" panose="020B0606020202030204" pitchFamily="34" charset="0"/>
              </a:rPr>
              <a:t> regióny</a:t>
            </a:r>
            <a:r>
              <a:rPr lang="sk-SK" altLang="sk-SK" sz="1900" dirty="0">
                <a:latin typeface="Arial Narrow" panose="020B0606020202030204" pitchFamily="34" charset="0"/>
              </a:rPr>
              <a:t> alebo </a:t>
            </a:r>
            <a:endParaRPr lang="en-GB" altLang="sk-SK" sz="19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1900" b="1" dirty="0">
                <a:latin typeface="Arial Narrow" panose="020B0606020202030204" pitchFamily="34" charset="0"/>
              </a:rPr>
              <a:t>menej komplexné regióny</a:t>
            </a:r>
            <a:r>
              <a:rPr lang="sk-SK" altLang="sk-SK" sz="1900" dirty="0">
                <a:latin typeface="Arial Narrow" panose="020B0606020202030204" pitchFamily="34" charset="0"/>
              </a:rPr>
              <a:t>, napr. poľnohospodárske, priemyselné, cestovného ruchu a pod.</a:t>
            </a:r>
            <a:endParaRPr lang="en-GB" altLang="sk-SK" sz="19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sk-SK" altLang="sk-SK" sz="1900" dirty="0">
                <a:latin typeface="Arial Narrow" panose="020B0606020202030204" pitchFamily="34" charset="0"/>
              </a:rPr>
              <a:t>príp. regióny vyčlenené na základe jedného HG znaku, kritéria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i="1">
                <a:latin typeface="Arial" panose="020B0604020202020204" pitchFamily="34" charset="0"/>
              </a:rPr>
              <a:t>Regióny podľa individuality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31224" cy="4530725"/>
          </a:xfrm>
        </p:spPr>
        <p:txBody>
          <a:bodyPr/>
          <a:lstStyle/>
          <a:p>
            <a:pPr eaLnBrk="1" hangingPunct="1"/>
            <a:r>
              <a:rPr lang="sk-SK" altLang="sk-SK" sz="2800" dirty="0">
                <a:latin typeface="Arial Narrow" panose="020B0606020202030204" pitchFamily="34" charset="0"/>
              </a:rPr>
              <a:t>podľa toho, či si na regiónoch všímame ich neopakovateľné, individuálne črty, alebo ich spoločné, opakujúce sa črty, možno regióny chápať ako:</a:t>
            </a:r>
          </a:p>
          <a:p>
            <a:pPr lvl="1" eaLnBrk="1" hangingPunct="1"/>
            <a:r>
              <a:rPr lang="sk-SK" altLang="sk-SK" sz="2800" b="1" dirty="0">
                <a:latin typeface="Arial Narrow" panose="020B0606020202030204" pitchFamily="34" charset="0"/>
              </a:rPr>
              <a:t>individuálne </a:t>
            </a:r>
            <a:r>
              <a:rPr lang="sk-SK" altLang="sk-SK" dirty="0">
                <a:latin typeface="Arial Narrow" panose="020B0606020202030204" pitchFamily="34" charset="0"/>
              </a:rPr>
              <a:t>(neopakovateľné)</a:t>
            </a:r>
          </a:p>
          <a:p>
            <a:pPr lvl="1" eaLnBrk="1" hangingPunct="1"/>
            <a:r>
              <a:rPr lang="sk-SK" altLang="sk-SK" sz="2800" b="1" dirty="0">
                <a:latin typeface="Arial Narrow" panose="020B0606020202030204" pitchFamily="34" charset="0"/>
              </a:rPr>
              <a:t>typologické</a:t>
            </a:r>
            <a:r>
              <a:rPr lang="sk-SK" altLang="sk-SK" dirty="0">
                <a:latin typeface="Arial Narrow" panose="020B0606020202030204" pitchFamily="34" charset="0"/>
              </a:rPr>
              <a:t> </a:t>
            </a:r>
            <a:r>
              <a:rPr lang="en-GB" dirty="0">
                <a:latin typeface="Arial Narrow" panose="020B0606020202030204" pitchFamily="34" charset="0"/>
              </a:rPr>
              <a:t>[</a:t>
            </a:r>
            <a:r>
              <a:rPr lang="sk-SK" dirty="0" err="1">
                <a:latin typeface="Arial Narrow" panose="020B0606020202030204" pitchFamily="34" charset="0"/>
              </a:rPr>
              <a:t>sic</a:t>
            </a:r>
            <a:r>
              <a:rPr lang="sk-SK" dirty="0">
                <a:latin typeface="Arial Narrow" panose="020B0606020202030204" pitchFamily="34" charset="0"/>
              </a:rPr>
              <a:t>!</a:t>
            </a:r>
            <a:r>
              <a:rPr lang="en-GB" dirty="0">
                <a:latin typeface="Arial Narrow" panose="020B0606020202030204" pitchFamily="34" charset="0"/>
              </a:rPr>
              <a:t>] </a:t>
            </a:r>
            <a:r>
              <a:rPr lang="sk-SK" altLang="sk-SK" dirty="0">
                <a:latin typeface="Arial Narrow" panose="020B0606020202030204" pitchFamily="34" charset="0"/>
              </a:rPr>
              <a:t>(ako súčasť daného typu)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 i="1"/>
              <a:t>individuálne regióny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502125"/>
          </a:xfrm>
        </p:spPr>
        <p:txBody>
          <a:bodyPr/>
          <a:lstStyle/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vyzdvihujú sa predovšetkým ich </a:t>
            </a:r>
            <a:r>
              <a:rPr lang="sk-SK" altLang="sk-SK" sz="2600" b="1" dirty="0">
                <a:latin typeface="Arial Narrow" panose="020B0606020202030204" pitchFamily="34" charset="0"/>
              </a:rPr>
              <a:t>individuálne, neopakujúce sa vlastnosti</a:t>
            </a:r>
          </a:p>
          <a:p>
            <a:pPr eaLnBrk="1" hangingPunct="1"/>
            <a:r>
              <a:rPr lang="sk-SK" altLang="sk-SK" sz="2600" dirty="0">
                <a:latin typeface="Arial Narrow" panose="020B0606020202030204" pitchFamily="34" charset="0"/>
              </a:rPr>
              <a:t>majú </a:t>
            </a:r>
            <a:r>
              <a:rPr lang="sk-SK" altLang="sk-SK" sz="2600" b="1" dirty="0">
                <a:latin typeface="Arial Narrow" panose="020B0606020202030204" pitchFamily="34" charset="0"/>
              </a:rPr>
              <a:t>vlastné meno</a:t>
            </a:r>
            <a:r>
              <a:rPr lang="sk-SK" altLang="sk-SK" sz="2600" dirty="0">
                <a:latin typeface="Arial Narrow" panose="020B0606020202030204" pitchFamily="34" charset="0"/>
              </a:rPr>
              <a:t> </a:t>
            </a:r>
          </a:p>
          <a:p>
            <a:pPr lvl="1" eaLnBrk="1" hangingPunct="1"/>
            <a:r>
              <a:rPr lang="sk-SK" altLang="sk-SK" sz="1800" dirty="0">
                <a:latin typeface="Arial Narrow" panose="020B0606020202030204" pitchFamily="34" charset="0"/>
              </a:rPr>
              <a:t>napr. kopaničiarsky región Myjavskej pahorkatiny, Priemyselný región stredného Považia, alebo len názov: Kysuce, Slovenské rudohorie, Prešovský kraj, ...)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 i="1" dirty="0">
                <a:latin typeface="Arial" panose="020B0604020202020204" pitchFamily="34" charset="0"/>
              </a:rPr>
              <a:t>typologické regióny [</a:t>
            </a:r>
            <a:r>
              <a:rPr lang="sk-SK" altLang="sk-SK" sz="3200" b="1" i="1" dirty="0" err="1">
                <a:latin typeface="Arial" panose="020B0604020202020204" pitchFamily="34" charset="0"/>
              </a:rPr>
              <a:t>sic</a:t>
            </a:r>
            <a:r>
              <a:rPr lang="sk-SK" altLang="sk-SK" sz="3200" b="1" i="1" dirty="0"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7"/>
            <a:ext cx="8075240" cy="44301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vyzdvihujú najmä spoločné znaky, ktoré sa opakujú v mnohých vyčlenených územiach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ich názvy majú vystihovať sledované spoločné znaky 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napr. vysoko položené kotliny Slovenska, vinohradnícke regióny Slovenska, regióny s roztrateným osídlením, obce s dominanciou rusínskeho obyvateľstva a pod.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 i="1" dirty="0">
                <a:latin typeface="Arial" panose="020B0604020202020204" pitchFamily="34" charset="0"/>
              </a:rPr>
              <a:t>typologické regióny [</a:t>
            </a:r>
            <a:r>
              <a:rPr lang="sk-SK" altLang="sk-SK" sz="3200" b="1" i="1" dirty="0" err="1">
                <a:latin typeface="Arial" panose="020B0604020202020204" pitchFamily="34" charset="0"/>
              </a:rPr>
              <a:t>sic</a:t>
            </a:r>
            <a:r>
              <a:rPr lang="sk-SK" altLang="sk-SK" sz="3200" b="1" i="1" dirty="0"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7"/>
            <a:ext cx="8075240" cy="44301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vyzdvihujú najmä spoločné znaky, ktoré sa opakujú v mnohých vyčlenených územiach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ich názvy majú vystihovať sledované spoločné znaky 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napr. vysoko položené kotliny Slovenska, vinohradnícke regióny Slovenska, regióny s roztrateným osídlením, obce s dominanciou rusínskeho obyvateľstva a pod.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i="1" dirty="0">
                <a:solidFill>
                  <a:schemeClr val="tx2"/>
                </a:solidFill>
                <a:latin typeface="Arial Narrow" panose="020B0606020202030204" pitchFamily="34" charset="0"/>
              </a:rPr>
              <a:t>takto definované regióny majú zásadný teoretický nedostatok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7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 i="1" dirty="0">
                <a:latin typeface="Arial" panose="020B0604020202020204" pitchFamily="34" charset="0"/>
              </a:rPr>
              <a:t>typologické regióny [</a:t>
            </a:r>
            <a:r>
              <a:rPr lang="sk-SK" altLang="sk-SK" sz="3200" b="1" i="1" dirty="0" err="1">
                <a:latin typeface="Arial" panose="020B0604020202020204" pitchFamily="34" charset="0"/>
              </a:rPr>
              <a:t>sic</a:t>
            </a:r>
            <a:r>
              <a:rPr lang="sk-SK" altLang="sk-SK" sz="3200" b="1" i="1" dirty="0"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7"/>
            <a:ext cx="8229600" cy="44301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vyzdvihujú najmä spoločné znaky, ktoré sa opakujú v mnohých vyčlenených územiach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ich názvy majú vystihovať sledované spoločné znaky 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napr. vysoko položené kotliny Slovenska, vinohradnícke regióny Slovenska, regióny s roztrateným osídlením, obce s dominanciou rusínskeho obyvateľstva a pod.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i="1" dirty="0">
                <a:solidFill>
                  <a:schemeClr val="tx2"/>
                </a:solidFill>
                <a:latin typeface="Arial Narrow" panose="020B0606020202030204" pitchFamily="34" charset="0"/>
              </a:rPr>
              <a:t>takto definované regióny majú zásadný teoretický nedostatok</a:t>
            </a:r>
          </a:p>
          <a:p>
            <a:pPr marL="447675" lvl="1" indent="-182563" eaLnBrk="1" hangingPunct="1">
              <a:lnSpc>
                <a:spcPct val="90000"/>
              </a:lnSpc>
            </a:pPr>
            <a:r>
              <a:rPr lang="sk-SK" altLang="sk-SK" sz="1800" i="1" spc="-30" dirty="0">
                <a:solidFill>
                  <a:schemeClr val="tx2"/>
                </a:solidFill>
                <a:latin typeface="Arial Narrow" panose="020B0606020202030204" pitchFamily="34" charset="0"/>
              </a:rPr>
              <a:t>absencia priestorovej kompaktnosti</a:t>
            </a:r>
          </a:p>
          <a:p>
            <a:pPr marL="447675" lvl="1" indent="-182563" eaLnBrk="1" hangingPunct="1">
              <a:lnSpc>
                <a:spcPct val="90000"/>
              </a:lnSpc>
            </a:pPr>
            <a:r>
              <a:rPr lang="sk-SK" altLang="sk-SK" sz="1800" i="1" spc="-30" dirty="0">
                <a:solidFill>
                  <a:schemeClr val="tx2"/>
                </a:solidFill>
                <a:latin typeface="Arial Narrow" panose="020B0606020202030204" pitchFamily="34" charset="0"/>
              </a:rPr>
              <a:t>logické je hovoriť o </a:t>
            </a:r>
            <a:r>
              <a:rPr lang="sk-SK" altLang="sk-SK" sz="1800" b="1" i="1" spc="-30" dirty="0">
                <a:solidFill>
                  <a:schemeClr val="tx2"/>
                </a:solidFill>
                <a:latin typeface="Arial Narrow" panose="020B0606020202030204" pitchFamily="34" charset="0"/>
              </a:rPr>
              <a:t>typoch regiónov </a:t>
            </a:r>
            <a:r>
              <a:rPr lang="sk-SK" altLang="sk-SK" sz="1800" i="1" spc="-30" dirty="0">
                <a:solidFill>
                  <a:schemeClr val="tx2"/>
                </a:solidFill>
                <a:latin typeface="Arial Narrow" panose="020B0606020202030204" pitchFamily="34" charset="0"/>
              </a:rPr>
              <a:t>alebo </a:t>
            </a:r>
            <a:r>
              <a:rPr lang="sk-SK" altLang="sk-SK" sz="1800" b="1" i="1" spc="-30" dirty="0">
                <a:solidFill>
                  <a:schemeClr val="tx2"/>
                </a:solidFill>
                <a:latin typeface="Arial Narrow" panose="020B0606020202030204" pitchFamily="34" charset="0"/>
              </a:rPr>
              <a:t>regionálnych typoch</a:t>
            </a:r>
            <a:r>
              <a:rPr lang="sk-SK" altLang="sk-SK" sz="1800" i="1" spc="-30" dirty="0">
                <a:solidFill>
                  <a:schemeClr val="tx2"/>
                </a:solidFill>
                <a:latin typeface="Arial Narrow" panose="020B0606020202030204" pitchFamily="34" charset="0"/>
              </a:rPr>
              <a:t>, nie typologických regiónoch</a:t>
            </a:r>
          </a:p>
          <a:p>
            <a:pPr eaLnBrk="1" hangingPunct="1">
              <a:lnSpc>
                <a:spcPct val="90000"/>
              </a:lnSpc>
            </a:pPr>
            <a:endParaRPr lang="sk-SK" altLang="sk-SK" sz="2400" i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8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A7100-9940-25FC-A598-3FCBE1B3F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FFB4A72-60A6-CD45-CE2C-30A6DB791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600" b="1" i="1">
                <a:latin typeface="Arial" panose="020B0604020202020204" pitchFamily="34" charset="0"/>
              </a:rPr>
              <a:t>Regióny podľa štruktúry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6B54EF9-7D6D-16ED-2A82-DC1AE2C20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podľa štruktúry a prevládajúcich väzieb možno vyčleniť tri základné druhy regiónov:</a:t>
            </a: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homogénne (rovnorodé)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i="1" dirty="0">
                <a:latin typeface="Arial Narrow" panose="020B0606020202030204" pitchFamily="34" charset="0"/>
              </a:rPr>
              <a:t>podobné formálnym</a:t>
            </a:r>
          </a:p>
          <a:p>
            <a:pPr lvl="1" eaLnBrk="1" hangingPunct="1"/>
            <a:r>
              <a:rPr lang="sk-SK" altLang="sk-SK" dirty="0" err="1">
                <a:latin typeface="Arial Narrow" panose="020B0606020202030204" pitchFamily="34" charset="0"/>
              </a:rPr>
              <a:t>nodálne</a:t>
            </a:r>
            <a:r>
              <a:rPr lang="sk-SK" altLang="sk-SK" dirty="0">
                <a:latin typeface="Arial Narrow" panose="020B0606020202030204" pitchFamily="34" charset="0"/>
              </a:rPr>
              <a:t> (uzlové, spádové)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i="1" dirty="0">
                <a:latin typeface="Arial Narrow" panose="020B0606020202030204" pitchFamily="34" charset="0"/>
              </a:rPr>
              <a:t>podobné </a:t>
            </a:r>
            <a:r>
              <a:rPr lang="en-GB" altLang="sk-SK" i="1" dirty="0" err="1">
                <a:latin typeface="Arial Narrow" panose="020B0606020202030204" pitchFamily="34" charset="0"/>
              </a:rPr>
              <a:t>funkčn</a:t>
            </a:r>
            <a:r>
              <a:rPr lang="sk-SK" altLang="sk-SK" i="1" dirty="0" err="1">
                <a:latin typeface="Arial Narrow" panose="020B0606020202030204" pitchFamily="34" charset="0"/>
              </a:rPr>
              <a:t>ým</a:t>
            </a:r>
            <a:endParaRPr lang="sk-SK" altLang="sk-SK" i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kontrastné</a:t>
            </a:r>
          </a:p>
        </p:txBody>
      </p:sp>
    </p:spTree>
    <p:extLst>
      <p:ext uri="{BB962C8B-B14F-4D97-AF65-F5344CB8AC3E}">
        <p14:creationId xmlns:p14="http://schemas.microsoft.com/office/powerpoint/2010/main" val="2577623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600" b="1" i="1">
                <a:latin typeface="Arial" panose="020B0604020202020204" pitchFamily="34" charset="0"/>
              </a:rPr>
              <a:t>Regióny podľa štruktúry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podľa štruktúry a prevládajúcich väzieb možno vyčleniť tri základné druhy regiónov:</a:t>
            </a: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homogénne (rovnorodé)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i="1" dirty="0">
                <a:latin typeface="Arial Narrow" panose="020B0606020202030204" pitchFamily="34" charset="0"/>
              </a:rPr>
              <a:t>podobné formálnym</a:t>
            </a:r>
          </a:p>
          <a:p>
            <a:pPr lvl="1" eaLnBrk="1" hangingPunct="1"/>
            <a:r>
              <a:rPr lang="sk-SK" altLang="sk-SK" dirty="0" err="1">
                <a:latin typeface="Arial Narrow" panose="020B0606020202030204" pitchFamily="34" charset="0"/>
              </a:rPr>
              <a:t>nodálne</a:t>
            </a:r>
            <a:r>
              <a:rPr lang="sk-SK" altLang="sk-SK" dirty="0">
                <a:latin typeface="Arial Narrow" panose="020B0606020202030204" pitchFamily="34" charset="0"/>
              </a:rPr>
              <a:t> (uzlové, spádové)</a:t>
            </a:r>
            <a:endParaRPr lang="en-GB" altLang="sk-SK" dirty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i="1" dirty="0">
                <a:latin typeface="Arial Narrow" panose="020B0606020202030204" pitchFamily="34" charset="0"/>
              </a:rPr>
              <a:t>podobné </a:t>
            </a:r>
            <a:r>
              <a:rPr lang="en-GB" altLang="sk-SK" i="1" dirty="0" err="1">
                <a:latin typeface="Arial Narrow" panose="020B0606020202030204" pitchFamily="34" charset="0"/>
              </a:rPr>
              <a:t>funkčn</a:t>
            </a:r>
            <a:r>
              <a:rPr lang="sk-SK" altLang="sk-SK" i="1" dirty="0" err="1">
                <a:latin typeface="Arial Narrow" panose="020B0606020202030204" pitchFamily="34" charset="0"/>
              </a:rPr>
              <a:t>ým</a:t>
            </a:r>
            <a:endParaRPr lang="sk-SK" altLang="sk-SK" i="1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sk-SK" altLang="sk-SK" dirty="0">
                <a:latin typeface="Arial Narrow" panose="020B0606020202030204" pitchFamily="34" charset="0"/>
              </a:rPr>
              <a:t>kontrastné</a:t>
            </a:r>
          </a:p>
        </p:txBody>
      </p:sp>
      <p:pic>
        <p:nvPicPr>
          <p:cNvPr id="3" name="Obrázok 2" descr="Obrázok, na ktorom je mapa, text, atlas&#10;&#10;Obsah vygenerovaný pomocou AI môže byť nesprávny.">
            <a:extLst>
              <a:ext uri="{FF2B5EF4-FFF2-40B4-BE49-F238E27FC236}">
                <a16:creationId xmlns:a16="http://schemas.microsoft.com/office/drawing/2014/main" id="{594E1873-05E9-048C-56F6-21E614525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23" y="2132856"/>
            <a:ext cx="2796308" cy="2556002"/>
          </a:xfrm>
          <a:prstGeom prst="rect">
            <a:avLst/>
          </a:prstGeom>
        </p:spPr>
      </p:pic>
      <p:pic>
        <p:nvPicPr>
          <p:cNvPr id="5" name="Obrázok 4" descr="Obrázok, na ktorom je mapa, text, atlas&#10;&#10;Obsah vygenerovaný pomocou AI môže byť nesprávny.">
            <a:extLst>
              <a:ext uri="{FF2B5EF4-FFF2-40B4-BE49-F238E27FC236}">
                <a16:creationId xmlns:a16="http://schemas.microsoft.com/office/drawing/2014/main" id="{712B0A39-188B-8F23-3D15-9BF5B96CAE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40" y="4688858"/>
            <a:ext cx="3123160" cy="215728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635C5B6-6F76-398F-2B7C-627FA5A2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2" y="4423352"/>
            <a:ext cx="3321048" cy="23506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Dualistické chápanie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748712" cy="4530725"/>
          </a:xfrm>
        </p:spPr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RG sa nemá kam zaradiť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nemôže fungovať ako samostatná vedná disciplína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endParaRPr lang="sk-SK" altLang="sk-SK" dirty="0">
              <a:latin typeface="Arial Narrow" panose="020B0606020202030204" pitchFamily="34" charset="0"/>
            </a:endParaRP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RG rozdelená na </a:t>
            </a:r>
            <a:r>
              <a:rPr lang="sk-SK" altLang="sk-SK" b="1" dirty="0">
                <a:latin typeface="Arial Narrow" panose="020B0606020202030204" pitchFamily="34" charset="0"/>
              </a:rPr>
              <a:t>fyzickú RG</a:t>
            </a:r>
            <a:r>
              <a:rPr lang="sk-SK" altLang="sk-SK" dirty="0">
                <a:latin typeface="Arial Narrow" panose="020B0606020202030204" pitchFamily="34" charset="0"/>
              </a:rPr>
              <a:t> a </a:t>
            </a:r>
            <a:r>
              <a:rPr lang="sk-SK" altLang="sk-SK" b="1" dirty="0">
                <a:latin typeface="Arial Narrow" panose="020B0606020202030204" pitchFamily="34" charset="0"/>
              </a:rPr>
              <a:t>humánnu RG</a:t>
            </a:r>
          </a:p>
          <a:p>
            <a:pPr lvl="1" eaLnBrk="1" hangingPunct="1"/>
            <a:r>
              <a:rPr lang="sk-SK" altLang="sk-SK" sz="2400" dirty="0">
                <a:latin typeface="Arial Narrow" panose="020B0606020202030204" pitchFamily="34" charset="0"/>
              </a:rPr>
              <a:t>takéto poňatie sa prieči samotnej podstate RG ako vedy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/>
            <a:r>
              <a:rPr lang="en-GB" altLang="sk-SK" sz="2400" dirty="0">
                <a:latin typeface="Arial Narrow" panose="020B0606020202030204" pitchFamily="34" charset="0"/>
              </a:rPr>
              <a:t>RG </a:t>
            </a:r>
            <a:r>
              <a:rPr lang="sk-SK" altLang="sk-SK" sz="2400" dirty="0">
                <a:latin typeface="Arial Narrow" panose="020B0606020202030204" pitchFamily="34" charset="0"/>
              </a:rPr>
              <a:t>takto môže existovať len ako metóda (šablóna) zhromažďovania informácií</a:t>
            </a:r>
          </a:p>
          <a:p>
            <a:pPr lvl="2" eaLnBrk="1" hangingPunct="1"/>
            <a:r>
              <a:rPr lang="sk-SK" altLang="sk-SK" sz="2000" dirty="0">
                <a:latin typeface="Arial Narrow" panose="020B0606020202030204" pitchFamily="34" charset="0"/>
              </a:rPr>
              <a:t>to nevyhnutne nemusí byť neužitočné, len to nemá vedecký charakter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 i="1" dirty="0"/>
              <a:t>Homogénne regióny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99"/>
            <a:ext cx="8435280" cy="45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tradične vyčleňované regióny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 err="1">
                <a:latin typeface="Arial Narrow" panose="020B0606020202030204" pitchFamily="34" charset="0"/>
              </a:rPr>
              <a:t>regionalizačné</a:t>
            </a:r>
            <a:r>
              <a:rPr lang="sk-SK" altLang="sk-SK" sz="2400" dirty="0">
                <a:latin typeface="Arial Narrow" panose="020B0606020202030204" pitchFamily="34" charset="0"/>
              </a:rPr>
              <a:t> kritérium platí rovnomerne na celom území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v skutočnosti ide o relatívne homogénne regióny</a:t>
            </a:r>
          </a:p>
          <a:p>
            <a:pPr lvl="8">
              <a:lnSpc>
                <a:spcPct val="90000"/>
              </a:lnSpc>
            </a:pPr>
            <a:endParaRPr lang="sk-SK" altLang="sk-SK" sz="14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sú priestorovo diferencované, ale z hľadiska daného kritéria ich možno považovať za rovnorodé (homogénne)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000" spc="-20" dirty="0" err="1">
                <a:latin typeface="Arial Narrow" panose="020B0606020202030204" pitchFamily="34" charset="0"/>
              </a:rPr>
              <a:t>pr</a:t>
            </a:r>
            <a:r>
              <a:rPr lang="sk-SK" altLang="sk-SK" sz="2000" spc="-20" dirty="0">
                <a:latin typeface="Arial Narrow" panose="020B0606020202030204" pitchFamily="34" charset="0"/>
              </a:rPr>
              <a:t>. riedko zaľudnený </a:t>
            </a:r>
            <a:r>
              <a:rPr lang="en-GB" altLang="sk-SK" sz="2000" spc="-20" dirty="0" err="1">
                <a:latin typeface="Arial Narrow" panose="020B0606020202030204" pitchFamily="34" charset="0"/>
              </a:rPr>
              <a:t>pahorkatinový</a:t>
            </a:r>
            <a:r>
              <a:rPr lang="sk-SK" altLang="sk-SK" sz="2000" spc="-20" dirty="0">
                <a:latin typeface="Arial Narrow" panose="020B0606020202030204" pitchFamily="34" charset="0"/>
              </a:rPr>
              <a:t> </a:t>
            </a:r>
            <a:r>
              <a:rPr lang="en-GB" altLang="sk-SK" sz="2000" spc="-20" dirty="0" err="1">
                <a:latin typeface="Arial Narrow" panose="020B0606020202030204" pitchFamily="34" charset="0"/>
              </a:rPr>
              <a:t>región</a:t>
            </a:r>
            <a:r>
              <a:rPr lang="sk-SK" altLang="sk-SK" sz="2000" spc="-20" dirty="0">
                <a:latin typeface="Arial Narrow" panose="020B0606020202030204" pitchFamily="34" charset="0"/>
              </a:rPr>
              <a:t> (kritériá: hustota zaľudnenia, tvary reliéfu)</a:t>
            </a:r>
          </a:p>
          <a:p>
            <a:pPr lvl="8">
              <a:lnSpc>
                <a:spcPct val="90000"/>
              </a:lnSpc>
            </a:pPr>
            <a:endParaRPr lang="sk-SK" altLang="sk-SK" sz="1400" spc="-2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400" dirty="0">
                <a:latin typeface="Arial Narrow" panose="020B0606020202030204" pitchFamily="34" charset="0"/>
              </a:rPr>
              <a:t>pri vyčleňovaní si medzi prítomnými zložkami v danom čase a priestore všímame najmä </a:t>
            </a:r>
            <a:r>
              <a:rPr lang="sk-SK" altLang="sk-SK" sz="2400" b="1" dirty="0">
                <a:latin typeface="Arial Narrow" panose="020B0606020202030204" pitchFamily="34" charset="0"/>
              </a:rPr>
              <a:t>vertikálne väzby </a:t>
            </a:r>
            <a:r>
              <a:rPr lang="sk-SK" altLang="sk-SK" sz="2400" dirty="0">
                <a:latin typeface="Arial Narrow" panose="020B0606020202030204" pitchFamily="34" charset="0"/>
              </a:rPr>
              <a:t>(najmä medzi FG sférami, ale aj s HG, napr. podobné vlastnosti reliéfu, klímy, vodstva, pôdy =&gt; človek využíva podobne (napr. vinohradnícka oblasť)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b="1" i="1" dirty="0" err="1"/>
              <a:t>Nodálne</a:t>
            </a:r>
            <a:r>
              <a:rPr lang="sk-SK" altLang="sk-SK" sz="3200" b="1" i="1" dirty="0"/>
              <a:t> regióny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748464" cy="48965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altLang="sk-SK" sz="2100" dirty="0">
                <a:latin typeface="Arial Narrow" panose="020B0606020202030204" pitchFamily="34" charset="0"/>
              </a:rPr>
              <a:t>ako pojem sa objavili až v 20. storočí</a:t>
            </a:r>
          </a:p>
          <a:p>
            <a:pPr lvl="1" eaLnBrk="1" hangingPunct="1">
              <a:lnSpc>
                <a:spcPct val="80000"/>
              </a:lnSpc>
              <a:spcAft>
                <a:spcPts val="200"/>
              </a:spcAft>
            </a:pPr>
            <a:r>
              <a:rPr lang="sk-SK" altLang="sk-SK" sz="1700" dirty="0">
                <a:latin typeface="Arial Narrow" panose="020B0606020202030204" pitchFamily="34" charset="0"/>
              </a:rPr>
              <a:t>ich problematiku v 19. storočí rozpracoval </a:t>
            </a:r>
            <a:r>
              <a:rPr lang="sk-SK" altLang="sk-SK" sz="1700" dirty="0" err="1">
                <a:latin typeface="Arial Narrow" panose="020B0606020202030204" pitchFamily="34" charset="0"/>
              </a:rPr>
              <a:t>Thünen</a:t>
            </a:r>
            <a:r>
              <a:rPr lang="sk-SK" altLang="sk-SK" sz="1700" dirty="0">
                <a:latin typeface="Arial Narrow" panose="020B0606020202030204" pitchFamily="34" charset="0"/>
              </a:rPr>
              <a:t>, neskôr Weber, </a:t>
            </a:r>
            <a:r>
              <a:rPr lang="sk-SK" altLang="sk-SK" sz="1700" dirty="0" err="1">
                <a:latin typeface="Arial Narrow" panose="020B0606020202030204" pitchFamily="34" charset="0"/>
              </a:rPr>
              <a:t>Christaler</a:t>
            </a:r>
            <a:r>
              <a:rPr lang="sk-SK" altLang="sk-SK" sz="1700" dirty="0">
                <a:latin typeface="Arial Narrow" panose="020B0606020202030204" pitchFamily="34" charset="0"/>
              </a:rPr>
              <a:t> či </a:t>
            </a:r>
            <a:r>
              <a:rPr lang="sk-SK" altLang="sk-SK" sz="1700" dirty="0" err="1">
                <a:latin typeface="Arial Narrow" panose="020B0606020202030204" pitchFamily="34" charset="0"/>
              </a:rPr>
              <a:t>Lösch</a:t>
            </a:r>
            <a:endParaRPr lang="sk-SK" altLang="sk-SK" sz="17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altLang="sk-SK" sz="2100" dirty="0">
                <a:latin typeface="Arial Narrow" panose="020B0606020202030204" pitchFamily="34" charset="0"/>
              </a:rPr>
              <a:t>nazývajú sa aj uzlové, spádové, </a:t>
            </a:r>
            <a:r>
              <a:rPr lang="sk-SK" altLang="sk-SK" sz="2100" i="1" dirty="0">
                <a:latin typeface="Arial Narrow" panose="020B0606020202030204" pitchFamily="34" charset="0"/>
              </a:rPr>
              <a:t>funkčné</a:t>
            </a:r>
            <a:r>
              <a:rPr lang="en-GB" altLang="sk-SK" sz="2100" i="1" dirty="0">
                <a:solidFill>
                  <a:srgbClr val="FF0000"/>
                </a:solidFill>
                <a:latin typeface="Arial Narrow" panose="020B0606020202030204" pitchFamily="34" charset="0"/>
              </a:rPr>
              <a:t>*</a:t>
            </a:r>
            <a:r>
              <a:rPr lang="en-GB" altLang="sk-SK" sz="2100" i="1" dirty="0">
                <a:latin typeface="Arial Narrow" panose="020B0606020202030204" pitchFamily="34" charset="0"/>
              </a:rPr>
              <a:t> </a:t>
            </a:r>
            <a:endParaRPr lang="sk-SK" altLang="sk-SK" sz="2100" i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altLang="sk-SK" sz="2100" dirty="0">
                <a:latin typeface="Arial Narrow" panose="020B0606020202030204" pitchFamily="34" charset="0"/>
              </a:rPr>
              <a:t>zakladajú sa na väzbách medzi </a:t>
            </a:r>
            <a:r>
              <a:rPr lang="en-GB" altLang="sk-SK" sz="2100" dirty="0" err="1">
                <a:latin typeface="Arial Narrow" panose="020B0606020202030204" pitchFamily="34" charset="0"/>
              </a:rPr>
              <a:t>nódom</a:t>
            </a:r>
            <a:r>
              <a:rPr lang="en-GB" altLang="sk-SK" sz="2100" dirty="0">
                <a:latin typeface="Arial Narrow" panose="020B0606020202030204" pitchFamily="34" charset="0"/>
              </a:rPr>
              <a:t> </a:t>
            </a:r>
            <a:r>
              <a:rPr lang="sk-SK" altLang="sk-SK" sz="2100" dirty="0">
                <a:latin typeface="Arial Narrow" panose="020B0606020202030204" pitchFamily="34" charset="0"/>
              </a:rPr>
              <a:t>(</a:t>
            </a:r>
            <a:r>
              <a:rPr lang="en-GB" altLang="sk-SK" sz="2100" dirty="0" err="1">
                <a:latin typeface="Arial Narrow" panose="020B0606020202030204" pitchFamily="34" charset="0"/>
              </a:rPr>
              <a:t>centrom</a:t>
            </a:r>
            <a:r>
              <a:rPr lang="en-GB" altLang="sk-SK" sz="2100" dirty="0">
                <a:latin typeface="Arial Narrow" panose="020B0606020202030204" pitchFamily="34" charset="0"/>
              </a:rPr>
              <a:t>, </a:t>
            </a:r>
            <a:r>
              <a:rPr lang="sk-SK" altLang="sk-SK" sz="2100" dirty="0">
                <a:latin typeface="Arial Narrow" panose="020B0606020202030204" pitchFamily="34" charset="0"/>
              </a:rPr>
              <a:t>uzlom, strediskom, jadrom) a jeho zázemím (perifériou), ktoré sa na centrum viaže dráhami a tokmi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altLang="sk-SK" sz="2100" dirty="0">
                <a:latin typeface="Arial Narrow" panose="020B0606020202030204" pitchFamily="34" charset="0"/>
              </a:rPr>
              <a:t>pri vyčleňovaní berieme do úvahy najmä </a:t>
            </a:r>
            <a:r>
              <a:rPr lang="sk-SK" altLang="sk-SK" sz="2100" b="1" dirty="0">
                <a:latin typeface="Arial Narrow" panose="020B0606020202030204" pitchFamily="34" charset="0"/>
              </a:rPr>
              <a:t>horizontálne väzby</a:t>
            </a:r>
            <a:r>
              <a:rPr lang="sk-SK" altLang="sk-SK" sz="2100" dirty="0">
                <a:latin typeface="Arial Narrow" panose="020B0606020202030204" pitchFamily="34" charset="0"/>
              </a:rPr>
              <a:t>, ktoré spájajú prvky v priestore do jedného systému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altLang="sk-SK" sz="1700" dirty="0">
                <a:latin typeface="Arial Narrow" panose="020B0606020202030204" pitchFamily="34" charset="0"/>
              </a:rPr>
              <a:t>prúdy hmoty, energie, informácií, a pod.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altLang="sk-SK" sz="1700" dirty="0" err="1">
                <a:latin typeface="Arial Narrow" panose="020B0606020202030204" pitchFamily="34" charset="0"/>
              </a:rPr>
              <a:t>regionalizačným</a:t>
            </a:r>
            <a:r>
              <a:rPr lang="sk-SK" altLang="sk-SK" sz="1700" dirty="0">
                <a:latin typeface="Arial Narrow" panose="020B0606020202030204" pitchFamily="34" charset="0"/>
              </a:rPr>
              <a:t> kritériom je intenzita väzieb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altLang="sk-SK" sz="2100" dirty="0">
                <a:latin typeface="Arial Narrow" panose="020B0606020202030204" pitchFamily="34" charset="0"/>
              </a:rPr>
              <a:t>podľa okruhu pôsobenia (sily príťažlivosti) sú uzly usporiadané hierarchicky</a:t>
            </a:r>
          </a:p>
          <a:p>
            <a:pPr lvl="1" eaLnBrk="1" hangingPunct="1">
              <a:lnSpc>
                <a:spcPct val="80000"/>
              </a:lnSpc>
              <a:spcAft>
                <a:spcPts val="200"/>
              </a:spcAft>
            </a:pPr>
            <a:r>
              <a:rPr lang="sk-SK" altLang="sk-SK" sz="1700" dirty="0" err="1">
                <a:latin typeface="Arial Narrow" panose="020B0606020202030204" pitchFamily="34" charset="0"/>
              </a:rPr>
              <a:t>pr</a:t>
            </a:r>
            <a:r>
              <a:rPr lang="sk-SK" altLang="sk-SK" sz="1700" dirty="0">
                <a:latin typeface="Arial Narrow" panose="020B0606020202030204" pitchFamily="34" charset="0"/>
              </a:rPr>
              <a:t>. regióny dochádzky za prácou, dosah z mesta vysielajúcej televízie, zdravotné obvody...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</a:pPr>
            <a:r>
              <a:rPr lang="sk-SK" altLang="sk-SK" sz="2100" dirty="0">
                <a:latin typeface="Arial Narrow" panose="020B0606020202030204" pitchFamily="34" charset="0"/>
              </a:rPr>
              <a:t>využívajú sa takmer výlučne v humánnej geografii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k-SK" altLang="sk-SK" sz="2100" i="1" dirty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sk-SK" altLang="sk-SK" sz="2100" i="1" dirty="0">
              <a:latin typeface="Arial Narrow" panose="020B0606020202030204" pitchFamily="34" charset="0"/>
            </a:endParaRPr>
          </a:p>
          <a:p>
            <a:pPr marL="0" indent="0" defTabSz="852488" eaLnBrk="1" hangingPunct="1">
              <a:lnSpc>
                <a:spcPct val="80000"/>
              </a:lnSpc>
              <a:buNone/>
            </a:pPr>
            <a:r>
              <a:rPr lang="sk-SK" altLang="sk-SK" sz="2100" i="1" dirty="0">
                <a:latin typeface="Arial Narrow" panose="020B0606020202030204" pitchFamily="34" charset="0"/>
              </a:rPr>
              <a:t>	</a:t>
            </a:r>
            <a:r>
              <a:rPr lang="en-GB" altLang="sk-SK" sz="2100" i="1" dirty="0">
                <a:solidFill>
                  <a:srgbClr val="FF0000"/>
                </a:solidFill>
                <a:latin typeface="Arial Narrow" panose="020B0606020202030204" pitchFamily="34" charset="0"/>
              </a:rPr>
              <a:t>*</a:t>
            </a:r>
            <a:r>
              <a:rPr lang="en-GB" altLang="sk-SK" sz="2100" i="1" dirty="0">
                <a:latin typeface="Arial Narrow" panose="020B0606020202030204" pitchFamily="34" charset="0"/>
              </a:rPr>
              <a:t> </a:t>
            </a:r>
            <a:r>
              <a:rPr lang="sk-SK" altLang="sk-SK" sz="2100" i="1" dirty="0" err="1">
                <a:latin typeface="Arial Narrow" panose="020B0606020202030204" pitchFamily="34" charset="0"/>
              </a:rPr>
              <a:t>nodálny</a:t>
            </a:r>
            <a:r>
              <a:rPr lang="sk-SK" altLang="sk-SK" sz="2100" i="1" dirty="0">
                <a:latin typeface="Arial Narrow" panose="020B0606020202030204" pitchFamily="34" charset="0"/>
              </a:rPr>
              <a:t> región môže byť </a:t>
            </a:r>
            <a:r>
              <a:rPr lang="en-GB" altLang="sk-SK" sz="2100" i="1" dirty="0" err="1">
                <a:latin typeface="Arial Narrow" panose="020B0606020202030204" pitchFamily="34" charset="0"/>
              </a:rPr>
              <a:t>špecifický</a:t>
            </a:r>
            <a:r>
              <a:rPr lang="en-GB" altLang="sk-SK" sz="2100" i="1" dirty="0">
                <a:latin typeface="Arial Narrow" panose="020B0606020202030204" pitchFamily="34" charset="0"/>
              </a:rPr>
              <a:t> </a:t>
            </a:r>
            <a:r>
              <a:rPr lang="en-GB" altLang="sk-SK" sz="2100" i="1" dirty="0" err="1">
                <a:latin typeface="Arial Narrow" panose="020B0606020202030204" pitchFamily="34" charset="0"/>
              </a:rPr>
              <a:t>prípad</a:t>
            </a:r>
            <a:r>
              <a:rPr lang="sk-SK" altLang="sk-SK" sz="2100" i="1" dirty="0">
                <a:latin typeface="Arial Narrow" panose="020B0606020202030204" pitchFamily="34" charset="0"/>
              </a:rPr>
              <a:t> funkčného (skôr len teoreticky)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k-SK" altLang="sk-SK" sz="2100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sk-SK" altLang="sk-SK" sz="3200" b="1" i="1" dirty="0"/>
              <a:t>Kontrastné regióny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100" dirty="0">
                <a:latin typeface="Arial Narrow" panose="020B0606020202030204" pitchFamily="34" charset="0"/>
              </a:rPr>
              <a:t>veľa teoretickej pozornosti sa im venovalo v bývalom Východnom bloku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sk-SK" altLang="sk-SK" sz="2100" dirty="0" err="1">
                <a:latin typeface="Arial Narrow" panose="020B0606020202030204" pitchFamily="34" charset="0"/>
              </a:rPr>
              <a:t>Gvozdeckij</a:t>
            </a:r>
            <a:r>
              <a:rPr lang="sk-SK" altLang="sk-SK" sz="2100" dirty="0">
                <a:latin typeface="Arial Narrow" panose="020B0606020202030204" pitchFamily="34" charset="0"/>
              </a:rPr>
              <a:t> (1979): </a:t>
            </a:r>
            <a:r>
              <a:rPr lang="sk-SK" altLang="sk-SK" sz="2100" b="1" dirty="0" err="1">
                <a:latin typeface="Arial Narrow" panose="020B0606020202030204" pitchFamily="34" charset="0"/>
              </a:rPr>
              <a:t>funkcionálno</a:t>
            </a:r>
            <a:r>
              <a:rPr lang="sk-SK" altLang="sk-SK" sz="2100" b="1" dirty="0">
                <a:latin typeface="Arial Narrow" panose="020B0606020202030204" pitchFamily="34" charset="0"/>
              </a:rPr>
              <a:t>-celostné </a:t>
            </a:r>
            <a:r>
              <a:rPr lang="sk-SK" altLang="sk-SK" sz="2100" b="1" dirty="0" err="1">
                <a:latin typeface="Arial Narrow" panose="020B0606020202030204" pitchFamily="34" charset="0"/>
              </a:rPr>
              <a:t>geosystémy</a:t>
            </a:r>
            <a:r>
              <a:rPr lang="sk-SK" altLang="sk-SK" sz="2100" b="1" dirty="0">
                <a:latin typeface="Arial Narrow" panose="020B0606020202030204" pitchFamily="34" charset="0"/>
              </a:rPr>
              <a:t>, v ktorých jednotlivé členy sú zjednotené jednostranne smerujúcimi tokmi materiálu a energie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sk-SK" altLang="sk-SK" sz="2100" dirty="0" err="1">
                <a:latin typeface="Arial Narrow" panose="020B0606020202030204" pitchFamily="34" charset="0"/>
              </a:rPr>
              <a:t>Miľkov</a:t>
            </a:r>
            <a:r>
              <a:rPr lang="sk-SK" altLang="sk-SK" sz="2100" dirty="0">
                <a:latin typeface="Arial Narrow" panose="020B0606020202030204" pitchFamily="34" charset="0"/>
              </a:rPr>
              <a:t> (1981): </a:t>
            </a:r>
            <a:r>
              <a:rPr lang="sk-SK" altLang="sk-SK" sz="2100" b="1" dirty="0" err="1">
                <a:latin typeface="Arial Narrow" panose="020B0606020202030204" pitchFamily="34" charset="0"/>
              </a:rPr>
              <a:t>paradynamické</a:t>
            </a:r>
            <a:r>
              <a:rPr lang="sk-SK" altLang="sk-SK" sz="2100" b="1" dirty="0">
                <a:latin typeface="Arial Narrow" panose="020B0606020202030204" pitchFamily="34" charset="0"/>
              </a:rPr>
              <a:t> </a:t>
            </a:r>
            <a:r>
              <a:rPr lang="en-GB" altLang="sk-SK" sz="2100" b="1" dirty="0" err="1">
                <a:latin typeface="Arial Narrow" panose="020B0606020202030204" pitchFamily="34" charset="0"/>
              </a:rPr>
              <a:t>systémy</a:t>
            </a:r>
            <a:r>
              <a:rPr lang="sk-SK" altLang="sk-SK" sz="2100" dirty="0">
                <a:latin typeface="Arial Narrow" panose="020B0606020202030204" pitchFamily="34" charset="0"/>
              </a:rPr>
              <a:t> – </a:t>
            </a:r>
            <a:r>
              <a:rPr lang="en-GB" altLang="sk-SK" sz="2100" dirty="0" err="1">
                <a:latin typeface="Arial Narrow" panose="020B0606020202030204" pitchFamily="34" charset="0"/>
              </a:rPr>
              <a:t>komplexy</a:t>
            </a:r>
            <a:r>
              <a:rPr lang="sk-SK" altLang="sk-SK" sz="2100" dirty="0">
                <a:latin typeface="Arial Narrow" panose="020B0606020202030204" pitchFamily="34" charset="0"/>
              </a:rPr>
              <a:t> priestorovo susediacich kontrastných jednotiek spätých horizontálnymi väzbami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sk-SK" altLang="sk-SK" sz="2100" dirty="0" err="1">
                <a:latin typeface="Arial Narrow" panose="020B0606020202030204" pitchFamily="34" charset="0"/>
              </a:rPr>
              <a:t>regionalizačným</a:t>
            </a:r>
            <a:r>
              <a:rPr lang="sk-SK" altLang="sk-SK" sz="2100" dirty="0">
                <a:latin typeface="Arial Narrow" panose="020B0606020202030204" pitchFamily="34" charset="0"/>
              </a:rPr>
              <a:t> kritériom je dosah </a:t>
            </a:r>
            <a:r>
              <a:rPr lang="sk-SK" altLang="sk-SK" sz="2100" b="1" dirty="0">
                <a:latin typeface="Arial Narrow" panose="020B0606020202030204" pitchFamily="34" charset="0"/>
              </a:rPr>
              <a:t>jednosmerných tokov</a:t>
            </a:r>
            <a:r>
              <a:rPr lang="sk-SK" altLang="sk-SK" sz="2100" dirty="0">
                <a:latin typeface="Arial Narrow" panose="020B0606020202030204" pitchFamily="34" charset="0"/>
              </a:rPr>
              <a:t>, ktoré spájajú </a:t>
            </a:r>
            <a:br>
              <a:rPr lang="sk-SK" altLang="sk-SK" sz="2100" dirty="0">
                <a:latin typeface="Arial Narrow" panose="020B0606020202030204" pitchFamily="34" charset="0"/>
              </a:rPr>
            </a:br>
            <a:r>
              <a:rPr lang="sk-SK" altLang="sk-SK" sz="2100" dirty="0">
                <a:latin typeface="Arial Narrow" panose="020B0606020202030204" pitchFamily="34" charset="0"/>
              </a:rPr>
              <a:t>do jedného </a:t>
            </a:r>
            <a:r>
              <a:rPr lang="sk-SK" altLang="sk-SK" sz="2100" dirty="0" err="1">
                <a:latin typeface="Arial Narrow" panose="020B0606020202030204" pitchFamily="34" charset="0"/>
              </a:rPr>
              <a:t>ceku</a:t>
            </a:r>
            <a:r>
              <a:rPr lang="sk-SK" altLang="sk-SK" sz="2100" dirty="0">
                <a:latin typeface="Arial Narrow" panose="020B0606020202030204" pitchFamily="34" charset="0"/>
              </a:rPr>
              <a:t> časti veľmi rozdielnych kontrastných komplexov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1700" dirty="0" err="1">
                <a:latin typeface="Arial Narrow" panose="020B0606020202030204" pitchFamily="34" charset="0"/>
              </a:rPr>
              <a:t>pr</a:t>
            </a:r>
            <a:r>
              <a:rPr lang="sk-SK" altLang="sk-SK" sz="1700" dirty="0">
                <a:latin typeface="Arial Narrow" panose="020B0606020202030204" pitchFamily="34" charset="0"/>
              </a:rPr>
              <a:t>. okraj kontinentu a oceánu, časť pohoria a priľahlá časť nížiny, povodie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sk-SK" altLang="sk-SK" sz="2100" dirty="0">
                <a:latin typeface="Arial Narrow" panose="020B0606020202030204" pitchFamily="34" charset="0"/>
              </a:rPr>
              <a:t>sú tým výraznejšie, čím kontrastnejšie sú ich členy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GB" altLang="sk-SK" sz="2100" dirty="0" err="1">
                <a:latin typeface="Arial Narrow" panose="020B0606020202030204" pitchFamily="34" charset="0"/>
              </a:rPr>
              <a:t>delimitujú</a:t>
            </a:r>
            <a:r>
              <a:rPr lang="sk-SK" altLang="sk-SK" sz="2100" dirty="0">
                <a:latin typeface="Arial Narrow" panose="020B0606020202030204" pitchFamily="34" charset="0"/>
              </a:rPr>
              <a:t> sa takmer výhradne vo FG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39825"/>
          </a:xfrm>
        </p:spPr>
        <p:txBody>
          <a:bodyPr/>
          <a:lstStyle/>
          <a:p>
            <a:pPr eaLnBrk="1" hangingPunct="1"/>
            <a:r>
              <a:rPr lang="sk-SK" altLang="sk-SK" dirty="0">
                <a:latin typeface="Arial" panose="020B0604020202020204" pitchFamily="34" charset="0"/>
              </a:rPr>
              <a:t>Zloženie regiónov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8069"/>
          </a:xfrm>
        </p:spPr>
        <p:txBody>
          <a:bodyPr/>
          <a:lstStyle/>
          <a:p>
            <a:pPr eaLnBrk="1" hangingPunct="1"/>
            <a:r>
              <a:rPr lang="sk-SK" altLang="sk-SK" sz="2300" dirty="0">
                <a:latin typeface="Arial Narrow" panose="020B0606020202030204" pitchFamily="34" charset="0"/>
              </a:rPr>
              <a:t>v každom regióne možno identifikovať </a:t>
            </a:r>
            <a:r>
              <a:rPr lang="sk-SK" altLang="sk-SK" sz="2300" u="sng" dirty="0">
                <a:latin typeface="Arial Narrow" panose="020B0606020202030204" pitchFamily="34" charset="0"/>
              </a:rPr>
              <a:t>jadro</a:t>
            </a:r>
            <a:r>
              <a:rPr lang="sk-SK" altLang="sk-SK" sz="2300" dirty="0">
                <a:latin typeface="Arial Narrow" panose="020B0606020202030204" pitchFamily="34" charset="0"/>
              </a:rPr>
              <a:t> alebo tzv. ohniskovú časť</a:t>
            </a:r>
          </a:p>
          <a:p>
            <a:pPr lvl="1" eaLnBrk="1" hangingPunct="1"/>
            <a:r>
              <a:rPr lang="sk-SK" altLang="sk-SK" sz="1900" dirty="0">
                <a:latin typeface="Arial Narrow" panose="020B0606020202030204" pitchFamily="34" charset="0"/>
              </a:rPr>
              <a:t>jadro je územie, na ktorom sú charakteristické črty regiónu najlepšie vyjadrené</a:t>
            </a:r>
          </a:p>
          <a:p>
            <a:pPr lvl="1" eaLnBrk="1" hangingPunct="1"/>
            <a:r>
              <a:rPr lang="sk-SK" altLang="sk-SK" sz="1900" dirty="0">
                <a:latin typeface="Arial Narrow" panose="020B0606020202030204" pitchFamily="34" charset="0"/>
              </a:rPr>
              <a:t>jadro každého regiónu sa výrazne odlišuje od jadier susedných regiónov</a:t>
            </a:r>
          </a:p>
          <a:p>
            <a:pPr eaLnBrk="1" hangingPunct="1">
              <a:spcBef>
                <a:spcPts val="1200"/>
              </a:spcBef>
            </a:pPr>
            <a:r>
              <a:rPr lang="sk-SK" altLang="sk-SK" sz="2300" u="sng" dirty="0">
                <a:latin typeface="Arial Narrow" panose="020B0606020202030204" pitchFamily="34" charset="0"/>
              </a:rPr>
              <a:t>zázemie</a:t>
            </a:r>
            <a:r>
              <a:rPr lang="sk-SK" altLang="sk-SK" sz="2300" dirty="0">
                <a:latin typeface="Arial Narrow" panose="020B0606020202030204" pitchFamily="34" charset="0"/>
              </a:rPr>
              <a:t> tvorí časť regiónu, kde dominancia </a:t>
            </a:r>
            <a:r>
              <a:rPr lang="sk-SK" altLang="sk-SK" sz="2300" dirty="0" err="1">
                <a:latin typeface="Arial Narrow" panose="020B0606020202030204" pitchFamily="34" charset="0"/>
              </a:rPr>
              <a:t>regionalizačného</a:t>
            </a:r>
            <a:r>
              <a:rPr lang="sk-SK" altLang="sk-SK" sz="2300" dirty="0">
                <a:latin typeface="Arial Narrow" panose="020B0606020202030204" pitchFamily="34" charset="0"/>
              </a:rPr>
              <a:t> kritéria postupne klesá</a:t>
            </a:r>
          </a:p>
          <a:p>
            <a:pPr eaLnBrk="1" hangingPunct="1">
              <a:spcBef>
                <a:spcPts val="1200"/>
              </a:spcBef>
            </a:pPr>
            <a:r>
              <a:rPr lang="sk-SK" altLang="sk-SK" sz="2300" dirty="0">
                <a:latin typeface="Arial Narrow" panose="020B0606020202030204" pitchFamily="34" charset="0"/>
              </a:rPr>
              <a:t>jadro môže zaberať celé územie regiónu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Administratívne regióny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pravidlo rovnomernosti</a:t>
            </a:r>
          </a:p>
          <a:p>
            <a:pPr lvl="3" eaLnBrk="1" hangingPunct="1"/>
            <a:r>
              <a:rPr lang="sk-SK" altLang="sk-SK" dirty="0">
                <a:latin typeface="Arial Narrow" panose="020B0606020202030204" pitchFamily="34" charset="0"/>
              </a:rPr>
              <a:t>rovnako populačne/rozlohou veľké regióny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pravidlo spravodlivosti</a:t>
            </a:r>
          </a:p>
          <a:p>
            <a:pPr lvl="3" eaLnBrk="1" hangingPunct="1"/>
            <a:r>
              <a:rPr lang="sk-SK" altLang="sk-SK" dirty="0">
                <a:latin typeface="Arial Narrow" panose="020B0606020202030204" pitchFamily="34" charset="0"/>
              </a:rPr>
              <a:t>spravodlivo dostupná sieť verejných služieb, úradov...</a:t>
            </a:r>
          </a:p>
          <a:p>
            <a:pPr lvl="1" eaLnBrk="1" hangingPunct="1"/>
            <a:r>
              <a:rPr lang="sk-SK" altLang="sk-SK" dirty="0" err="1">
                <a:latin typeface="Arial Narrow" panose="020B0606020202030204" pitchFamily="34" charset="0"/>
              </a:rPr>
              <a:t>vs</a:t>
            </a:r>
            <a:r>
              <a:rPr lang="sk-SK" altLang="sk-SK" dirty="0">
                <a:latin typeface="Arial Narrow" panose="020B0606020202030204" pitchFamily="34" charset="0"/>
              </a:rPr>
              <a:t>.</a:t>
            </a:r>
          </a:p>
          <a:p>
            <a:pPr eaLnBrk="1" hangingPunct="1"/>
            <a:r>
              <a:rPr lang="sk-SK" altLang="sk-SK" dirty="0">
                <a:latin typeface="Arial Narrow" panose="020B0606020202030204" pitchFamily="34" charset="0"/>
              </a:rPr>
              <a:t>slovenská 	</a:t>
            </a:r>
            <a:br>
              <a:rPr lang="sk-SK" altLang="sk-SK" dirty="0">
                <a:latin typeface="Arial Narrow" panose="020B0606020202030204" pitchFamily="34" charset="0"/>
              </a:rPr>
            </a:br>
            <a:r>
              <a:rPr lang="sk-SK" altLang="sk-SK" dirty="0">
                <a:latin typeface="Arial Narrow" panose="020B0606020202030204" pitchFamily="34" charset="0"/>
              </a:rPr>
              <a:t>realita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52850"/>
            <a:ext cx="61563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ia.hnonline.sk/r960x/67c13d600822715a56fdc0cffff1d80d.jpg?default=hn-defaul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3926" b="1843"/>
          <a:stretch/>
        </p:blipFill>
        <p:spPr bwMode="auto">
          <a:xfrm>
            <a:off x="323528" y="1628800"/>
            <a:ext cx="8568952" cy="50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Administratívne regióny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83" y="1268760"/>
            <a:ext cx="8229600" cy="4530725"/>
          </a:xfrm>
        </p:spPr>
        <p:txBody>
          <a:bodyPr/>
          <a:lstStyle/>
          <a:p>
            <a:pPr eaLnBrk="1" hangingPunct="1"/>
            <a:r>
              <a:rPr lang="en-GB" altLang="sk-SK" dirty="0" err="1">
                <a:latin typeface="Arial Narrow" panose="020B0606020202030204" pitchFamily="34" charset="0"/>
              </a:rPr>
              <a:t>kraje</a:t>
            </a:r>
            <a:r>
              <a:rPr lang="en-GB" altLang="sk-SK" dirty="0">
                <a:latin typeface="Arial Narrow" panose="020B0606020202030204" pitchFamily="34" charset="0"/>
              </a:rPr>
              <a:t>, </a:t>
            </a:r>
            <a:r>
              <a:rPr lang="en-GB" altLang="sk-SK" dirty="0" err="1">
                <a:latin typeface="Arial Narrow" panose="020B0606020202030204" pitchFamily="34" charset="0"/>
              </a:rPr>
              <a:t>obvody</a:t>
            </a:r>
            <a:r>
              <a:rPr lang="en-GB" altLang="sk-SK" dirty="0">
                <a:latin typeface="Arial Narrow" panose="020B0606020202030204" pitchFamily="34" charset="0"/>
              </a:rPr>
              <a:t> a </a:t>
            </a:r>
            <a:r>
              <a:rPr lang="en-GB" altLang="sk-SK" dirty="0" err="1">
                <a:latin typeface="Arial Narrow" panose="020B0606020202030204" pitchFamily="34" charset="0"/>
              </a:rPr>
              <a:t>okresy</a:t>
            </a:r>
            <a:endParaRPr lang="sk-SK" altLang="sk-SK" dirty="0">
              <a:latin typeface="Arial Narrow" panose="020B0606020202030204" pitchFamily="34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07504" y="6677466"/>
            <a:ext cx="252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/>
              <a:t>zdroj: MVSR (2012)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73957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Monistické chápanie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363272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600" i="1" dirty="0">
                <a:latin typeface="Arial Narrow" panose="020B0606020202030204" pitchFamily="34" charset="0"/>
              </a:rPr>
              <a:t>považujeme ho za správne, hoci nie jednoduché</a:t>
            </a:r>
            <a:endParaRPr lang="en-GB" altLang="sk-SK" sz="2600" i="1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altLang="sk-SK" sz="2600" i="1" dirty="0"/>
          </a:p>
          <a:p>
            <a:pPr eaLnBrk="1" hangingPunct="1">
              <a:lnSpc>
                <a:spcPct val="90000"/>
              </a:lnSpc>
            </a:pPr>
            <a:r>
              <a:rPr lang="sk-SK" altLang="sk-SK" sz="2600" dirty="0">
                <a:latin typeface="Arial Narrow" panose="020B0606020202030204" pitchFamily="34" charset="0"/>
              </a:rPr>
              <a:t>otázka zaradenia RG tak, aby sa dostatočne odlišovala od ostatných geografických vied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 err="1">
                <a:latin typeface="Arial Narrow" panose="020B0606020202030204" pitchFamily="34" charset="0"/>
              </a:rPr>
              <a:t>Hampl</a:t>
            </a:r>
            <a:r>
              <a:rPr lang="sk-SK" altLang="sk-SK" sz="2200" dirty="0">
                <a:latin typeface="Arial Narrow" panose="020B0606020202030204" pitchFamily="34" charset="0"/>
              </a:rPr>
              <a:t> (1971): klasifikácia vied musí vychádzať </a:t>
            </a:r>
            <a:br>
              <a:rPr lang="en-GB" altLang="sk-SK" sz="2200" dirty="0">
                <a:latin typeface="Arial Narrow" panose="020B0606020202030204" pitchFamily="34" charset="0"/>
              </a:rPr>
            </a:br>
            <a:r>
              <a:rPr lang="sk-SK" altLang="sk-SK" sz="2200" dirty="0">
                <a:latin typeface="Arial Narrow" panose="020B0606020202030204" pitchFamily="34" charset="0"/>
              </a:rPr>
              <a:t>z </a:t>
            </a:r>
            <a:r>
              <a:rPr lang="sk-SK" altLang="sk-SK" sz="2200" b="1" dirty="0">
                <a:latin typeface="Arial Narrow" panose="020B0606020202030204" pitchFamily="34" charset="0"/>
              </a:rPr>
              <a:t>vývojového princípu </a:t>
            </a:r>
            <a:r>
              <a:rPr lang="sk-SK" altLang="sk-SK" sz="2200" dirty="0">
                <a:latin typeface="Arial Narrow" panose="020B0606020202030204" pitchFamily="34" charset="0"/>
              </a:rPr>
              <a:t>a </a:t>
            </a:r>
            <a:r>
              <a:rPr lang="sk-SK" altLang="sk-SK" sz="2200" b="1" dirty="0">
                <a:latin typeface="Arial Narrow" panose="020B0606020202030204" pitchFamily="34" charset="0"/>
              </a:rPr>
              <a:t>princípu komplexnosti</a:t>
            </a:r>
            <a:endParaRPr lang="en-GB" altLang="sk-SK" sz="2200" b="1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sk-SK" altLang="sk-SK" sz="2200" b="1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k-SK" sz="2200" dirty="0" err="1">
                <a:latin typeface="Arial Narrow" panose="020B0606020202030204" pitchFamily="34" charset="0"/>
              </a:rPr>
              <a:t>Bašovský</a:t>
            </a:r>
            <a:r>
              <a:rPr lang="sk-SK" altLang="sk-SK" sz="2200" dirty="0">
                <a:latin typeface="Arial Narrow" panose="020B0606020202030204" pitchFamily="34" charset="0"/>
              </a:rPr>
              <a:t>, Lauko (1990): </a:t>
            </a:r>
            <a:r>
              <a:rPr lang="sk-SK" altLang="sk-SK" sz="2200" b="1" dirty="0">
                <a:latin typeface="Arial Narrow" panose="020B0606020202030204" pitchFamily="34" charset="0"/>
              </a:rPr>
              <a:t>princíp komplexnosti</a:t>
            </a:r>
            <a:r>
              <a:rPr lang="sk-SK" altLang="sk-SK" sz="2200" dirty="0">
                <a:latin typeface="Arial Narrow" panose="020B0606020202030204" pitchFamily="34" charset="0"/>
              </a:rPr>
              <a:t> – odráža charakteristickú črtu geografie, a to komplexný prístup k štúdiu svojho objektu </a:t>
            </a:r>
            <a:endParaRPr lang="en-GB" altLang="sk-SK" sz="2200" dirty="0">
              <a:latin typeface="Arial Narrow" panose="020B060602020203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altLang="sk-SK" sz="2000" dirty="0">
                <a:latin typeface="Arial Narrow" panose="020B0606020202030204" pitchFamily="34" charset="0"/>
              </a:rPr>
              <a:t>nadväzujú na schému postavenia RG v systéme geografických vied </a:t>
            </a:r>
            <a:br>
              <a:rPr lang="en-GB" altLang="sk-SK" sz="2000" dirty="0">
                <a:latin typeface="Arial Narrow" panose="020B0606020202030204" pitchFamily="34" charset="0"/>
              </a:rPr>
            </a:br>
            <a:r>
              <a:rPr lang="sk-SK" altLang="sk-SK" sz="2000" dirty="0">
                <a:latin typeface="Arial Narrow" panose="020B0606020202030204" pitchFamily="34" charset="0"/>
              </a:rPr>
              <a:t>V. Lauka (1982):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3851920" cy="5876925"/>
          </a:xfrm>
        </p:spPr>
        <p:txBody>
          <a:bodyPr/>
          <a:lstStyle/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princíp </a:t>
            </a:r>
            <a:r>
              <a:rPr lang="sk-SK" altLang="sk-SK" sz="1800" b="1" dirty="0">
                <a:latin typeface="Arial Narrow" panose="020B0606020202030204" pitchFamily="34" charset="0"/>
              </a:rPr>
              <a:t>komplexnosti</a:t>
            </a:r>
          </a:p>
          <a:p>
            <a:pPr lvl="2" eaLnBrk="1" hangingPunct="1"/>
            <a:r>
              <a:rPr lang="sk-SK" altLang="sk-SK" sz="1800" b="1" dirty="0">
                <a:latin typeface="Arial Narrow" panose="020B0606020202030204" pitchFamily="34" charset="0"/>
              </a:rPr>
              <a:t>vývojový</a:t>
            </a:r>
            <a:r>
              <a:rPr lang="sk-SK" altLang="sk-SK" sz="1800" dirty="0">
                <a:latin typeface="Arial Narrow" panose="020B0606020202030204" pitchFamily="34" charset="0"/>
              </a:rPr>
              <a:t> princíp</a:t>
            </a:r>
          </a:p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horizontálne členenie</a:t>
            </a:r>
          </a:p>
          <a:p>
            <a:pPr lvl="2" eaLnBrk="1" hangingPunct="1"/>
            <a:r>
              <a:rPr lang="sk-SK" altLang="sk-SK" sz="1800" dirty="0">
                <a:latin typeface="Arial Narrow" panose="020B0606020202030204" pitchFamily="34" charset="0"/>
              </a:rPr>
              <a:t>vertikálne členenie</a:t>
            </a:r>
          </a:p>
          <a:p>
            <a:pPr lvl="3" eaLnBrk="1" hangingPunct="1"/>
            <a:endParaRPr lang="sk-SK" altLang="sk-SK" dirty="0">
              <a:latin typeface="Arial Narrow" panose="020B0606020202030204" pitchFamily="34" charset="0"/>
            </a:endParaRPr>
          </a:p>
          <a:p>
            <a:pPr lvl="3" eaLnBrk="1" hangingPunct="1"/>
            <a:endParaRPr lang="sk-SK" altLang="sk-SK" sz="800" dirty="0">
              <a:latin typeface="Arial Narrow" panose="020B0606020202030204" pitchFamily="34" charset="0"/>
            </a:endParaRPr>
          </a:p>
          <a:p>
            <a:pPr marL="539750" lvl="1" eaLnBrk="1" hangingPunct="1"/>
            <a:r>
              <a:rPr lang="sk-SK" altLang="sk-SK" sz="1800" b="1" dirty="0">
                <a:latin typeface="Arial Narrow" panose="020B0606020202030204" pitchFamily="34" charset="0"/>
              </a:rPr>
              <a:t>dá sa aj ďalej rozvíjať</a:t>
            </a:r>
          </a:p>
          <a:p>
            <a:pPr marL="539750" lvl="1" eaLnBrk="1" hangingPunct="1"/>
            <a:r>
              <a:rPr lang="sk-SK" altLang="sk-SK" sz="1800" spc="-20" dirty="0">
                <a:latin typeface="Arial Narrow" panose="020B0606020202030204" pitchFamily="34" charset="0"/>
              </a:rPr>
              <a:t>napr. za </a:t>
            </a:r>
            <a:r>
              <a:rPr lang="sk-SK" altLang="sk-SK" sz="1800" spc="-20" dirty="0" err="1">
                <a:latin typeface="Arial Narrow" panose="020B0606020202030204" pitchFamily="34" charset="0"/>
              </a:rPr>
              <a:t>hydrogeografiou</a:t>
            </a:r>
            <a:r>
              <a:rPr lang="sk-SK" altLang="sk-SK" sz="1800" spc="-20" dirty="0">
                <a:latin typeface="Arial Narrow" panose="020B0606020202030204" pitchFamily="34" charset="0"/>
              </a:rPr>
              <a:t> </a:t>
            </a:r>
            <a:r>
              <a:rPr lang="en-GB" altLang="sk-SK" sz="1800" spc="-20" dirty="0">
                <a:latin typeface="Arial Narrow" panose="020B0606020202030204" pitchFamily="34" charset="0"/>
              </a:rPr>
              <a:t>m</a:t>
            </a:r>
            <a:r>
              <a:rPr lang="sk-SK" altLang="sk-SK" sz="1800" spc="-20" dirty="0" err="1">
                <a:latin typeface="Arial Narrow" panose="020B0606020202030204" pitchFamily="34" charset="0"/>
              </a:rPr>
              <a:t>ôže</a:t>
            </a:r>
            <a:r>
              <a:rPr lang="sk-SK" altLang="sk-SK" sz="1800" spc="-20" dirty="0">
                <a:latin typeface="Arial Narrow" panose="020B0606020202030204" pitchFamily="34" charset="0"/>
              </a:rPr>
              <a:t> ísť </a:t>
            </a:r>
            <a:br>
              <a:rPr lang="sk-SK" altLang="sk-SK" sz="1800" spc="-20" dirty="0">
                <a:latin typeface="Arial Narrow" panose="020B0606020202030204" pitchFamily="34" charset="0"/>
              </a:rPr>
            </a:br>
            <a:r>
              <a:rPr lang="sk-SK" altLang="sk-SK" sz="1800" spc="-20" dirty="0">
                <a:latin typeface="Arial Narrow" panose="020B0606020202030204" pitchFamily="34" charset="0"/>
              </a:rPr>
              <a:t>G vôd </a:t>
            </a:r>
            <a:r>
              <a:rPr lang="en-GB" altLang="sk-SK" sz="1800" spc="-20" dirty="0" err="1">
                <a:latin typeface="Arial Narrow" panose="020B0606020202030204" pitchFamily="34" charset="0"/>
              </a:rPr>
              <a:t>pevniny</a:t>
            </a:r>
            <a:r>
              <a:rPr lang="sk-SK" altLang="sk-SK" sz="1800" spc="-20" dirty="0">
                <a:latin typeface="Arial Narrow" panose="020B0606020202030204" pitchFamily="34" charset="0"/>
              </a:rPr>
              <a:t> a</a:t>
            </a:r>
            <a:r>
              <a:rPr lang="en-GB" altLang="sk-SK" sz="1800" spc="-20" dirty="0">
                <a:latin typeface="Arial Narrow" panose="020B0606020202030204" pitchFamily="34" charset="0"/>
              </a:rPr>
              <a:t> G</a:t>
            </a:r>
            <a:r>
              <a:rPr lang="sk-SK" altLang="sk-SK" sz="1800" spc="-20" dirty="0">
                <a:latin typeface="Arial Narrow" panose="020B0606020202030204" pitchFamily="34" charset="0"/>
              </a:rPr>
              <a:t> oceánov, </a:t>
            </a:r>
            <a:br>
              <a:rPr lang="en-GB" altLang="sk-SK" sz="1800" spc="-20" dirty="0">
                <a:latin typeface="Arial Narrow" panose="020B0606020202030204" pitchFamily="34" charset="0"/>
              </a:rPr>
            </a:br>
            <a:br>
              <a:rPr lang="en-GB" altLang="sk-SK" sz="800" spc="-20" dirty="0">
                <a:latin typeface="Arial Narrow" panose="020B0606020202030204" pitchFamily="34" charset="0"/>
              </a:rPr>
            </a:br>
            <a:r>
              <a:rPr lang="sk-SK" altLang="sk-SK" sz="1800" spc="-20" dirty="0">
                <a:latin typeface="Arial Narrow" panose="020B0606020202030204" pitchFamily="34" charset="0"/>
              </a:rPr>
              <a:t>G vôd </a:t>
            </a:r>
            <a:r>
              <a:rPr lang="en-GB" altLang="sk-SK" sz="1800" spc="-20" dirty="0" err="1">
                <a:latin typeface="Arial Narrow" panose="020B0606020202030204" pitchFamily="34" charset="0"/>
              </a:rPr>
              <a:t>pevniny</a:t>
            </a:r>
            <a:r>
              <a:rPr lang="en-GB" altLang="sk-SK" sz="1800" spc="-20" dirty="0">
                <a:latin typeface="Arial Narrow" panose="020B0606020202030204" pitchFamily="34" charset="0"/>
              </a:rPr>
              <a:t> </a:t>
            </a:r>
            <a:r>
              <a:rPr lang="sk-SK" altLang="sk-SK" sz="1800" spc="-20" dirty="0">
                <a:latin typeface="Arial Narrow" panose="020B0606020202030204" pitchFamily="34" charset="0"/>
              </a:rPr>
              <a:t>sa môže deliť na </a:t>
            </a:r>
            <a:br>
              <a:rPr lang="en-GB" altLang="sk-SK" sz="1800" spc="-20" dirty="0">
                <a:latin typeface="Arial Narrow" panose="020B0606020202030204" pitchFamily="34" charset="0"/>
              </a:rPr>
            </a:br>
            <a:r>
              <a:rPr lang="sk-SK" altLang="sk-SK" sz="1800" spc="-20" dirty="0">
                <a:latin typeface="Arial Narrow" panose="020B0606020202030204" pitchFamily="34" charset="0"/>
              </a:rPr>
              <a:t>G</a:t>
            </a:r>
            <a:r>
              <a:rPr lang="en-GB" altLang="sk-SK" sz="1800" spc="-20" dirty="0">
                <a:latin typeface="Arial Narrow" panose="020B0606020202030204" pitchFamily="34" charset="0"/>
              </a:rPr>
              <a:t> </a:t>
            </a:r>
            <a:r>
              <a:rPr lang="sk-SK" altLang="sk-SK" sz="1800" spc="-20" dirty="0">
                <a:latin typeface="Arial Narrow" panose="020B0606020202030204" pitchFamily="34" charset="0"/>
              </a:rPr>
              <a:t>povrchových a G</a:t>
            </a:r>
            <a:r>
              <a:rPr lang="en-GB" altLang="sk-SK" sz="1800" spc="-20" dirty="0">
                <a:latin typeface="Arial Narrow" panose="020B0606020202030204" pitchFamily="34" charset="0"/>
              </a:rPr>
              <a:t> </a:t>
            </a:r>
            <a:r>
              <a:rPr lang="sk-SK" altLang="sk-SK" sz="1800" spc="-20" dirty="0">
                <a:latin typeface="Arial Narrow" panose="020B0606020202030204" pitchFamily="34" charset="0"/>
              </a:rPr>
              <a:t>podzemných vôd, </a:t>
            </a:r>
          </a:p>
          <a:p>
            <a:pPr marL="539750" lvl="1" eaLnBrk="1" hangingPunct="1">
              <a:buFont typeface="Wingdings" panose="05000000000000000000" pitchFamily="2" charset="2"/>
              <a:buNone/>
            </a:pPr>
            <a:br>
              <a:rPr lang="en-GB" altLang="sk-SK" sz="800" spc="-20" dirty="0">
                <a:latin typeface="Arial Narrow" panose="020B0606020202030204" pitchFamily="34" charset="0"/>
              </a:rPr>
            </a:br>
            <a:r>
              <a:rPr lang="sk-SK" altLang="sk-SK" sz="1800" spc="-20" dirty="0">
                <a:latin typeface="Arial Narrow" panose="020B0606020202030204" pitchFamily="34" charset="0"/>
              </a:rPr>
              <a:t>G povrchových vôd sa</a:t>
            </a:r>
            <a:r>
              <a:rPr lang="en-GB" altLang="sk-SK" sz="1800" spc="-20" dirty="0">
                <a:latin typeface="Arial Narrow" panose="020B0606020202030204" pitchFamily="34" charset="0"/>
              </a:rPr>
              <a:t> </a:t>
            </a:r>
            <a:r>
              <a:rPr lang="sk-SK" altLang="sk-SK" sz="1800" spc="-20" dirty="0">
                <a:latin typeface="Arial Narrow" panose="020B0606020202030204" pitchFamily="34" charset="0"/>
              </a:rPr>
              <a:t>môže deliť na G stojatých</a:t>
            </a:r>
            <a:r>
              <a:rPr lang="en-GB" altLang="sk-SK" sz="1800" spc="-20" dirty="0">
                <a:latin typeface="Arial Narrow" panose="020B0606020202030204" pitchFamily="34" charset="0"/>
              </a:rPr>
              <a:t> </a:t>
            </a:r>
            <a:r>
              <a:rPr lang="sk-SK" altLang="sk-SK" sz="1800" spc="-20" dirty="0">
                <a:latin typeface="Arial Narrow" panose="020B0606020202030204" pitchFamily="34" charset="0"/>
              </a:rPr>
              <a:t>a G tečúcich vôd, atď.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36" y="764704"/>
            <a:ext cx="521970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err="1"/>
              <a:t>Laukova</a:t>
            </a:r>
            <a:r>
              <a:rPr lang="sk-SK" altLang="sk-SK" dirty="0"/>
              <a:t> schéma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/>
            <a:r>
              <a:rPr lang="sk-SK" altLang="sk-SK" dirty="0" err="1"/>
              <a:t>Laukova</a:t>
            </a:r>
            <a:r>
              <a:rPr lang="sk-SK" altLang="sk-SK" dirty="0"/>
              <a:t> Schéma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7632079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RG je v strede kruhu, kde sa spájajú všetky kruhové výseky, čo opäť ilustruje fakt, že RG pri svojich komplexných výskumoch </a:t>
            </a:r>
            <a:r>
              <a:rPr lang="sk-SK" altLang="sk-SK" sz="2800" b="1" dirty="0">
                <a:latin typeface="Arial Narrow" panose="020B0606020202030204" pitchFamily="34" charset="0"/>
              </a:rPr>
              <a:t>používa poznatky všetkých čiastkových vedných disciplín</a:t>
            </a:r>
          </a:p>
          <a:p>
            <a:pPr eaLnBrk="1" hangingPunct="1">
              <a:lnSpc>
                <a:spcPct val="90000"/>
              </a:lnSpc>
            </a:pPr>
            <a:endParaRPr lang="sk-SK" altLang="sk-SK" sz="28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k-SK" sz="2800" dirty="0">
                <a:latin typeface="Arial Narrow" panose="020B0606020202030204" pitchFamily="34" charset="0"/>
              </a:rPr>
              <a:t>postavenie RG zodpovedá myšlienke C. </a:t>
            </a:r>
            <a:r>
              <a:rPr lang="sk-SK" altLang="sk-SK" sz="2800" dirty="0" err="1">
                <a:latin typeface="Arial Narrow" panose="020B0606020202030204" pitchFamily="34" charset="0"/>
              </a:rPr>
              <a:t>Vallauxa</a:t>
            </a:r>
            <a:r>
              <a:rPr lang="sk-SK" altLang="sk-SK" sz="2800" dirty="0">
                <a:latin typeface="Arial Narrow" panose="020B0606020202030204" pitchFamily="34" charset="0"/>
              </a:rPr>
              <a:t> (1929) „predmetom skúmania RG je najťažší úsek, hraničné pásmo medzi hlavnými odvetviami geografie: G fyzickou, G človeka a G ekonomickou“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29600" cy="865187"/>
          </a:xfrm>
        </p:spPr>
        <p:txBody>
          <a:bodyPr/>
          <a:lstStyle/>
          <a:p>
            <a:pPr eaLnBrk="1" hangingPunct="1"/>
            <a:r>
              <a:rPr lang="sk-SK" altLang="sk-SK" dirty="0"/>
              <a:t>Mičianov bicykel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88988"/>
            <a:ext cx="7993063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1800" dirty="0">
                <a:latin typeface="Arial Narrow" panose="020B0606020202030204" pitchFamily="34" charset="0"/>
              </a:rPr>
              <a:t>Zjednodušená schéma systému geografických vied a pozícia náuky o krajine (</a:t>
            </a:r>
            <a:r>
              <a:rPr lang="sk-SK" altLang="sk-SK" sz="1600" dirty="0">
                <a:latin typeface="Arial Narrow" panose="020B0606020202030204" pitchFamily="34" charset="0"/>
              </a:rPr>
              <a:t>Ľ. </a:t>
            </a:r>
            <a:r>
              <a:rPr lang="sk-SK" altLang="sk-SK" sz="1600" dirty="0" err="1">
                <a:latin typeface="Arial Narrow" panose="020B0606020202030204" pitchFamily="34" charset="0"/>
              </a:rPr>
              <a:t>Mičian</a:t>
            </a:r>
            <a:r>
              <a:rPr lang="sk-SK" altLang="sk-SK" sz="1600" dirty="0">
                <a:latin typeface="Arial Narrow" panose="020B0606020202030204" pitchFamily="34" charset="0"/>
              </a:rPr>
              <a:t>, 1983</a:t>
            </a:r>
            <a:r>
              <a:rPr lang="sk-SK" altLang="sk-SK" sz="1800" dirty="0">
                <a:latin typeface="Arial Narrow" panose="020B0606020202030204" pitchFamily="34" charset="0"/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Objekt a predmet 					 regionálnej geografie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3962400"/>
            <a:ext cx="6554688" cy="1752600"/>
          </a:xfrm>
        </p:spPr>
        <p:txBody>
          <a:bodyPr/>
          <a:lstStyle/>
          <a:p>
            <a:pPr eaLnBrk="1" hangingPunct="1"/>
            <a:endParaRPr lang="sk-SK" altLang="sk-SK" dirty="0">
              <a:latin typeface="Arial Narrow" panose="020B0606020202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774700"/>
          </a:xfrm>
        </p:spPr>
        <p:txBody>
          <a:bodyPr/>
          <a:lstStyle/>
          <a:p>
            <a:pPr eaLnBrk="1" hangingPunct="1"/>
            <a:r>
              <a:rPr lang="sk-SK" altLang="sk-SK" dirty="0"/>
              <a:t>Objekt a predmet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3"/>
            <a:ext cx="8229600" cy="4823941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objekt:</a:t>
            </a:r>
          </a:p>
          <a:p>
            <a:pPr lvl="1" eaLnBrk="1" hangingPunct="1"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jeho stanovenie znamená určenie časti reálneho sveta, štúdiom ktorej sa veda zaoberá</a:t>
            </a:r>
            <a:endParaRPr lang="en-GB" altLang="sk-SK" sz="2400" dirty="0">
              <a:latin typeface="Arial Narrow" panose="020B0606020202030204" pitchFamily="34" charset="0"/>
            </a:endParaRPr>
          </a:p>
          <a:p>
            <a:pPr lvl="1" eaLnBrk="1" hangingPunct="1"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obsah objektu nezávisí od subjektu skúmateľa</a:t>
            </a:r>
          </a:p>
          <a:p>
            <a:pPr lvl="1" eaLnBrk="1" hangingPunct="1">
              <a:defRPr/>
            </a:pPr>
            <a:endParaRPr lang="sk-SK" altLang="sk-SK" sz="1000" b="1" dirty="0"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r>
              <a:rPr lang="sk-SK" altLang="sk-SK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predmet:</a:t>
            </a:r>
          </a:p>
          <a:p>
            <a:pPr lvl="1" eaLnBrk="1" hangingPunct="1"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štúdia je určovaný poznávacím subjektom</a:t>
            </a:r>
          </a:p>
          <a:p>
            <a:pPr lvl="1" eaLnBrk="1" hangingPunct="1"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definovanie predmetu vedy znamená určenie vlastností, zákonitostí a vzťahov v objekte, ktorý veda študuje</a:t>
            </a:r>
          </a:p>
          <a:p>
            <a:pPr lvl="1" eaLnBrk="1" hangingPunct="1">
              <a:defRPr/>
            </a:pPr>
            <a:r>
              <a:rPr lang="sk-SK" altLang="sk-SK" sz="2400" dirty="0">
                <a:latin typeface="Arial Narrow" panose="020B0606020202030204" pitchFamily="34" charset="0"/>
              </a:rPr>
              <a:t>často ho ovplyvňujú aj požiadavky praxe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kraj">
  <a:themeElements>
    <a:clrScheme name="Okraj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Okraj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raj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raj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raj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0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1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2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3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4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5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6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7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8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19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0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1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2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3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4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5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6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7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8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29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3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30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31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32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33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34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35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4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5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6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7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8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ppt/theme/themeOverride9.xml><?xml version="1.0" encoding="utf-8"?>
<a:themeOverride xmlns:a="http://schemas.openxmlformats.org/drawingml/2006/main">
  <a:clrScheme name="Okraj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1172</TotalTime>
  <Words>1926</Words>
  <Application>Microsoft Office PowerPoint</Application>
  <PresentationFormat>Prezentácia na obrazovke (4:3)</PresentationFormat>
  <Paragraphs>247</Paragraphs>
  <Slides>35</Slides>
  <Notes>33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Garamond</vt:lpstr>
      <vt:lpstr>Wingdings</vt:lpstr>
      <vt:lpstr>Okraj</vt:lpstr>
      <vt:lpstr>Regionálna geografia ako veda</vt:lpstr>
      <vt:lpstr>Postavenie RG v systéme geografických vied</vt:lpstr>
      <vt:lpstr>Dualistické chápanie</vt:lpstr>
      <vt:lpstr>Monistické chápanie</vt:lpstr>
      <vt:lpstr>Laukova schéma</vt:lpstr>
      <vt:lpstr>Laukova Schéma</vt:lpstr>
      <vt:lpstr>Mičianov bicykel</vt:lpstr>
      <vt:lpstr>Objekt a predmet       regionálnej geografie</vt:lpstr>
      <vt:lpstr>Objekt a predmet </vt:lpstr>
      <vt:lpstr>Objekt v geografii</vt:lpstr>
      <vt:lpstr>Objekt v regionálnej geografii</vt:lpstr>
      <vt:lpstr>Vnímanie regiónu </vt:lpstr>
      <vt:lpstr>Vnímanie regiónu</vt:lpstr>
      <vt:lpstr>Vnímanie regiónu </vt:lpstr>
      <vt:lpstr>Vnímanie regiónu</vt:lpstr>
      <vt:lpstr>Vnímanie regiónu</vt:lpstr>
      <vt:lpstr>Objekt výskumu regionálnej geografie </vt:lpstr>
      <vt:lpstr>Predmet výskumu regionálnej geografie </vt:lpstr>
      <vt:lpstr>Definícia regionálnej geografie</vt:lpstr>
      <vt:lpstr>Klasifikácia regiónov</vt:lpstr>
      <vt:lpstr>Regióny podľa obsahu</vt:lpstr>
      <vt:lpstr>Regióny podľa obsahu</vt:lpstr>
      <vt:lpstr>Regióny podľa individuality</vt:lpstr>
      <vt:lpstr>individuálne regióny</vt:lpstr>
      <vt:lpstr>typologické regióny [sic]</vt:lpstr>
      <vt:lpstr>typologické regióny [sic]</vt:lpstr>
      <vt:lpstr>typologické regióny [sic]</vt:lpstr>
      <vt:lpstr>Regióny podľa štruktúry</vt:lpstr>
      <vt:lpstr>Regióny podľa štruktúry</vt:lpstr>
      <vt:lpstr>Homogénne regióny</vt:lpstr>
      <vt:lpstr>Nodálne regióny</vt:lpstr>
      <vt:lpstr>Kontrastné regióny</vt:lpstr>
      <vt:lpstr>Zloženie regiónov</vt:lpstr>
      <vt:lpstr>Administratívne regióny </vt:lpstr>
      <vt:lpstr>Administratívne regióny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Laco</dc:creator>
  <cp:lastModifiedBy>Reviewer</cp:lastModifiedBy>
  <cp:revision>63</cp:revision>
  <dcterms:created xsi:type="dcterms:W3CDTF">2011-10-03T11:37:16Z</dcterms:created>
  <dcterms:modified xsi:type="dcterms:W3CDTF">2025-10-13T13:11:34Z</dcterms:modified>
</cp:coreProperties>
</file>