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95" r:id="rId3"/>
    <p:sldMasterId id="2147483707" r:id="rId4"/>
  </p:sldMasterIdLst>
  <p:notesMasterIdLst>
    <p:notesMasterId r:id="rId43"/>
  </p:notesMasterIdLst>
  <p:sldIdLst>
    <p:sldId id="257" r:id="rId5"/>
    <p:sldId id="256" r:id="rId6"/>
    <p:sldId id="259" r:id="rId7"/>
    <p:sldId id="261" r:id="rId8"/>
    <p:sldId id="262" r:id="rId9"/>
    <p:sldId id="267" r:id="rId10"/>
    <p:sldId id="268" r:id="rId11"/>
    <p:sldId id="269" r:id="rId12"/>
    <p:sldId id="270" r:id="rId13"/>
    <p:sldId id="272" r:id="rId14"/>
    <p:sldId id="286" r:id="rId15"/>
    <p:sldId id="273" r:id="rId16"/>
    <p:sldId id="274" r:id="rId17"/>
    <p:sldId id="275" r:id="rId18"/>
    <p:sldId id="276" r:id="rId19"/>
    <p:sldId id="287" r:id="rId20"/>
    <p:sldId id="277" r:id="rId21"/>
    <p:sldId id="278" r:id="rId22"/>
    <p:sldId id="279" r:id="rId23"/>
    <p:sldId id="280" r:id="rId24"/>
    <p:sldId id="288" r:id="rId25"/>
    <p:sldId id="292" r:id="rId26"/>
    <p:sldId id="281" r:id="rId27"/>
    <p:sldId id="282" r:id="rId28"/>
    <p:sldId id="293" r:id="rId29"/>
    <p:sldId id="283" r:id="rId30"/>
    <p:sldId id="284" r:id="rId31"/>
    <p:sldId id="296" r:id="rId32"/>
    <p:sldId id="298" r:id="rId33"/>
    <p:sldId id="299" r:id="rId34"/>
    <p:sldId id="300" r:id="rId35"/>
    <p:sldId id="301" r:id="rId36"/>
    <p:sldId id="302" r:id="rId37"/>
    <p:sldId id="322" r:id="rId38"/>
    <p:sldId id="317" r:id="rId39"/>
    <p:sldId id="318" r:id="rId40"/>
    <p:sldId id="319" r:id="rId41"/>
    <p:sldId id="294" r:id="rId4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065BD-F567-40DB-9357-4EE9E38CE11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5388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004BA9-B015-4CC8-9997-B687F5507701}" type="slidenum">
              <a:rPr lang="sk-SK" altLang="sk-SK"/>
              <a:pPr eaLnBrk="1" hangingPunct="1"/>
              <a:t>1</a:t>
            </a:fld>
            <a:endParaRPr lang="sk-SK" altLang="sk-SK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62989-DB8C-42A5-800E-7C97375F382C}" type="slidenum">
              <a:rPr lang="sk-SK" altLang="sk-SK"/>
              <a:pPr eaLnBrk="1" hangingPunct="1"/>
              <a:t>10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7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EB1AA0-E175-49E3-90CB-D9EF00BAD79C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9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AEAFEC-F6B7-4146-96EC-A30B36900FC0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2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393AA4-A6CD-4924-99EE-9256EE31356F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8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D2CFF2-324B-49B1-8BD9-4038D33F3E6A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76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A8A53A-5BD1-4DBF-872C-648235651316}" type="slidenum">
              <a:rPr lang="sk-SK" altLang="sk-SK"/>
              <a:pPr eaLnBrk="1" hangingPunct="1"/>
              <a:t>15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D61722-C82E-4B5A-ACDB-179341C06B9E}" type="slidenum">
              <a:rPr lang="sk-SK" altLang="sk-SK"/>
              <a:pPr eaLnBrk="1" hangingPunct="1"/>
              <a:t>16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5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97AA4C-45D4-4C2E-9437-A8F65C82ADA7}" type="slidenum">
              <a:rPr lang="sk-SK" altLang="sk-SK"/>
              <a:pPr eaLnBrk="1" hangingPunct="1"/>
              <a:t>17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6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91885C-473D-46F3-B376-FE72E6A9A5B6}" type="slidenum">
              <a:rPr lang="sk-SK" altLang="sk-SK"/>
              <a:pPr eaLnBrk="1" hangingPunct="1"/>
              <a:t>18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43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8410E8-341F-4F1B-8D32-79BACB60DF03}" type="slidenum">
              <a:rPr lang="sk-SK" altLang="sk-SK"/>
              <a:pPr eaLnBrk="1" hangingPunct="1"/>
              <a:t>19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2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B02C18-A90B-4495-A6C2-B8C5689C55F0}" type="slidenum">
              <a:rPr lang="sk-SK" altLang="sk-SK"/>
              <a:pPr eaLnBrk="1" hangingPunct="1"/>
              <a:t>2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2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7C427-8671-48FB-B480-7A560EF5A4FE}" type="slidenum">
              <a:rPr lang="sk-SK" altLang="sk-SK"/>
              <a:pPr eaLnBrk="1" hangingPunct="1"/>
              <a:t>20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54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2D3464-8102-437B-A01B-7C5926696D85}" type="slidenum">
              <a:rPr lang="sk-SK" altLang="sk-SK"/>
              <a:pPr eaLnBrk="1" hangingPunct="1"/>
              <a:t>21</a:t>
            </a:fld>
            <a:endParaRPr lang="sk-SK" altLang="sk-SK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97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2D3464-8102-437B-A01B-7C5926696D85}" type="slidenum">
              <a:rPr lang="sk-SK" altLang="sk-SK">
                <a:solidFill>
                  <a:srgbClr val="000000"/>
                </a:solidFill>
              </a:rPr>
              <a:pPr eaLnBrk="1" hangingPunct="1"/>
              <a:t>22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C07CC9-7975-4810-82C3-311B1C9D14E9}" type="slidenum">
              <a:rPr lang="sk-SK" altLang="sk-SK"/>
              <a:pPr eaLnBrk="1" hangingPunct="1"/>
              <a:t>23</a:t>
            </a:fld>
            <a:endParaRPr lang="sk-SK" altLang="sk-SK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87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467FE-3F0A-441D-AC5A-339EE4033756}" type="slidenum">
              <a:rPr lang="sk-SK" altLang="sk-SK"/>
              <a:pPr eaLnBrk="1" hangingPunct="1"/>
              <a:t>24</a:t>
            </a:fld>
            <a:endParaRPr lang="sk-SK" altLang="sk-SK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06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05F654-6DC7-45CD-98FD-9367DC7C72FF}" type="slidenum">
              <a:rPr lang="sk-SK" altLang="sk-SK"/>
              <a:pPr eaLnBrk="1" hangingPunct="1"/>
              <a:t>26</a:t>
            </a:fld>
            <a:endParaRPr lang="sk-SK" altLang="sk-SK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4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73BCD-B622-4BE6-AFAD-31BD774039E8}" type="slidenum">
              <a:rPr lang="sk-SK" altLang="sk-SK"/>
              <a:pPr eaLnBrk="1" hangingPunct="1"/>
              <a:t>27</a:t>
            </a:fld>
            <a:endParaRPr lang="sk-SK" altLang="sk-SK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52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1340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7105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4411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27660E-203C-44D3-9EBE-BEC7B5047A0E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21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57316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1014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94994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55132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22519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82015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4996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D2CF4E-84C7-40CC-B0DF-3BCA0DB72F45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9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57F11D-894E-4756-B904-A74D62367839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7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379486-673B-4B0B-8314-C9D260B096D8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A43600-1A12-4220-B8D4-2B4AC9BB970F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EAA4D3-9F01-4FB8-B5C2-0E500DFD0259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3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E184AE-2A3D-41F3-8549-873EF6C80543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1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A9D5-ABF5-4E2F-A60A-629E520C9A2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559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A2F89-ADCF-4735-862E-DCB7A824461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1647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B9D1A-14E4-4CE5-9402-868DE04010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4916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k-SK" altLang="sk-SK" noProof="0"/>
              <a:t>Kliknite sem a upravte štýl predlohy nadpisov.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sk-SK" altLang="sk-SK" noProof="0"/>
              <a:t>Kliknite sem a upravte štýl predlohy podnadpisov.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425D52-8248-450C-9A8D-43AA596198C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6803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473E4-2324-4E14-821A-7535290820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791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65857-2A30-4A87-B325-164DB266CEE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3316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25B7E-E50D-42DF-93AA-8BDCAA59644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73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AC0A1-5AA7-4CCD-9C17-907D7022C43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3702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2D30B-7724-4F48-8FC5-01EE84E86A0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17683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B9E9-0EB3-497D-9F15-2DF21819202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370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A4EC6-45F8-4290-ADA4-C034B60DE67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2876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25FBB-7963-4179-8A14-2AF6DBD95FF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5644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9375B-D4B2-4666-A72A-1922D228B2B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5866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6FD04-3E15-4619-95BA-E40A192557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286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E7B33-A1E0-4FFB-A4F2-0E9CEB3F13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308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7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E6252A-F8C4-47AA-B81B-DA500A3CF8D2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10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F5A68B-8A45-4896-A89B-13FEAEA038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1544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B86D-E4D8-42A7-99F5-1FAE97276784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CDA6-ACA8-4DCF-9D5A-E70ED5DBF1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6161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0461C9-1B09-4D91-95B1-221FBE91D5A2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6" name="Zástupný symbol čísla snímky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72BA6A-1C57-4344-8FF4-09F58772C879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7" name="Zástupný symbol päty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207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0F812A-819D-404C-AAAE-69DE29F481AB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75D63-9CB1-4C8C-9355-BB48481A7085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9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573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BE5F-A265-4CD7-BB3F-1C8E6BBA6984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66C0B-D123-49E5-BE04-1F52040C3B9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0951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6725-F764-4A27-8EF3-ECF65D17451E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A78F8-A8BB-46CC-A0D0-8135FB47A83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6036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C1A5-A5F8-4D73-92CD-E32749A8119D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7005-9CD3-4D65-9941-E8BA65998AD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967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B2043-D7DF-4BEE-8FD3-774EA51AE41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498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ĺž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03354B-58EB-4867-80B8-B28DC9E55EF4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10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783E24AA-4B70-48B8-BB07-3C8754C2DD3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1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10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C911-B1B4-4846-8502-7CAC7C92252D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77A7D-2ED5-4E7A-BF75-21DE38FF08C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4919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0474-A509-4327-9AF2-38B977C1A812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EEF55D4-6803-46F4-9CD2-EE94F49343B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961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E30DB5-1FE0-4522-8606-9D8396C23B7F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1C52A98-70F1-4B40-A2BD-3C342EE62D0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3531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6252A-F8C4-47AA-B81B-DA500A3CF8D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5A68B-8A45-4896-A89B-13FEAEA03833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0915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2291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23766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461C9-1B09-4D91-95B1-221FBE91D5A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BA6A-1C57-4344-8FF4-09F58772C879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867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F812A-819D-404C-AAAE-69DE29F481AB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5D63-9CB1-4C8C-9355-BB48481A7085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60867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5BE5F-A265-4CD7-BB3F-1C8E6BBA6984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66C0B-D123-49E5-BE04-1F52040C3B9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079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8310A-E8D1-4EE7-9009-D95649E189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8335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C6725-F764-4A27-8EF3-ECF65D17451E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8F8-A8BB-46CC-A0D0-8135FB47A835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83784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FC1A5-A5F8-4D73-92CD-E32749A8119D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7005-9CD3-4D65-9941-E8BA65998AD5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3195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354B-58EB-4867-80B8-B28DC9E55EF4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4AA-4B70-48B8-BB07-3C8754C2DD3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44860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130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732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9335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460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69F0-D4B8-42A9-9A6A-6E98462C1E7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D123-EE1B-413E-BEB3-0CB72F4EA162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4371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CC911-B1B4-4846-8502-7CAC7C92252D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7A7D-2ED5-4E7A-BF75-21DE38FF08C6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8302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00474-A509-4327-9AF2-38B977C1A812}" type="datetimeFigureOut">
              <a:rPr lang="sk-SK" smtClean="0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55D4-6803-46F4-9CD2-EE94F49343B0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2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DCF64-6906-4753-A379-82CB368DC53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716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34496-2B01-4C5F-8E1A-0C8CB33611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982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AF325-9FD3-4743-B3DB-AEFB1DEA1F6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216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803C-431E-4226-8128-963CC49B64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10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F969-2275-4F98-9ABD-1DD27F8951A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084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DB7DE9-1D53-4F8D-929F-2AB6030DD94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k-SK">
                <a:latin typeface="Arial" charset="0"/>
                <a:cs typeface="Arial" charset="0"/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25596D-6A44-4500-89C0-5E9E060D1BE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  <a:endParaRPr lang="en-US" altLang="sk-SK"/>
          </a:p>
        </p:txBody>
      </p:sp>
      <p:sp>
        <p:nvSpPr>
          <p:cNvPr id="2051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  <a:endParaRPr lang="en-US" alt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869F0-D4B8-42A9-9A6A-6E98462C1E72}" type="datetimeFigureOut">
              <a:rPr lang="sk-SK"/>
              <a:pPr>
                <a:defRPr/>
              </a:pPr>
              <a:t>22. 9. 2025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ĺž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2EC9D123-EE1B-413E-BEB3-0CB72F4EA16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526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DB7DE9-1D53-4F8D-929F-2AB6030DD94C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06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svetgeografie.blogspot.sk/2011/07/nase-mesta-na-al-idrisiho-mape-tabula.html" TargetMode="External"/><Relationship Id="rId5" Type="http://schemas.openxmlformats.org/officeDocument/2006/relationships/hyperlink" Target="http://svetgeografie.blogspot.sk/2011/07/al-idrisiho-tabula-rogeriana-klenot.html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://upload.wikimedia.org/wikipedia/de/6/64/Spezielle_Geographie.jpg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atlassen.info/atlassen/bromme/broak01/broak01p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hyperlink" Target="https://geographyeducation.org/2016/09/13/environmental-possibilism-vs-environmental-determinism/" TargetMode="Externa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org/slide/232132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8880"/>
            <a:ext cx="9144000" cy="162877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dirty="0"/>
              <a:t>História regionálnej geografie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pravdepodobne prvou RG prácou z tohto obdobia je opis cesty do Indie a Číny kupca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Sulejmana</a:t>
            </a:r>
            <a:r>
              <a:rPr lang="sk-SK" altLang="sk-SK" sz="2800" dirty="0">
                <a:latin typeface="Arial Narrow" panose="020B0606020202030204" pitchFamily="34" charset="0"/>
              </a:rPr>
              <a:t> z r. 851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800" b="1" dirty="0" err="1">
                <a:latin typeface="Arial Narrow" panose="020B0606020202030204" pitchFamily="34" charset="0"/>
              </a:rPr>
              <a:t>Ibrahim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Ibn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Ben</a:t>
            </a:r>
            <a:r>
              <a:rPr lang="sk-SK" altLang="sk-SK" sz="2800" b="1" dirty="0">
                <a:latin typeface="Arial Narrow" panose="020B0606020202030204" pitchFamily="34" charset="0"/>
              </a:rPr>
              <a:t> Jakub</a:t>
            </a:r>
            <a:r>
              <a:rPr lang="sk-SK" altLang="sk-SK" sz="2800" dirty="0">
                <a:latin typeface="Arial Narrow" panose="020B0606020202030204" pitchFamily="34" charset="0"/>
              </a:rPr>
              <a:t> (10. stor.), prvý raz písomne spomína </a:t>
            </a:r>
            <a:r>
              <a:rPr lang="sk-SK" altLang="sk-SK" sz="2800" b="1" dirty="0">
                <a:latin typeface="Arial Narrow" panose="020B0606020202030204" pitchFamily="34" charset="0"/>
              </a:rPr>
              <a:t>Prahu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cestovateľ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Ídrísí</a:t>
            </a:r>
            <a:r>
              <a:rPr lang="sk-SK" altLang="sk-SK" sz="2800" dirty="0">
                <a:latin typeface="Arial Narrow" panose="020B0606020202030204" pitchFamily="34" charset="0"/>
              </a:rPr>
              <a:t> písal v polovici 12. storočia o </a:t>
            </a:r>
            <a:r>
              <a:rPr lang="sk-SK" altLang="sk-SK" sz="2800" b="1" dirty="0">
                <a:latin typeface="Arial Narrow" panose="020B0606020202030204" pitchFamily="34" charset="0"/>
              </a:rPr>
              <a:t>Bratislave</a:t>
            </a:r>
            <a:r>
              <a:rPr lang="sk-SK" altLang="sk-SK" sz="2800" dirty="0">
                <a:latin typeface="Arial Narrow" panose="020B0606020202030204" pitchFamily="34" charset="0"/>
              </a:rPr>
              <a:t> ako stredne veľkom meste s husto nad sebou postavenými domami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1400" dirty="0">
                <a:latin typeface="Arial Narrow" panose="020B0606020202030204" pitchFamily="34" charset="0"/>
              </a:rPr>
              <a:t>(viď ďalšiu snímku)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medzi ďalších významných autorov patria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Istachrí</a:t>
            </a:r>
            <a:r>
              <a:rPr lang="sk-SK" altLang="sk-SK" sz="2800" b="1" dirty="0">
                <a:latin typeface="Arial Narrow" panose="020B0606020202030204" pitchFamily="34" charset="0"/>
              </a:rPr>
              <a:t>, Al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Masúdi</a:t>
            </a:r>
            <a:r>
              <a:rPr lang="sk-SK" altLang="sk-SK" sz="2800" b="1" dirty="0">
                <a:latin typeface="Arial Narrow" panose="020B0606020202030204" pitchFamily="34" charset="0"/>
              </a:rPr>
              <a:t>, </a:t>
            </a:r>
            <a:br>
              <a:rPr lang="sk-SK" altLang="sk-SK" sz="2800" b="1" dirty="0">
                <a:latin typeface="Arial Narrow" panose="020B0606020202030204" pitchFamily="34" charset="0"/>
              </a:rPr>
            </a:br>
            <a:r>
              <a:rPr lang="sk-SK" altLang="sk-SK" sz="2800" b="1" dirty="0">
                <a:latin typeface="Arial Narrow" panose="020B0606020202030204" pitchFamily="34" charset="0"/>
              </a:rPr>
              <a:t>Al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Bekrí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či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Ibn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Batuta</a:t>
            </a:r>
            <a:r>
              <a:rPr lang="sk-SK" altLang="sk-SK" sz="2800" dirty="0">
                <a:latin typeface="Arial Narrow" panose="020B0606020202030204" pitchFamily="34" charset="0"/>
              </a:rPr>
              <a:t>, ktorý je považovaný za najväčšieho stredovekého cestovateľa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sk-SK" altLang="sk-SK"/>
              <a:t>Al Idrísího mapa: </a:t>
            </a:r>
            <a:r>
              <a:rPr lang="sk-SK" altLang="sk-SK" b="1"/>
              <a:t>Tabula Rogeriana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sk-SK" altLang="sk-SK"/>
          </a:p>
        </p:txBody>
      </p:sp>
      <p:pic>
        <p:nvPicPr>
          <p:cNvPr id="22531" name="Picture 4" descr="geographic-knowledge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975" y="5301208"/>
            <a:ext cx="903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latin typeface="Arial Narrow" panose="020B0606020202030204" pitchFamily="34" charset="0"/>
              </a:rPr>
              <a:t>Veľmi zaujímavé, odporúčam prečítať: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altLang="sk-SK" dirty="0">
                <a:latin typeface="Arial Narrow" panose="020B0606020202030204" pitchFamily="34" charset="0"/>
              </a:rPr>
              <a:t> Al-</a:t>
            </a:r>
            <a:r>
              <a:rPr lang="en-GB" altLang="sk-SK" dirty="0" err="1">
                <a:latin typeface="Arial Narrow" panose="020B0606020202030204" pitchFamily="34" charset="0"/>
              </a:rPr>
              <a:t>Idrísiho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>
                <a:latin typeface="Arial Narrow" panose="020B0606020202030204" pitchFamily="34" charset="0"/>
                <a:hlinkClick r:id="rId5"/>
              </a:rPr>
              <a:t>"Tabula </a:t>
            </a:r>
            <a:r>
              <a:rPr lang="en-GB" altLang="sk-SK" dirty="0" err="1">
                <a:latin typeface="Arial Narrow" panose="020B0606020202030204" pitchFamily="34" charset="0"/>
                <a:hlinkClick r:id="rId5"/>
              </a:rPr>
              <a:t>Rogeriana</a:t>
            </a:r>
            <a:r>
              <a:rPr lang="en-GB" altLang="sk-SK" dirty="0">
                <a:latin typeface="Arial Narrow" panose="020B0606020202030204" pitchFamily="34" charset="0"/>
                <a:hlinkClick r:id="rId5"/>
              </a:rPr>
              <a:t>" – </a:t>
            </a:r>
            <a:r>
              <a:rPr lang="en-GB" altLang="sk-SK" dirty="0" err="1">
                <a:latin typeface="Arial Narrow" panose="020B0606020202030204" pitchFamily="34" charset="0"/>
                <a:hlinkClick r:id="rId5"/>
              </a:rPr>
              <a:t>klenot</a:t>
            </a:r>
            <a:r>
              <a:rPr lang="en-GB" altLang="sk-SK" dirty="0">
                <a:latin typeface="Arial Narrow" panose="020B0606020202030204" pitchFamily="34" charset="0"/>
                <a:hlinkClick r:id="rId5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  <a:hlinkClick r:id="rId5"/>
              </a:rPr>
              <a:t>stredovekej</a:t>
            </a:r>
            <a:r>
              <a:rPr lang="en-GB" altLang="sk-SK" dirty="0">
                <a:latin typeface="Arial Narrow" panose="020B0606020202030204" pitchFamily="34" charset="0"/>
                <a:hlinkClick r:id="rId5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  <a:hlinkClick r:id="rId5"/>
              </a:rPr>
              <a:t>kartografie</a:t>
            </a:r>
            <a:r>
              <a:rPr lang="en-GB" altLang="sk-SK" dirty="0">
                <a:latin typeface="Arial Narrow" panose="020B0606020202030204" pitchFamily="34" charset="0"/>
                <a:hlinkClick r:id="rId5"/>
              </a:rPr>
              <a:t> 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sk-SK" dirty="0">
                <a:latin typeface="Arial Narrow" panose="020B0606020202030204" pitchFamily="34" charset="0"/>
              </a:rPr>
              <a:t> </a:t>
            </a:r>
            <a:r>
              <a:rPr lang="pt-BR" altLang="sk-SK" dirty="0">
                <a:latin typeface="Arial Narrow" panose="020B0606020202030204" pitchFamily="34" charset="0"/>
                <a:hlinkClick r:id="rId6"/>
              </a:rPr>
              <a:t>Naše mestá na Al-Idrísiho mape "Tabula Rogeriana"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3"/>
            <a:ext cx="8435280" cy="5001419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pojem </a:t>
            </a:r>
            <a:r>
              <a:rPr lang="en-GB" altLang="sk-SK" b="1" dirty="0" err="1">
                <a:latin typeface="Arial Narrow" panose="020B0606020202030204" pitchFamily="34" charset="0"/>
              </a:rPr>
              <a:t>regi</a:t>
            </a:r>
            <a:r>
              <a:rPr lang="sk-SK" altLang="sk-SK" b="1" dirty="0" err="1">
                <a:latin typeface="Arial Narrow" panose="020B0606020202030204" pitchFamily="34" charset="0"/>
              </a:rPr>
              <a:t>ón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v priebehu raného stredoveku postupne zanikli rodové a kmeňové útvary, zmeny nastali aj v mnohých politických útvaroch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pojem </a:t>
            </a:r>
            <a:r>
              <a:rPr lang="sk-SK" altLang="sk-SK" sz="2400" b="1" dirty="0">
                <a:latin typeface="Arial Narrow" panose="020B0606020202030204" pitchFamily="34" charset="0"/>
              </a:rPr>
              <a:t>región</a:t>
            </a:r>
            <a:r>
              <a:rPr lang="sk-SK" altLang="sk-SK" sz="2400" dirty="0">
                <a:latin typeface="Arial Narrow" panose="020B0606020202030204" pitchFamily="34" charset="0"/>
              </a:rPr>
              <a:t> však používame aj na tie pôvodné územné jednotky; vďaka tomu naberá aj význam „</a:t>
            </a:r>
            <a:r>
              <a:rPr lang="sk-SK" altLang="sk-SK" sz="2400" b="1" dirty="0">
                <a:latin typeface="Arial Narrow" panose="020B0606020202030204" pitchFamily="34" charset="0"/>
              </a:rPr>
              <a:t>historické územia</a:t>
            </a:r>
            <a:r>
              <a:rPr lang="sk-SK" altLang="sk-SK" sz="2400" dirty="0">
                <a:latin typeface="Arial Narrow" panose="020B0606020202030204" pitchFamily="34" charset="0"/>
              </a:rPr>
              <a:t>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sk-SK" altLang="sk-SK" b="1" dirty="0"/>
              <a:t>Obdobie veľkých objavov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805363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vedecké a najmä </a:t>
            </a:r>
            <a:r>
              <a:rPr lang="sk-SK" altLang="sk-SK" sz="2800" b="1" dirty="0">
                <a:latin typeface="Arial Narrow" panose="020B0606020202030204" pitchFamily="34" charset="0"/>
              </a:rPr>
              <a:t>geografické „zbrojenie“</a:t>
            </a:r>
            <a:r>
              <a:rPr lang="sk-SK" altLang="sk-SK" sz="2800" dirty="0">
                <a:latin typeface="Arial Narrow" panose="020B0606020202030204" pitchFamily="34" charset="0"/>
              </a:rPr>
              <a:t> Európy</a:t>
            </a:r>
          </a:p>
          <a:p>
            <a:pPr eaLnBrk="1" hangingPunct="1">
              <a:spcBef>
                <a:spcPct val="60000"/>
              </a:spcBef>
            </a:pPr>
            <a:r>
              <a:rPr lang="sk-SK" altLang="sk-SK" sz="2800" b="1" dirty="0">
                <a:latin typeface="Arial Narrow" panose="020B0606020202030204" pitchFamily="34" charset="0"/>
              </a:rPr>
              <a:t>masové</a:t>
            </a:r>
            <a:r>
              <a:rPr lang="sk-SK" altLang="sk-SK" sz="1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latin typeface="Arial Narrow" panose="020B0606020202030204" pitchFamily="34" charset="0"/>
              </a:rPr>
              <a:t>prekladanie</a:t>
            </a:r>
            <a:r>
              <a:rPr lang="sk-SK" altLang="sk-SK" sz="2800" dirty="0">
                <a:latin typeface="Arial Narrow" panose="020B0606020202030204" pitchFamily="34" charset="0"/>
              </a:rPr>
              <a:t> blízkovýchodných a antických originálov</a:t>
            </a:r>
          </a:p>
          <a:p>
            <a:pPr eaLnBrk="1" hangingPunct="1">
              <a:spcBef>
                <a:spcPct val="6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Európa dobieha náskok orientu a v úrovni G ho prekonáva</a:t>
            </a:r>
          </a:p>
          <a:p>
            <a:pPr eaLnBrk="1" hangingPunct="1">
              <a:spcBef>
                <a:spcPct val="6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slabne význam paradigmy presadzujúcej náboženské dogmy </a:t>
            </a:r>
          </a:p>
          <a:p>
            <a:pPr eaLnBrk="1" hangingPunct="1">
              <a:spcBef>
                <a:spcPct val="6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predstavitelia cirkvi sa stavajú nositeľmi vedeckej obrody a jej napredovania </a:t>
            </a:r>
          </a:p>
          <a:p>
            <a:pPr eaLnBrk="1" hangingPunct="1">
              <a:spcBef>
                <a:spcPct val="60000"/>
              </a:spcBef>
            </a:pPr>
            <a:r>
              <a:rPr lang="sk-SK" altLang="sk-SK" sz="2800" dirty="0">
                <a:latin typeface="Arial Narrow" panose="020B0606020202030204" pitchFamily="34" charset="0"/>
              </a:rPr>
              <a:t>vďaka objavom a uvedeným súvislostiam sa </a:t>
            </a:r>
            <a:r>
              <a:rPr lang="sk-SK" altLang="sk-SK" sz="2800" b="1" dirty="0">
                <a:latin typeface="Arial Narrow" panose="020B0606020202030204" pitchFamily="34" charset="0"/>
              </a:rPr>
              <a:t>15. – 16. storočie</a:t>
            </a:r>
            <a:r>
              <a:rPr lang="sk-SK" altLang="sk-SK" sz="2800" dirty="0">
                <a:latin typeface="Arial Narrow" panose="020B0606020202030204" pitchFamily="34" charset="0"/>
              </a:rPr>
              <a:t> často označuje aj ako </a:t>
            </a:r>
            <a:r>
              <a:rPr lang="sk-SK" altLang="sk-SK" sz="2800" b="1" dirty="0">
                <a:latin typeface="Arial Narrow" panose="020B0606020202030204" pitchFamily="34" charset="0"/>
              </a:rPr>
              <a:t>Zlatý vek geografie</a:t>
            </a:r>
            <a:endParaRPr lang="sk-SK" altLang="sk-SK" sz="28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688632"/>
          </a:xfrm>
        </p:spPr>
        <p:txBody>
          <a:bodyPr/>
          <a:lstStyle/>
          <a:p>
            <a:pPr eaLnBrk="1" hangingPunct="1"/>
            <a:endParaRPr lang="sk-SK" altLang="sk-SK" sz="2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z mnohých autorov regionálno-geografických prác z obdobia </a:t>
            </a:r>
            <a:br>
              <a:rPr lang="sk-SK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15. – 16. storočia vynikali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Sebastian</a:t>
            </a:r>
            <a:r>
              <a:rPr lang="sk-SK" altLang="sk-SK" sz="2600" b="1" dirty="0">
                <a:latin typeface="Arial Narrow" panose="020B0606020202030204" pitchFamily="34" charset="0"/>
              </a:rPr>
              <a:t>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Münster</a:t>
            </a:r>
            <a:r>
              <a:rPr lang="sk-SK" altLang="sk-SK" sz="2600" dirty="0">
                <a:latin typeface="Arial Narrow" panose="020B0606020202030204" pitchFamily="34" charset="0"/>
              </a:rPr>
              <a:t> a 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Philipp</a:t>
            </a:r>
            <a:r>
              <a:rPr lang="sk-SK" altLang="sk-SK" sz="2600" b="1" dirty="0">
                <a:latin typeface="Arial Narrow" panose="020B0606020202030204" pitchFamily="34" charset="0"/>
              </a:rPr>
              <a:t>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Clüver</a:t>
            </a:r>
            <a:r>
              <a:rPr lang="sk-SK" altLang="sk-SK" sz="2600" dirty="0">
                <a:latin typeface="Arial Narrow" panose="020B0606020202030204" pitchFamily="34" charset="0"/>
              </a:rPr>
              <a:t> </a:t>
            </a:r>
          </a:p>
          <a:p>
            <a:pPr eaLnBrk="1" hangingPunct="1"/>
            <a:endParaRPr lang="sk-SK" altLang="sk-SK" sz="2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v ďalšom období je obzvlášť významnou práca nemeckého geografa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Bernharda</a:t>
            </a:r>
            <a:r>
              <a:rPr lang="sk-SK" altLang="sk-SK" sz="2600" b="1" dirty="0">
                <a:latin typeface="Arial Narrow" panose="020B0606020202030204" pitchFamily="34" charset="0"/>
              </a:rPr>
              <a:t> Varenia</a:t>
            </a:r>
            <a:r>
              <a:rPr lang="sk-SK" altLang="sk-SK" sz="2800" b="1" dirty="0">
                <a:latin typeface="Arial Narrow" panose="020B0606020202030204" pitchFamily="34" charset="0"/>
              </a:rPr>
              <a:t>	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v knihe „</a:t>
            </a:r>
            <a:r>
              <a:rPr lang="sk-SK" altLang="sk-SK" sz="2400" b="1" dirty="0">
                <a:latin typeface="Arial Narrow" panose="020B0606020202030204" pitchFamily="34" charset="0"/>
              </a:rPr>
              <a:t>Všeobecná geografia</a:t>
            </a:r>
            <a:r>
              <a:rPr lang="sk-SK" altLang="sk-SK" sz="2400" dirty="0">
                <a:latin typeface="Arial Narrow" panose="020B0606020202030204" pitchFamily="34" charset="0"/>
              </a:rPr>
              <a:t>“ z roku 1650 chápe geografiu ako jeden celok, no vidí aj nevyhnutnosť jej </a:t>
            </a:r>
            <a:r>
              <a:rPr lang="sk-SK" altLang="sk-SK" sz="2400" b="1" dirty="0">
                <a:latin typeface="Arial Narrow" panose="020B0606020202030204" pitchFamily="34" charset="0"/>
              </a:rPr>
              <a:t>diferenciácie, </a:t>
            </a:r>
            <a:r>
              <a:rPr lang="sk-SK" altLang="sk-SK" sz="2400" dirty="0">
                <a:latin typeface="Arial Narrow" panose="020B0606020202030204" pitchFamily="34" charset="0"/>
              </a:rPr>
              <a:t>odlišuje:</a:t>
            </a:r>
          </a:p>
          <a:p>
            <a:pPr lvl="2" eaLnBrk="1" hangingPunct="1"/>
            <a:r>
              <a:rPr lang="sk-SK" altLang="sk-SK" sz="2000" b="1" dirty="0">
                <a:latin typeface="Arial Narrow" panose="020B0606020202030204" pitchFamily="34" charset="0"/>
              </a:rPr>
              <a:t>všeobecnú geografiu</a:t>
            </a:r>
            <a:r>
              <a:rPr lang="sk-SK" altLang="sk-SK" sz="2000" dirty="0">
                <a:latin typeface="Arial Narrow" panose="020B0606020202030204" pitchFamily="34" charset="0"/>
              </a:rPr>
              <a:t>, ktorá skúma jednotlivé javy na zemskom povrchu, od </a:t>
            </a:r>
          </a:p>
          <a:p>
            <a:pPr lvl="2" eaLnBrk="1" hangingPunct="1"/>
            <a:r>
              <a:rPr lang="sk-SK" altLang="sk-SK" sz="2000" b="1" dirty="0">
                <a:latin typeface="Arial Narrow" panose="020B0606020202030204" pitchFamily="34" charset="0"/>
              </a:rPr>
              <a:t>geografie špeciálnej</a:t>
            </a:r>
            <a:r>
              <a:rPr lang="sk-SK" altLang="sk-SK" sz="2000" dirty="0">
                <a:latin typeface="Arial Narrow" panose="020B0606020202030204" pitchFamily="34" charset="0"/>
              </a:rPr>
              <a:t>, ktorej obsah zodpovedá dnešnej </a:t>
            </a:r>
            <a:r>
              <a:rPr lang="sk-SK" altLang="sk-SK" sz="2000" b="1" dirty="0">
                <a:latin typeface="Arial Narrow" panose="020B0606020202030204" pitchFamily="34" charset="0"/>
              </a:rPr>
              <a:t>regionálnej geografii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400" dirty="0" err="1">
                <a:latin typeface="Arial Narrow" panose="020B0606020202030204" pitchFamily="34" charset="0"/>
              </a:rPr>
              <a:t>Varenius</a:t>
            </a:r>
            <a:r>
              <a:rPr lang="sk-SK" altLang="sk-SK" sz="2400" dirty="0">
                <a:latin typeface="Arial Narrow" panose="020B0606020202030204" pitchFamily="34" charset="0"/>
              </a:rPr>
              <a:t> rozpracoval program RG (špeciálno-geografických) prác 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altLang="sk-SK" sz="2400" dirty="0">
                <a:latin typeface="Arial Narrow" panose="020B0606020202030204" pitchFamily="34" charset="0"/>
              </a:rPr>
              <a:t>	=&gt; ich logickú štruktúru</a:t>
            </a:r>
          </a:p>
          <a:p>
            <a:pPr eaLnBrk="1" hangingPunct="1">
              <a:lnSpc>
                <a:spcPct val="8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do okruhu ich problémov zahrnul: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altLang="sk-SK" sz="1400" dirty="0">
                <a:latin typeface="Arial Narrow" panose="020B0606020202030204" pitchFamily="34" charset="0"/>
              </a:rPr>
              <a:t> </a:t>
            </a:r>
            <a:endParaRPr lang="sk-SK" altLang="sk-SK" sz="1400" b="1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b="1" dirty="0">
                <a:latin typeface="Arial Narrow" panose="020B0606020202030204" pitchFamily="34" charset="0"/>
              </a:rPr>
              <a:t>V prvej časti: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geografickú polohu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rozmery a konfigurácie opisovanej krajiny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reliéf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hydrografiu a charakter rastlinstva, 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charakteristiku prírodných podmienok z hľadiska poľnohospodárstva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nerastné suroviny a ich ťažbu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živočíšstvo</a:t>
            </a:r>
          </a:p>
          <a:p>
            <a:pPr lvl="1" eaLnBrk="1" hangingPunct="1">
              <a:lnSpc>
                <a:spcPct val="80000"/>
              </a:lnSpc>
            </a:pPr>
            <a:endParaRPr lang="sk-SK" altLang="sk-SK" sz="2200" b="1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k-SK" sz="2200" b="1" dirty="0">
                <a:latin typeface="Arial Narrow" panose="020B0606020202030204" pitchFamily="34" charset="0"/>
              </a:rPr>
              <a:t> V druhej časti: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charakteristiku obyvateľstva s podrobnými demografickými údajmi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zamestnanie obyvateľov, ich príjmy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obchod a tovar posielaný do iných krajín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osobitosti v kultúre, obydliach</a:t>
            </a:r>
          </a:p>
          <a:p>
            <a:pPr lvl="2" eaLnBrk="1" hangingPunct="1">
              <a:lnSpc>
                <a:spcPct val="8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základné údaje politického charakteru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sk-SK" altLang="sk-SK" sz="3500" dirty="0" err="1"/>
              <a:t>Vareniovo</a:t>
            </a:r>
            <a:r>
              <a:rPr lang="sk-SK" altLang="sk-SK" sz="3500" dirty="0"/>
              <a:t> členenie sveta</a:t>
            </a:r>
          </a:p>
        </p:txBody>
      </p:sp>
      <p:pic>
        <p:nvPicPr>
          <p:cNvPr id="27651" name="Picture 4" descr="http://upload.wikimedia.org/wikipedia/de/6/64/Spezielle_Geograph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6453188"/>
            <a:ext cx="8964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400"/>
              <a:t>- V lepšom rozlíšení tu: </a:t>
            </a:r>
            <a:r>
              <a:rPr lang="sk-SK" altLang="sk-SK" sz="1400">
                <a:hlinkClick r:id="rId5"/>
              </a:rPr>
              <a:t>http://upload.wikimedia.org/wikipedia/de/6/64/Spezielle_Geographie.jpg</a:t>
            </a:r>
            <a:r>
              <a:rPr lang="sk-SK" altLang="sk-SK" sz="14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sk-SK" altLang="sk-SK" sz="2800" dirty="0" err="1">
                <a:latin typeface="Arial Narrow" panose="020B0606020202030204" pitchFamily="34" charset="0"/>
              </a:rPr>
              <a:t>Varenius</a:t>
            </a:r>
            <a:r>
              <a:rPr lang="sk-SK" altLang="sk-SK" sz="2800" dirty="0">
                <a:latin typeface="Arial Narrow" panose="020B0606020202030204" pitchFamily="34" charset="0"/>
              </a:rPr>
              <a:t> používal </a:t>
            </a:r>
            <a:r>
              <a:rPr lang="sk-SK" altLang="sk-SK" sz="2800" b="1" dirty="0">
                <a:latin typeface="Arial Narrow" panose="020B0606020202030204" pitchFamily="34" charset="0"/>
              </a:rPr>
              <a:t>porovnávaciu metódu</a:t>
            </a:r>
            <a:r>
              <a:rPr lang="sk-SK" altLang="sk-SK" sz="2800" dirty="0">
                <a:latin typeface="Arial Narrow" panose="020B0606020202030204" pitchFamily="34" charset="0"/>
              </a:rPr>
              <a:t>, ktorá sa neskôr v G prácach veľmi rozšírila. Na jeho myšlienku nadväzovalo (a dodnes nadväzuje) veľa geografov.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V 18. storočí sú </a:t>
            </a:r>
            <a:r>
              <a:rPr lang="sk-SK" altLang="sk-SK" sz="2800" dirty="0" err="1">
                <a:latin typeface="Arial Narrow" panose="020B0606020202030204" pitchFamily="34" charset="0"/>
              </a:rPr>
              <a:t>Vareniovo</a:t>
            </a:r>
            <a:r>
              <a:rPr lang="sk-SK" altLang="sk-SK" sz="2800" dirty="0">
                <a:latin typeface="Arial Narrow" panose="020B0606020202030204" pitchFamily="34" charset="0"/>
              </a:rPr>
              <a:t> myšlienky ďalej rozvíjané.</a:t>
            </a:r>
          </a:p>
          <a:p>
            <a:pPr eaLnBrk="1" hangingPunct="1">
              <a:spcBef>
                <a:spcPct val="35000"/>
              </a:spcBef>
              <a:spcAft>
                <a:spcPct val="35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Do popredia v RG prácach sa dostáva </a:t>
            </a:r>
            <a:r>
              <a:rPr lang="sk-SK" altLang="sk-SK" sz="2800" b="1" dirty="0">
                <a:latin typeface="Arial Narrow" panose="020B0606020202030204" pitchFamily="34" charset="0"/>
              </a:rPr>
              <a:t>kritérium užitočnosti</a:t>
            </a:r>
            <a:r>
              <a:rPr lang="sk-SK" altLang="sk-SK" sz="2800" dirty="0">
                <a:latin typeface="Arial Narrow" panose="020B0606020202030204" pitchFamily="34" charset="0"/>
              </a:rPr>
              <a:t>. Autori sa snažia zhromažďovať tie geografické fakty, ktoré sú užitočné pre kupcov, štátnikov, vládcov a pod.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/>
              <a:t>Počiatky modernej geografie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2880320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na prelome 18. a 19. storočia nastáva najmä pod vplyvom filozofie </a:t>
            </a:r>
            <a:r>
              <a:rPr lang="sk-SK" altLang="sk-SK" sz="2800" b="1" dirty="0">
                <a:latin typeface="Arial Narrow" panose="020B0606020202030204" pitchFamily="34" charset="0"/>
              </a:rPr>
              <a:t>Kanta </a:t>
            </a:r>
            <a:r>
              <a:rPr lang="sk-SK" altLang="sk-SK" sz="2800" dirty="0">
                <a:latin typeface="Arial Narrow" panose="020B0606020202030204" pitchFamily="34" charset="0"/>
              </a:rPr>
              <a:t>a</a:t>
            </a:r>
            <a:r>
              <a:rPr lang="sk-SK" altLang="sk-SK" sz="2800" b="1" dirty="0">
                <a:latin typeface="Arial Narrow" panose="020B0606020202030204" pitchFamily="34" charset="0"/>
              </a:rPr>
              <a:t> 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Hegela</a:t>
            </a:r>
            <a:r>
              <a:rPr lang="sk-SK" altLang="sk-SK" sz="2800" dirty="0">
                <a:latin typeface="Arial Narrow" panose="020B0606020202030204" pitchFamily="34" charset="0"/>
              </a:rPr>
              <a:t> snaha o </a:t>
            </a:r>
            <a:r>
              <a:rPr lang="sk-SK" altLang="sk-SK" sz="2800" b="1" dirty="0">
                <a:latin typeface="Arial Narrow" panose="020B0606020202030204" pitchFamily="34" charset="0"/>
              </a:rPr>
              <a:t>novodobú RG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cieľom týchto snáh bolo vytvorenie </a:t>
            </a:r>
            <a:r>
              <a:rPr lang="sk-SK" altLang="sk-SK" sz="2800" b="1" dirty="0">
                <a:latin typeface="Arial Narrow" panose="020B0606020202030204" pitchFamily="34" charset="0"/>
              </a:rPr>
              <a:t>priestorových syntéz</a:t>
            </a:r>
            <a:r>
              <a:rPr lang="sk-SK" altLang="sk-SK" sz="2800" dirty="0">
                <a:latin typeface="Arial Narrow" panose="020B0606020202030204" pitchFamily="34" charset="0"/>
              </a:rPr>
              <a:t> na základe objavenia </a:t>
            </a:r>
            <a:r>
              <a:rPr lang="sk-SK" altLang="sk-SK" sz="2800" b="1" dirty="0">
                <a:latin typeface="Arial Narrow" panose="020B0606020202030204" pitchFamily="34" charset="0"/>
              </a:rPr>
              <a:t>vzťahov a zákonitostí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spočiatku vyniká </a:t>
            </a:r>
            <a:r>
              <a:rPr lang="sk-SK" altLang="sk-SK" sz="2800" b="1" dirty="0">
                <a:latin typeface="Arial Narrow" panose="020B0606020202030204" pitchFamily="34" charset="0"/>
              </a:rPr>
              <a:t>nemecká škola</a:t>
            </a:r>
            <a:r>
              <a:rPr lang="sk-SK" altLang="sk-SK" sz="2800" dirty="0">
                <a:latin typeface="Arial Narrow" panose="020B0606020202030204" pitchFamily="34" charset="0"/>
              </a:rPr>
              <a:t>, neskôr </a:t>
            </a:r>
            <a:r>
              <a:rPr lang="sk-SK" altLang="sk-SK" sz="2800" b="1" dirty="0">
                <a:latin typeface="Arial Narrow" panose="020B0606020202030204" pitchFamily="34" charset="0"/>
              </a:rPr>
              <a:t>francúzska</a:t>
            </a:r>
            <a:endParaRPr lang="sk-SK" altLang="sk-SK" sz="28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8892480" cy="594928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na svojich nasledovníkov mali výrazný vplyv </a:t>
            </a:r>
            <a:r>
              <a:rPr lang="sk-SK" altLang="sk-SK" sz="2800" b="1" dirty="0">
                <a:latin typeface="Arial Narrow" panose="020B0606020202030204" pitchFamily="34" charset="0"/>
              </a:rPr>
              <a:t>Alexander von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Humboldt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a 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Carl</a:t>
            </a:r>
            <a:r>
              <a:rPr lang="sk-SK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 err="1">
                <a:latin typeface="Arial Narrow" panose="020B0606020202030204" pitchFamily="34" charset="0"/>
              </a:rPr>
              <a:t>Ritter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spcBef>
                <a:spcPct val="40000"/>
              </a:spcBef>
              <a:spcAft>
                <a:spcPct val="4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spoločnou črtou ich učenia bolo uznanie </a:t>
            </a:r>
            <a:r>
              <a:rPr lang="sk-SK" altLang="sk-SK" sz="2400" b="1" dirty="0">
                <a:latin typeface="Arial Narrow" panose="020B0606020202030204" pitchFamily="34" charset="0"/>
              </a:rPr>
              <a:t>jedného objektu</a:t>
            </a:r>
            <a:r>
              <a:rPr lang="sk-SK" altLang="sk-SK" sz="2400" dirty="0">
                <a:latin typeface="Arial Narrow" panose="020B0606020202030204" pitchFamily="34" charset="0"/>
              </a:rPr>
              <a:t> štúdia geografie, nehľadiac pritom na diferenciáciu geografických výskumov</a:t>
            </a:r>
          </a:p>
          <a:p>
            <a:pPr lvl="1" eaLnBrk="1" hangingPunct="1">
              <a:spcBef>
                <a:spcPct val="40000"/>
              </a:spcBef>
              <a:spcAft>
                <a:spcPct val="4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zastávali názor, že geografia má podávať </a:t>
            </a:r>
            <a:r>
              <a:rPr lang="sk-SK" altLang="sk-SK" sz="2400" b="1" dirty="0">
                <a:latin typeface="Arial Narrow" panose="020B0606020202030204" pitchFamily="34" charset="0"/>
              </a:rPr>
              <a:t>celostné obrazy</a:t>
            </a:r>
            <a:r>
              <a:rPr lang="sk-SK" altLang="sk-SK" sz="2400" dirty="0">
                <a:latin typeface="Arial Narrow" panose="020B0606020202030204" pitchFamily="34" charset="0"/>
              </a:rPr>
              <a:t> životného prostredia človeka, zahrňujúc doň i samotného človeka s výsledkami jeho práce a niektorými osobitosťami spoločenského života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b="1" dirty="0"/>
              <a:t>Prvopočiatky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89587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počiatky RG = počiatky G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od prvopočiatku rozlišovanie rôznych </a:t>
            </a:r>
            <a:r>
              <a:rPr lang="sk-SK" altLang="sk-SK" sz="2800" b="1" dirty="0">
                <a:latin typeface="Arial Narrow" panose="020B0606020202030204" pitchFamily="34" charset="0"/>
              </a:rPr>
              <a:t>typov krajiny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les, hora, rieka =&gt;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vznik </a:t>
            </a:r>
            <a:r>
              <a:rPr lang="sk-SK" altLang="sk-SK" sz="2800" b="1" dirty="0">
                <a:latin typeface="Arial Narrow" panose="020B0606020202030204" pitchFamily="34" charset="0"/>
              </a:rPr>
              <a:t>topografických názvov</a:t>
            </a:r>
            <a:r>
              <a:rPr lang="sk-SK" altLang="sk-SK" sz="2800" dirty="0">
                <a:latin typeface="Arial Narrow" panose="020B0606020202030204" pitchFamily="34" charset="0"/>
              </a:rPr>
              <a:t> 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Čierny les, Suchá hora, Žltá rieka 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en-GB" altLang="sk-SK" sz="2400" dirty="0" err="1">
                <a:latin typeface="Arial Narrow" panose="020B0606020202030204" pitchFamily="34" charset="0"/>
              </a:rPr>
              <a:t>potreba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lepšej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 err="1">
                <a:latin typeface="Arial Narrow" panose="020B0606020202030204" pitchFamily="34" charset="0"/>
              </a:rPr>
              <a:t>orientáci</a:t>
            </a:r>
            <a:r>
              <a:rPr lang="en-GB" altLang="sk-SK" sz="2400" dirty="0">
                <a:latin typeface="Arial Narrow" panose="020B0606020202030204" pitchFamily="34" charset="0"/>
              </a:rPr>
              <a:t>e, </a:t>
            </a:r>
            <a:r>
              <a:rPr lang="sk-SK" altLang="sk-SK" sz="2400" dirty="0" err="1">
                <a:latin typeface="Arial Narrow" panose="020B0606020202030204" pitchFamily="34" charset="0"/>
              </a:rPr>
              <a:t>uľahčen</a:t>
            </a:r>
            <a:r>
              <a:rPr lang="en-GB" altLang="sk-SK" sz="2400" dirty="0" err="1">
                <a:latin typeface="Arial Narrow" panose="020B0606020202030204" pitchFamily="34" charset="0"/>
              </a:rPr>
              <a:t>ia</a:t>
            </a:r>
            <a:r>
              <a:rPr lang="sk-SK" altLang="sk-SK" sz="2400" dirty="0">
                <a:latin typeface="Arial Narrow" panose="020B0606020202030204" pitchFamily="34" charset="0"/>
              </a:rPr>
              <a:t> sprostredkovania poznatkov</a:t>
            </a:r>
          </a:p>
          <a:p>
            <a:pPr eaLnBrk="1" hangingPunct="1">
              <a:spcAft>
                <a:spcPct val="20000"/>
              </a:spcAft>
            </a:pPr>
            <a:r>
              <a:rPr lang="sk-SK" altLang="sk-SK" sz="2800" b="1" dirty="0">
                <a:latin typeface="Arial Narrow" panose="020B0606020202030204" pitchFamily="34" charset="0"/>
              </a:rPr>
              <a:t>vytvoril sa nadindividuálny</a:t>
            </a:r>
            <a:r>
              <a:rPr lang="sk-SK" altLang="sk-SK" sz="2800" dirty="0">
                <a:latin typeface="Arial Narrow" panose="020B0606020202030204" pitchFamily="34" charset="0"/>
              </a:rPr>
              <a:t> (na jednotlivcoch nezávislý) </a:t>
            </a:r>
            <a:r>
              <a:rPr lang="sk-SK" altLang="sk-SK" sz="2800" b="1" dirty="0">
                <a:latin typeface="Arial Narrow" panose="020B0606020202030204" pitchFamily="34" charset="0"/>
              </a:rPr>
              <a:t>súbor pojmovo vyjadriteľných poznatkov</a:t>
            </a:r>
            <a:r>
              <a:rPr lang="sk-SK" altLang="sk-SK" sz="2800" dirty="0">
                <a:latin typeface="Arial Narrow" panose="020B0606020202030204" pitchFamily="34" charset="0"/>
              </a:rPr>
              <a:t> o danom území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spcAft>
                <a:spcPct val="2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možno už hovoriť o </a:t>
            </a:r>
            <a:r>
              <a:rPr lang="sk-SK" altLang="sk-SK" sz="2400" b="1" dirty="0">
                <a:latin typeface="Arial Narrow" panose="020B0606020202030204" pitchFamily="34" charset="0"/>
              </a:rPr>
              <a:t>zárodkoch geografie</a:t>
            </a:r>
          </a:p>
          <a:p>
            <a:pPr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sk-SK" altLang="sk-SK" b="1" dirty="0" err="1"/>
              <a:t>Humboldt</a:t>
            </a:r>
            <a:r>
              <a:rPr lang="sk-SK" altLang="sk-SK" b="1" dirty="0"/>
              <a:t> </a:t>
            </a:r>
            <a:r>
              <a:rPr lang="sk-SK" altLang="sk-SK" dirty="0"/>
              <a:t>(1769 – 1859):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fyzický geograf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po pobyte v Strednej a Južnej Amerike na prelome storočí vydal významnú RG prácu, v ktorej zhromaždil ohromné množstvo nadobudnutých materiálov a poznatkov</a:t>
            </a:r>
          </a:p>
          <a:p>
            <a:pPr marL="457200" lvl="1" indent="0" eaLnBrk="1" hangingPunct="1">
              <a:buNone/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1400" b="1" dirty="0">
                <a:hlinkClick r:id="rId4"/>
              </a:rPr>
              <a:t>zbierka Humboldtových máp</a:t>
            </a:r>
            <a:endParaRPr lang="sk-SK" altLang="sk-SK" b="1" dirty="0"/>
          </a:p>
        </p:txBody>
      </p:sp>
      <p:pic>
        <p:nvPicPr>
          <p:cNvPr id="31747" name="Picture 5" descr="Atlas zu Humboldt's Kosmos (1854)&#10;2. Planetensystem der Son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988"/>
            <a:ext cx="4643438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Atlas zu Humboldt's Kosmos (1854)&#10;10. Europa in geologischer Bezieh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47988"/>
            <a:ext cx="4643437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sk-SK" altLang="sk-SK" sz="2800" b="1" dirty="0" err="1"/>
              <a:t>Ritter</a:t>
            </a:r>
            <a:r>
              <a:rPr lang="sk-SK" altLang="sk-SK" sz="2800" b="1" dirty="0"/>
              <a:t> </a:t>
            </a:r>
            <a:r>
              <a:rPr lang="sk-SK" altLang="sk-SK" sz="2800" dirty="0"/>
              <a:t>(1779 – 1859): </a:t>
            </a:r>
          </a:p>
          <a:p>
            <a:pPr lvl="1" eaLnBrk="1" hangingPunct="1"/>
            <a:r>
              <a:rPr lang="sk-SK" altLang="sk-SK" sz="2400" b="1" dirty="0">
                <a:latin typeface="Arial Narrow" panose="020B0606020202030204" pitchFamily="34" charset="0"/>
              </a:rPr>
              <a:t>zakladateľ novodobej RG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geografiu definuje ako vedu o priestoroch a ich obsahu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jeho RG je </a:t>
            </a:r>
            <a:r>
              <a:rPr lang="sk-SK" altLang="sk-SK" sz="2400" b="1" dirty="0">
                <a:latin typeface="Arial Narrow" panose="020B0606020202030204" pitchFamily="34" charset="0"/>
              </a:rPr>
              <a:t>antropocentrická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na rozdiel od </a:t>
            </a:r>
            <a:r>
              <a:rPr lang="sk-SK" altLang="sk-SK" sz="2400" dirty="0" err="1">
                <a:latin typeface="Arial Narrow" panose="020B0606020202030204" pitchFamily="34" charset="0"/>
              </a:rPr>
              <a:t>Humboldta</a:t>
            </a:r>
            <a:r>
              <a:rPr lang="sk-SK" altLang="sk-SK" sz="2400" dirty="0">
                <a:latin typeface="Arial Narrow" panose="020B0606020202030204" pitchFamily="34" charset="0"/>
              </a:rPr>
              <a:t>, ktorý bol materialista a vzťahy medzi prírodou a spoločnosťou vysvetľoval skôr </a:t>
            </a:r>
            <a:r>
              <a:rPr lang="sk-SK" altLang="sk-SK" sz="2400" dirty="0" err="1">
                <a:latin typeface="Arial Narrow" panose="020B0606020202030204" pitchFamily="34" charset="0"/>
              </a:rPr>
              <a:t>determinististicky</a:t>
            </a:r>
            <a:r>
              <a:rPr lang="sk-SK" altLang="sk-SK" sz="2400" dirty="0">
                <a:latin typeface="Arial Narrow" panose="020B0606020202030204" pitchFamily="34" charset="0"/>
              </a:rPr>
              <a:t>*, </a:t>
            </a:r>
            <a:r>
              <a:rPr lang="sk-SK" altLang="sk-SK" sz="2400" dirty="0" err="1">
                <a:latin typeface="Arial Narrow" panose="020B0606020202030204" pitchFamily="34" charset="0"/>
              </a:rPr>
              <a:t>Ritter</a:t>
            </a:r>
            <a:r>
              <a:rPr lang="sk-SK" altLang="sk-SK" sz="2400" dirty="0">
                <a:latin typeface="Arial Narrow" panose="020B0606020202030204" pitchFamily="34" charset="0"/>
              </a:rPr>
              <a:t> spájal zákonitosti v prírode so vzťahmi medzi prírodou a spoločnosťou, ba až s náboženskými myšlienkami</a:t>
            </a:r>
          </a:p>
        </p:txBody>
      </p:sp>
      <p:pic>
        <p:nvPicPr>
          <p:cNvPr id="32771" name="Picture 4" descr="autriche_p142_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49725"/>
            <a:ext cx="47879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055"/>
            <a:ext cx="9144000" cy="685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sz="2800" dirty="0"/>
              <a:t>* </a:t>
            </a:r>
            <a:r>
              <a:rPr lang="sk-SK" sz="2800" b="1" dirty="0"/>
              <a:t>geografický (environmentálny) determinizmus</a:t>
            </a:r>
          </a:p>
          <a:p>
            <a:pPr marL="0" indent="0" eaLnBrk="1" hangingPunct="1">
              <a:buNone/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buFontTx/>
              <a:buChar char="-"/>
            </a:pPr>
            <a:r>
              <a:rPr lang="sk-SK" altLang="sk-SK" sz="2400" dirty="0">
                <a:latin typeface="Arial Narrow" panose="020B0606020202030204" pitchFamily="34" charset="0"/>
              </a:rPr>
              <a:t>predstava, že </a:t>
            </a:r>
            <a:r>
              <a:rPr lang="sk-SK" altLang="sk-SK" sz="2400" dirty="0" err="1">
                <a:latin typeface="Arial Narrow" panose="020B0606020202030204" pitchFamily="34" charset="0"/>
              </a:rPr>
              <a:t>fyzickogeografické</a:t>
            </a:r>
            <a:r>
              <a:rPr lang="sk-SK" altLang="sk-SK" sz="2400" dirty="0">
                <a:latin typeface="Arial Narrow" panose="020B0606020202030204" pitchFamily="34" charset="0"/>
              </a:rPr>
              <a:t> vlastnosti krajiny determinujú (predurčujú, limitujú) aj charakter </a:t>
            </a:r>
            <a:r>
              <a:rPr lang="sk-SK" altLang="sk-SK" sz="2400" dirty="0" err="1">
                <a:latin typeface="Arial Narrow" panose="020B0606020202030204" pitchFamily="34" charset="0"/>
              </a:rPr>
              <a:t>humánnogeografickej</a:t>
            </a:r>
            <a:r>
              <a:rPr lang="sk-SK" altLang="sk-SK" sz="2400" dirty="0">
                <a:latin typeface="Arial Narrow" panose="020B0606020202030204" pitchFamily="34" charset="0"/>
              </a:rPr>
              <a:t> sféry</a:t>
            </a:r>
          </a:p>
          <a:p>
            <a:pPr eaLnBrk="1" hangingPunct="1">
              <a:buFontTx/>
              <a:buChar char="-"/>
            </a:pPr>
            <a:r>
              <a:rPr lang="sk-SK" sz="2400" dirty="0">
                <a:latin typeface="Arial Narrow" panose="020B0606020202030204" pitchFamily="34" charset="0"/>
              </a:rPr>
              <a:t>a to nielen všeobecné vlastnosti hospodárstva, jazykovú, či kultúrnu diferenciáciu, ale aj fyzické, psychické a charakterové vlastnosti jednotlivcov</a:t>
            </a:r>
          </a:p>
          <a:p>
            <a:pPr marL="0" indent="0" eaLnBrk="1" hangingPunct="1">
              <a:buNone/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3284984"/>
            <a:ext cx="2806700" cy="2921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668344" y="6532780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>
                <a:hlinkClick r:id="rId5"/>
              </a:rPr>
              <a:t>zdroj + viac info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008672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b="1" dirty="0"/>
              <a:t>Friedrich </a:t>
            </a:r>
            <a:r>
              <a:rPr lang="sk-SK" altLang="sk-SK" b="1" dirty="0" err="1"/>
              <a:t>Ratzel</a:t>
            </a:r>
            <a:r>
              <a:rPr lang="sk-SK" altLang="sk-SK" b="1" dirty="0"/>
              <a:t> </a:t>
            </a:r>
            <a:r>
              <a:rPr lang="sk-SK" altLang="sk-SK" dirty="0"/>
              <a:t>(1844 – 1904):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nadviazal na </a:t>
            </a:r>
            <a:r>
              <a:rPr lang="sk-SK" altLang="sk-SK" sz="2600" dirty="0" err="1">
                <a:latin typeface="Arial Narrow" panose="020B0606020202030204" pitchFamily="34" charset="0"/>
              </a:rPr>
              <a:t>Rittera</a:t>
            </a:r>
            <a:endParaRPr lang="sk-SK" altLang="sk-SK" sz="26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je tiež považovaný za zakladateľa </a:t>
            </a:r>
            <a:r>
              <a:rPr lang="sk-SK" altLang="sk-SK" sz="2600" dirty="0" err="1">
                <a:latin typeface="Arial Narrow" panose="020B0606020202030204" pitchFamily="34" charset="0"/>
              </a:rPr>
              <a:t>antropogeografie</a:t>
            </a:r>
            <a:r>
              <a:rPr lang="sk-SK" altLang="sk-SK" sz="2600" dirty="0">
                <a:latin typeface="Arial Narrow" panose="020B0606020202030204" pitchFamily="34" charset="0"/>
              </a:rPr>
              <a:t> a </a:t>
            </a:r>
            <a:r>
              <a:rPr lang="sk-SK" altLang="sk-SK" sz="2600" dirty="0" err="1">
                <a:latin typeface="Arial Narrow" panose="020B0606020202030204" pitchFamily="34" charset="0"/>
              </a:rPr>
              <a:t>geopolitky</a:t>
            </a:r>
            <a:endParaRPr lang="sk-SK" altLang="sk-SK" sz="26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zastával názor, že </a:t>
            </a:r>
            <a:r>
              <a:rPr lang="sk-SK" altLang="sk-SK" sz="2600" b="1" dirty="0">
                <a:latin typeface="Arial Narrow" panose="020B0606020202030204" pitchFamily="34" charset="0"/>
              </a:rPr>
              <a:t>štát je ako živý organizmus a riadi sa zákonom silnejšieho</a:t>
            </a:r>
          </a:p>
          <a:p>
            <a:pPr lvl="2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na základe toho je označovaný ako </a:t>
            </a:r>
            <a:r>
              <a:rPr lang="sk-SK" altLang="sk-SK" sz="2200" dirty="0" err="1">
                <a:latin typeface="Arial Narrow" panose="020B0606020202030204" pitchFamily="34" charset="0"/>
              </a:rPr>
              <a:t>determinista</a:t>
            </a:r>
            <a:r>
              <a:rPr lang="sk-SK" altLang="sk-SK" sz="2200" dirty="0">
                <a:latin typeface="Arial Narrow" panose="020B0606020202030204" pitchFamily="34" charset="0"/>
              </a:rPr>
              <a:t>, hoci on sám koncept geografického determinizmu skôr kritizoval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niektorí </a:t>
            </a:r>
            <a:r>
              <a:rPr lang="sk-SK" altLang="sk-SK" sz="2600" dirty="0" err="1">
                <a:latin typeface="Arial Narrow" panose="020B0606020202030204" pitchFamily="34" charset="0"/>
              </a:rPr>
              <a:t>Ratzeloví</a:t>
            </a:r>
            <a:r>
              <a:rPr lang="sk-SK" altLang="sk-SK" sz="2600" dirty="0">
                <a:latin typeface="Arial Narrow" panose="020B0606020202030204" pitchFamily="34" charset="0"/>
              </a:rPr>
              <a:t> nasledovníci však jeho názory </a:t>
            </a:r>
            <a:r>
              <a:rPr lang="sk-SK" altLang="sk-SK" sz="2600" dirty="0" err="1">
                <a:latin typeface="Arial Narrow" panose="020B0606020202030204" pitchFamily="34" charset="0"/>
              </a:rPr>
              <a:t>dezinterpretovali</a:t>
            </a:r>
            <a:r>
              <a:rPr lang="sk-SK" altLang="sk-SK" sz="2600" dirty="0">
                <a:latin typeface="Arial Narrow" panose="020B0606020202030204" pitchFamily="34" charset="0"/>
              </a:rPr>
              <a:t> </a:t>
            </a:r>
            <a:br>
              <a:rPr lang="sk-SK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do takej krajnosti, že sa na jeho školu neskôr (neoprávnene) odvolávala dokonca aj </a:t>
            </a:r>
            <a:r>
              <a:rPr lang="sk-SK" altLang="sk-SK" sz="2600" b="1" dirty="0">
                <a:latin typeface="Arial Narrow" panose="020B0606020202030204" pitchFamily="34" charset="0"/>
              </a:rPr>
              <a:t>nacistická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geopolitka</a:t>
            </a:r>
            <a:r>
              <a:rPr lang="sk-SK" altLang="sk-SK" sz="2600" b="1" dirty="0">
                <a:latin typeface="Arial Narrow" panose="020B0606020202030204" pitchFamily="34" charset="0"/>
              </a:rPr>
              <a:t> a rôzne rasistické </a:t>
            </a:r>
            <a:br>
              <a:rPr lang="sk-SK" altLang="sk-SK" sz="2600" b="1" dirty="0">
                <a:latin typeface="Arial Narrow" panose="020B0606020202030204" pitchFamily="34" charset="0"/>
              </a:rPr>
            </a:br>
            <a:r>
              <a:rPr lang="sk-SK" altLang="sk-SK" sz="2600" b="1" dirty="0">
                <a:latin typeface="Arial Narrow" panose="020B0606020202030204" pitchFamily="34" charset="0"/>
              </a:rPr>
              <a:t>a šovinistické koncepcie</a:t>
            </a:r>
          </a:p>
          <a:p>
            <a:pPr lvl="2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to viedlo k útlmu rozvoja geopolitiky, obzvlášť v nemeckom prostredí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eaLnBrk="1" hangingPunct="1"/>
            <a:r>
              <a:rPr lang="sk-SK" altLang="sk-SK" b="1" dirty="0" err="1"/>
              <a:t>Alfred</a:t>
            </a:r>
            <a:r>
              <a:rPr lang="sk-SK" altLang="sk-SK" b="1" dirty="0"/>
              <a:t> </a:t>
            </a:r>
            <a:r>
              <a:rPr lang="sk-SK" altLang="sk-SK" b="1" dirty="0" err="1"/>
              <a:t>Hettner</a:t>
            </a:r>
            <a:r>
              <a:rPr lang="sk-SK" altLang="sk-SK" b="1" dirty="0"/>
              <a:t> </a:t>
            </a:r>
            <a:r>
              <a:rPr lang="sk-SK" altLang="sk-SK" dirty="0"/>
              <a:t>(1859 – 1941): 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jeho práca mala výrazný vplyv predovšetkým na </a:t>
            </a:r>
            <a:r>
              <a:rPr lang="sk-SK" altLang="sk-SK" sz="2600" b="1" dirty="0">
                <a:latin typeface="Arial Narrow" panose="020B0606020202030204" pitchFamily="34" charset="0"/>
              </a:rPr>
              <a:t>spôsob systematizácie</a:t>
            </a:r>
            <a:r>
              <a:rPr lang="sk-SK" altLang="sk-SK" sz="2600" dirty="0">
                <a:latin typeface="Arial Narrow" panose="020B0606020202030204" pitchFamily="34" charset="0"/>
              </a:rPr>
              <a:t> materiálu v regionálnych monografiách</a:t>
            </a:r>
          </a:p>
          <a:p>
            <a:pPr marL="457200" lvl="1" indent="0" eaLnBrk="1" hangingPunct="1">
              <a:buNone/>
            </a:pPr>
            <a:r>
              <a:rPr lang="sk-SK" altLang="sk-SK" sz="26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i keď tzv.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Hettnerovská</a:t>
            </a:r>
            <a:r>
              <a:rPr lang="sk-SK" altLang="sk-SK" sz="2600" b="1" dirty="0">
                <a:latin typeface="Arial Narrow" panose="020B0606020202030204" pitchFamily="34" charset="0"/>
              </a:rPr>
              <a:t> schéma</a:t>
            </a:r>
            <a:r>
              <a:rPr lang="sk-SK" altLang="sk-SK" sz="2600" dirty="0">
                <a:latin typeface="Arial Narrow" panose="020B0606020202030204" pitchFamily="34" charset="0"/>
              </a:rPr>
              <a:t> v priebehu ďalšieho vývoja prešla rôznymi modifikáciami, dodnes sa zachovala ním zavedená postupnosť analýzy jednotlivých zložiek G sféry, ktorá vychádza z abstraktnej postupnosti vývojového vyčleňovania mladších zložiek G sféry zo starších</a:t>
            </a:r>
          </a:p>
          <a:p>
            <a:pPr marL="457200" lvl="1" indent="0" eaLnBrk="1" hangingPunct="1">
              <a:buNone/>
            </a:pPr>
            <a:endParaRPr lang="sk-SK" altLang="sk-SK" sz="26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odmietal delenie G na všeobecnú a regionálnu, tvrdil, že G sa podobne ako iné vedy musí zaoberať jedinečnými vecami (RG) ako aj všeobecnými (všeobecná G), no bázou G je štúdium regiónov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6950" cy="6485213"/>
          </a:xfrm>
        </p:spPr>
      </p:pic>
      <p:sp>
        <p:nvSpPr>
          <p:cNvPr id="5" name="BlokTextu 4"/>
          <p:cNvSpPr txBox="1"/>
          <p:nvPr/>
        </p:nvSpPr>
        <p:spPr>
          <a:xfrm>
            <a:off x="4572000" y="63045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179512" y="980728"/>
            <a:ext cx="1933290" cy="37164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politika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doprava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umenie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človek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živočíšstvo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pôdy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rastlinstvo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vodstvo, ľadovce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klíma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endParaRPr lang="sk-SK" sz="1000" dirty="0"/>
          </a:p>
          <a:p>
            <a:pPr>
              <a:spcBef>
                <a:spcPts val="100"/>
              </a:spcBef>
              <a:spcAft>
                <a:spcPts val="200"/>
              </a:spcAft>
            </a:pPr>
            <a:r>
              <a:rPr lang="sk-SK" dirty="0"/>
              <a:t>horniny, reliéf</a:t>
            </a:r>
          </a:p>
          <a:p>
            <a:pPr>
              <a:spcBef>
                <a:spcPts val="100"/>
              </a:spcBef>
              <a:spcAft>
                <a:spcPts val="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8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91264" cy="5157192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ts val="6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dochádza na jednej strane k formálnemu zdôrazňovaniu potreby jednoty geografie, na strane druhej sa v geografii, najmä z analytického hľadiska, čoraz viac od seba vzďaľuje FG a HG</a:t>
            </a:r>
          </a:p>
          <a:p>
            <a:pPr lvl="1" eaLnBrk="1" hangingPunct="1">
              <a:spcBef>
                <a:spcPts val="0"/>
              </a:spcBef>
              <a:spcAft>
                <a:spcPct val="4000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náznaky konfrontácie </a:t>
            </a:r>
            <a:r>
              <a:rPr lang="sk-SK" altLang="sk-SK" sz="2200" b="1" dirty="0">
                <a:latin typeface="Arial Narrow" panose="020B0606020202030204" pitchFamily="34" charset="0"/>
              </a:rPr>
              <a:t>monistickej a dualistickej paradigmy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RG v pravom slova zmysle má oslabené postavenie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na prelome 19. a 20. storočia nastáva v RG kvalitatívna zmena, ktorá sa spája najmä s francúzskou geografickou školou a menom </a:t>
            </a:r>
            <a:r>
              <a:rPr lang="sk-SK" altLang="sk-SK" sz="2600" b="1" dirty="0">
                <a:latin typeface="Arial Narrow" panose="020B0606020202030204" pitchFamily="34" charset="0"/>
              </a:rPr>
              <a:t>Paul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Vidal</a:t>
            </a:r>
            <a:r>
              <a:rPr lang="sk-SK" altLang="sk-SK" sz="2600" b="1" dirty="0">
                <a:latin typeface="Arial Narrow" panose="020B0606020202030204" pitchFamily="34" charset="0"/>
              </a:rPr>
              <a:t> de la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Blache</a:t>
            </a:r>
            <a:r>
              <a:rPr lang="sk-SK" altLang="sk-SK" sz="2600" dirty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francúzska RG v sebe spájala metódy výskumov prírodných i historických</a:t>
            </a:r>
          </a:p>
          <a:p>
            <a:pPr eaLnBrk="1" hangingPunct="1">
              <a:spcAft>
                <a:spcPct val="25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dôsledkom toho bolo vnímanie skúmaného priestoru ako vzájomne na seba pôsobiaceho prírodného prostredia a v ňom žijúceho človeka v historickom aspekte (</a:t>
            </a:r>
            <a:r>
              <a:rPr lang="sk-SK" altLang="sk-SK" sz="2500" b="1" dirty="0" err="1">
                <a:latin typeface="Arial Narrow" panose="020B0606020202030204" pitchFamily="34" charset="0"/>
              </a:rPr>
              <a:t>possibilizmus</a:t>
            </a:r>
            <a:r>
              <a:rPr lang="sk-SK" altLang="sk-SK" sz="25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sk-SK" altLang="sk-SK" sz="2500" dirty="0">
                <a:latin typeface="Arial Narrow" panose="020B0606020202030204" pitchFamily="34" charset="0"/>
              </a:rPr>
              <a:t>do RG prác sa tak zaviedli princípy </a:t>
            </a:r>
            <a:r>
              <a:rPr lang="sk-SK" altLang="sk-SK" sz="2500" b="1" dirty="0">
                <a:latin typeface="Arial Narrow" panose="020B0606020202030204" pitchFamily="34" charset="0"/>
              </a:rPr>
              <a:t>komplexnosti a dynamickosti</a:t>
            </a:r>
            <a:r>
              <a:rPr lang="sk-SK" altLang="sk-SK" sz="2500" dirty="0">
                <a:latin typeface="Arial Narrow" panose="020B0606020202030204" pitchFamily="34" charset="0"/>
              </a:rPr>
              <a:t>, ktoré sa zachovávajú dodnes. </a:t>
            </a:r>
          </a:p>
        </p:txBody>
      </p:sp>
      <p:pic>
        <p:nvPicPr>
          <p:cNvPr id="3" name="Picture 4" descr="http://www.cairn.info/loadimg.php?FILE=EG/EG_371/EG_371_0075/fullEG_id2701148625_pu2008-01s_sa06_art06_img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976664" cy="34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516216" y="623731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1400" dirty="0">
                <a:latin typeface="Arial Narrow" panose="020B0606020202030204" pitchFamily="34" charset="0"/>
              </a:rPr>
              <a:t>Hospodárska mapa sveta </a:t>
            </a:r>
            <a:br>
              <a:rPr lang="sk-SK" altLang="sk-SK" sz="1400" dirty="0">
                <a:latin typeface="Arial Narrow" panose="020B0606020202030204" pitchFamily="34" charset="0"/>
              </a:rPr>
            </a:br>
            <a:r>
              <a:rPr lang="sk-SK" altLang="sk-SK" sz="1400" dirty="0">
                <a:latin typeface="Arial Narrow" panose="020B0606020202030204" pitchFamily="34" charset="0"/>
              </a:rPr>
              <a:t>od Paula </a:t>
            </a:r>
            <a:r>
              <a:rPr lang="sk-SK" altLang="sk-SK" sz="1400" dirty="0" err="1">
                <a:latin typeface="Arial Narrow" panose="020B0606020202030204" pitchFamily="34" charset="0"/>
              </a:rPr>
              <a:t>Vidal</a:t>
            </a:r>
            <a:r>
              <a:rPr lang="sk-SK" altLang="sk-SK" sz="1400" dirty="0">
                <a:latin typeface="Arial Narrow" panose="020B0606020202030204" pitchFamily="34" charset="0"/>
              </a:rPr>
              <a:t> de la </a:t>
            </a:r>
            <a:r>
              <a:rPr lang="sk-SK" altLang="sk-SK" sz="1400" dirty="0" err="1">
                <a:latin typeface="Arial Narrow" panose="020B0606020202030204" pitchFamily="34" charset="0"/>
              </a:rPr>
              <a:t>Blache</a:t>
            </a:r>
            <a:endParaRPr lang="sk-SK" altLang="sk-SK" sz="1400" dirty="0">
              <a:latin typeface="Arial Narrow" panose="020B0606020202030204" pitchFamily="34" charset="0"/>
            </a:endParaRPr>
          </a:p>
          <a:p>
            <a:endParaRPr lang="sk-SK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2708920"/>
            <a:ext cx="9144000" cy="2160240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pPr marL="712788" lvl="2" eaLnBrk="1" hangingPunct="1"/>
            <a:r>
              <a:rPr lang="sk-SK" altLang="sk-SK" sz="2400" dirty="0">
                <a:latin typeface="Arial Narrow" panose="020B0606020202030204" pitchFamily="34" charset="0"/>
              </a:rPr>
              <a:t>nástup a striedanie nových paradigiem sa stále zrýchľuje</a:t>
            </a:r>
          </a:p>
          <a:p>
            <a:pPr marL="712788" lvl="2" eaLnBrk="1" hangingPunct="1"/>
            <a:r>
              <a:rPr lang="sk-SK" altLang="sk-SK" sz="2400" dirty="0">
                <a:latin typeface="Arial Narrow" panose="020B0606020202030204" pitchFamily="34" charset="0"/>
              </a:rPr>
              <a:t>prirodzene dochádza k prelínaniu a miešaniu starých a nových koncepcií</a:t>
            </a:r>
          </a:p>
          <a:p>
            <a:pPr marL="712788" lvl="2" eaLnBrk="1" hangingPunct="1"/>
            <a:r>
              <a:rPr lang="sk-SK" altLang="sk-SK" sz="2400" dirty="0">
                <a:latin typeface="Arial Narrow" panose="020B0606020202030204" pitchFamily="34" charset="0"/>
              </a:rPr>
              <a:t>často tým dochádza k nejednotnosti tak názorovej, ako aj terminologickej</a:t>
            </a:r>
          </a:p>
          <a:p>
            <a:pPr marL="712788" lvl="2" eaLnBrk="1" hangingPunct="1"/>
            <a:r>
              <a:rPr lang="sk-SK" altLang="sk-SK" sz="2400" dirty="0">
                <a:latin typeface="Arial Narrow" panose="020B0606020202030204" pitchFamily="34" charset="0"/>
              </a:rPr>
              <a:t>tento stav sa týka aj súčasnej RG, preto si potrebujeme priblížiť vývoj RG pod vplyvom </a:t>
            </a:r>
            <a:r>
              <a:rPr lang="sk-SK" altLang="sk-SK" sz="2400">
                <a:latin typeface="Arial Narrow" panose="020B0606020202030204" pitchFamily="34" charset="0"/>
              </a:rPr>
              <a:t>zmien paradigmy</a:t>
            </a:r>
            <a:endParaRPr lang="sk-SK" altLang="sk-SK" sz="1800" dirty="0">
              <a:latin typeface="Arial Narrow" panose="020B0606020202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474787" y="0"/>
            <a:ext cx="6194425" cy="12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ts val="4600"/>
              </a:lnSpc>
            </a:pPr>
            <a:r>
              <a:rPr lang="sk-SK" altLang="sk-SK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paradigmatický vývoj v 19. a 20. storočí</a:t>
            </a:r>
          </a:p>
        </p:txBody>
      </p:sp>
    </p:spTree>
    <p:extLst>
      <p:ext uri="{BB962C8B-B14F-4D97-AF65-F5344CB8AC3E}">
        <p14:creationId xmlns:p14="http://schemas.microsoft.com/office/powerpoint/2010/main" val="2043081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</a:t>
            </a:r>
            <a:b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</a:br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k monistickej paradigme</a:t>
            </a:r>
          </a:p>
        </p:txBody>
      </p:sp>
      <p:sp>
        <p:nvSpPr>
          <p:cNvPr id="11267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2564904"/>
            <a:ext cx="9144000" cy="2664296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000" dirty="0">
                <a:latin typeface="Arial Narrow" panose="020B0606020202030204" pitchFamily="34" charset="0"/>
              </a:rPr>
              <a:t>v 19. storočí pomaly končia objavy nových území, dobývanie polárnych oblastí má skôr politický a nie hospodársky význam =&gt;</a:t>
            </a:r>
          </a:p>
          <a:p>
            <a:pPr lvl="8">
              <a:spcBef>
                <a:spcPts val="0"/>
              </a:spcBef>
            </a:pPr>
            <a:endParaRPr lang="sk-SK" altLang="sk-SK" sz="1300" dirty="0">
              <a:latin typeface="Arial Narrow" panose="020B0606020202030204" pitchFamily="34" charset="0"/>
            </a:endParaRPr>
          </a:p>
          <a:p>
            <a:r>
              <a:rPr lang="sk-SK" altLang="sk-SK" sz="2000" dirty="0">
                <a:latin typeface="Arial Narrow" panose="020B0606020202030204" pitchFamily="34" charset="0"/>
              </a:rPr>
              <a:t>pridaná hodnota novoobjavených území sa rýchlo vyčerpávala, jednotlivé parciálne </a:t>
            </a:r>
            <a:br>
              <a:rPr lang="sk-SK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analytické prístupy (ktoré boli príznačné pre dualistickú paradigmu) neboli schopné dôkladne určiť charakter regiónu, a tým predostrieť možnosti jeho dlhodobého využívania</a:t>
            </a:r>
          </a:p>
          <a:p>
            <a:pPr marL="623888" lvl="1" indent="-285750"/>
            <a:r>
              <a:rPr lang="sk-SK" altLang="sk-SK" sz="1800" dirty="0">
                <a:latin typeface="Arial Narrow" panose="020B0606020202030204" pitchFamily="34" charset="0"/>
              </a:rPr>
              <a:t>príklad: v novoobjavenom regióne Afriky fyzickí geografi objavili veľké zásoby diamantov.</a:t>
            </a:r>
          </a:p>
          <a:p>
            <a:pPr marL="898525" lvl="2" indent="-285750"/>
            <a:r>
              <a:rPr lang="sk-SK" altLang="sk-SK" sz="1500" dirty="0">
                <a:latin typeface="Arial Narrow" panose="020B0606020202030204" pitchFamily="34" charset="0"/>
              </a:rPr>
              <a:t>Kolonizátori na nich rýchlo zbohatli, po vyčerpaní zásob sa však stal región hospodárskou ťarchou.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4644008" y="5373216"/>
            <a:ext cx="0" cy="12241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9144000" cy="6264994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privlastňovanie si území, vznik rodových, kmeňových majetkov 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buFont typeface="Symbol" panose="05050102010706020507" pitchFamily="18" charset="2"/>
              <a:buChar char="Þ"/>
            </a:pP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intenzívnejšie poznávanie krajiny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buFont typeface="Symbol" panose="05050102010706020507" pitchFamily="18" charset="2"/>
              <a:buChar char="Þ"/>
            </a:pP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rastie význam </a:t>
            </a:r>
            <a:r>
              <a:rPr lang="sk-SK" altLang="sk-SK" sz="2200" b="1" dirty="0">
                <a:latin typeface="Arial Narrow" panose="020B0606020202030204" pitchFamily="34" charset="0"/>
              </a:rPr>
              <a:t>hraníc vyčlenených človekom</a:t>
            </a:r>
            <a:r>
              <a:rPr lang="sk-SK" altLang="sk-SK" sz="2200" dirty="0">
                <a:latin typeface="Arial Narrow" panose="020B0606020202030204" pitchFamily="34" charset="0"/>
              </a:rPr>
              <a:t>, ktoré sa nezhodujú s hranicami prírodných celkov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pôvodné podvedomé členenie zemského povrchu na prirodzené územia dané FG pomermi je významovo stále viac potláčané mocenskými územiami 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teda človekom vytvorených priestorových jednotiek – regiónov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spc="-10" dirty="0">
                <a:latin typeface="Arial Narrow" panose="020B0606020202030204" pitchFamily="34" charset="0"/>
              </a:rPr>
              <a:t>latinský pojem </a:t>
            </a:r>
            <a:r>
              <a:rPr lang="sk-SK" altLang="sk-SK" sz="2400" b="1" spc="-10" dirty="0">
                <a:latin typeface="Arial Narrow" panose="020B0606020202030204" pitchFamily="34" charset="0"/>
              </a:rPr>
              <a:t>REGIO</a:t>
            </a:r>
            <a:r>
              <a:rPr lang="en-GB" altLang="sk-SK" sz="2400" b="1" spc="-10" dirty="0">
                <a:latin typeface="Arial Narrow" panose="020B0606020202030204" pitchFamily="34" charset="0"/>
              </a:rPr>
              <a:t>* </a:t>
            </a:r>
            <a:r>
              <a:rPr lang="en-GB" altLang="sk-SK" sz="2400" spc="-10" dirty="0">
                <a:latin typeface="Arial Narrow" panose="020B0606020202030204" pitchFamily="34" charset="0"/>
              </a:rPr>
              <a:t>(</a:t>
            </a:r>
            <a:r>
              <a:rPr lang="sk-SK" altLang="sk-SK" sz="2400" spc="-10" dirty="0">
                <a:latin typeface="Arial Narrow" panose="020B0606020202030204" pitchFamily="34" charset="0"/>
              </a:rPr>
              <a:t>región</a:t>
            </a:r>
            <a:r>
              <a:rPr lang="en-GB" altLang="sk-SK" sz="2400" spc="-10" dirty="0">
                <a:latin typeface="Arial Narrow" panose="020B0606020202030204" pitchFamily="34" charset="0"/>
              </a:rPr>
              <a:t>)</a:t>
            </a:r>
            <a:r>
              <a:rPr lang="sk-SK" altLang="sk-SK" sz="2400" spc="-10" dirty="0">
                <a:latin typeface="Arial Narrow" panose="020B0606020202030204" pitchFamily="34" charset="0"/>
              </a:rPr>
              <a:t> – v spojitosti s týmto obdobím má význam „</a:t>
            </a:r>
            <a:r>
              <a:rPr lang="sk-SK" altLang="sk-SK" sz="2400" b="1" spc="-10" dirty="0">
                <a:latin typeface="Arial Narrow" panose="020B0606020202030204" pitchFamily="34" charset="0"/>
              </a:rPr>
              <a:t>ovládané územie</a:t>
            </a:r>
            <a:r>
              <a:rPr lang="sk-SK" altLang="sk-SK" sz="2400" spc="-10" dirty="0">
                <a:latin typeface="Arial Narrow" panose="020B0606020202030204" pitchFamily="34" charset="0"/>
              </a:rPr>
              <a:t>“</a:t>
            </a:r>
          </a:p>
          <a:p>
            <a:pPr eaLnBrk="1" hangingPunct="1">
              <a:lnSpc>
                <a:spcPct val="90000"/>
              </a:lnSpc>
            </a:pPr>
            <a:endParaRPr lang="sk-SK" altLang="sk-SK" sz="2500" spc="-2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500" spc="-2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spc="-2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spc="-2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spc="-20" dirty="0">
                <a:latin typeface="Arial Narrow" panose="020B0606020202030204" pitchFamily="34" charset="0"/>
              </a:rPr>
              <a:t>aj pri premene rodov a kmeňov na národnosti a národy a ich území na štáty sa v súvislosti s týmito územnými jednotkami používa označenie </a:t>
            </a:r>
            <a:r>
              <a:rPr lang="en-GB" altLang="sk-SK" sz="2400" spc="-20" dirty="0" err="1">
                <a:latin typeface="Arial Narrow" panose="020B0606020202030204" pitchFamily="34" charset="0"/>
              </a:rPr>
              <a:t>región</a:t>
            </a:r>
            <a:endParaRPr lang="sk-SK" altLang="sk-SK" sz="2400" spc="-2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pojem tak nadobúda nový význam: „</a:t>
            </a:r>
            <a:r>
              <a:rPr lang="sk-SK" altLang="sk-SK" sz="2000" b="1" dirty="0">
                <a:latin typeface="Arial Narrow" panose="020B0606020202030204" pitchFamily="34" charset="0"/>
              </a:rPr>
              <a:t>politicky ovládané územie</a:t>
            </a:r>
            <a:r>
              <a:rPr lang="sk-SK" altLang="sk-SK" sz="2000" dirty="0">
                <a:latin typeface="Arial Narrow" panose="020B0606020202030204" pitchFamily="34" charset="0"/>
              </a:rPr>
              <a:t>“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95536" y="411449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*</a:t>
            </a:r>
            <a:r>
              <a:rPr lang="en-GB" i="1" dirty="0" err="1">
                <a:latin typeface="Arial Narrow" panose="020B0606020202030204" pitchFamily="34" charset="0"/>
              </a:rPr>
              <a:t>anachronizmus</a:t>
            </a:r>
            <a:endParaRPr lang="en-GB" i="1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573016"/>
            <a:ext cx="5120167" cy="1800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k monistickej paradigme</a:t>
            </a:r>
          </a:p>
        </p:txBody>
      </p:sp>
      <p:sp>
        <p:nvSpPr>
          <p:cNvPr id="11267" name="Zástupný symbol obsahu 2"/>
          <p:cNvSpPr>
            <a:spLocks noGrp="1"/>
          </p:cNvSpPr>
          <p:nvPr>
            <p:ph sz="quarter" idx="1"/>
          </p:nvPr>
        </p:nvSpPr>
        <p:spPr>
          <a:xfrm>
            <a:off x="-4576" y="2492896"/>
            <a:ext cx="9108504" cy="2952328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000" dirty="0">
                <a:latin typeface="Arial Narrow" panose="020B0606020202030204" pitchFamily="34" charset="0"/>
              </a:rPr>
              <a:t>potrebu oživenia RG sa vyplýva z celospoločenských požiadaviek na geografiu</a:t>
            </a:r>
          </a:p>
          <a:p>
            <a:r>
              <a:rPr lang="sk-SK" altLang="sk-SK" sz="2000" dirty="0">
                <a:latin typeface="Arial Narrow" panose="020B0606020202030204" pitchFamily="34" charset="0"/>
              </a:rPr>
              <a:t>nemôže však ísť o RG pôvodného popisného charakteru, ale o </a:t>
            </a:r>
            <a:r>
              <a:rPr lang="sk-SK" altLang="sk-SK" sz="2000" b="1" dirty="0">
                <a:latin typeface="Arial Narrow" panose="020B0606020202030204" pitchFamily="34" charset="0"/>
              </a:rPr>
              <a:t>RG komplexne syntetizujúcu</a:t>
            </a:r>
            <a:r>
              <a:rPr lang="sk-SK" altLang="sk-SK" sz="2000" dirty="0">
                <a:latin typeface="Arial Narrow" panose="020B0606020202030204" pitchFamily="34" charset="0"/>
              </a:rPr>
              <a:t> poznatky parciálnych analytických vedných disciplín, čím má pomôcť odhaliť hlbšiu podstatu regiónov umožňujúcu ich dlhodobé (TUR) využívanie</a:t>
            </a:r>
          </a:p>
          <a:p>
            <a:pPr lvl="1"/>
            <a:r>
              <a:rPr lang="sk-SK" altLang="sk-SK" sz="1800" dirty="0">
                <a:latin typeface="Arial Narrow" panose="020B0606020202030204" pitchFamily="34" charset="0"/>
              </a:rPr>
              <a:t>to je možné </a:t>
            </a:r>
            <a:r>
              <a:rPr lang="sk-SK" altLang="sk-SK" sz="1800" b="1" dirty="0">
                <a:latin typeface="Arial Narrow" panose="020B0606020202030204" pitchFamily="34" charset="0"/>
              </a:rPr>
              <a:t>len pri monistickej RG</a:t>
            </a:r>
            <a:r>
              <a:rPr lang="sk-SK" altLang="sk-SK" sz="1800" dirty="0">
                <a:latin typeface="Arial Narrow" panose="020B0606020202030204" pitchFamily="34" charset="0"/>
              </a:rPr>
              <a:t>, nie pri jej dualistickom poňatí</a:t>
            </a:r>
          </a:p>
          <a:p>
            <a:pPr lvl="7"/>
            <a:endParaRPr lang="sk-SK" altLang="sk-SK" sz="900" dirty="0">
              <a:latin typeface="Arial Narrow" panose="020B0606020202030204" pitchFamily="34" charset="0"/>
            </a:endParaRPr>
          </a:p>
          <a:p>
            <a:r>
              <a:rPr lang="sk-SK" altLang="sk-SK" sz="2000" dirty="0">
                <a:latin typeface="Arial Narrow" panose="020B0606020202030204" pitchFamily="34" charset="0"/>
              </a:rPr>
              <a:t>s rozvojom RG ako komplexnej syntetizujúcej vedy (monistická paradigma) sa spájajú počiatky modernej geografie; dynamický rozvoj však zaznamenala najmä vďaka francúzskej G škole na prelome 19. a 20. storočia</a:t>
            </a:r>
          </a:p>
        </p:txBody>
      </p:sp>
    </p:spTree>
    <p:extLst>
      <p:ext uri="{BB962C8B-B14F-4D97-AF65-F5344CB8AC3E}">
        <p14:creationId xmlns:p14="http://schemas.microsoft.com/office/powerpoint/2010/main" val="43033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4463"/>
            <a:ext cx="9144000" cy="1196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b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k monistickej paradigme</a:t>
            </a:r>
            <a:r>
              <a:rPr lang="sk-SK" altLang="sk-SK" sz="3400" b="1">
                <a:solidFill>
                  <a:srgbClr val="325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sk-SK" altLang="sk-SK" sz="4000"/>
            </a:br>
            <a:endParaRPr lang="sk-SK" altLang="sk-SK" sz="4000"/>
          </a:p>
        </p:txBody>
      </p:sp>
      <p:sp>
        <p:nvSpPr>
          <p:cNvPr id="12291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748680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100" dirty="0">
                <a:latin typeface="Arial Narrow" panose="020B0606020202030204" pitchFamily="34" charset="0"/>
              </a:rPr>
              <a:t>intenzívne vyvstáva aj </a:t>
            </a:r>
            <a:r>
              <a:rPr lang="sk-SK" altLang="sk-SK" sz="2100" b="1" dirty="0">
                <a:latin typeface="Arial Narrow" panose="020B0606020202030204" pitchFamily="34" charset="0"/>
              </a:rPr>
              <a:t>otázka objektu RG</a:t>
            </a:r>
            <a:r>
              <a:rPr lang="sk-SK" altLang="sk-SK" sz="2100" dirty="0">
                <a:latin typeface="Arial Narrow" panose="020B0606020202030204" pitchFamily="34" charset="0"/>
              </a:rPr>
              <a:t> (okrem praktických dôvodov ide aj o dôvody prestíže – každá seriózna veda má už v tomto období jasne definovaný objekt výskumu)</a:t>
            </a:r>
          </a:p>
        </p:txBody>
      </p:sp>
    </p:spTree>
    <p:extLst>
      <p:ext uri="{BB962C8B-B14F-4D97-AF65-F5344CB8AC3E}">
        <p14:creationId xmlns:p14="http://schemas.microsoft.com/office/powerpoint/2010/main" val="3183339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9144000" cy="1196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b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k monistickej paradigme</a:t>
            </a:r>
            <a:r>
              <a:rPr lang="sk-SK" altLang="sk-SK" sz="3400" b="1">
                <a:solidFill>
                  <a:srgbClr val="325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sk-SK" altLang="sk-SK" sz="4000"/>
            </a:br>
            <a:endParaRPr lang="sk-SK" altLang="sk-SK" sz="4000"/>
          </a:p>
        </p:txBody>
      </p:sp>
      <p:sp>
        <p:nvSpPr>
          <p:cNvPr id="12291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9144000" cy="2116832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100" dirty="0">
                <a:latin typeface="Arial Narrow" panose="020B0606020202030204" pitchFamily="34" charset="0"/>
              </a:rPr>
              <a:t>intenzívne vyvstáva aj </a:t>
            </a:r>
            <a:r>
              <a:rPr lang="sk-SK" altLang="sk-SK" sz="2100" b="1" dirty="0">
                <a:latin typeface="Arial Narrow" panose="020B0606020202030204" pitchFamily="34" charset="0"/>
              </a:rPr>
              <a:t>otázka objektu RG</a:t>
            </a:r>
            <a:r>
              <a:rPr lang="sk-SK" altLang="sk-SK" sz="2100" dirty="0">
                <a:latin typeface="Arial Narrow" panose="020B0606020202030204" pitchFamily="34" charset="0"/>
              </a:rPr>
              <a:t> (okrem praktických dôvodov ide aj o dôvody prestíže – každá seriózna veda má už v tomto období jasne definovaný objekt výskumu)</a:t>
            </a:r>
          </a:p>
          <a:p>
            <a:endParaRPr lang="sk-SK" altLang="sk-SK" sz="2100" dirty="0"/>
          </a:p>
          <a:p>
            <a:r>
              <a:rPr lang="sk-SK" altLang="sk-SK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ÚLOHA:</a:t>
            </a:r>
          </a:p>
          <a:p>
            <a:pPr lvl="1"/>
            <a:r>
              <a:rPr lang="sk-SK" altLang="sk-SK" sz="24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Pokúste sa definovať, čo je objektom štúdia regionálnej geografie</a:t>
            </a:r>
          </a:p>
        </p:txBody>
      </p:sp>
    </p:spTree>
    <p:extLst>
      <p:ext uri="{BB962C8B-B14F-4D97-AF65-F5344CB8AC3E}">
        <p14:creationId xmlns:p14="http://schemas.microsoft.com/office/powerpoint/2010/main" val="155803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9144000" cy="1196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b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altLang="sk-SK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altLang="sk-SK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k monistickej paradigme</a:t>
            </a:r>
            <a:r>
              <a:rPr lang="sk-SK" altLang="sk-SK" sz="3400" b="1">
                <a:solidFill>
                  <a:srgbClr val="325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sk-SK" altLang="sk-SK" sz="4000"/>
            </a:br>
            <a:endParaRPr lang="sk-SK" altLang="sk-SK" sz="4000"/>
          </a:p>
        </p:txBody>
      </p:sp>
      <p:sp>
        <p:nvSpPr>
          <p:cNvPr id="12291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9144000" cy="3845024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100" dirty="0">
                <a:solidFill>
                  <a:schemeClr val="bg2"/>
                </a:solidFill>
                <a:latin typeface="Arial Narrow" panose="020B0606020202030204" pitchFamily="34" charset="0"/>
              </a:rPr>
              <a:t>intenzívne vyvstáva aj </a:t>
            </a:r>
            <a:r>
              <a:rPr lang="sk-SK" altLang="sk-SK" sz="2100" b="1" dirty="0">
                <a:solidFill>
                  <a:schemeClr val="bg2"/>
                </a:solidFill>
                <a:latin typeface="Arial Narrow" panose="020B0606020202030204" pitchFamily="34" charset="0"/>
              </a:rPr>
              <a:t>otázka objektu RG</a:t>
            </a:r>
            <a:r>
              <a:rPr lang="sk-SK" altLang="sk-SK" sz="2100" dirty="0">
                <a:solidFill>
                  <a:schemeClr val="bg2"/>
                </a:solidFill>
                <a:latin typeface="Arial Narrow" panose="020B0606020202030204" pitchFamily="34" charset="0"/>
              </a:rPr>
              <a:t> (okrem praktických dôvodov ide aj o dôvody prestíže- každá seriózna veda má už v tomto období jasne definovaný objekt výskumu)</a:t>
            </a:r>
          </a:p>
          <a:p>
            <a:r>
              <a:rPr lang="sk-SK" altLang="sk-SK" sz="2100" dirty="0">
                <a:latin typeface="Arial Narrow" panose="020B0606020202030204" pitchFamily="34" charset="0"/>
              </a:rPr>
              <a:t>RG, v tom čase nazývaná ešte </a:t>
            </a:r>
            <a:r>
              <a:rPr lang="sk-SK" altLang="sk-SK" sz="2100" b="1" dirty="0">
                <a:latin typeface="Arial Narrow" panose="020B0606020202030204" pitchFamily="34" charset="0"/>
              </a:rPr>
              <a:t>špeciálna geografia</a:t>
            </a:r>
            <a:r>
              <a:rPr lang="sk-SK" altLang="sk-SK" sz="2100" dirty="0">
                <a:latin typeface="Arial Narrow" panose="020B0606020202030204" pitchFamily="34" charset="0"/>
              </a:rPr>
              <a:t> sa už tradične zaoberala regiónmi</a:t>
            </a:r>
          </a:p>
          <a:p>
            <a:r>
              <a:rPr lang="sk-SK" altLang="sk-SK" sz="2100" dirty="0">
                <a:latin typeface="Arial Narrow" panose="020B0606020202030204" pitchFamily="34" charset="0"/>
              </a:rPr>
              <a:t>tento fenomén však doposiaľ nebol ani riadne pomenovaný, ani definovaný – pôvodne označoval </a:t>
            </a:r>
            <a:r>
              <a:rPr lang="sk-SK" altLang="sk-SK" sz="2100" b="1" dirty="0">
                <a:latin typeface="Arial Narrow" panose="020B0606020202030204" pitchFamily="34" charset="0"/>
              </a:rPr>
              <a:t>prírodnú krajinu</a:t>
            </a:r>
            <a:r>
              <a:rPr lang="sk-SK" altLang="sk-SK" sz="2100" dirty="0">
                <a:latin typeface="Arial Narrow" panose="020B0606020202030204" pitchFamily="34" charset="0"/>
              </a:rPr>
              <a:t>, neskôr nadobudol skôr </a:t>
            </a:r>
            <a:r>
              <a:rPr lang="sk-SK" altLang="sk-SK" sz="2100" b="1" dirty="0">
                <a:latin typeface="Arial Narrow" panose="020B0606020202030204" pitchFamily="34" charset="0"/>
              </a:rPr>
              <a:t>sociálny a politický rozmer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</a:p>
          <a:p>
            <a:r>
              <a:rPr lang="sk-SK" altLang="sk-SK" sz="2100" dirty="0">
                <a:latin typeface="Arial Narrow" panose="020B0606020202030204" pitchFamily="34" charset="0"/>
              </a:rPr>
              <a:t>v diferenciačnom období opäť je vnímaný buď ako región prírodný alebo región sociálny</a:t>
            </a:r>
          </a:p>
          <a:p>
            <a:r>
              <a:rPr lang="sk-SK" altLang="sk-SK" sz="2100" dirty="0">
                <a:latin typeface="Arial Narrow" panose="020B0606020202030204" pitchFamily="34" charset="0"/>
              </a:rPr>
              <a:t>koncom 19. stor. pojem do popredia dostáva pojem región </a:t>
            </a:r>
            <a:br>
              <a:rPr lang="sk-SK" altLang="sk-SK" sz="2100" dirty="0">
                <a:latin typeface="Arial Narrow" panose="020B0606020202030204" pitchFamily="34" charset="0"/>
              </a:rPr>
            </a:br>
            <a:r>
              <a:rPr lang="sk-SK" altLang="sk-SK" sz="2100" dirty="0">
                <a:latin typeface="Arial Narrow" panose="020B0606020202030204" pitchFamily="34" charset="0"/>
              </a:rPr>
              <a:t>s </a:t>
            </a:r>
            <a:r>
              <a:rPr lang="sk-SK" altLang="sk-SK" sz="2100" b="1" u="sng" dirty="0">
                <a:latin typeface="Arial Narrow" panose="020B0606020202030204" pitchFamily="34" charset="0"/>
              </a:rPr>
              <a:t>významom komplexného javu</a:t>
            </a:r>
          </a:p>
          <a:p>
            <a:r>
              <a:rPr lang="sk-SK" altLang="sk-SK" sz="2100" dirty="0">
                <a:latin typeface="Arial Narrow" panose="020B0606020202030204" pitchFamily="34" charset="0"/>
              </a:rPr>
              <a:t>v 19. storočí sa tak na základe objektu štúdia </a:t>
            </a:r>
            <a:r>
              <a:rPr lang="sk-SK" altLang="sk-SK" sz="2100" b="1" dirty="0">
                <a:latin typeface="Arial Narrow" panose="020B0606020202030204" pitchFamily="34" charset="0"/>
              </a:rPr>
              <a:t>začína „špeciálna geografia“ označovať „regionálna geografia“</a:t>
            </a:r>
          </a:p>
        </p:txBody>
      </p:sp>
    </p:spTree>
    <p:extLst>
      <p:ext uri="{BB962C8B-B14F-4D97-AF65-F5344CB8AC3E}">
        <p14:creationId xmlns:p14="http://schemas.microsoft.com/office/powerpoint/2010/main" val="140694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azok 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76"/>
          <a:stretch>
            <a:fillRect/>
          </a:stretch>
        </p:blipFill>
        <p:spPr>
          <a:xfrm>
            <a:off x="755576" y="1533066"/>
            <a:ext cx="7560840" cy="51803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9144000" cy="11969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br>
              <a:rPr lang="sk-SK" altLang="sk-SK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k-SK" altLang="sk-SK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t>Od dualistickej 	k monistickej paradigme</a:t>
            </a:r>
            <a:r>
              <a:rPr lang="sk-SK" altLang="sk-SK" sz="3400" b="1" dirty="0">
                <a:solidFill>
                  <a:srgbClr val="325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sk-SK" altLang="sk-SK" sz="4000" dirty="0"/>
            </a:br>
            <a:endParaRPr lang="sk-SK" altLang="sk-SK" sz="4000" dirty="0"/>
          </a:p>
        </p:txBody>
      </p:sp>
      <p:sp>
        <p:nvSpPr>
          <p:cNvPr id="12291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0" y="1844824"/>
            <a:ext cx="9144000" cy="4680520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sk-SK" altLang="sk-SK" sz="2100" b="1" dirty="0">
                <a:latin typeface="Arial Narrow" panose="020B0606020202030204" pitchFamily="34" charset="0"/>
              </a:rPr>
              <a:t>prechod od dualistického k monistickému poňatiu RG je často deklaratívny</a:t>
            </a:r>
          </a:p>
          <a:p>
            <a:pPr lvl="1"/>
            <a:r>
              <a:rPr lang="sk-SK" altLang="sk-SK" sz="1700" dirty="0">
                <a:latin typeface="Arial Narrow" panose="020B0606020202030204" pitchFamily="34" charset="0"/>
              </a:rPr>
              <a:t>hoci potreba monistického poňatia RG bola zrejmá už v 19. storočí, cesta k takejto RG bola dlhá, a dá sa povedať, že trvá dodnes</a:t>
            </a:r>
          </a:p>
          <a:p>
            <a:pPr lvl="1"/>
            <a:r>
              <a:rPr lang="sk-SK" altLang="sk-SK" sz="1700" b="1" dirty="0">
                <a:latin typeface="Arial Narrow" panose="020B0606020202030204" pitchFamily="34" charset="0"/>
              </a:rPr>
              <a:t>dualistický rozkol</a:t>
            </a:r>
            <a:r>
              <a:rPr lang="sk-SK" altLang="sk-SK" sz="1700" dirty="0">
                <a:latin typeface="Arial Narrow" panose="020B0606020202030204" pitchFamily="34" charset="0"/>
              </a:rPr>
              <a:t> celej geografie na FG a HG (sociálnu) bol obzvlášť silný v bývalom ZSSR</a:t>
            </a:r>
          </a:p>
          <a:p>
            <a:pPr marL="1017587" lvl="2" indent="-285750"/>
            <a:r>
              <a:rPr lang="sk-SK" altLang="sk-SK" sz="1700" dirty="0">
                <a:latin typeface="Arial Narrow" panose="020B0606020202030204" pitchFamily="34" charset="0"/>
              </a:rPr>
              <a:t>FG tu nadväzovala na hlboké tradície</a:t>
            </a:r>
          </a:p>
          <a:p>
            <a:pPr marL="1017587" lvl="2" indent="-285750"/>
            <a:r>
              <a:rPr lang="sk-SK" altLang="sk-SK" sz="1700" dirty="0">
                <a:latin typeface="Arial Narrow" panose="020B0606020202030204" pitchFamily="34" charset="0"/>
              </a:rPr>
              <a:t>HG (SG) bola postavená pred úlohy úplne iného charakteru ako predtým – vplyv </a:t>
            </a:r>
            <a:r>
              <a:rPr lang="sk-SK" altLang="sk-SK" sz="1700" dirty="0" err="1">
                <a:latin typeface="Arial Narrow" panose="020B0606020202030204" pitchFamily="34" charset="0"/>
              </a:rPr>
              <a:t>komunist</a:t>
            </a:r>
            <a:r>
              <a:rPr lang="sk-SK" altLang="sk-SK" sz="1700" dirty="0">
                <a:latin typeface="Arial Narrow" panose="020B0606020202030204" pitchFamily="34" charset="0"/>
              </a:rPr>
              <a:t>. ideológie</a:t>
            </a:r>
          </a:p>
          <a:p>
            <a:r>
              <a:rPr lang="sk-SK" altLang="sk-SK" sz="2100" b="1" dirty="0">
                <a:latin typeface="Arial Narrow" panose="020B0606020202030204" pitchFamily="34" charset="0"/>
              </a:rPr>
              <a:t>otázka relevancie objektu výskumu regionálnej geografie</a:t>
            </a:r>
          </a:p>
          <a:p>
            <a:pPr lvl="1"/>
            <a:r>
              <a:rPr lang="sk-SK" altLang="sk-SK" sz="2100" dirty="0">
                <a:latin typeface="Arial Narrow" panose="020B0606020202030204" pitchFamily="34" charset="0"/>
              </a:rPr>
              <a:t>D. </a:t>
            </a:r>
            <a:r>
              <a:rPr lang="sk-SK" altLang="sk-SK" sz="2100" dirty="0" err="1">
                <a:latin typeface="Arial Narrow" panose="020B0606020202030204" pitchFamily="34" charset="0"/>
              </a:rPr>
              <a:t>Whittlesey</a:t>
            </a:r>
            <a:r>
              <a:rPr lang="sk-SK" altLang="sk-SK" sz="2100" dirty="0">
                <a:latin typeface="Arial Narrow" panose="020B0606020202030204" pitchFamily="34" charset="0"/>
              </a:rPr>
              <a:t>: ak 10 geografov vyčlení na základe rovnakých informácií v danom území 10 rôznych regiónov, jediným vysvetlením je, že žiaden objektívny región neexistuje. Jeho vyčleňovanie ale zbytočné nie je.</a:t>
            </a:r>
          </a:p>
          <a:p>
            <a:pPr lvl="2"/>
            <a:r>
              <a:rPr lang="sk-SK" altLang="sk-SK" sz="1800" dirty="0">
                <a:latin typeface="Arial Narrow" panose="020B0606020202030204" pitchFamily="34" charset="0"/>
              </a:rPr>
              <a:t>región je subjektívna, hoci veľmi užitočná intelektuálna koncepcia</a:t>
            </a:r>
          </a:p>
          <a:p>
            <a:pPr lvl="2"/>
            <a:r>
              <a:rPr lang="sk-SK" altLang="sk-SK" sz="1800" dirty="0">
                <a:latin typeface="Arial Narrow" panose="020B0606020202030204" pitchFamily="34" charset="0"/>
              </a:rPr>
              <a:t>veľmi podnetná koncepcia, dodnes sa k nej hlási veľa geografov</a:t>
            </a:r>
          </a:p>
          <a:p>
            <a:pPr lvl="3"/>
            <a:r>
              <a:rPr lang="sk-SK" altLang="sk-SK" sz="1500" dirty="0">
                <a:latin typeface="Arial Narrow" panose="020B0606020202030204" pitchFamily="34" charset="0"/>
              </a:rPr>
              <a:t>protiargumentmi jeho koncepcie môžu byť v prírode viditeľné hranice (svahy, zlomy...), ako aj to, že ak objektívne existuje krajinná sféra, objektívne musia existovať aj jej časti – regióny.  (ale?)</a:t>
            </a:r>
          </a:p>
          <a:p>
            <a:pPr lvl="1"/>
            <a:endParaRPr lang="sk-SK" altLang="sk-SK" sz="1700" dirty="0">
              <a:latin typeface="Arial Narrow" panose="020B0606020202030204" pitchFamily="34" charset="0"/>
            </a:endParaRPr>
          </a:p>
          <a:p>
            <a:endParaRPr lang="sk-SK" altLang="sk-SK" sz="2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5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k-SK" altLang="sk-SK" sz="4000" b="1" dirty="0">
                <a:latin typeface="Courier New" panose="02070309020205020404" pitchFamily="49" charset="0"/>
              </a:rPr>
              <a:t>Vývoj regionálnej 	</a:t>
            </a:r>
            <a:br>
              <a:rPr lang="sk-SK" altLang="sk-SK" sz="4000" b="1" dirty="0">
                <a:latin typeface="Courier New" panose="02070309020205020404" pitchFamily="49" charset="0"/>
              </a:rPr>
            </a:br>
            <a:r>
              <a:rPr lang="sk-SK" altLang="sk-SK" sz="4000" b="1" dirty="0">
                <a:latin typeface="Courier New" panose="02070309020205020404" pitchFamily="49" charset="0"/>
              </a:rPr>
              <a:t>geografie na Slovensku</a:t>
            </a:r>
          </a:p>
        </p:txBody>
      </p:sp>
      <p:sp>
        <p:nvSpPr>
          <p:cNvPr id="72707" name="Rectangle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sk-SK" b="1" dirty="0">
                <a:latin typeface="Arial Narrow" panose="020B0606020202030204" pitchFamily="34" charset="0"/>
              </a:rPr>
              <a:t>Ján </a:t>
            </a:r>
            <a:r>
              <a:rPr lang="sk-SK" altLang="sk-SK" b="1" dirty="0" err="1">
                <a:latin typeface="Arial Narrow" panose="020B0606020202030204" pitchFamily="34" charset="0"/>
              </a:rPr>
              <a:t>Sambucus</a:t>
            </a:r>
            <a:r>
              <a:rPr lang="sk-SK" altLang="sk-SK" dirty="0">
                <a:latin typeface="Arial Narrow" panose="020B0606020202030204" pitchFamily="34" charset="0"/>
              </a:rPr>
              <a:t> z Trnavy (16. stor.)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básnik a polyhistor; humanista európskeho významu, pôsobil vo Viedni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jedna z prvých monografií o Uhorsku</a:t>
            </a:r>
          </a:p>
          <a:p>
            <a:pPr>
              <a:lnSpc>
                <a:spcPct val="90000"/>
              </a:lnSpc>
            </a:pPr>
            <a:r>
              <a:rPr lang="sk-SK" altLang="sk-SK" b="1" dirty="0">
                <a:latin typeface="Arial Narrow" panose="020B0606020202030204" pitchFamily="34" charset="0"/>
              </a:rPr>
              <a:t>David </a:t>
            </a:r>
            <a:r>
              <a:rPr lang="sk-SK" altLang="sk-SK" b="1" dirty="0" err="1">
                <a:latin typeface="Arial Narrow" panose="020B0606020202030204" pitchFamily="34" charset="0"/>
              </a:rPr>
              <a:t>Fr</a:t>
            </a:r>
            <a:r>
              <a:rPr lang="en-US" altLang="sk-SK" b="1" dirty="0">
                <a:latin typeface="Arial Narrow" panose="020B0606020202030204" pitchFamily="34" charset="0"/>
              </a:rPr>
              <a:t>ö</a:t>
            </a:r>
            <a:r>
              <a:rPr lang="sk-SK" altLang="sk-SK" b="1" dirty="0" err="1">
                <a:latin typeface="Arial Narrow" panose="020B0606020202030204" pitchFamily="34" charset="0"/>
              </a:rPr>
              <a:t>hlich</a:t>
            </a:r>
            <a:r>
              <a:rPr lang="sk-SK" altLang="sk-SK" dirty="0">
                <a:latin typeface="Arial Narrow" panose="020B0606020202030204" pitchFamily="34" charset="0"/>
              </a:rPr>
              <a:t> z Kežmarku (17. stor.)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teória: </a:t>
            </a:r>
            <a:r>
              <a:rPr lang="sk-SK" altLang="sk-SK" dirty="0" err="1">
                <a:latin typeface="Arial Narrow" panose="020B0606020202030204" pitchFamily="34" charset="0"/>
              </a:rPr>
              <a:t>Medulla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dirty="0" err="1">
                <a:latin typeface="Arial Narrow" panose="020B0606020202030204" pitchFamily="34" charset="0"/>
              </a:rPr>
              <a:t>geographie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dirty="0" err="1">
                <a:latin typeface="Arial Narrow" panose="020B0606020202030204" pitchFamily="34" charset="0"/>
              </a:rPr>
              <a:t>practicae</a:t>
            </a:r>
            <a:r>
              <a:rPr lang="sk-SK" altLang="sk-SK" dirty="0">
                <a:latin typeface="Arial Narrow" panose="020B0606020202030204" pitchFamily="34" charset="0"/>
              </a:rPr>
              <a:t> (Podstata geografickej práce)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slovenské regióny, najmä Tatry (väčšinou v nemčine)</a:t>
            </a:r>
          </a:p>
          <a:p>
            <a:pPr lvl="2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kalendáre (planetárna geografia – podporovateľ </a:t>
            </a:r>
            <a:r>
              <a:rPr lang="sk-SK" altLang="sk-SK" dirty="0" err="1">
                <a:latin typeface="Arial Narrow" panose="020B0606020202030204" pitchFamily="34" charset="0"/>
              </a:rPr>
              <a:t>Galileovej</a:t>
            </a:r>
            <a:r>
              <a:rPr lang="sk-SK" altLang="sk-SK" dirty="0">
                <a:latin typeface="Arial Narrow" panose="020B0606020202030204" pitchFamily="34" charset="0"/>
              </a:rPr>
              <a:t> myšlienky rotácie Zeme)</a:t>
            </a:r>
          </a:p>
          <a:p>
            <a:pPr>
              <a:lnSpc>
                <a:spcPct val="90000"/>
              </a:lnSpc>
            </a:pPr>
            <a:r>
              <a:rPr lang="sk-SK" altLang="sk-SK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Matej </a:t>
            </a:r>
            <a:r>
              <a:rPr lang="sk-SK" altLang="sk-SK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Bel</a:t>
            </a:r>
            <a:r>
              <a:rPr lang="sk-SK" altLang="sk-SK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(z Očovej), (17./18. stor.)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rektor evanjelického lýcea v BA – centra národného obrodenia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vrchol RG prác: </a:t>
            </a:r>
            <a:r>
              <a:rPr lang="sk-SK" altLang="sk-SK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Notitia</a:t>
            </a:r>
            <a:r>
              <a:rPr lang="sk-SK" alt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Hungariae</a:t>
            </a:r>
            <a:r>
              <a:rPr lang="sk-SK" alt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novae</a:t>
            </a:r>
            <a:r>
              <a:rPr lang="sk-SK" alt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historico-geographica</a:t>
            </a:r>
            <a:r>
              <a:rPr lang="sk-SK" alt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(4 zväzky 1735 – 1742)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opis 12 stolíc z územia Slovenska</a:t>
            </a:r>
          </a:p>
          <a:p>
            <a:pPr lvl="1">
              <a:lnSpc>
                <a:spcPct val="90000"/>
              </a:lnSpc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zhromaždil rozsiahly materiál (dotazníky, práce v teréne)</a:t>
            </a:r>
          </a:p>
        </p:txBody>
      </p:sp>
    </p:spTree>
    <p:extLst>
      <p:ext uri="{BB962C8B-B14F-4D97-AF65-F5344CB8AC3E}">
        <p14:creationId xmlns:p14="http://schemas.microsoft.com/office/powerpoint/2010/main" val="2181366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r>
              <a:rPr lang="sk-SK" alt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Ján Matej </a:t>
            </a:r>
            <a:r>
              <a:rPr lang="sk-SK" alt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Korabinský</a:t>
            </a:r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z Prešova (18. stor.)</a:t>
            </a:r>
          </a:p>
          <a:p>
            <a:pPr lvl="1"/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prvá </a:t>
            </a:r>
            <a:r>
              <a:rPr lang="sk-SK" alt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ekonomickogeografická</a:t>
            </a:r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a etnografická mapa Uhorska</a:t>
            </a:r>
          </a:p>
          <a:p>
            <a:r>
              <a:rPr lang="sk-SK" alt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Andreas</a:t>
            </a:r>
            <a:r>
              <a:rPr lang="sk-SK" alt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Jonas</a:t>
            </a:r>
            <a:r>
              <a:rPr lang="sk-SK" alt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Czirbes</a:t>
            </a:r>
            <a:r>
              <a:rPr lang="sk-SK" alt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zo Spišskej Novej Vsi (18. stor.)</a:t>
            </a:r>
            <a:endParaRPr lang="sk-SK" altLang="sk-SK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sk-SK" altLang="sk-SK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Vareniom</a:t>
            </a:r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inšpirovaná syntetická práca o Vysokých Tatrách</a:t>
            </a:r>
          </a:p>
          <a:p>
            <a:r>
              <a:rPr lang="sk-SK" alt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Ladislav </a:t>
            </a:r>
            <a:r>
              <a:rPr lang="sk-SK" alt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Bartholomeides</a:t>
            </a:r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(z Klenovca) (18./19. stor.)</a:t>
            </a:r>
          </a:p>
          <a:p>
            <a:pPr lvl="1"/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prvá učebnica v jazyku zrozumiteľnom ľudu – češtine</a:t>
            </a:r>
          </a:p>
          <a:p>
            <a:pPr lvl="1"/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RG monografia o Gemeri</a:t>
            </a:r>
          </a:p>
          <a:p>
            <a:pPr lvl="1"/>
            <a:r>
              <a:rPr lang="sk-SK" alt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zavŕšil školu Mateja Bela</a:t>
            </a:r>
          </a:p>
          <a:p>
            <a:pPr lvl="1">
              <a:buFont typeface="Wingdings 2" panose="05020102010507070707" pitchFamily="18" charset="2"/>
              <a:buNone/>
            </a:pPr>
            <a:endParaRPr lang="sk-SK" altLang="sk-SK" dirty="0"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k-SK" altLang="sk-SK" sz="4000" b="1">
                <a:latin typeface="Courier New" panose="02070309020205020404" pitchFamily="49" charset="0"/>
              </a:rPr>
              <a:t>Vývoj regionálnej 	</a:t>
            </a:r>
            <a:br>
              <a:rPr lang="sk-SK" altLang="sk-SK" sz="4000" b="1">
                <a:latin typeface="Courier New" panose="02070309020205020404" pitchFamily="49" charset="0"/>
              </a:rPr>
            </a:br>
            <a:r>
              <a:rPr lang="sk-SK" altLang="sk-SK" sz="4000" b="1">
                <a:latin typeface="Courier New" panose="02070309020205020404" pitchFamily="49" charset="0"/>
              </a:rPr>
              <a:t>geografie na Slovensku</a:t>
            </a:r>
            <a:endParaRPr lang="sk-SK" altLang="sk-SK" sz="4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69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 Narrow" panose="020B0606020202030204" pitchFamily="34" charset="0"/>
              </a:rPr>
              <a:t>Po vzniku ČSR (1. polovica 20. storočia)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endParaRPr lang="sk-SK" altLang="sk-SK" b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b="1" dirty="0" err="1">
                <a:latin typeface="Arial Narrow" panose="020B0606020202030204" pitchFamily="34" charset="0"/>
              </a:rPr>
              <a:t>Jan</a:t>
            </a:r>
            <a:r>
              <a:rPr lang="sk-SK" altLang="sk-SK" b="1" dirty="0">
                <a:latin typeface="Arial Narrow" panose="020B0606020202030204" pitchFamily="34" charset="0"/>
              </a:rPr>
              <a:t> Hromádka </a:t>
            </a:r>
            <a:r>
              <a:rPr lang="sk-SK" altLang="sk-SK" dirty="0">
                <a:latin typeface="Arial Narrow" panose="020B0606020202030204" pitchFamily="34" charset="0"/>
              </a:rPr>
              <a:t>(český geograf; 1886-1968)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>
                <a:latin typeface="Arial Narrow" panose="020B0606020202030204" pitchFamily="34" charset="0"/>
              </a:rPr>
              <a:t>Všeobecný zemepis Slovenska (1943)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Lukniš</a:t>
            </a:r>
            <a:r>
              <a:rPr lang="sk-SK" altLang="sk-SK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(slovenský geograf; 1916-1986)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nadviazal na Hromádku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 err="1">
                <a:solidFill>
                  <a:schemeClr val="tx1"/>
                </a:solidFill>
                <a:latin typeface="Arial Narrow" panose="020B0606020202030204" pitchFamily="34" charset="0"/>
              </a:rPr>
              <a:t>Jakubiany</a:t>
            </a:r>
            <a:endParaRPr lang="sk-SK" altLang="sk-SK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Geografia krajiny Jura pri Bratislave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Regionálne členenie SSR z hľadiska jej racionálneho rozvoja</a:t>
            </a:r>
          </a:p>
          <a:p>
            <a:pPr lvl="2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Lukniš</a:t>
            </a:r>
            <a:r>
              <a:rPr lang="sk-SK" altLang="sk-SK" sz="1600" dirty="0">
                <a:solidFill>
                  <a:schemeClr val="tx1"/>
                </a:solidFill>
                <a:latin typeface="Arial Narrow" panose="020B0606020202030204" pitchFamily="34" charset="0"/>
              </a:rPr>
              <a:t>, M. 1985: Regionálne členenie Slovenskej socialistickej republiky </a:t>
            </a:r>
            <a:br>
              <a:rPr lang="sk-SK" altLang="sk-SK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altLang="sk-SK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 hľadiska jej racionálneho rozvoja, </a:t>
            </a:r>
            <a:r>
              <a:rPr lang="sk-SK" altLang="sk-SK" sz="1600" i="1" dirty="0">
                <a:solidFill>
                  <a:schemeClr val="tx1"/>
                </a:solidFill>
                <a:latin typeface="Arial Narrow" panose="020B0606020202030204" pitchFamily="34" charset="0"/>
              </a:rPr>
              <a:t>Geografický časopis</a:t>
            </a:r>
            <a:r>
              <a:rPr lang="sk-SK" altLang="sk-SK" sz="1600" dirty="0">
                <a:solidFill>
                  <a:schemeClr val="tx1"/>
                </a:solidFill>
                <a:latin typeface="Arial Narrow" panose="020B0606020202030204" pitchFamily="34" charset="0"/>
              </a:rPr>
              <a:t>, 37, 2-3, 137-163.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endParaRPr lang="sk-SK" altLang="sk-SK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>
                <a:latin typeface="Arial Narrow" panose="020B0606020202030204" pitchFamily="34" charset="0"/>
              </a:rPr>
              <a:t>1974: Katedra regionálnej geografie (</a:t>
            </a:r>
            <a:r>
              <a:rPr lang="sk-SK" altLang="sk-SK" dirty="0" err="1">
                <a:latin typeface="Arial Narrow" panose="020B0606020202030204" pitchFamily="34" charset="0"/>
              </a:rPr>
              <a:t>PriF</a:t>
            </a:r>
            <a:r>
              <a:rPr lang="sk-SK" altLang="sk-SK" dirty="0">
                <a:latin typeface="Arial Narrow" panose="020B0606020202030204" pitchFamily="34" charset="0"/>
              </a:rPr>
              <a:t>. UK)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 err="1">
                <a:latin typeface="Arial Narrow" panose="020B0606020202030204" pitchFamily="34" charset="0"/>
              </a:rPr>
              <a:t>Bašovský</a:t>
            </a:r>
            <a:r>
              <a:rPr lang="sk-SK" altLang="sk-SK" dirty="0">
                <a:latin typeface="Arial Narrow" panose="020B0606020202030204" pitchFamily="34" charset="0"/>
              </a:rPr>
              <a:t>, </a:t>
            </a:r>
            <a:r>
              <a:rPr lang="sk-SK" altLang="sk-SK" dirty="0" err="1">
                <a:latin typeface="Arial Narrow" panose="020B0606020202030204" pitchFamily="34" charset="0"/>
              </a:rPr>
              <a:t>Lukniš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endParaRPr lang="sk-SK" altLang="sk-SK" b="1" dirty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r>
              <a:rPr lang="sk-SK" altLang="sk-SK" dirty="0" err="1">
                <a:latin typeface="Arial Narrow" panose="020B0606020202030204" pitchFamily="34" charset="0"/>
              </a:rPr>
              <a:t>Mičian</a:t>
            </a:r>
            <a:r>
              <a:rPr lang="sk-SK" altLang="sk-SK" dirty="0">
                <a:latin typeface="Arial Narrow" panose="020B0606020202030204" pitchFamily="34" charset="0"/>
              </a:rPr>
              <a:t>, </a:t>
            </a:r>
            <a:r>
              <a:rPr lang="sk-SK" altLang="sk-SK" dirty="0" err="1">
                <a:latin typeface="Arial Narrow" panose="020B0606020202030204" pitchFamily="34" charset="0"/>
              </a:rPr>
              <a:t>Paulov</a:t>
            </a:r>
            <a:r>
              <a:rPr lang="sk-SK" altLang="sk-SK" dirty="0">
                <a:latin typeface="Arial Narrow" panose="020B0606020202030204" pitchFamily="34" charset="0"/>
              </a:rPr>
              <a:t>, Lauko, </a:t>
            </a:r>
            <a:r>
              <a:rPr lang="sk-SK" altLang="sk-SK" b="1" dirty="0">
                <a:latin typeface="Arial Narrow" panose="020B0606020202030204" pitchFamily="34" charset="0"/>
              </a:rPr>
              <a:t>Bezák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Wingdings" panose="05000000000000000000" pitchFamily="2" charset="2"/>
              <a:buChar char="q"/>
            </a:pPr>
            <a:endParaRPr lang="sk-SK" altLang="sk-SK" dirty="0"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k-SK" altLang="sk-SK" sz="4000" b="1">
                <a:latin typeface="Courier New" panose="02070309020205020404" pitchFamily="49" charset="0"/>
              </a:rPr>
              <a:t>Vývoj regionálnej 	</a:t>
            </a:r>
            <a:br>
              <a:rPr lang="sk-SK" altLang="sk-SK" sz="4000" b="1">
                <a:latin typeface="Courier New" panose="02070309020205020404" pitchFamily="49" charset="0"/>
              </a:rPr>
            </a:br>
            <a:r>
              <a:rPr lang="sk-SK" altLang="sk-SK" sz="4000" b="1">
                <a:latin typeface="Courier New" panose="02070309020205020404" pitchFamily="49" charset="0"/>
              </a:rPr>
              <a:t>geografie na Slovensku</a:t>
            </a:r>
            <a:endParaRPr lang="sk-SK" altLang="sk-SK" sz="4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94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4008" y="5877272"/>
            <a:ext cx="4042792" cy="248891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ďakujem za pozornosť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 b="1" dirty="0"/>
              <a:t>Premoderné obdobie vývoja       G a RG (starovek)</a:t>
            </a:r>
            <a:r>
              <a:rPr lang="sk-SK" altLang="sk-SK" sz="40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900" dirty="0">
                <a:latin typeface="Arial Narrow" panose="020B0606020202030204" pitchFamily="34" charset="0"/>
              </a:rPr>
              <a:t>pojem geografia: </a:t>
            </a:r>
            <a:r>
              <a:rPr lang="sk-SK" altLang="sk-SK" sz="2900" b="1" dirty="0" err="1">
                <a:latin typeface="Arial Narrow" panose="020B0606020202030204" pitchFamily="34" charset="0"/>
              </a:rPr>
              <a:t>Eratosthenes</a:t>
            </a:r>
            <a:r>
              <a:rPr lang="sk-SK" altLang="sk-SK" sz="2900" dirty="0">
                <a:latin typeface="Arial Narrow" panose="020B0606020202030204" pitchFamily="34" charset="0"/>
              </a:rPr>
              <a:t> (2. stor. p. n. l.)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500" dirty="0">
                <a:latin typeface="Arial Narrow" panose="020B0606020202030204" pitchFamily="34" charset="0"/>
              </a:rPr>
              <a:t>najprv mapové zobrazenie zeme, neskôr aj textový opis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500" dirty="0">
                <a:latin typeface="Arial Narrow" panose="020B0606020202030204" pitchFamily="34" charset="0"/>
              </a:rPr>
              <a:t>geografia je komplexnou, nediferencovanou vedou, </a:t>
            </a:r>
            <a:r>
              <a:rPr lang="en-GB" altLang="sk-SK" sz="2500" dirty="0" err="1">
                <a:latin typeface="Arial Narrow" panose="020B0606020202030204" pitchFamily="34" charset="0"/>
              </a:rPr>
              <a:t>má</a:t>
            </a:r>
            <a:r>
              <a:rPr lang="en-GB" altLang="sk-SK" sz="2500" dirty="0">
                <a:latin typeface="Arial Narrow" panose="020B0606020202030204" pitchFamily="34" charset="0"/>
              </a:rPr>
              <a:t> </a:t>
            </a:r>
            <a:r>
              <a:rPr lang="sk-SK" altLang="sk-SK" sz="2500" dirty="0" err="1">
                <a:latin typeface="Arial Narrow" panose="020B0606020202030204" pitchFamily="34" charset="0"/>
              </a:rPr>
              <a:t>chara</a:t>
            </a:r>
            <a:r>
              <a:rPr lang="en-GB" altLang="sk-SK" sz="2500" dirty="0">
                <a:latin typeface="Arial Narrow" panose="020B0606020202030204" pitchFamily="34" charset="0"/>
              </a:rPr>
              <a:t>k</a:t>
            </a:r>
            <a:r>
              <a:rPr lang="sk-SK" altLang="sk-SK" sz="2500" dirty="0" err="1">
                <a:latin typeface="Arial Narrow" panose="020B0606020202030204" pitchFamily="34" charset="0"/>
              </a:rPr>
              <a:t>ter</a:t>
            </a:r>
            <a:r>
              <a:rPr lang="en-GB" altLang="sk-SK" sz="2500" dirty="0">
                <a:latin typeface="Arial Narrow" panose="020B0606020202030204" pitchFamily="34" charset="0"/>
              </a:rPr>
              <a:t> RG</a:t>
            </a:r>
            <a:endParaRPr lang="sk-SK" altLang="sk-SK" sz="25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k-SK" sz="29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900" dirty="0">
                <a:latin typeface="Arial Narrow" panose="020B0606020202030204" pitchFamily="34" charset="0"/>
              </a:rPr>
              <a:t>hromadenie poznatkov =&gt; proces diferenciácie G na </a:t>
            </a:r>
            <a:r>
              <a:rPr lang="en-GB" altLang="sk-SK" sz="2900" b="1" dirty="0" err="1">
                <a:latin typeface="Arial Narrow" panose="020B0606020202030204" pitchFamily="34" charset="0"/>
              </a:rPr>
              <a:t>parciálne</a:t>
            </a:r>
            <a:r>
              <a:rPr lang="sk-SK" altLang="sk-SK" sz="2900" b="1" dirty="0">
                <a:latin typeface="Arial Narrow" panose="020B0606020202030204" pitchFamily="34" charset="0"/>
              </a:rPr>
              <a:t> </a:t>
            </a:r>
            <a:r>
              <a:rPr lang="en-GB" altLang="sk-SK" sz="2900" b="1" dirty="0" err="1">
                <a:latin typeface="Arial Narrow" panose="020B0606020202030204" pitchFamily="34" charset="0"/>
              </a:rPr>
              <a:t>geografické</a:t>
            </a:r>
            <a:r>
              <a:rPr lang="en-GB" altLang="sk-SK" sz="2900" b="1" dirty="0">
                <a:latin typeface="Arial Narrow" panose="020B0606020202030204" pitchFamily="34" charset="0"/>
              </a:rPr>
              <a:t> </a:t>
            </a:r>
            <a:r>
              <a:rPr lang="sk-SK" altLang="sk-SK" sz="2900" b="1" dirty="0">
                <a:latin typeface="Arial Narrow" panose="020B0606020202030204" pitchFamily="34" charset="0"/>
              </a:rPr>
              <a:t>vedné disciplíny</a:t>
            </a:r>
            <a:r>
              <a:rPr lang="sk-SK" altLang="sk-SK" sz="2900" dirty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sk-SK" dirty="0">
                <a:latin typeface="Arial Narrow" panose="020B0606020202030204" pitchFamily="34" charset="0"/>
              </a:rPr>
              <a:t>n</a:t>
            </a:r>
            <a:r>
              <a:rPr lang="sk-SK" altLang="sk-SK" dirty="0" err="1">
                <a:latin typeface="Arial Narrow" panose="020B0606020202030204" pitchFamily="34" charset="0"/>
              </a:rPr>
              <a:t>iektoré</a:t>
            </a:r>
            <a:r>
              <a:rPr lang="sk-SK" altLang="sk-SK" dirty="0">
                <a:latin typeface="Arial Narrow" panose="020B0606020202030204" pitchFamily="34" charset="0"/>
              </a:rPr>
              <a:t> sa od G odčlenili (meteorológia, etnografia)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sk-SK" dirty="0">
                <a:latin typeface="Arial Narrow" panose="020B0606020202030204" pitchFamily="34" charset="0"/>
              </a:rPr>
              <a:t>m</a:t>
            </a:r>
            <a:r>
              <a:rPr lang="sk-SK" altLang="sk-SK" dirty="0" err="1">
                <a:latin typeface="Arial Narrow" panose="020B0606020202030204" pitchFamily="34" charset="0"/>
              </a:rPr>
              <a:t>ožno</a:t>
            </a:r>
            <a:r>
              <a:rPr lang="sk-SK" altLang="sk-SK" dirty="0">
                <a:latin typeface="Arial Narrow" panose="020B0606020202030204" pitchFamily="34" charset="0"/>
              </a:rPr>
              <a:t> ich rozdeliť do dvoch skupín: FG a HG</a:t>
            </a:r>
          </a:p>
          <a:p>
            <a:pPr eaLnBrk="1" hangingPunct="1">
              <a:lnSpc>
                <a:spcPct val="90000"/>
              </a:lnSpc>
            </a:pPr>
            <a:endParaRPr lang="en-GB" altLang="sk-SK" sz="29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900" b="1" dirty="0">
                <a:latin typeface="Arial Narrow" panose="020B0606020202030204" pitchFamily="34" charset="0"/>
              </a:rPr>
              <a:t>RG sa nevytráca</a:t>
            </a:r>
            <a:r>
              <a:rPr lang="sk-SK" altLang="sk-SK" sz="2900" dirty="0">
                <a:latin typeface="Arial Narrow" panose="020B0606020202030204" pitchFamily="34" charset="0"/>
              </a:rPr>
              <a:t>, jej význam v čase však kolíše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5976243"/>
          </a:xfrm>
        </p:spPr>
        <p:txBody>
          <a:bodyPr/>
          <a:lstStyle/>
          <a:p>
            <a:pPr eaLnBrk="1" hangingPunct="1"/>
            <a:r>
              <a:rPr lang="sk-SK" altLang="sk-SK" sz="2500" dirty="0">
                <a:latin typeface="Arial Narrow" panose="020B0606020202030204" pitchFamily="34" charset="0"/>
              </a:rPr>
              <a:t>menia sa </a:t>
            </a:r>
            <a:r>
              <a:rPr lang="sk-SK" altLang="sk-SK" sz="2500" b="1" dirty="0">
                <a:latin typeface="Arial Narrow" panose="020B0606020202030204" pitchFamily="34" charset="0"/>
              </a:rPr>
              <a:t>ciele i metódy</a:t>
            </a:r>
            <a:r>
              <a:rPr lang="sk-SK" altLang="sk-SK" sz="2500" dirty="0">
                <a:latin typeface="Arial Narrow" panose="020B0606020202030204" pitchFamily="34" charset="0"/>
              </a:rPr>
              <a:t> RG</a:t>
            </a:r>
          </a:p>
          <a:p>
            <a:pPr eaLnBrk="1" hangingPunct="1"/>
            <a:r>
              <a:rPr lang="sk-SK" altLang="sk-SK" sz="2500" dirty="0">
                <a:latin typeface="Arial Narrow" panose="020B0606020202030204" pitchFamily="34" charset="0"/>
              </a:rPr>
              <a:t>zo začiatku mala RG </a:t>
            </a:r>
            <a:r>
              <a:rPr lang="sk-SK" altLang="sk-SK" sz="2500" b="1" dirty="0">
                <a:latin typeface="Arial Narrow" panose="020B0606020202030204" pitchFamily="34" charset="0"/>
              </a:rPr>
              <a:t>opisný</a:t>
            </a:r>
            <a:r>
              <a:rPr lang="en-GB" altLang="sk-SK" sz="2500" b="1" dirty="0">
                <a:latin typeface="Arial Narrow" panose="020B0606020202030204" pitchFamily="34" charset="0"/>
              </a:rPr>
              <a:t> </a:t>
            </a:r>
            <a:r>
              <a:rPr lang="en-GB" altLang="sk-SK" sz="2500" dirty="0">
                <a:latin typeface="Arial Narrow" panose="020B0606020202030204" pitchFamily="34" charset="0"/>
              </a:rPr>
              <a:t>(</a:t>
            </a:r>
            <a:r>
              <a:rPr lang="en-GB" altLang="sk-SK" sz="2500" dirty="0" err="1">
                <a:latin typeface="Arial Narrow" panose="020B0606020202030204" pitchFamily="34" charset="0"/>
              </a:rPr>
              <a:t>idiografický</a:t>
            </a:r>
            <a:r>
              <a:rPr lang="en-GB" altLang="sk-SK" sz="2500" dirty="0">
                <a:latin typeface="Arial Narrow" panose="020B0606020202030204" pitchFamily="34" charset="0"/>
              </a:rPr>
              <a:t>)</a:t>
            </a:r>
            <a:r>
              <a:rPr lang="sk-SK" altLang="sk-SK" sz="2500" dirty="0">
                <a:latin typeface="Arial Narrow" panose="020B0606020202030204" pitchFamily="34" charset="0"/>
              </a:rPr>
              <a:t> </a:t>
            </a:r>
            <a:r>
              <a:rPr lang="sk-SK" altLang="sk-SK" sz="2500" b="1" dirty="0">
                <a:latin typeface="Arial Narrow" panose="020B0606020202030204" pitchFamily="34" charset="0"/>
              </a:rPr>
              <a:t>charakter,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obraz pozorovanej oblasti, cesty autora</a:t>
            </a:r>
          </a:p>
          <a:p>
            <a:pPr lvl="1" eaLnBrk="1" hangingPunct="1"/>
            <a:r>
              <a:rPr lang="sk-SK" altLang="sk-SK" sz="2200" spc="-20" dirty="0">
                <a:latin typeface="Arial Narrow" panose="020B0606020202030204" pitchFamily="34" charset="0"/>
              </a:rPr>
              <a:t>obsah závislý na tom, čo autora zaujalo</a:t>
            </a:r>
          </a:p>
          <a:p>
            <a:pPr lvl="2" eaLnBrk="1" hangingPunct="1"/>
            <a:r>
              <a:rPr lang="sk-SK" altLang="sk-SK" sz="1800" b="1" spc="-20" dirty="0">
                <a:latin typeface="Arial Narrow" panose="020B0606020202030204" pitchFamily="34" charset="0"/>
              </a:rPr>
              <a:t>opisy neboli systematicky usporiadané</a:t>
            </a:r>
          </a:p>
          <a:p>
            <a:pPr lvl="3" eaLnBrk="1" hangingPunct="1"/>
            <a:r>
              <a:rPr lang="sk-SK" altLang="sk-SK" sz="1600" dirty="0">
                <a:latin typeface="Arial Narrow" panose="020B0606020202030204" pitchFamily="34" charset="0"/>
              </a:rPr>
              <a:t>v rámci určitej etapy cesty sa venovali rastlinstvu, v ďalšej hospodárstvu, inokedy rozoberali ľudí a ich zvyky, a pod.</a:t>
            </a:r>
          </a:p>
          <a:p>
            <a:pPr lvl="5"/>
            <a:endParaRPr lang="sk-SK" altLang="sk-SK" sz="1000" dirty="0">
              <a:latin typeface="Arial Narrow" panose="020B0606020202030204" pitchFamily="34" charset="0"/>
            </a:endParaRPr>
          </a:p>
          <a:p>
            <a:pPr defTabSz="777875" eaLnBrk="1" hangingPunct="1">
              <a:spcBef>
                <a:spcPts val="0"/>
              </a:spcBef>
            </a:pPr>
            <a:r>
              <a:rPr lang="sk-SK" altLang="sk-SK" sz="2500" dirty="0">
                <a:latin typeface="Arial Narrow" panose="020B0606020202030204" pitchFamily="34" charset="0"/>
              </a:rPr>
              <a:t>medzi najznámejších autorov z tohto obdobia patria starovekí učenci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Hekataios</a:t>
            </a:r>
            <a:r>
              <a:rPr lang="sk-SK" altLang="sk-SK" sz="2400" b="1" dirty="0">
                <a:latin typeface="Arial Narrow" panose="020B0606020202030204" pitchFamily="34" charset="0"/>
              </a:rPr>
              <a:t>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Demokritos</a:t>
            </a:r>
            <a:r>
              <a:rPr lang="sk-SK" altLang="sk-SK" sz="2400" b="1" dirty="0">
                <a:latin typeface="Arial Narrow" panose="020B0606020202030204" pitchFamily="34" charset="0"/>
              </a:rPr>
              <a:t>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Herodotos</a:t>
            </a:r>
            <a:r>
              <a:rPr lang="sk-SK" altLang="sk-SK" sz="2400" b="1" dirty="0">
                <a:latin typeface="Arial Narrow" panose="020B0606020202030204" pitchFamily="34" charset="0"/>
              </a:rPr>
              <a:t>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Eratosthenes</a:t>
            </a:r>
            <a:r>
              <a:rPr lang="sk-SK" altLang="sk-SK" sz="2400" b="1" dirty="0">
                <a:latin typeface="Arial Narrow" panose="020B0606020202030204" pitchFamily="34" charset="0"/>
              </a:rPr>
              <a:t>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Strabon</a:t>
            </a:r>
            <a:r>
              <a:rPr lang="sk-SK" altLang="sk-SK" sz="2400" b="1" dirty="0">
                <a:latin typeface="Arial Narrow" panose="020B0606020202030204" pitchFamily="34" charset="0"/>
              </a:rPr>
              <a:t>,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Ptolemaios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1500" dirty="0">
                <a:latin typeface="Arial Narrow" panose="020B0606020202030204" pitchFamily="34" charset="0"/>
              </a:rPr>
              <a:t>(6./5. stor. p. n. l.)</a:t>
            </a:r>
            <a:r>
              <a:rPr lang="sk-SK" altLang="sk-SK" sz="1600" dirty="0">
                <a:latin typeface="Arial Narrow" panose="020B0606020202030204" pitchFamily="34" charset="0"/>
              </a:rPr>
              <a:t>   (5./4. stor. p. n. l.)</a:t>
            </a:r>
            <a:r>
              <a:rPr lang="sk-SK" altLang="sk-SK" sz="1800" dirty="0">
                <a:latin typeface="Arial Narrow" panose="020B0606020202030204" pitchFamily="34" charset="0"/>
              </a:rPr>
              <a:t> </a:t>
            </a:r>
            <a:r>
              <a:rPr lang="sk-SK" altLang="sk-SK" sz="1600" dirty="0">
                <a:latin typeface="Arial Narrow" panose="020B0606020202030204" pitchFamily="34" charset="0"/>
              </a:rPr>
              <a:t>	 (5. stor. p. n. l.) 	(3./2. stor. p. n. l.)        (1. stor. p. n. l.)      (90 – 168 n. l.) </a:t>
            </a:r>
            <a:br>
              <a:rPr lang="sk-SK" altLang="sk-SK" sz="1600" dirty="0">
                <a:latin typeface="Arial Narrow" panose="020B0606020202030204" pitchFamily="34" charset="0"/>
              </a:rPr>
            </a:br>
            <a:r>
              <a:rPr lang="sk-SK" altLang="sk-SK" sz="1000" b="1" i="1" dirty="0" err="1">
                <a:latin typeface="Arial Narrow" panose="020B0606020202030204" pitchFamily="34" charset="0"/>
              </a:rPr>
              <a:t>Periodos</a:t>
            </a:r>
            <a:r>
              <a:rPr lang="sk-SK" altLang="sk-SK" sz="1000" b="1" i="1" dirty="0">
                <a:latin typeface="Arial Narrow" panose="020B0606020202030204" pitchFamily="34" charset="0"/>
              </a:rPr>
              <a:t> </a:t>
            </a:r>
            <a:r>
              <a:rPr lang="sk-SK" altLang="sk-SK" sz="1000" b="1" i="1" dirty="0" err="1">
                <a:latin typeface="Arial Narrow" panose="020B0606020202030204" pitchFamily="34" charset="0"/>
              </a:rPr>
              <a:t>ges</a:t>
            </a:r>
            <a:r>
              <a:rPr lang="sk-SK" altLang="sk-SK" sz="1000" dirty="0">
                <a:latin typeface="Arial Narrow" panose="020B0606020202030204" pitchFamily="34" charset="0"/>
              </a:rPr>
              <a:t> – mapou zrejme</a:t>
            </a:r>
            <a:r>
              <a:rPr lang="sk-SK" altLang="sk-SK" sz="1600" dirty="0">
                <a:latin typeface="Arial Narrow" panose="020B0606020202030204" pitchFamily="34" charset="0"/>
              </a:rPr>
              <a:t>	         	</a:t>
            </a:r>
            <a:r>
              <a:rPr lang="sk-SK" altLang="sk-SK" sz="1000" dirty="0">
                <a:latin typeface="Arial Narrow" panose="020B0606020202030204" pitchFamily="34" charset="0"/>
              </a:rPr>
              <a:t>v rámci krajín vyčleňuje oblasti 	  mapová sieť pre obývanú Zem, 	       </a:t>
            </a:r>
            <a:r>
              <a:rPr lang="sk-SK" altLang="sk-SK" sz="1000" b="1" i="1" dirty="0" err="1">
                <a:latin typeface="Arial Narrow" panose="020B0606020202030204" pitchFamily="34" charset="0"/>
              </a:rPr>
              <a:t>Geografika</a:t>
            </a:r>
            <a:r>
              <a:rPr lang="sk-SK" altLang="sk-SK" sz="1000" dirty="0">
                <a:latin typeface="Arial Narrow" panose="020B0606020202030204" pitchFamily="34" charset="0"/>
              </a:rPr>
              <a:t> - 17 kníh – opis všetkých</a:t>
            </a:r>
            <a:br>
              <a:rPr lang="sk-SK" altLang="sk-SK" sz="1000" dirty="0">
                <a:latin typeface="Arial Narrow" panose="020B0606020202030204" pitchFamily="34" charset="0"/>
              </a:rPr>
            </a:br>
            <a:r>
              <a:rPr lang="sk-SK" altLang="sk-SK" sz="1000" dirty="0">
                <a:latin typeface="Arial Narrow" panose="020B0606020202030204" pitchFamily="34" charset="0"/>
              </a:rPr>
              <a:t>nadviazal na </a:t>
            </a:r>
            <a:r>
              <a:rPr lang="sk-SK" altLang="sk-SK" sz="1000" dirty="0" err="1">
                <a:latin typeface="Arial Narrow" panose="020B0606020202030204" pitchFamily="34" charset="0"/>
              </a:rPr>
              <a:t>Anaximandra</a:t>
            </a:r>
            <a:r>
              <a:rPr lang="sk-SK" altLang="sk-SK" sz="1000" dirty="0">
                <a:latin typeface="Arial Narrow" panose="020B0606020202030204" pitchFamily="34" charset="0"/>
              </a:rPr>
              <a:t> z </a:t>
            </a:r>
            <a:r>
              <a:rPr lang="sk-SK" altLang="sk-SK" sz="1000" dirty="0" err="1">
                <a:latin typeface="Arial Narrow" panose="020B0606020202030204" pitchFamily="34" charset="0"/>
              </a:rPr>
              <a:t>Milétu</a:t>
            </a:r>
            <a:r>
              <a:rPr lang="sk-SK" altLang="sk-SK" sz="1000" dirty="0">
                <a:latin typeface="Arial Narrow" panose="020B0606020202030204" pitchFamily="34" charset="0"/>
              </a:rPr>
              <a:t> a	         	podľa hospodárskeho zamerania 	  kt. rozdelil na geometrické úseky       vtedy známych krajín sveta;</a:t>
            </a:r>
            <a:br>
              <a:rPr lang="sk-SK" altLang="sk-SK" sz="1000" dirty="0">
                <a:latin typeface="Arial Narrow" panose="020B0606020202030204" pitchFamily="34" charset="0"/>
              </a:rPr>
            </a:br>
            <a:r>
              <a:rPr lang="sk-SK" altLang="sk-SK" sz="1000" dirty="0">
                <a:latin typeface="Arial Narrow" panose="020B0606020202030204" pitchFamily="34" charset="0"/>
              </a:rPr>
              <a:t>inšpiroval </a:t>
            </a:r>
            <a:r>
              <a:rPr lang="sk-SK" altLang="sk-SK" sz="1000" dirty="0" err="1">
                <a:latin typeface="Arial Narrow" panose="020B0606020202030204" pitchFamily="34" charset="0"/>
              </a:rPr>
              <a:t>Eratosthena</a:t>
            </a:r>
            <a:r>
              <a:rPr lang="sk-SK" altLang="sk-SK" sz="1000" dirty="0">
                <a:latin typeface="Arial Narrow" panose="020B0606020202030204" pitchFamily="34" charset="0"/>
              </a:rPr>
              <a:t>, inak skôr popisná		=&gt; </a:t>
            </a:r>
            <a:r>
              <a:rPr lang="sk-SK" altLang="sk-SK" sz="1000" b="1" dirty="0">
                <a:latin typeface="Arial Narrow" panose="020B0606020202030204" pitchFamily="34" charset="0"/>
              </a:rPr>
              <a:t>regionalizácia	  </a:t>
            </a:r>
            <a:r>
              <a:rPr lang="sk-SK" altLang="sk-SK" sz="1000" dirty="0">
                <a:latin typeface="Arial Narrow" panose="020B0606020202030204" pitchFamily="34" charset="0"/>
              </a:rPr>
              <a:t>+ opis s ohľadom na krajiny a obyv.   ako prvý sa pokúša o zovšeobecňovanie </a:t>
            </a:r>
            <a:br>
              <a:rPr lang="sk-SK" altLang="sk-SK" sz="1000" dirty="0">
                <a:latin typeface="Arial Narrow" panose="020B0606020202030204" pitchFamily="34" charset="0"/>
              </a:rPr>
            </a:br>
            <a:r>
              <a:rPr lang="sk-SK" altLang="sk-SK" sz="1000" dirty="0">
                <a:latin typeface="Arial Narrow" panose="020B0606020202030204" pitchFamily="34" charset="0"/>
              </a:rPr>
              <a:t>-&gt; </a:t>
            </a:r>
            <a:r>
              <a:rPr lang="sk-SK" altLang="sk-SK" sz="1000" dirty="0" err="1">
                <a:latin typeface="Arial Narrow" panose="020B0606020202030204" pitchFamily="34" charset="0"/>
              </a:rPr>
              <a:t>idiografická</a:t>
            </a:r>
            <a:r>
              <a:rPr lang="sk-SK" altLang="sk-SK" sz="1000" dirty="0">
                <a:latin typeface="Arial Narrow" panose="020B0606020202030204" pitchFamily="34" charset="0"/>
              </a:rPr>
              <a:t> práca							        (</a:t>
            </a:r>
            <a:r>
              <a:rPr lang="sk-SK" altLang="sk-SK" sz="1000" b="1" dirty="0" err="1">
                <a:latin typeface="Arial Narrow" panose="020B0606020202030204" pitchFamily="34" charset="0"/>
              </a:rPr>
              <a:t>nomotetický</a:t>
            </a:r>
            <a:r>
              <a:rPr lang="sk-SK" altLang="sk-SK" sz="1000" b="1" dirty="0">
                <a:latin typeface="Arial Narrow" panose="020B0606020202030204" pitchFamily="34" charset="0"/>
              </a:rPr>
              <a:t> </a:t>
            </a:r>
            <a:r>
              <a:rPr lang="sk-SK" altLang="sk-SK" sz="1000" dirty="0">
                <a:latin typeface="Arial Narrow" panose="020B0606020202030204" pitchFamily="34" charset="0"/>
              </a:rPr>
              <a:t>prístup) a riešenie teoretických </a:t>
            </a:r>
            <a:br>
              <a:rPr lang="sk-SK" altLang="sk-SK" sz="1000" dirty="0">
                <a:latin typeface="Arial Narrow" panose="020B0606020202030204" pitchFamily="34" charset="0"/>
              </a:rPr>
            </a:br>
            <a:r>
              <a:rPr lang="sk-SK" altLang="sk-SK" sz="1000" dirty="0">
                <a:latin typeface="Arial Narrow" panose="020B0606020202030204" pitchFamily="34" charset="0"/>
              </a:rPr>
              <a:t>									problémov (regionálnej) geografie</a:t>
            </a:r>
            <a:r>
              <a:rPr lang="sk-SK" altLang="sk-SK" sz="1000" b="1" dirty="0">
                <a:latin typeface="Arial Narrow" panose="020B0606020202030204" pitchFamily="34" charset="0"/>
              </a:rPr>
              <a:t>	</a:t>
            </a:r>
          </a:p>
          <a:p>
            <a:pPr eaLnBrk="1" hangingPunct="1"/>
            <a:endParaRPr lang="sk-SK" altLang="sk-SK" sz="16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15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86666"/>
            <a:ext cx="1832721" cy="16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1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86666"/>
            <a:ext cx="2160240" cy="14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18" y="5255322"/>
            <a:ext cx="2126889" cy="127561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85" y="5517232"/>
            <a:ext cx="1931661" cy="12040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eaLnBrk="1" hangingPunct="1"/>
            <a:r>
              <a:rPr lang="sk-SK" altLang="sk-SK" b="1" i="1" dirty="0" err="1"/>
              <a:t>Ptolemaios</a:t>
            </a:r>
            <a:r>
              <a:rPr lang="sk-SK" altLang="sk-SK" b="1" i="1" dirty="0"/>
              <a:t>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(90 – 168 n. l.)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upevnenie postavenia G ako samostatnej oblasti ľudského poznania 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formovanie G ako „trojjedinej“ vednej disciplíny, ktorá sa na Zem pozerá pohľadom: </a:t>
            </a:r>
            <a:endParaRPr lang="sk-SK" altLang="sk-SK" sz="2400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b="1" dirty="0" err="1">
                <a:latin typeface="Arial Narrow" panose="020B0606020202030204" pitchFamily="34" charset="0"/>
              </a:rPr>
              <a:t>chorografie</a:t>
            </a:r>
            <a:r>
              <a:rPr lang="sk-SK" altLang="sk-SK" sz="2200" b="1" dirty="0">
                <a:latin typeface="Arial Narrow" panose="020B0606020202030204" pitchFamily="34" charset="0"/>
              </a:rPr>
              <a:t> </a:t>
            </a:r>
            <a:r>
              <a:rPr lang="sk-SK" altLang="sk-SK" sz="2200" dirty="0">
                <a:latin typeface="Arial Narrow" panose="020B0606020202030204" pitchFamily="34" charset="0"/>
              </a:rPr>
              <a:t>– charakterizuje jednotlivé štáty, územia</a:t>
            </a:r>
          </a:p>
          <a:p>
            <a:pPr lvl="3" eaLnBrk="1" hangingPunct="1"/>
            <a:r>
              <a:rPr lang="sk-SK" altLang="sk-SK" dirty="0">
                <a:latin typeface="Arial Narrow" panose="020B0606020202030204" pitchFamily="34" charset="0"/>
              </a:rPr>
              <a:t>predchodca regionálnej geografie</a:t>
            </a:r>
            <a:endParaRPr lang="sk-SK" altLang="sk-SK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kozmografie</a:t>
            </a:r>
            <a:r>
              <a:rPr lang="sk-SK" altLang="sk-SK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– zaoberá sa Zemou ako súčasťou vesmíru</a:t>
            </a:r>
          </a:p>
          <a:p>
            <a:pPr lvl="3" eaLnBrk="1" hangingPunct="1"/>
            <a:r>
              <a:rPr lang="sk-SK" altLang="sk-SK" dirty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predchodca planetárnej geografie</a:t>
            </a:r>
          </a:p>
          <a:p>
            <a:pPr lvl="2" eaLnBrk="1" hangingPunct="1"/>
            <a:r>
              <a:rPr lang="sk-SK" altLang="sk-SK" sz="2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geografie – </a:t>
            </a:r>
            <a:r>
              <a:rPr lang="sk-SK" altLang="sk-SK" sz="2200" dirty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zaoberá sa zemským povrchom a metódami jeho znázornenia</a:t>
            </a:r>
          </a:p>
          <a:p>
            <a:pPr lvl="3" eaLnBrk="1" hangingPunct="1"/>
            <a:r>
              <a:rPr lang="sk-SK" altLang="sk-SK" dirty="0">
                <a:solidFill>
                  <a:schemeClr val="tx2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predchodca kartografie a matematickej geografie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eaLnBrk="1" hangingPunct="1"/>
            <a:r>
              <a:rPr lang="sk-SK" altLang="sk-SK" dirty="0"/>
              <a:t>zmena paradigmy v starovekej RG</a:t>
            </a:r>
          </a:p>
          <a:p>
            <a:pPr lvl="8"/>
            <a:endParaRPr lang="sk-SK" altLang="sk-SK" dirty="0"/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ukončenie dominancie </a:t>
            </a:r>
            <a:r>
              <a:rPr lang="sk-SK" altLang="sk-SK" sz="2400" b="1" dirty="0">
                <a:latin typeface="Arial Narrow" panose="020B0606020202030204" pitchFamily="34" charset="0"/>
              </a:rPr>
              <a:t>paradigmy</a:t>
            </a:r>
            <a:r>
              <a:rPr lang="sk-SK" altLang="sk-SK" sz="2400" dirty="0">
                <a:latin typeface="Arial Narrow" panose="020B0606020202030204" pitchFamily="34" charset="0"/>
              </a:rPr>
              <a:t>, ktorá vysvetľovala fungovanie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sveta na </a:t>
            </a:r>
            <a:r>
              <a:rPr lang="sk-SK" altLang="sk-SK" sz="2400" b="1" dirty="0">
                <a:latin typeface="Arial Narrow" panose="020B0606020202030204" pitchFamily="34" charset="0"/>
              </a:rPr>
              <a:t>základe mytológie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mytológia stratila schopnosť zodpovedať na otázky vyplývajúce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z nových objavov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nástup </a:t>
            </a:r>
            <a:r>
              <a:rPr lang="sk-SK" altLang="sk-SK" sz="2400" b="1" dirty="0">
                <a:latin typeface="Arial Narrow" panose="020B0606020202030204" pitchFamily="34" charset="0"/>
              </a:rPr>
              <a:t>„racionalizujúcej“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paradigm</a:t>
            </a:r>
            <a:r>
              <a:rPr lang="en-GB" altLang="sk-SK" sz="2400" b="1" dirty="0">
                <a:latin typeface="Arial Narrow" panose="020B0606020202030204" pitchFamily="34" charset="0"/>
              </a:rPr>
              <a:t>y </a:t>
            </a:r>
            <a:r>
              <a:rPr lang="en-GB" altLang="sk-SK" sz="2400" dirty="0">
                <a:latin typeface="Arial Narrow" panose="020B0606020202030204" pitchFamily="34" charset="0"/>
              </a:rPr>
              <a:t>s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b="1" dirty="0">
                <a:latin typeface="Arial Narrow" panose="020B0606020202030204" pitchFamily="34" charset="0"/>
              </a:rPr>
              <a:t>matematicko-kozmologickým prístupom</a:t>
            </a:r>
            <a:endParaRPr lang="en-GB" altLang="sk-SK" sz="2400" b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000" b="1" dirty="0">
                <a:latin typeface="Arial Narrow" panose="020B0606020202030204" pitchFamily="34" charset="0"/>
              </a:rPr>
              <a:t>nový pohľad na Zem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vysvetľovať javy na Zemi „prirodzene“ bez vplyvu nadprirodzena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poznávanie javov v prírode, ale aj historické poznatky 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značný </a:t>
            </a:r>
            <a:r>
              <a:rPr lang="sk-SK" altLang="sk-SK" sz="2400" b="1" dirty="0">
                <a:latin typeface="Arial Narrow" panose="020B0606020202030204" pitchFamily="34" charset="0"/>
              </a:rPr>
              <a:t>rozvoj 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b="1" dirty="0"/>
              <a:t>Stredovek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eaLnBrk="1" hangingPunct="1"/>
            <a:r>
              <a:rPr lang="sk-SK" altLang="sk-SK" sz="2500" b="1" dirty="0">
                <a:latin typeface="Arial Narrow" panose="020B0606020202030204" pitchFamily="34" charset="0"/>
              </a:rPr>
              <a:t>v Európe začína obdobie feudalizmu</a:t>
            </a:r>
            <a:r>
              <a:rPr lang="sk-SK" altLang="sk-SK" sz="2500" dirty="0">
                <a:latin typeface="Arial Narrow" panose="020B0606020202030204" pitchFamily="34" charset="0"/>
              </a:rPr>
              <a:t>, ktoré bolo poznačené úpadkom hospodárstva, kultúry i vedy</a:t>
            </a:r>
          </a:p>
          <a:p>
            <a:pPr eaLnBrk="1" hangingPunct="1"/>
            <a:r>
              <a:rPr lang="sk-SK" altLang="sk-SK" sz="2500" dirty="0">
                <a:latin typeface="Arial Narrow" panose="020B0606020202030204" pitchFamily="34" charset="0"/>
              </a:rPr>
              <a:t>rozdiely možno pozorovať medzi </a:t>
            </a:r>
            <a:r>
              <a:rPr lang="sk-SK" altLang="sk-SK" sz="2500" dirty="0" err="1">
                <a:latin typeface="Arial Narrow" panose="020B0606020202030204" pitchFamily="34" charset="0"/>
              </a:rPr>
              <a:t>Západorímskou</a:t>
            </a:r>
            <a:r>
              <a:rPr lang="sk-SK" altLang="sk-SK" sz="2500" dirty="0">
                <a:latin typeface="Arial Narrow" panose="020B0606020202030204" pitchFamily="34" charset="0"/>
              </a:rPr>
              <a:t> ríšou a Byzanciou: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na </a:t>
            </a:r>
            <a:r>
              <a:rPr lang="sk-SK" altLang="sk-SK" sz="2200" b="1" dirty="0">
                <a:latin typeface="Arial Narrow" panose="020B0606020202030204" pitchFamily="34" charset="0"/>
              </a:rPr>
              <a:t>východe</a:t>
            </a:r>
            <a:r>
              <a:rPr lang="sk-SK" altLang="sk-SK" sz="2200" dirty="0">
                <a:latin typeface="Arial Narrow" panose="020B0606020202030204" pitchFamily="34" charset="0"/>
              </a:rPr>
              <a:t> bol prechod k feudalizmu plynulejší a dosahy na vedu miernejšie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nedochádza tu však k rozvoju geografického myslenia, pokračuje sa len v opisoch novoobjavených území</a:t>
            </a:r>
          </a:p>
          <a:p>
            <a:pPr lvl="2" eaLnBrk="1" hangingPunct="1"/>
            <a:endParaRPr lang="sk-SK" altLang="sk-SK" sz="1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200" spc="-20" dirty="0">
                <a:latin typeface="Arial Narrow" panose="020B0606020202030204" pitchFamily="34" charset="0"/>
              </a:rPr>
              <a:t>na západe je </a:t>
            </a:r>
            <a:r>
              <a:rPr lang="sk-SK" altLang="sk-SK" sz="2200" b="1" spc="-20" dirty="0">
                <a:latin typeface="Arial Narrow" panose="020B0606020202030204" pitchFamily="34" charset="0"/>
              </a:rPr>
              <a:t>„racionálna paradigma“</a:t>
            </a:r>
            <a:r>
              <a:rPr lang="sk-SK" altLang="sk-SK" sz="2200" spc="-20" dirty="0">
                <a:latin typeface="Arial Narrow" panose="020B0606020202030204" pitchFamily="34" charset="0"/>
              </a:rPr>
              <a:t> z </a:t>
            </a:r>
            <a:r>
              <a:rPr lang="en-GB" altLang="sk-SK" sz="2200" spc="-20" dirty="0" err="1">
                <a:latin typeface="Arial Narrow" panose="020B0606020202030204" pitchFamily="34" charset="0"/>
              </a:rPr>
              <a:t>neskorého</a:t>
            </a:r>
            <a:r>
              <a:rPr lang="en-GB" altLang="sk-SK" sz="2200" spc="-20" dirty="0">
                <a:latin typeface="Arial Narrow" panose="020B0606020202030204" pitchFamily="34" charset="0"/>
              </a:rPr>
              <a:t> </a:t>
            </a:r>
            <a:r>
              <a:rPr lang="sk-SK" altLang="sk-SK" sz="2200" spc="-20" dirty="0">
                <a:latin typeface="Arial Narrow" panose="020B0606020202030204" pitchFamily="34" charset="0"/>
              </a:rPr>
              <a:t>antického obdobia nahradená novou, ktorej úlohou bolo hľadanie takých nenáboženských argumentov, ktoré by podporovali existujúce </a:t>
            </a:r>
            <a:r>
              <a:rPr lang="sk-SK" altLang="sk-SK" sz="2200" b="1" spc="-20" dirty="0">
                <a:latin typeface="Arial Narrow" panose="020B0606020202030204" pitchFamily="34" charset="0"/>
              </a:rPr>
              <a:t>náboženské dogmy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týkalo sa to kresťanstva, obdobný prístup však možno pozorovať aj vo vývoji iných náboženstiev a náboženských systémov vo svete</a:t>
            </a:r>
          </a:p>
          <a:p>
            <a:pPr lvl="2" eaLnBrk="1" hangingPunct="1"/>
            <a:endParaRPr lang="sk-SK" altLang="sk-SK" sz="20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ťažisko rozvoja G poznatkov sa presúva </a:t>
            </a:r>
            <a:r>
              <a:rPr lang="en-GB" altLang="sk-SK" sz="2800" dirty="0" err="1">
                <a:latin typeface="Arial Narrow" panose="020B0606020202030204" pitchFamily="34" charset="0"/>
              </a:rPr>
              <a:t>na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en-GB" altLang="sk-SK" sz="2800" b="1" dirty="0" err="1">
                <a:latin typeface="Arial Narrow" panose="020B0606020202030204" pitchFamily="34" charset="0"/>
              </a:rPr>
              <a:t>Blízky</a:t>
            </a:r>
            <a:r>
              <a:rPr lang="en-GB" altLang="sk-SK" sz="2800" b="1" dirty="0">
                <a:latin typeface="Arial Narrow" panose="020B0606020202030204" pitchFamily="34" charset="0"/>
              </a:rPr>
              <a:t> </a:t>
            </a:r>
            <a:r>
              <a:rPr lang="en-GB" altLang="sk-SK" sz="2800" b="1" dirty="0" err="1">
                <a:latin typeface="Arial Narrow" panose="020B0606020202030204" pitchFamily="34" charset="0"/>
              </a:rPr>
              <a:t>východ</a:t>
            </a:r>
            <a:endParaRPr lang="en-GB" altLang="sk-SK" sz="2800" b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200" dirty="0">
                <a:latin typeface="Arial Narrow" panose="020B0606020202030204" pitchFamily="34" charset="0"/>
              </a:rPr>
              <a:t>do </a:t>
            </a:r>
            <a:r>
              <a:rPr lang="en-GB" altLang="sk-SK" sz="2200" dirty="0" err="1">
                <a:latin typeface="Arial Narrow" panose="020B0606020202030204" pitchFamily="34" charset="0"/>
              </a:rPr>
              <a:t>arabského</a:t>
            </a:r>
            <a:r>
              <a:rPr lang="en-GB" altLang="sk-SK" sz="2200" dirty="0">
                <a:latin typeface="Arial Narrow" panose="020B0606020202030204" pitchFamily="34" charset="0"/>
              </a:rPr>
              <a:t>, resp. </a:t>
            </a:r>
            <a:r>
              <a:rPr lang="en-GB" altLang="sk-SK" sz="2200" dirty="0" err="1">
                <a:latin typeface="Arial Narrow" panose="020B0606020202030204" pitchFamily="34" charset="0"/>
              </a:rPr>
              <a:t>moslimského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sveta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400" dirty="0" err="1">
                <a:latin typeface="Arial Narrow" panose="020B0606020202030204" pitchFamily="34" charset="0"/>
              </a:rPr>
              <a:t>tu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nadväzuje</a:t>
            </a:r>
            <a:r>
              <a:rPr lang="sk-SK" altLang="sk-SK" sz="2400" dirty="0">
                <a:latin typeface="Arial Narrow" panose="020B0606020202030204" pitchFamily="34" charset="0"/>
              </a:rPr>
              <a:t> na dedičstvo antiky širokým, ale veľmi selektívnym preberaním jej poznatkov, ku ktorým prispeli vlastnými teoretickými poznatkami len minimálne</a:t>
            </a:r>
          </a:p>
          <a:p>
            <a:pPr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úroveň RG na vtedajšom Blízkom východe v stredoveku nedosiahla ani úroveň vrcholu RG z antického Grécka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en-GB" altLang="sk-SK" sz="2200" dirty="0" err="1">
                <a:latin typeface="Arial Narrow" panose="020B0606020202030204" pitchFamily="34" charset="0"/>
              </a:rPr>
              <a:t>napriek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tomu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na</a:t>
            </a:r>
            <a:r>
              <a:rPr lang="en-GB" altLang="sk-SK" sz="2200" dirty="0">
                <a:latin typeface="Arial Narrow" panose="020B0606020202030204" pitchFamily="34" charset="0"/>
              </a:rPr>
              <a:t> tom bola </a:t>
            </a:r>
            <a:r>
              <a:rPr lang="en-GB" altLang="sk-SK" sz="2200" dirty="0" err="1">
                <a:latin typeface="Arial Narrow" panose="020B0606020202030204" pitchFamily="34" charset="0"/>
              </a:rPr>
              <a:t>lepšie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ako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geografi</a:t>
            </a:r>
            <a:r>
              <a:rPr lang="sk-SK" altLang="sk-SK" sz="2200" dirty="0">
                <a:latin typeface="Arial Narrow" panose="020B0606020202030204" pitchFamily="34" charset="0"/>
              </a:rPr>
              <a:t>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Západe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RG práce sú zväčša cestopisného a historizujúceho rázu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zameriavajú sa na oblasti Indie, Číny, strednej Afriky, ale aj Európy, obzvlášť Pyrenejského polostrova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sk-SK" altLang="sk-SK" sz="2200" dirty="0">
                <a:latin typeface="Arial Narrow" panose="020B0606020202030204" pitchFamily="34" charset="0"/>
              </a:rPr>
              <a:t>g</a:t>
            </a:r>
            <a:r>
              <a:rPr lang="en-GB" altLang="sk-SK" sz="2200" dirty="0" err="1">
                <a:latin typeface="Arial Narrow" panose="020B0606020202030204" pitchFamily="34" charset="0"/>
              </a:rPr>
              <a:t>eografia</a:t>
            </a:r>
            <a:r>
              <a:rPr lang="sk-SK" altLang="sk-SK" sz="2200" dirty="0">
                <a:latin typeface="Arial Narrow" panose="020B0606020202030204" pitchFamily="34" charset="0"/>
              </a:rPr>
              <a:t> je založená na vedomostiach získaných pri šírení islamu, púťach (najmä do Mekky) a početných obchodných cestách</a:t>
            </a:r>
          </a:p>
          <a:p>
            <a:pPr lvl="1" eaLnBrk="1" hangingPunct="1"/>
            <a:endParaRPr lang="sk-SK" altLang="sk-SK" sz="25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99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4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5">
        <a:dk1>
          <a:srgbClr val="000000"/>
        </a:dk1>
        <a:lt1>
          <a:srgbClr val="FF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16">
        <a:dk1>
          <a:srgbClr val="000000"/>
        </a:dk1>
        <a:lt1>
          <a:srgbClr val="FF505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B3B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ky hôr">
  <a:themeElements>
    <a:clrScheme name="Vrcholky hôr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rcholky hô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cholky hôr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cholky hôr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cholky hôr 10">
        <a:dk1>
          <a:srgbClr val="000000"/>
        </a:dk1>
        <a:lt1>
          <a:srgbClr val="99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cholky hôr 11">
        <a:dk1>
          <a:srgbClr val="000000"/>
        </a:dk1>
        <a:lt1>
          <a:srgbClr val="CCFF3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cholky hôr 12">
        <a:dk1>
          <a:srgbClr val="000000"/>
        </a:dk1>
        <a:lt1>
          <a:srgbClr val="FF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cholky hôr 13">
        <a:dk1>
          <a:srgbClr val="000000"/>
        </a:dk1>
        <a:lt1>
          <a:srgbClr val="FF505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B3B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cholky hôr 14">
        <a:dk1>
          <a:srgbClr val="000000"/>
        </a:dk1>
        <a:lt1>
          <a:srgbClr val="FF33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AD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án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0.xml><?xml version="1.0" encoding="utf-8"?>
<a:themeOverride xmlns:a="http://schemas.openxmlformats.org/drawingml/2006/main">
  <a:clrScheme name="Predvolený návrh 15">
    <a:dk1>
      <a:srgbClr val="000000"/>
    </a:dk1>
    <a:lt1>
      <a:srgbClr val="FFFF66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Predvolený návrh 15">
    <a:dk1>
      <a:srgbClr val="000000"/>
    </a:dk1>
    <a:lt1>
      <a:srgbClr val="FFFF66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Predvolený návrh 15">
    <a:dk1>
      <a:srgbClr val="000000"/>
    </a:dk1>
    <a:lt1>
      <a:srgbClr val="FFFF66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Predvolený návrh 16">
    <a:dk1>
      <a:srgbClr val="000000"/>
    </a:dk1>
    <a:lt1>
      <a:srgbClr val="FF5050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B3B3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Predvolený návrh 16">
    <a:dk1>
      <a:srgbClr val="000000"/>
    </a:dk1>
    <a:lt1>
      <a:srgbClr val="FF5050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B3B3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Predvolený návrh 16">
    <a:dk1>
      <a:srgbClr val="000000"/>
    </a:dk1>
    <a:lt1>
      <a:srgbClr val="FF5050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B3B3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Predvolený návrh 16">
    <a:dk1>
      <a:srgbClr val="000000"/>
    </a:dk1>
    <a:lt1>
      <a:srgbClr val="FF5050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B3B3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Predvolený návrh 16">
    <a:dk1>
      <a:srgbClr val="000000"/>
    </a:dk1>
    <a:lt1>
      <a:srgbClr val="FF5050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B3B3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dvolený návrh 13">
    <a:dk1>
      <a:srgbClr val="000000"/>
    </a:dk1>
    <a:lt1>
      <a:srgbClr val="99FF99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CAFFCA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33CC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ADE2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Predvolený návrh 13">
    <a:dk1>
      <a:srgbClr val="000000"/>
    </a:dk1>
    <a:lt1>
      <a:srgbClr val="99FF99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CAFFCA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Predvolený návrh 14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Predvolený návrh 14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Predvolený návrh 14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Predvolený návrh 14">
    <a:dk1>
      <a:srgbClr val="000000"/>
    </a:dk1>
    <a:lt1>
      <a:srgbClr val="CCFF33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E2FFAD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Predvolený návrh 15">
    <a:dk1>
      <a:srgbClr val="000000"/>
    </a:dk1>
    <a:lt1>
      <a:srgbClr val="FFFF66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Predvolený návrh 15">
    <a:dk1>
      <a:srgbClr val="000000"/>
    </a:dk1>
    <a:lt1>
      <a:srgbClr val="FFFF66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2899</Words>
  <Application>Microsoft Office PowerPoint</Application>
  <PresentationFormat>Prezentácia na obrazovke (4:3)</PresentationFormat>
  <Paragraphs>295</Paragraphs>
  <Slides>38</Slides>
  <Notes>36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38</vt:i4>
      </vt:variant>
    </vt:vector>
  </HeadingPairs>
  <TitlesOfParts>
    <vt:vector size="51" baseType="lpstr">
      <vt:lpstr>Arial</vt:lpstr>
      <vt:lpstr>Arial Narrow</vt:lpstr>
      <vt:lpstr>Courier New</vt:lpstr>
      <vt:lpstr>Symbol</vt:lpstr>
      <vt:lpstr>Trebuchet MS</vt:lpstr>
      <vt:lpstr>Tw Cen MT</vt:lpstr>
      <vt:lpstr>Wingdings</vt:lpstr>
      <vt:lpstr>Wingdings 2</vt:lpstr>
      <vt:lpstr>Wingdings 3</vt:lpstr>
      <vt:lpstr>Predvolený návrh</vt:lpstr>
      <vt:lpstr>Vrcholky hôr</vt:lpstr>
      <vt:lpstr>Medián</vt:lpstr>
      <vt:lpstr>Fazeta</vt:lpstr>
      <vt:lpstr>História regionálnej geografie</vt:lpstr>
      <vt:lpstr>Prvopočiatky</vt:lpstr>
      <vt:lpstr>Prezentácia programu PowerPoint</vt:lpstr>
      <vt:lpstr>Premoderné obdobie vývoja       G a RG (starovek) </vt:lpstr>
      <vt:lpstr>Prezentácia programu PowerPoint</vt:lpstr>
      <vt:lpstr>Prezentácia programu PowerPoint</vt:lpstr>
      <vt:lpstr>Prezentácia programu PowerPoint</vt:lpstr>
      <vt:lpstr>Stredovek</vt:lpstr>
      <vt:lpstr>Prezentácia programu PowerPoint</vt:lpstr>
      <vt:lpstr>Prezentácia programu PowerPoint</vt:lpstr>
      <vt:lpstr>Prezentácia programu PowerPoint</vt:lpstr>
      <vt:lpstr>Prezentácia programu PowerPoint</vt:lpstr>
      <vt:lpstr>Obdobie veľkých objavov</vt:lpstr>
      <vt:lpstr>Prezentácia programu PowerPoint</vt:lpstr>
      <vt:lpstr>Prezentácia programu PowerPoint</vt:lpstr>
      <vt:lpstr>Prezentácia programu PowerPoint</vt:lpstr>
      <vt:lpstr>Prezentácia programu PowerPoint</vt:lpstr>
      <vt:lpstr>Počiatky modernej geografie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Od dualistickej   k monistickej paradigme</vt:lpstr>
      <vt:lpstr>Od dualistickej  k monistickej paradigme</vt:lpstr>
      <vt:lpstr>  Od dualistickej  k monistickej paradigme  </vt:lpstr>
      <vt:lpstr>  Od dualistickej  k monistickej paradigme  </vt:lpstr>
      <vt:lpstr>  Od dualistickej  k monistickej paradigme  </vt:lpstr>
      <vt:lpstr>  Od dualistickej  k monistickej paradigme  </vt:lpstr>
      <vt:lpstr>Vývoj regionálnej   geografie na Slovensku</vt:lpstr>
      <vt:lpstr>Prezentácia programu PowerPoint</vt:lpstr>
      <vt:lpstr>Prezentácia programu PowerPoint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Vývoj regionálnej geografie do začiatku 20. storočia</dc:title>
  <dc:creator>Laco</dc:creator>
  <cp:lastModifiedBy>doc. Mgr. Ladislav Novotný PhD.</cp:lastModifiedBy>
  <cp:revision>68</cp:revision>
  <dcterms:created xsi:type="dcterms:W3CDTF">2011-09-13T09:11:58Z</dcterms:created>
  <dcterms:modified xsi:type="dcterms:W3CDTF">2025-09-22T13:07:54Z</dcterms:modified>
</cp:coreProperties>
</file>