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20"/>
  </p:notesMasterIdLst>
  <p:sldIdLst>
    <p:sldId id="273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5" r:id="rId17"/>
    <p:sldId id="276" r:id="rId18"/>
    <p:sldId id="274" r:id="rId1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C6BDB-61F3-4D40-96F8-3EEE7863CCA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564429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2B5906-9709-4BC8-AE46-3C6366F300E5}" type="slidenum">
              <a:rPr lang="sk-SK" altLang="en-US"/>
              <a:pPr/>
              <a:t>1</a:t>
            </a:fld>
            <a:endParaRPr lang="sk-SK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6163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C0423-55A3-4F87-A50D-CC15E9CFBA29}" type="slidenum">
              <a:rPr lang="sk-SK" altLang="en-US"/>
              <a:pPr/>
              <a:t>10</a:t>
            </a:fld>
            <a:endParaRPr lang="sk-SK" alt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557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AA67C2-5FEE-430E-9E79-D2B66BE3C1EA}" type="slidenum">
              <a:rPr lang="sk-SK" altLang="en-US"/>
              <a:pPr/>
              <a:t>11</a:t>
            </a:fld>
            <a:endParaRPr lang="sk-SK" alt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342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579971-CF07-4EFE-A8C3-A363B7A47878}" type="slidenum">
              <a:rPr lang="sk-SK" altLang="en-US"/>
              <a:pPr/>
              <a:t>12</a:t>
            </a:fld>
            <a:endParaRPr lang="sk-SK" alt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2069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11990A-843D-46DE-85EC-1325155D0363}" type="slidenum">
              <a:rPr lang="sk-SK" altLang="en-US"/>
              <a:pPr/>
              <a:t>13</a:t>
            </a:fld>
            <a:endParaRPr lang="sk-SK" alt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328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086B7-391F-4A80-BE54-C09EF4D7FDC0}" type="slidenum">
              <a:rPr lang="sk-SK" altLang="en-US"/>
              <a:pPr/>
              <a:t>14</a:t>
            </a:fld>
            <a:endParaRPr lang="sk-SK" alt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06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CE9CA-35F2-4084-9716-27AB8E740A90}" type="slidenum">
              <a:rPr lang="sk-SK" altLang="en-US"/>
              <a:pPr/>
              <a:t>2</a:t>
            </a:fld>
            <a:endParaRPr lang="sk-SK" alt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770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7D6A3B-2BD8-4B08-943B-9D57F2B920BC}" type="slidenum">
              <a:rPr lang="sk-SK" altLang="en-US"/>
              <a:pPr/>
              <a:t>3</a:t>
            </a:fld>
            <a:endParaRPr lang="sk-SK" alt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600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869C9D-32D0-4AB5-A3E0-CD952D872FE1}" type="slidenum">
              <a:rPr lang="sk-SK" altLang="en-US"/>
              <a:pPr/>
              <a:t>4</a:t>
            </a:fld>
            <a:endParaRPr lang="sk-SK" alt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02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06B596-7229-47D8-B99C-715D0641F861}" type="slidenum">
              <a:rPr lang="sk-SK" altLang="en-US"/>
              <a:pPr/>
              <a:t>5</a:t>
            </a:fld>
            <a:endParaRPr lang="sk-SK" alt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680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AB62D7-24CE-4C9E-9301-8E4C65290751}" type="slidenum">
              <a:rPr lang="sk-SK" altLang="en-US"/>
              <a:pPr/>
              <a:t>6</a:t>
            </a:fld>
            <a:endParaRPr lang="sk-SK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791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D3907-0575-4699-8B8E-A8CE5DB4153D}" type="slidenum">
              <a:rPr lang="sk-SK" altLang="en-US"/>
              <a:pPr/>
              <a:t>7</a:t>
            </a:fld>
            <a:endParaRPr lang="sk-SK" alt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539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2DE7D-0194-40DC-A4B1-9B16245EC048}" type="slidenum">
              <a:rPr lang="sk-SK" altLang="en-US"/>
              <a:pPr/>
              <a:t>8</a:t>
            </a:fld>
            <a:endParaRPr lang="sk-SK" alt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7542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22EAE-7BED-4497-BD54-D40A1AF71852}" type="slidenum">
              <a:rPr lang="sk-SK" altLang="en-US"/>
              <a:pPr/>
              <a:t>9</a:t>
            </a:fld>
            <a:endParaRPr lang="sk-SK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522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9CE4F-3BF6-43A8-B539-A783D30764B9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88785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D5172-E1FA-4EB1-AE40-AEA7D8691625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00726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76296-904D-4893-80E9-927238996C0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230411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38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63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639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639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39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39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39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39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3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39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40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40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sk-SK" altLang="en-US" noProof="0"/>
              <a:t>Kliknite sem a upravte štýl predlohy nadpisov.</a:t>
            </a:r>
          </a:p>
        </p:txBody>
      </p:sp>
      <p:sp>
        <p:nvSpPr>
          <p:cNvPr id="1640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sk-SK" altLang="en-US" noProof="0"/>
              <a:t>Kliknite sem a upravte štýl predlohy podnadpisov.</a:t>
            </a:r>
          </a:p>
        </p:txBody>
      </p:sp>
      <p:sp>
        <p:nvSpPr>
          <p:cNvPr id="1640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2D1C7BD-8FAA-4CDE-8AB8-58C5D84CF326}" type="slidenum">
              <a:rPr lang="sk-SK" altLang="en-US"/>
              <a:pPr/>
              <a:t>‹#›</a:t>
            </a:fld>
            <a:endParaRPr lang="sk-SK" altLang="en-US"/>
          </a:p>
        </p:txBody>
      </p:sp>
      <p:sp>
        <p:nvSpPr>
          <p:cNvPr id="1641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790DF-A23F-4B99-A499-0AEA1FE4441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283630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4007A-E710-4A65-A428-BA4270163985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177667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62EE9-B74C-4F17-89D2-0B487B2C3816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844771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4DDC1-F09A-4144-96CC-94E613966ED7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130704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7E1CD-EF6C-4F65-B279-04935F68FE2B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265746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44368-4BE7-4470-90D1-C82BF64680F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765053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65678-03D5-4C81-8FB4-8105AA392D99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4538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513DB-B7A1-4FC1-BB70-9D3C412B845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8959013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77E0-8EE1-4ECF-9439-81AA37171F3A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354129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55A30-EDEC-470F-8F59-4873D4643EC3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312415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B977E-55E7-4A56-AB24-AF01501BFE00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78668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62027-B3E4-49D9-AA3C-2CFA5210F667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017672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50059-6005-4172-AE79-EAB2CB98549F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25125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38EED-D01E-4FC2-8F6F-56046B7AE75B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52903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58C2A-D298-4455-88DA-4CA785B512DA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327368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1A139-DB12-403D-9FCB-42BAD6070C3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52672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F6F1F-76CB-4D3A-A8A4-8585C75294BF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2994537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B9A8D-BD73-406E-AD60-F83C2A9DF64E}" type="slidenum">
              <a:rPr lang="sk-SK" altLang="en-US"/>
              <a:pPr/>
              <a:t>‹#›</a:t>
            </a:fld>
            <a:endParaRPr lang="sk-SK" altLang="en-US"/>
          </a:p>
        </p:txBody>
      </p:sp>
    </p:spTree>
    <p:extLst>
      <p:ext uri="{BB962C8B-B14F-4D97-AF65-F5344CB8AC3E}">
        <p14:creationId xmlns:p14="http://schemas.microsoft.com/office/powerpoint/2010/main" val="113834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 predlohy nadpisov.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k-SK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3B25BC-044C-4341-AB27-3467862ECD74}" type="slidenum">
              <a:rPr lang="sk-SK" altLang="en-US"/>
              <a:pPr/>
              <a:t>‹#›</a:t>
            </a:fld>
            <a:endParaRPr lang="sk-S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36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36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536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536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536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537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537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537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7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7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7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8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38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38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 predlohy nadpisov.</a:t>
            </a:r>
          </a:p>
        </p:txBody>
      </p:sp>
      <p:sp>
        <p:nvSpPr>
          <p:cNvPr id="1538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/>
              <a:t>Kliknite sem a upravte štýly predlohy textu.</a:t>
            </a:r>
          </a:p>
          <a:p>
            <a:pPr lvl="1"/>
            <a:r>
              <a:rPr lang="sk-SK" altLang="en-US"/>
              <a:t>Druhá úroveň</a:t>
            </a:r>
          </a:p>
          <a:p>
            <a:pPr lvl="2"/>
            <a:r>
              <a:rPr lang="sk-SK" altLang="en-US"/>
              <a:t>Tretia úroveň</a:t>
            </a:r>
          </a:p>
          <a:p>
            <a:pPr lvl="3"/>
            <a:r>
              <a:rPr lang="sk-SK" altLang="en-US"/>
              <a:t>Štvrtá úroveň</a:t>
            </a:r>
          </a:p>
          <a:p>
            <a:pPr lvl="4"/>
            <a:r>
              <a:rPr lang="sk-SK" altLang="en-US"/>
              <a:t>Piata úroveň</a:t>
            </a:r>
          </a:p>
        </p:txBody>
      </p:sp>
      <p:sp>
        <p:nvSpPr>
          <p:cNvPr id="1538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 altLang="en-US"/>
          </a:p>
        </p:txBody>
      </p:sp>
      <p:sp>
        <p:nvSpPr>
          <p:cNvPr id="1538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 altLang="en-US"/>
          </a:p>
        </p:txBody>
      </p:sp>
      <p:sp>
        <p:nvSpPr>
          <p:cNvPr id="1538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AE632FB-CF0E-498D-A58A-D12CC040B679}" type="slidenum">
              <a:rPr lang="sk-SK" altLang="en-US"/>
              <a:pPr/>
              <a:t>‹#›</a:t>
            </a:fld>
            <a:endParaRPr lang="sk-SK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scholar.google.sk/scholar?hl=sk&amp;as_sdt=0%2C5&amp;as_ylo=2007&amp;as_yhi=2012&amp;q=koutsopoulos+2008+geography+paradigm&amp;btnG=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6000">
              <a:schemeClr val="bg1">
                <a:gamma/>
                <a:shade val="46275"/>
                <a:invGamma/>
                <a:lumMod val="97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47800"/>
            <a:ext cx="9144000" cy="3133328"/>
          </a:xfrm>
        </p:spPr>
        <p:txBody>
          <a:bodyPr/>
          <a:lstStyle/>
          <a:p>
            <a:r>
              <a:rPr lang="en-GB" altLang="en-US" dirty="0"/>
              <a:t>REGIONÁLNA GEOGRAFIA</a:t>
            </a:r>
            <a:br>
              <a:rPr lang="en-GB" altLang="en-US" dirty="0"/>
            </a:br>
            <a:r>
              <a:rPr lang="en-GB" altLang="en-US" dirty="0"/>
              <a:t>REGIONALIZÁCIA</a:t>
            </a:r>
            <a:br>
              <a:rPr lang="en-GB" altLang="en-US" dirty="0"/>
            </a:br>
            <a:r>
              <a:rPr lang="en-GB" altLang="en-US" dirty="0"/>
              <a:t>A</a:t>
            </a:r>
            <a:br>
              <a:rPr lang="en-GB" altLang="en-US" dirty="0"/>
            </a:br>
            <a:r>
              <a:rPr lang="en-GB" altLang="en-US" dirty="0"/>
              <a:t>TAXONÓMIA</a:t>
            </a:r>
            <a:endParaRPr lang="sk-SK" altLang="en-US" dirty="0"/>
          </a:p>
        </p:txBody>
      </p:sp>
    </p:spTree>
    <p:extLst>
      <p:ext uri="{BB962C8B-B14F-4D97-AF65-F5344CB8AC3E}">
        <p14:creationId xmlns:p14="http://schemas.microsoft.com/office/powerpoint/2010/main" val="61806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sk-SK" altLang="en-US" b="1"/>
              <a:t>Superparadigma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r>
              <a:rPr lang="sk-SK" altLang="en-US" sz="2400" dirty="0">
                <a:latin typeface="Arial Narrow" panose="020B0606020202030204" pitchFamily="34" charset="0"/>
              </a:rPr>
              <a:t>je svetonázorom spoločnosti, civilizačnou paradigmou</a:t>
            </a:r>
          </a:p>
          <a:p>
            <a:endParaRPr lang="sk-SK" altLang="en-US" sz="2400" dirty="0">
              <a:latin typeface="Arial Narrow" panose="020B0606020202030204" pitchFamily="34" charset="0"/>
            </a:endParaRPr>
          </a:p>
          <a:p>
            <a:r>
              <a:rPr lang="sk-SK" altLang="en-US" sz="2400" dirty="0">
                <a:latin typeface="Arial Narrow" panose="020B0606020202030204" pitchFamily="34" charset="0"/>
              </a:rPr>
              <a:t>celkovým pohľadom na svet a jeho základné prvky ako čas, priestor, hmota, existencia, inteligencia, človek, poznanie, morálka a iné hodnoty</a:t>
            </a:r>
          </a:p>
          <a:p>
            <a:endParaRPr lang="sk-SK" altLang="en-US" sz="2400" dirty="0">
              <a:latin typeface="Arial Narrow" panose="020B0606020202030204" pitchFamily="34" charset="0"/>
            </a:endParaRPr>
          </a:p>
          <a:p>
            <a:r>
              <a:rPr lang="sk-SK" altLang="en-US" sz="2400" dirty="0">
                <a:latin typeface="Arial Narrow" panose="020B0606020202030204" pitchFamily="34" charset="0"/>
              </a:rPr>
              <a:t>mení sa s rastom poznania a hodnotovými posunmi v spoločnosti</a:t>
            </a:r>
          </a:p>
          <a:p>
            <a:endParaRPr lang="sk-SK" altLang="en-US" sz="500" dirty="0"/>
          </a:p>
          <a:p>
            <a:endParaRPr lang="sk-SK" altLang="en-US" sz="500" dirty="0"/>
          </a:p>
          <a:p>
            <a:endParaRPr lang="sk-SK" altLang="en-US" sz="500" dirty="0"/>
          </a:p>
          <a:p>
            <a:endParaRPr lang="sk-SK" altLang="en-US" sz="500" dirty="0"/>
          </a:p>
          <a:p>
            <a:endParaRPr lang="sk-SK" altLang="en-US" sz="500" dirty="0"/>
          </a:p>
          <a:p>
            <a:pPr marL="0" indent="0">
              <a:buNone/>
            </a:pPr>
            <a:endParaRPr lang="sk-SK" altLang="en-US" sz="3000" i="1" dirty="0"/>
          </a:p>
          <a:p>
            <a:pPr marL="0" indent="0">
              <a:buNone/>
            </a:pPr>
            <a:endParaRPr lang="sk-SK" altLang="en-US" sz="3000" i="1" dirty="0"/>
          </a:p>
          <a:p>
            <a:pPr marL="0" indent="0">
              <a:buNone/>
            </a:pPr>
            <a:r>
              <a:rPr lang="sk-SK" altLang="en-US" sz="3000" i="1" dirty="0"/>
              <a:t>Prebieha v súčasnosti zmena </a:t>
            </a:r>
            <a:r>
              <a:rPr lang="sk-SK" altLang="en-US" sz="3000" i="1" dirty="0" err="1"/>
              <a:t>superparadigmy</a:t>
            </a:r>
            <a:r>
              <a:rPr lang="sk-SK" altLang="en-US" sz="3000" i="1" dirty="0"/>
              <a:t>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sk-SK" altLang="en-US" sz="3200" b="1" dirty="0">
                <a:latin typeface="Arial Narrow" panose="020B0606020202030204" pitchFamily="34" charset="0"/>
              </a:rPr>
              <a:t> karteziánsko-</a:t>
            </a:r>
            <a:r>
              <a:rPr lang="sk-SK" altLang="en-US" sz="3200" b="1" dirty="0" err="1">
                <a:latin typeface="Arial Narrow" panose="020B0606020202030204" pitchFamily="34" charset="0"/>
              </a:rPr>
              <a:t>newtonovský</a:t>
            </a:r>
            <a:r>
              <a:rPr lang="sk-SK" altLang="en-US" sz="3200" b="1" dirty="0">
                <a:latin typeface="Arial Narrow" panose="020B0606020202030204" pitchFamily="34" charset="0"/>
              </a:rPr>
              <a:t> </a:t>
            </a:r>
            <a:r>
              <a:rPr lang="sk-SK" altLang="en-US" sz="3200" b="1" dirty="0" err="1">
                <a:latin typeface="Arial Narrow" panose="020B0606020202030204" pitchFamily="34" charset="0"/>
              </a:rPr>
              <a:t>mechanistický</a:t>
            </a:r>
            <a:r>
              <a:rPr lang="sk-SK" altLang="en-US" sz="3200" b="1" dirty="0">
                <a:latin typeface="Arial Narrow" panose="020B0606020202030204" pitchFamily="34" charset="0"/>
              </a:rPr>
              <a:t>  svetonázor</a:t>
            </a:r>
            <a:br>
              <a:rPr lang="sk-SK" altLang="en-US" sz="3200" b="1" dirty="0">
                <a:latin typeface="Arial Narrow" panose="020B0606020202030204" pitchFamily="34" charset="0"/>
              </a:rPr>
            </a:br>
            <a:endParaRPr lang="sk-SK" altLang="en-US" sz="3200" dirty="0">
              <a:latin typeface="Arial Narrow" panose="020B0606020202030204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 err="1">
                <a:latin typeface="Arial Narrow" panose="020B0606020202030204" pitchFamily="34" charset="0"/>
              </a:rPr>
              <a:t>mechanistické</a:t>
            </a:r>
            <a:r>
              <a:rPr lang="sk-SK" altLang="en-US" sz="2000" dirty="0">
                <a:latin typeface="Arial Narrow" panose="020B0606020202030204" pitchFamily="34" charset="0"/>
              </a:rPr>
              <a:t> videnie sveta (vesmír, človek – ako mechanizmy, stroje)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hmota zložená z pevných tvrdých nedeliteľných čiastočiek – atómov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Lineárne prebiehajúci čas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predpoklad</a:t>
            </a:r>
            <a:r>
              <a:rPr lang="en-GB" altLang="en-US" sz="2000" dirty="0">
                <a:latin typeface="Arial Narrow" panose="020B0606020202030204" pitchFamily="34" charset="0"/>
              </a:rPr>
              <a:t>á</a:t>
            </a:r>
            <a:r>
              <a:rPr lang="sk-SK" altLang="en-US" sz="2000" dirty="0">
                <a:latin typeface="Arial Narrow" panose="020B0606020202030204" pitchFamily="34" charset="0"/>
              </a:rPr>
              <a:t> sa, že poznanie (racionálne analytické poznanie) je neohraničené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sekularizácia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individualizácia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 err="1">
                <a:latin typeface="Arial Narrow" panose="020B0606020202030204" pitchFamily="34" charset="0"/>
              </a:rPr>
              <a:t>komercionalizácia</a:t>
            </a:r>
            <a:endParaRPr lang="sk-SK" altLang="en-US" sz="2000" dirty="0">
              <a:latin typeface="Arial Narrow" panose="020B0606020202030204" pitchFamily="34" charset="0"/>
            </a:endParaRP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sk-SK" altLang="en-US" sz="2000" dirty="0">
                <a:latin typeface="Arial Narrow" panose="020B0606020202030204" pitchFamily="34" charset="0"/>
              </a:rPr>
              <a:t>konzumizmus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4704"/>
            <a:ext cx="8229600" cy="5832946"/>
          </a:xfrm>
        </p:spPr>
        <p:txBody>
          <a:bodyPr/>
          <a:lstStyle/>
          <a:p>
            <a:r>
              <a:rPr lang="sk-SK" altLang="en-US" sz="2800" b="1" dirty="0">
                <a:latin typeface="Arial Narrow" panose="020B0606020202030204" pitchFamily="34" charset="0"/>
              </a:rPr>
              <a:t>Krízy posledných desaťročí</a:t>
            </a:r>
            <a:r>
              <a:rPr lang="sk-SK" altLang="en-US" sz="2800" dirty="0">
                <a:latin typeface="Arial Narrow" panose="020B0606020202030204" pitchFamily="34" charset="0"/>
              </a:rPr>
              <a:t>, zasahujúce nielen</a:t>
            </a:r>
          </a:p>
          <a:p>
            <a:pPr marL="0" indent="0">
              <a:buNone/>
            </a:pPr>
            <a:endParaRPr lang="sk-SK" altLang="en-US" sz="2800" dirty="0">
              <a:latin typeface="Arial Narrow" panose="020B0606020202030204" pitchFamily="34" charset="0"/>
            </a:endParaRPr>
          </a:p>
          <a:p>
            <a:pPr lvl="1">
              <a:spcAft>
                <a:spcPts val="1200"/>
              </a:spcAft>
            </a:pPr>
            <a:r>
              <a:rPr lang="sk-SK" altLang="en-US" sz="2400" dirty="0">
                <a:latin typeface="Arial Narrow" panose="020B0606020202030204" pitchFamily="34" charset="0"/>
              </a:rPr>
              <a:t>životné prostredie (</a:t>
            </a:r>
            <a:r>
              <a:rPr lang="sk-SK" altLang="en-US" sz="2400" u="sng" dirty="0">
                <a:latin typeface="Arial Narrow" panose="020B0606020202030204" pitchFamily="34" charset="0"/>
              </a:rPr>
              <a:t>ekologické krízy</a:t>
            </a:r>
            <a:r>
              <a:rPr lang="sk-SK" altLang="en-US" sz="2400" dirty="0">
                <a:latin typeface="Arial Narrow" panose="020B0606020202030204" pitchFamily="34" charset="0"/>
              </a:rPr>
              <a:t>), ale aj </a:t>
            </a:r>
          </a:p>
          <a:p>
            <a:pPr lvl="1">
              <a:spcAft>
                <a:spcPts val="1200"/>
              </a:spcAft>
            </a:pPr>
            <a:r>
              <a:rPr lang="sk-SK" altLang="en-US" sz="2400" dirty="0">
                <a:latin typeface="Arial Narrow" panose="020B0606020202030204" pitchFamily="34" charset="0"/>
              </a:rPr>
              <a:t>kultúru (</a:t>
            </a:r>
            <a:r>
              <a:rPr lang="sk-SK" altLang="en-US" sz="2400" u="sng" dirty="0">
                <a:latin typeface="Arial Narrow" panose="020B0606020202030204" pitchFamily="34" charset="0"/>
              </a:rPr>
              <a:t>kríza hodnôt, kríza morálky</a:t>
            </a:r>
            <a:r>
              <a:rPr lang="sk-SK" altLang="en-US" sz="2400" dirty="0">
                <a:latin typeface="Arial Narrow" panose="020B0606020202030204" pitchFamily="34" charset="0"/>
              </a:rPr>
              <a:t>), </a:t>
            </a:r>
          </a:p>
          <a:p>
            <a:pPr lvl="1">
              <a:spcAft>
                <a:spcPts val="1200"/>
              </a:spcAft>
            </a:pPr>
            <a:r>
              <a:rPr lang="sk-SK" altLang="en-US" sz="2400" dirty="0">
                <a:latin typeface="Arial Narrow" panose="020B0606020202030204" pitchFamily="34" charset="0"/>
              </a:rPr>
              <a:t>sociálne a politické prostredie (</a:t>
            </a:r>
            <a:r>
              <a:rPr lang="sk-SK" altLang="en-US" sz="2400" u="sng" dirty="0">
                <a:latin typeface="Arial Narrow" panose="020B0606020202030204" pitchFamily="34" charset="0"/>
              </a:rPr>
              <a:t>kríza vzťahov</a:t>
            </a:r>
            <a:r>
              <a:rPr lang="sk-SK" altLang="en-US" sz="2400" dirty="0">
                <a:latin typeface="Arial Narrow" panose="020B0606020202030204" pitchFamily="34" charset="0"/>
              </a:rPr>
              <a:t>, </a:t>
            </a:r>
            <a:r>
              <a:rPr lang="sk-SK" altLang="en-US" sz="2400" u="sng" dirty="0">
                <a:latin typeface="Arial Narrow" panose="020B0606020202030204" pitchFamily="34" charset="0"/>
              </a:rPr>
              <a:t>politické krízy</a:t>
            </a:r>
            <a:r>
              <a:rPr lang="en-GB" altLang="en-US" sz="2400" dirty="0">
                <a:latin typeface="Arial Narrow" panose="020B0606020202030204" pitchFamily="34" charset="0"/>
              </a:rPr>
              <a:t> </a:t>
            </a:r>
            <a:r>
              <a:rPr lang="sk-SK" altLang="en-US" sz="2400" dirty="0">
                <a:latin typeface="Arial Narrow" panose="020B0606020202030204" pitchFamily="34" charset="0"/>
              </a:rPr>
              <a:t>– v zmysle </a:t>
            </a:r>
            <a:r>
              <a:rPr lang="sk-SK" altLang="en-US" sz="2400" dirty="0" err="1">
                <a:latin typeface="Arial Narrow" panose="020B0606020202030204" pitchFamily="34" charset="0"/>
              </a:rPr>
              <a:t>postaveni</a:t>
            </a:r>
            <a:r>
              <a:rPr lang="en-GB" altLang="en-US" sz="2400" dirty="0">
                <a:latin typeface="Arial Narrow" panose="020B0606020202030204" pitchFamily="34" charset="0"/>
              </a:rPr>
              <a:t>a</a:t>
            </a:r>
            <a:r>
              <a:rPr lang="sk-SK" altLang="en-US" sz="2400" dirty="0">
                <a:latin typeface="Arial Narrow" panose="020B0606020202030204" pitchFamily="34" charset="0"/>
              </a:rPr>
              <a:t> menšín, demokracia ako teror väčšiny)  </a:t>
            </a:r>
          </a:p>
          <a:p>
            <a:pPr lvl="1">
              <a:spcAft>
                <a:spcPts val="1200"/>
              </a:spcAft>
            </a:pPr>
            <a:r>
              <a:rPr lang="sk-SK" altLang="en-US" sz="2400" dirty="0">
                <a:latin typeface="Arial Narrow" panose="020B0606020202030204" pitchFamily="34" charset="0"/>
              </a:rPr>
              <a:t>ekonomiku (</a:t>
            </a:r>
            <a:r>
              <a:rPr lang="sk-SK" altLang="en-US" sz="2400" u="sng" dirty="0">
                <a:latin typeface="Arial Narrow" panose="020B0606020202030204" pitchFamily="34" charset="0"/>
              </a:rPr>
              <a:t>hospodárske krízy</a:t>
            </a:r>
            <a:r>
              <a:rPr lang="sk-SK" altLang="en-US" sz="2400" dirty="0">
                <a:latin typeface="Arial Narrow" panose="020B0606020202030204" pitchFamily="34" charset="0"/>
              </a:rPr>
              <a:t>), či </a:t>
            </a:r>
          </a:p>
          <a:p>
            <a:pPr lvl="1">
              <a:spcAft>
                <a:spcPts val="1200"/>
              </a:spcAft>
            </a:pPr>
            <a:r>
              <a:rPr lang="sk-SK" altLang="en-US" sz="2400" dirty="0">
                <a:latin typeface="Arial Narrow" panose="020B0606020202030204" pitchFamily="34" charset="0"/>
              </a:rPr>
              <a:t>geopolitiku (bezpečnostné krízy, vojnové konflikty), naznačujú potrebu zmeny náhľadu na svet =&gt; </a:t>
            </a:r>
          </a:p>
          <a:p>
            <a:endParaRPr lang="sk-SK" altLang="en-US" sz="2800" dirty="0">
              <a:latin typeface="Arial Narrow" panose="020B0606020202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545038"/>
          </a:xfrm>
        </p:spPr>
        <p:txBody>
          <a:bodyPr/>
          <a:lstStyle/>
          <a:p>
            <a:r>
              <a:rPr lang="sk-SK" altLang="en-US" sz="2400" dirty="0">
                <a:latin typeface="Arial Narrow" panose="020B0606020202030204" pitchFamily="34" charset="0"/>
              </a:rPr>
              <a:t>objavujú sa úvahy o nástupe </a:t>
            </a:r>
            <a:r>
              <a:rPr lang="sk-SK" altLang="en-US" sz="2400" b="1" dirty="0">
                <a:latin typeface="Arial Narrow" panose="020B0606020202030204" pitchFamily="34" charset="0"/>
              </a:rPr>
              <a:t>ekologickej</a:t>
            </a:r>
            <a:r>
              <a:rPr lang="sk-SK" altLang="en-US" sz="2400" dirty="0">
                <a:latin typeface="Arial Narrow" panose="020B0606020202030204" pitchFamily="34" charset="0"/>
              </a:rPr>
              <a:t> či </a:t>
            </a:r>
            <a:r>
              <a:rPr lang="sk-SK" altLang="en-US" sz="2400" b="1" dirty="0">
                <a:latin typeface="Arial Narrow" panose="020B0606020202030204" pitchFamily="34" charset="0"/>
              </a:rPr>
              <a:t>holistickej</a:t>
            </a:r>
            <a:r>
              <a:rPr lang="sk-SK" altLang="en-US" sz="2400" dirty="0">
                <a:latin typeface="Arial Narrow" panose="020B0606020202030204" pitchFamily="34" charset="0"/>
              </a:rPr>
              <a:t> (berúcej na zreteľ všetky vlastnosti, súčasti a okolnosti systému) </a:t>
            </a:r>
            <a:r>
              <a:rPr lang="sk-SK" altLang="en-US" sz="2400" b="1" dirty="0" err="1">
                <a:latin typeface="Arial Narrow" panose="020B0606020202030204" pitchFamily="34" charset="0"/>
              </a:rPr>
              <a:t>superparadigme</a:t>
            </a:r>
            <a:endParaRPr lang="sk-SK" altLang="en-US" sz="2400" dirty="0">
              <a:latin typeface="Arial Narrow" panose="020B0606020202030204" pitchFamily="34" charset="0"/>
            </a:endParaRPr>
          </a:p>
          <a:p>
            <a:r>
              <a:rPr lang="sk-SK" altLang="en-US" sz="2400" dirty="0">
                <a:latin typeface="Arial Narrow" panose="020B0606020202030204" pitchFamily="34" charset="0"/>
              </a:rPr>
              <a:t>v rámci jej nástupu možno už dnes pozorovať rast významu a potreby:</a:t>
            </a:r>
          </a:p>
          <a:p>
            <a:pPr lvl="1"/>
            <a:r>
              <a:rPr lang="sk-SK" altLang="en-US" sz="2300" dirty="0">
                <a:latin typeface="Arial Narrow" panose="020B0606020202030204" pitchFamily="34" charset="0"/>
              </a:rPr>
              <a:t>spolupráce, začlenenia v spoločnosti</a:t>
            </a:r>
          </a:p>
          <a:p>
            <a:pPr lvl="1"/>
            <a:r>
              <a:rPr lang="sk-SK" altLang="en-US" sz="2300" dirty="0">
                <a:latin typeface="Arial Narrow" panose="020B0606020202030204" pitchFamily="34" charset="0"/>
              </a:rPr>
              <a:t>celostnosti, komplexnosti</a:t>
            </a:r>
          </a:p>
          <a:p>
            <a:pPr lvl="1"/>
            <a:r>
              <a:rPr lang="sk-SK" altLang="en-US" sz="2300" dirty="0">
                <a:latin typeface="Arial Narrow" panose="020B0606020202030204" pitchFamily="34" charset="0"/>
              </a:rPr>
              <a:t>spirituality, súladu medzi telesnom a duchovnom</a:t>
            </a:r>
          </a:p>
          <a:p>
            <a:pPr lvl="1"/>
            <a:r>
              <a:rPr lang="sk-SK" altLang="en-US" sz="2300" dirty="0">
                <a:latin typeface="Arial Narrow" panose="020B0606020202030204" pitchFamily="34" charset="0"/>
              </a:rPr>
              <a:t>zodpovednosti a tolerancie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60350"/>
            <a:ext cx="8229600" cy="1143000"/>
          </a:xfrm>
        </p:spPr>
        <p:txBody>
          <a:bodyPr/>
          <a:lstStyle/>
          <a:p>
            <a:r>
              <a:rPr lang="sk-SK" altLang="en-US" b="1"/>
              <a:t>Alternatívne superparadigmy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03350"/>
            <a:ext cx="9036496" cy="5194300"/>
          </a:xfrm>
        </p:spPr>
        <p:txBody>
          <a:bodyPr/>
          <a:lstStyle/>
          <a:p>
            <a:r>
              <a:rPr lang="sk-SK" altLang="en-US" dirty="0">
                <a:latin typeface="Arial Narrow" panose="020B0606020202030204" pitchFamily="34" charset="0"/>
              </a:rPr>
              <a:t>poskytujú </a:t>
            </a:r>
            <a:r>
              <a:rPr lang="sk-SK" altLang="en-US" b="1" dirty="0">
                <a:latin typeface="Arial Narrow" panose="020B0606020202030204" pitchFamily="34" charset="0"/>
              </a:rPr>
              <a:t>alternatívu </a:t>
            </a:r>
            <a:r>
              <a:rPr lang="sk-SK" altLang="en-US" dirty="0">
                <a:latin typeface="Arial Narrow" panose="020B0606020202030204" pitchFamily="34" charset="0"/>
              </a:rPr>
              <a:t>k všeobecne uznávanej </a:t>
            </a:r>
            <a:r>
              <a:rPr lang="sk-SK" altLang="en-US" dirty="0" err="1">
                <a:latin typeface="Arial Narrow" panose="020B0606020202030204" pitchFamily="34" charset="0"/>
              </a:rPr>
              <a:t>superparadigme</a:t>
            </a:r>
            <a:r>
              <a:rPr lang="sk-SK" altLang="en-US" dirty="0">
                <a:latin typeface="Arial Narrow" panose="020B0606020202030204" pitchFamily="34" charset="0"/>
              </a:rPr>
              <a:t>, veľmi často pod vplyvom náboženstva či inej ideológie</a:t>
            </a:r>
          </a:p>
          <a:p>
            <a:r>
              <a:rPr lang="sk-SK" altLang="en-US" dirty="0">
                <a:latin typeface="Arial Narrow" panose="020B0606020202030204" pitchFamily="34" charset="0"/>
              </a:rPr>
              <a:t>Ide napr. o:</a:t>
            </a:r>
            <a:endParaRPr lang="sk-SK" altLang="en-US" b="1" dirty="0">
              <a:latin typeface="Arial Narrow" panose="020B0606020202030204" pitchFamily="34" charset="0"/>
            </a:endParaRPr>
          </a:p>
          <a:p>
            <a:pPr lvl="1"/>
            <a:r>
              <a:rPr lang="sk-SK" altLang="en-US" b="1" dirty="0">
                <a:latin typeface="Arial Narrow" panose="020B0606020202030204" pitchFamily="34" charset="0"/>
              </a:rPr>
              <a:t>kresťanský pohľad na svet</a:t>
            </a:r>
            <a:r>
              <a:rPr lang="sk-SK" altLang="en-US" dirty="0">
                <a:latin typeface="Arial Narrow" panose="020B0606020202030204" pitchFamily="34" charset="0"/>
              </a:rPr>
              <a:t> 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úcta k životu a celému stvoreniu, dôstojnosť človeka, vlastnícky ale ochranársky vzťah k prírode, sociálna spravodlivosť</a:t>
            </a:r>
          </a:p>
          <a:p>
            <a:pPr lvl="8"/>
            <a:endParaRPr lang="sk-SK" altLang="en-US" sz="500" dirty="0">
              <a:latin typeface="Arial Narrow" panose="020B0606020202030204" pitchFamily="34" charset="0"/>
            </a:endParaRPr>
          </a:p>
          <a:p>
            <a:pPr lvl="1"/>
            <a:r>
              <a:rPr lang="sk-SK" altLang="en-US" b="1" dirty="0">
                <a:latin typeface="Arial Narrow" panose="020B0606020202030204" pitchFamily="34" charset="0"/>
              </a:rPr>
              <a:t>moslimský pohľad na svet</a:t>
            </a:r>
            <a:r>
              <a:rPr lang="sk-SK" altLang="en-US" dirty="0">
                <a:latin typeface="Arial Narrow" panose="020B0606020202030204" pitchFamily="34" charset="0"/>
              </a:rPr>
              <a:t> 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odmietanie konzumizmu, spôsobu života západnej spoločnosti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F671E8-1540-5B1B-3292-E497EEDC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zmeny paradigiem v geografii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6D6AE9C-1282-CE6A-36CA-07B62598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err="1">
                <a:latin typeface="Arial Narrow" panose="020B0606020202030204" pitchFamily="34" charset="0"/>
                <a:hlinkClick r:id="rId2"/>
              </a:rPr>
              <a:t>Koustopoulos</a:t>
            </a:r>
            <a:r>
              <a:rPr lang="sk-SK" sz="2000" dirty="0">
                <a:latin typeface="Arial Narrow" panose="020B0606020202030204" pitchFamily="34" charset="0"/>
                <a:hlinkClick r:id="rId2"/>
              </a:rPr>
              <a:t> 2008, 2011</a:t>
            </a:r>
            <a:endParaRPr lang="sk-SK" sz="2000" dirty="0">
              <a:latin typeface="Arial Narrow" panose="020B0606020202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DD0F114-7DC9-1F57-0A46-30EB215B76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15261"/>
            <a:ext cx="9144000" cy="474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55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954F7-020F-B4C1-B439-DFCAE8B13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2F3378-D3FB-0E55-606A-32CE87DA2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F14D5C1-A829-B34F-AD98-662044A23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38"/>
            <a:ext cx="9144000" cy="600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70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				</a:t>
            </a:r>
            <a:r>
              <a:rPr lang="en-GB" i="1" dirty="0" err="1">
                <a:solidFill>
                  <a:schemeClr val="bg1"/>
                </a:solidFill>
              </a:rPr>
              <a:t>Ďakujem</a:t>
            </a:r>
            <a:r>
              <a:rPr lang="en-GB" i="1" dirty="0">
                <a:solidFill>
                  <a:schemeClr val="bg1"/>
                </a:solidFill>
              </a:rPr>
              <a:t> </a:t>
            </a:r>
            <a:r>
              <a:rPr lang="en-GB" i="1" dirty="0" err="1">
                <a:solidFill>
                  <a:schemeClr val="bg1"/>
                </a:solidFill>
              </a:rPr>
              <a:t>za</a:t>
            </a:r>
            <a:r>
              <a:rPr lang="en-GB" i="1" dirty="0">
                <a:solidFill>
                  <a:schemeClr val="bg1"/>
                </a:solidFill>
              </a:rPr>
              <a:t> </a:t>
            </a:r>
            <a:r>
              <a:rPr lang="en-GB" i="1" dirty="0" err="1">
                <a:solidFill>
                  <a:schemeClr val="bg1"/>
                </a:solidFill>
              </a:rPr>
              <a:t>pozornosť</a:t>
            </a:r>
            <a:endParaRPr lang="en-GB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69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5200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28800"/>
            <a:ext cx="8229600" cy="936104"/>
          </a:xfrm>
        </p:spPr>
        <p:txBody>
          <a:bodyPr/>
          <a:lstStyle/>
          <a:p>
            <a:r>
              <a:rPr lang="sk-SK" altLang="en-US" dirty="0"/>
              <a:t>1. PARADIGMA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920"/>
            <a:ext cx="8229600" cy="3387080"/>
          </a:xfrm>
        </p:spPr>
        <p:txBody>
          <a:bodyPr/>
          <a:lstStyle/>
          <a:p>
            <a:pPr marL="0" indent="0" algn="ctr">
              <a:buNone/>
            </a:pPr>
            <a:r>
              <a:rPr lang="sk-SK" altLang="en-US" sz="4000" b="1" dirty="0">
                <a:latin typeface="Arial Narrow" panose="020B0606020202030204" pitchFamily="34" charset="0"/>
              </a:rPr>
              <a:t>ako východisko pre pochopenie vývoja regionálnej geografie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en-US" b="1"/>
              <a:t>Pojem paradigma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4525963"/>
          </a:xfrm>
        </p:spPr>
        <p:txBody>
          <a:bodyPr/>
          <a:lstStyle/>
          <a:p>
            <a:r>
              <a:rPr lang="sk-SK" altLang="en-US" dirty="0">
                <a:latin typeface="Arial Narrow" panose="020B0606020202030204" pitchFamily="34" charset="0"/>
              </a:rPr>
              <a:t>z gréckeho „</a:t>
            </a:r>
            <a:r>
              <a:rPr lang="sk-SK" altLang="en-US" i="1" dirty="0" err="1">
                <a:latin typeface="Arial Narrow" panose="020B0606020202030204" pitchFamily="34" charset="0"/>
              </a:rPr>
              <a:t>paradeigma</a:t>
            </a:r>
            <a:r>
              <a:rPr lang="sk-SK" altLang="en-US" dirty="0">
                <a:latin typeface="Arial Narrow" panose="020B0606020202030204" pitchFamily="34" charset="0"/>
              </a:rPr>
              <a:t>“ </a:t>
            </a:r>
          </a:p>
          <a:p>
            <a:r>
              <a:rPr lang="sk-SK" altLang="en-US" dirty="0">
                <a:latin typeface="Arial Narrow" panose="020B0606020202030204" pitchFamily="34" charset="0"/>
              </a:rPr>
              <a:t>všeobecne: vzor, model, ukážka</a:t>
            </a:r>
          </a:p>
          <a:p>
            <a:r>
              <a:rPr lang="sk-SK" altLang="en-US" dirty="0">
                <a:latin typeface="Arial Narrow" panose="020B0606020202030204" pitchFamily="34" charset="0"/>
              </a:rPr>
              <a:t>veda: vývoj obsahu pojmu</a:t>
            </a:r>
          </a:p>
          <a:p>
            <a:pPr lvl="1"/>
            <a:r>
              <a:rPr lang="sk-SK" altLang="en-US" dirty="0">
                <a:latin typeface="Arial Narrow" panose="020B0606020202030204" pitchFamily="34" charset="0"/>
              </a:rPr>
              <a:t>Starovek: 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pozadie zmyslami vnímateľných vecí (Platón)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slovná metóda vytvárania záverov (Aristoteles)</a:t>
            </a:r>
          </a:p>
          <a:p>
            <a:pPr lvl="1"/>
            <a:r>
              <a:rPr lang="sk-SK" altLang="en-US" dirty="0">
                <a:latin typeface="Arial Narrow" panose="020B0606020202030204" pitchFamily="34" charset="0"/>
              </a:rPr>
              <a:t>20. </a:t>
            </a:r>
            <a:r>
              <a:rPr lang="sk-SK" altLang="en-US" dirty="0" err="1">
                <a:latin typeface="Arial Narrow" panose="020B0606020202030204" pitchFamily="34" charset="0"/>
              </a:rPr>
              <a:t>stor</a:t>
            </a:r>
            <a:r>
              <a:rPr lang="sk-SK" altLang="en-US" dirty="0">
                <a:latin typeface="Arial Narrow" panose="020B0606020202030204" pitchFamily="34" charset="0"/>
              </a:rPr>
              <a:t>: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vzor, štandard, podľa ktorého sa posudzuje skúsenosť (Wittgenstein)</a:t>
            </a:r>
          </a:p>
          <a:p>
            <a:pPr lvl="1"/>
            <a:endParaRPr lang="sk-SK" altLang="en-US" dirty="0">
              <a:latin typeface="Arial Narrow" panose="020B0606020202030204" pitchFamily="34" charset="0"/>
            </a:endParaRPr>
          </a:p>
          <a:p>
            <a:endParaRPr lang="sk-SK" altLang="en-US" dirty="0">
              <a:latin typeface="Arial Narrow" panose="020B0606020202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545138"/>
          </a:xfrm>
        </p:spPr>
        <p:txBody>
          <a:bodyPr/>
          <a:lstStyle/>
          <a:p>
            <a:pPr lvl="1"/>
            <a:r>
              <a:rPr lang="sk-SK" altLang="en-US" dirty="0">
                <a:latin typeface="Arial Narrow" panose="020B0606020202030204" pitchFamily="34" charset="0"/>
              </a:rPr>
              <a:t>Súčasné vnímanie: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T. S. </a:t>
            </a:r>
            <a:r>
              <a:rPr lang="sk-SK" altLang="en-US" dirty="0" err="1">
                <a:latin typeface="Arial Narrow" panose="020B0606020202030204" pitchFamily="34" charset="0"/>
              </a:rPr>
              <a:t>Kuhn</a:t>
            </a:r>
            <a:r>
              <a:rPr lang="sk-SK" altLang="en-US" dirty="0">
                <a:latin typeface="Arial Narrow" panose="020B0606020202030204" pitchFamily="34" charset="0"/>
              </a:rPr>
              <a:t>: </a:t>
            </a:r>
            <a:r>
              <a:rPr lang="sk-SK" altLang="en-US" b="1" dirty="0">
                <a:latin typeface="Arial Narrow" panose="020B0606020202030204" pitchFamily="34" charset="0"/>
              </a:rPr>
              <a:t>koncepcia dynamiky vedeckého poznania</a:t>
            </a:r>
            <a:r>
              <a:rPr lang="sk-SK" altLang="en-US" dirty="0">
                <a:latin typeface="Arial Narrow" panose="020B0606020202030204" pitchFamily="34" charset="0"/>
              </a:rPr>
              <a:t> 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nie plynulé procesy, ale revolučné zmeny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dve základné etapy vývoja:</a:t>
            </a:r>
          </a:p>
          <a:p>
            <a:pPr lvl="3"/>
            <a:r>
              <a:rPr lang="sk-SK" altLang="en-US" b="1" dirty="0">
                <a:latin typeface="Arial Narrow" panose="020B0606020202030204" pitchFamily="34" charset="0"/>
              </a:rPr>
              <a:t>Etapa normálnej vedy</a:t>
            </a:r>
            <a:r>
              <a:rPr lang="sk-SK" altLang="en-US" dirty="0">
                <a:latin typeface="Arial Narrow" panose="020B0606020202030204" pitchFamily="34" charset="0"/>
              </a:rPr>
              <a:t> (dominuje jedna paradigma)</a:t>
            </a:r>
          </a:p>
          <a:p>
            <a:pPr lvl="3"/>
            <a:r>
              <a:rPr lang="sk-SK" altLang="en-US" dirty="0">
                <a:latin typeface="Arial Narrow" panose="020B0606020202030204" pitchFamily="34" charset="0"/>
              </a:rPr>
              <a:t>Kritická etapa (viacero súperiacich paradigiem)</a:t>
            </a:r>
          </a:p>
          <a:p>
            <a:pPr lvl="2"/>
            <a:r>
              <a:rPr lang="sk-SK" altLang="en-US" dirty="0">
                <a:latin typeface="Arial Narrow" panose="020B0606020202030204" pitchFamily="34" charset="0"/>
              </a:rPr>
              <a:t>Paradigma podľa </a:t>
            </a:r>
            <a:r>
              <a:rPr lang="sk-SK" altLang="en-US" dirty="0" err="1">
                <a:latin typeface="Arial Narrow" panose="020B0606020202030204" pitchFamily="34" charset="0"/>
              </a:rPr>
              <a:t>Kuhna</a:t>
            </a:r>
            <a:r>
              <a:rPr lang="sk-SK" altLang="en-US" dirty="0">
                <a:latin typeface="Arial Narrow" panose="020B0606020202030204" pitchFamily="34" charset="0"/>
              </a:rPr>
              <a:t>: </a:t>
            </a:r>
            <a:r>
              <a:rPr lang="sk-SK" altLang="en-US" b="1" dirty="0">
                <a:latin typeface="Arial Narrow" panose="020B0606020202030204" pitchFamily="34" charset="0"/>
              </a:rPr>
              <a:t>„</a:t>
            </a:r>
            <a:r>
              <a:rPr lang="sk-SK" altLang="en-US" b="1" i="1" dirty="0">
                <a:latin typeface="Arial Narrow" panose="020B0606020202030204" pitchFamily="34" charset="0"/>
              </a:rPr>
              <a:t>celok všetkých základných ponímaní týkajúcich sa predmetu a metód, ktoré ovládajú vednú disciplínu v určitom čase</a:t>
            </a:r>
            <a:r>
              <a:rPr lang="sk-SK" altLang="en-US" b="1" dirty="0">
                <a:latin typeface="Arial Narrow" panose="020B0606020202030204" pitchFamily="34" charset="0"/>
              </a:rPr>
              <a:t>“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sk-SK" altLang="en-US" b="1"/>
              <a:t>Teória vedeckých revolúcií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5445125"/>
          </a:xfrm>
        </p:spPr>
        <p:txBody>
          <a:bodyPr/>
          <a:lstStyle/>
          <a:p>
            <a:r>
              <a:rPr lang="sk-SK" altLang="en-US" sz="2800" dirty="0">
                <a:latin typeface="Arial Narrow" panose="020B0606020202030204" pitchFamily="34" charset="0"/>
              </a:rPr>
              <a:t>Thomas Samuel </a:t>
            </a:r>
            <a:r>
              <a:rPr lang="sk-SK" altLang="en-US" sz="2800" dirty="0" err="1">
                <a:latin typeface="Arial Narrow" panose="020B0606020202030204" pitchFamily="34" charset="0"/>
              </a:rPr>
              <a:t>Kuhn</a:t>
            </a:r>
            <a:r>
              <a:rPr lang="sk-SK" altLang="en-US" sz="2800" dirty="0">
                <a:latin typeface="Arial Narrow" panose="020B0606020202030204" pitchFamily="34" charset="0"/>
              </a:rPr>
              <a:t>: Štruktúra vedeckých revolúcii (1962) </a:t>
            </a:r>
          </a:p>
          <a:p>
            <a:endParaRPr lang="sk-SK" altLang="en-US" sz="500" dirty="0">
              <a:latin typeface="Arial Narrow" panose="020B0606020202030204" pitchFamily="34" charset="0"/>
            </a:endParaRPr>
          </a:p>
          <a:p>
            <a:pPr lvl="1"/>
            <a:r>
              <a:rPr lang="sk-SK" altLang="en-US" sz="2200" dirty="0">
                <a:latin typeface="Arial Narrow" panose="020B0606020202030204" pitchFamily="34" charset="0"/>
              </a:rPr>
              <a:t>vyvracia predpoklad, podľa ktorého sa veda vyvíja plynulým </a:t>
            </a:r>
            <a:br>
              <a:rPr lang="sk-SK" altLang="en-US" sz="2200" dirty="0">
                <a:latin typeface="Arial Narrow" panose="020B0606020202030204" pitchFamily="34" charset="0"/>
              </a:rPr>
            </a:br>
            <a:r>
              <a:rPr lang="sk-SK" altLang="en-US" sz="2200" b="1" dirty="0">
                <a:latin typeface="Arial Narrow" panose="020B0606020202030204" pitchFamily="34" charset="0"/>
              </a:rPr>
              <a:t>hromadením poznatkov</a:t>
            </a:r>
            <a:endParaRPr lang="sk-SK" altLang="en-US" sz="2200" dirty="0">
              <a:latin typeface="Arial Narrow" panose="020B0606020202030204" pitchFamily="34" charset="0"/>
            </a:endParaRPr>
          </a:p>
          <a:p>
            <a:endParaRPr lang="sk-SK" altLang="en-US" sz="500" dirty="0">
              <a:latin typeface="Arial Narrow" panose="020B0606020202030204" pitchFamily="34" charset="0"/>
            </a:endParaRPr>
          </a:p>
          <a:p>
            <a:pPr lvl="1"/>
            <a:r>
              <a:rPr lang="sk-SK" altLang="en-US" sz="2200" dirty="0">
                <a:latin typeface="Arial Narrow" panose="020B0606020202030204" pitchFamily="34" charset="0"/>
              </a:rPr>
              <a:t>poukazuje na to, že celkový smer výskumu vo vede je úzko spojený s jej znalostnou úrovňou a dokonca sociálnym kontextom. Toto vedie ku </a:t>
            </a:r>
            <a:r>
              <a:rPr lang="sk-SK" altLang="en-US" sz="2200" b="1" dirty="0">
                <a:latin typeface="Arial Narrow" panose="020B0606020202030204" pitchFamily="34" charset="0"/>
              </a:rPr>
              <a:t>skokovému vývoju poznatkov</a:t>
            </a:r>
            <a:r>
              <a:rPr lang="sk-SK" altLang="en-US" sz="2200" dirty="0">
                <a:latin typeface="Arial Narrow" panose="020B0606020202030204" pitchFamily="34" charset="0"/>
              </a:rPr>
              <a:t>, výsledkom čoho môže byť až zásadný obrat v danej vedeckej disciplíne </a:t>
            </a:r>
            <a:r>
              <a:rPr lang="sk-SK" altLang="en-US" sz="2200" b="1" dirty="0">
                <a:latin typeface="Arial Narrow" panose="020B0606020202030204" pitchFamily="34" charset="0"/>
              </a:rPr>
              <a:t>– vedecká revolúcia</a:t>
            </a:r>
            <a:endParaRPr lang="sk-SK" altLang="en-US" sz="2200" dirty="0">
              <a:latin typeface="Arial Narrow" panose="020B0606020202030204" pitchFamily="34" charset="0"/>
            </a:endParaRPr>
          </a:p>
          <a:p>
            <a:endParaRPr lang="sk-SK" altLang="en-US" sz="500" dirty="0">
              <a:latin typeface="Arial Narrow" panose="020B0606020202030204" pitchFamily="34" charset="0"/>
            </a:endParaRPr>
          </a:p>
          <a:p>
            <a:pPr lvl="1"/>
            <a:r>
              <a:rPr lang="sk-SK" altLang="en-US" sz="2200" dirty="0">
                <a:latin typeface="Arial Narrow" panose="020B0606020202030204" pitchFamily="34" charset="0"/>
              </a:rPr>
              <a:t>pôvodom fyzik, vychádza z prírodovedného poznania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r>
              <a:rPr lang="sk-SK" altLang="en-US" b="1" u="sng" dirty="0">
                <a:latin typeface="Arial Narrow" panose="020B0606020202030204" pitchFamily="34" charset="0"/>
              </a:rPr>
              <a:t>Normálna veda:</a:t>
            </a:r>
          </a:p>
          <a:p>
            <a:endParaRPr lang="sk-SK" altLang="en-US" sz="1000" b="1" u="sng" dirty="0"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obdobie, kedy výskum v určitej vednej disciplíne výrazne determinuje </a:t>
            </a:r>
            <a:r>
              <a:rPr lang="sk-SK" altLang="en-US" sz="2400" b="1" dirty="0">
                <a:latin typeface="Arial Narrow" panose="020B0606020202030204" pitchFamily="34" charset="0"/>
              </a:rPr>
              <a:t>uznávaná paradigma</a:t>
            </a:r>
            <a:r>
              <a:rPr lang="sk-SK" altLang="en-US" sz="2400" dirty="0">
                <a:latin typeface="Arial Narrow" panose="020B0606020202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s prehlbujúcim sa poznaním vo vede sa však hromadia otázky, na ktoré veda pod vplyvom dominujúcej paradigmy </a:t>
            </a:r>
            <a:r>
              <a:rPr lang="sk-SK" altLang="en-US" sz="2400" b="1" dirty="0">
                <a:latin typeface="Arial Narrow" panose="020B0606020202030204" pitchFamily="34" charset="0"/>
              </a:rPr>
              <a:t>nedokáže odpovedať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normálna veda tak často </a:t>
            </a:r>
            <a:r>
              <a:rPr lang="sk-SK" altLang="en-US" sz="2400" b="1" dirty="0">
                <a:latin typeface="Arial Narrow" panose="020B0606020202030204" pitchFamily="34" charset="0"/>
              </a:rPr>
              <a:t>potláča inovatívne fundamentálne fakty</a:t>
            </a:r>
            <a:r>
              <a:rPr lang="sk-SK" altLang="en-US" sz="2400" dirty="0">
                <a:latin typeface="Arial Narrow" panose="020B0606020202030204" pitchFamily="34" charset="0"/>
              </a:rPr>
              <a:t>, pretože tie vyvracajú základné predpoklady paradigmy (resp. vedy pod vplyvom paradigmy)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119812"/>
          </a:xfrm>
        </p:spPr>
        <p:txBody>
          <a:bodyPr/>
          <a:lstStyle/>
          <a:p>
            <a:r>
              <a:rPr lang="sk-SK" altLang="en-US" u="sng" dirty="0">
                <a:latin typeface="Arial Narrow" panose="020B0606020202030204" pitchFamily="34" charset="0"/>
              </a:rPr>
              <a:t>Anomália:</a:t>
            </a:r>
          </a:p>
          <a:p>
            <a:pPr>
              <a:buFontTx/>
              <a:buNone/>
            </a:pPr>
            <a:r>
              <a:rPr lang="sk-SK" altLang="en-US" sz="1000" dirty="0">
                <a:latin typeface="Arial Narrow" panose="020B060602020203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hromadenie potláčaných faktov a nezodpovedaných otázok spôsobuje, že paradigma </a:t>
            </a:r>
            <a:r>
              <a:rPr lang="sk-SK" altLang="en-US" sz="2400" b="1" dirty="0">
                <a:latin typeface="Arial Narrow" panose="020B0606020202030204" pitchFamily="34" charset="0"/>
              </a:rPr>
              <a:t>postupne prestáva uspokojujúco riešiť problémy</a:t>
            </a:r>
            <a:r>
              <a:rPr lang="sk-SK" altLang="en-US" sz="2400" dirty="0">
                <a:latin typeface="Arial Narrow" panose="020B0606020202030204" pitchFamily="34" charset="0"/>
              </a:rPr>
              <a:t> a tradíciu vedeckej praxe narúša </a:t>
            </a:r>
            <a:r>
              <a:rPr lang="sk-SK" altLang="en-US" sz="2400" b="1" dirty="0">
                <a:latin typeface="Arial Narrow" panose="020B0606020202030204" pitchFamily="34" charset="0"/>
              </a:rPr>
              <a:t>anomália</a:t>
            </a:r>
            <a:endParaRPr lang="sk-SK" altLang="en-US" sz="2400" dirty="0"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endParaRPr lang="sk-SK" altLang="en-US" sz="1000" dirty="0">
              <a:latin typeface="Arial Narrow" panose="020B0606020202030204" pitchFamily="34" charset="0"/>
            </a:endParaRPr>
          </a:p>
          <a:p>
            <a:pPr>
              <a:buFontTx/>
              <a:buNone/>
            </a:pPr>
            <a:r>
              <a:rPr lang="sk-SK" altLang="en-US" dirty="0">
                <a:latin typeface="Arial Narrow" panose="020B0606020202030204" pitchFamily="34" charset="0"/>
              </a:rPr>
              <a:t>- </a:t>
            </a:r>
            <a:r>
              <a:rPr lang="sk-SK" altLang="en-US" sz="2400" dirty="0">
                <a:latin typeface="Arial Narrow" panose="020B0606020202030204" pitchFamily="34" charset="0"/>
              </a:rPr>
              <a:t>s prehlbovaním poznatkov vednej disciplíny nastáva </a:t>
            </a:r>
            <a:r>
              <a:rPr lang="sk-SK" altLang="en-US" sz="2400" b="1" dirty="0">
                <a:latin typeface="Arial Narrow" panose="020B0606020202030204" pitchFamily="34" charset="0"/>
              </a:rPr>
              <a:t>akumulácia anomálií</a:t>
            </a:r>
            <a:r>
              <a:rPr lang="sk-SK" altLang="en-US" sz="2400" dirty="0">
                <a:latin typeface="Arial Narrow" panose="020B0606020202030204" pitchFamily="34" charset="0"/>
              </a:rPr>
              <a:t>, čo vedie k vzniku nových teórií, a často aj k zmene filozofického pohľadu na svet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r>
              <a:rPr lang="sk-SK" altLang="en-US" b="1" u="sng" dirty="0">
                <a:latin typeface="Arial Narrow" panose="020B0606020202030204" pitchFamily="34" charset="0"/>
              </a:rPr>
              <a:t>Kríza: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neúspech pôvodnej paradigmy pod vplyvom hromadiacich sa anomálií je vedeckou komunitou vnímaný ako </a:t>
            </a:r>
            <a:r>
              <a:rPr lang="sk-SK" altLang="en-US" sz="2400" b="1" dirty="0">
                <a:latin typeface="Arial Narrow" panose="020B0606020202030204" pitchFamily="34" charset="0"/>
              </a:rPr>
              <a:t>kríza</a:t>
            </a:r>
            <a:endParaRPr lang="sk-SK" altLang="en-US" sz="2400" dirty="0">
              <a:latin typeface="Arial Narrow" panose="020B0606020202030204" pitchFamily="34" charset="0"/>
            </a:endParaRPr>
          </a:p>
          <a:p>
            <a:pPr>
              <a:buFontTx/>
              <a:buChar char="-"/>
            </a:pPr>
            <a:endParaRPr lang="sk-SK" altLang="en-US" sz="1000" dirty="0">
              <a:latin typeface="Arial Narrow" panose="020B0606020202030204" pitchFamily="34" charset="0"/>
            </a:endParaRPr>
          </a:p>
          <a:p>
            <a:r>
              <a:rPr lang="sk-SK" altLang="en-US" b="1" u="sng" dirty="0">
                <a:latin typeface="Arial Narrow" panose="020B0606020202030204" pitchFamily="34" charset="0"/>
              </a:rPr>
              <a:t>Vedecká revolúcia: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odpoveďou na krízu je </a:t>
            </a:r>
            <a:r>
              <a:rPr lang="sk-SK" altLang="en-US" sz="2400" b="1" dirty="0">
                <a:latin typeface="Arial Narrow" panose="020B0606020202030204" pitchFamily="34" charset="0"/>
              </a:rPr>
              <a:t>vedecká revolúcia</a:t>
            </a:r>
            <a:r>
              <a:rPr lang="sk-SK" altLang="en-US" sz="2400" dirty="0">
                <a:latin typeface="Arial Narrow" panose="020B0606020202030204" pitchFamily="34" charset="0"/>
              </a:rPr>
              <a:t>, ktorá vedie k vedeckému pokroku a nahradeniu starej paradigmy novou </a:t>
            </a:r>
          </a:p>
          <a:p>
            <a:pPr>
              <a:buFontTx/>
              <a:buChar char="-"/>
            </a:pPr>
            <a:r>
              <a:rPr lang="sk-SK" altLang="en-US" sz="2400" dirty="0">
                <a:latin typeface="Arial Narrow" panose="020B0606020202030204" pitchFamily="34" charset="0"/>
              </a:rPr>
              <a:t>ak sa nástroje poskytované novou paradigmou osvedčujú, veda napreduje neobjavujú sa (spočiatku) anomálie, možno opäť hovoriť </a:t>
            </a:r>
            <a:br>
              <a:rPr lang="sk-SK" altLang="en-US" sz="2400" dirty="0">
                <a:latin typeface="Arial Narrow" panose="020B0606020202030204" pitchFamily="34" charset="0"/>
              </a:rPr>
            </a:br>
            <a:r>
              <a:rPr lang="sk-SK" altLang="en-US" sz="2400" dirty="0">
                <a:latin typeface="Arial Narrow" panose="020B0606020202030204" pitchFamily="34" charset="0"/>
              </a:rPr>
              <a:t>o </a:t>
            </a:r>
            <a:r>
              <a:rPr lang="sk-SK" altLang="en-US" sz="2400" u="sng" dirty="0">
                <a:latin typeface="Arial Narrow" panose="020B0606020202030204" pitchFamily="34" charset="0"/>
              </a:rPr>
              <a:t>štádiu </a:t>
            </a:r>
            <a:r>
              <a:rPr lang="sk-SK" altLang="en-US" sz="2400" b="1" u="sng" dirty="0">
                <a:latin typeface="Arial Narrow" panose="020B0606020202030204" pitchFamily="34" charset="0"/>
              </a:rPr>
              <a:t>normálnej vedy</a:t>
            </a:r>
            <a:endParaRPr lang="sk-SK" altLang="en-US" sz="2400" dirty="0">
              <a:latin typeface="Arial Narrow" panose="020B0606020202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altLang="en-US" sz="2400" dirty="0">
                <a:latin typeface="Arial Narrow" panose="020B0606020202030204" pitchFamily="34" charset="0"/>
              </a:rPr>
              <a:t>V súlade s vnímaním </a:t>
            </a:r>
            <a:r>
              <a:rPr lang="sk-SK" altLang="en-US" sz="2400" dirty="0" err="1">
                <a:latin typeface="Arial Narrow" panose="020B0606020202030204" pitchFamily="34" charset="0"/>
              </a:rPr>
              <a:t>Kuhna</a:t>
            </a:r>
            <a:r>
              <a:rPr lang="sk-SK" altLang="en-US" sz="2400" dirty="0">
                <a:latin typeface="Arial Narrow" panose="020B0606020202030204" pitchFamily="34" charset="0"/>
              </a:rPr>
              <a:t> môžu byť jednotlivé vedné disciplíny pod vplyvom odlišných paradigiem. Tie sú však spravidla súčasťou </a:t>
            </a:r>
            <a:r>
              <a:rPr lang="sk-SK" altLang="en-US" sz="2400" b="1" dirty="0" err="1">
                <a:latin typeface="Arial Narrow" panose="020B0606020202030204" pitchFamily="34" charset="0"/>
              </a:rPr>
              <a:t>superparadigmy</a:t>
            </a:r>
            <a:r>
              <a:rPr lang="sk-SK" altLang="en-US" sz="2400" dirty="0">
                <a:latin typeface="Arial Narrow" panose="020B0606020202030204" pitchFamily="34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3">
        <a:dk1>
          <a:srgbClr val="000000"/>
        </a:dk1>
        <a:lt1>
          <a:srgbClr val="FFCC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E2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14">
        <a:dk1>
          <a:srgbClr val="000000"/>
        </a:dk1>
        <a:lt1>
          <a:srgbClr val="99FF3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AFFA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15">
        <a:dk1>
          <a:srgbClr val="000000"/>
        </a:dk1>
        <a:lt1>
          <a:srgbClr val="FF99C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CAE2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16">
        <a:dk1>
          <a:srgbClr val="000000"/>
        </a:dk1>
        <a:lt1>
          <a:srgbClr val="FF99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CA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rcholky hôr">
  <a:themeElements>
    <a:clrScheme name="Vrcholky hôr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Vrcholky hô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rcholky hôr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cholky hôr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0">
        <a:dk1>
          <a:srgbClr val="000000"/>
        </a:dk1>
        <a:lt1>
          <a:srgbClr val="FFCC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E2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1">
        <a:dk1>
          <a:srgbClr val="000000"/>
        </a:dk1>
        <a:lt1>
          <a:srgbClr val="99FF3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AFFA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2">
        <a:dk1>
          <a:srgbClr val="000000"/>
        </a:dk1>
        <a:lt1>
          <a:srgbClr val="FF99C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CAE2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3">
        <a:dk1>
          <a:srgbClr val="000000"/>
        </a:dk1>
        <a:lt1>
          <a:srgbClr val="FF99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CA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4">
        <a:dk1>
          <a:srgbClr val="000000"/>
        </a:dk1>
        <a:lt1>
          <a:srgbClr val="66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8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cholky hôr 15">
        <a:dk1>
          <a:srgbClr val="000000"/>
        </a:dk1>
        <a:lt1>
          <a:srgbClr val="6699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8CA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redvolený návrh 13">
    <a:dk1>
      <a:srgbClr val="000000"/>
    </a:dk1>
    <a:lt1>
      <a:srgbClr val="FFCC66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E2B8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66FF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B8FF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66FF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B8FF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6699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B8CA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redvolený návrh 13">
    <a:dk1>
      <a:srgbClr val="000000"/>
    </a:dk1>
    <a:lt1>
      <a:srgbClr val="FFCC66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E2B8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Predvolený návrh 16">
    <a:dk1>
      <a:srgbClr val="000000"/>
    </a:dk1>
    <a:lt1>
      <a:srgbClr val="FF99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CA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Predvolený návrh 16">
    <a:dk1>
      <a:srgbClr val="000000"/>
    </a:dk1>
    <a:lt1>
      <a:srgbClr val="FF99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CA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Predvolený návrh 16">
    <a:dk1>
      <a:srgbClr val="000000"/>
    </a:dk1>
    <a:lt1>
      <a:srgbClr val="FF99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CA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Predvolený návrh 16">
    <a:dk1>
      <a:srgbClr val="000000"/>
    </a:dk1>
    <a:lt1>
      <a:srgbClr val="FF99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CA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Predvolený návrh 16">
    <a:dk1>
      <a:srgbClr val="000000"/>
    </a:dk1>
    <a:lt1>
      <a:srgbClr val="FF99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CA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66FF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B8FF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66FF99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B8FFCA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699</Words>
  <Application>Microsoft Office PowerPoint</Application>
  <PresentationFormat>Prezentácia na obrazovke (4:3)</PresentationFormat>
  <Paragraphs>111</Paragraphs>
  <Slides>17</Slides>
  <Notes>14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17</vt:i4>
      </vt:variant>
    </vt:vector>
  </HeadingPairs>
  <TitlesOfParts>
    <vt:vector size="21" baseType="lpstr">
      <vt:lpstr>Arial</vt:lpstr>
      <vt:lpstr>Arial Narrow</vt:lpstr>
      <vt:lpstr>Predvolený návrh</vt:lpstr>
      <vt:lpstr>Vrcholky hôr</vt:lpstr>
      <vt:lpstr>REGIONÁLNA GEOGRAFIA REGIONALIZÁCIA A TAXONÓMIA</vt:lpstr>
      <vt:lpstr>1. PARADIGMA</vt:lpstr>
      <vt:lpstr>Pojem paradigma</vt:lpstr>
      <vt:lpstr>Prezentácia programu PowerPoint</vt:lpstr>
      <vt:lpstr>Teória vedeckých revolúcií</vt:lpstr>
      <vt:lpstr>Prezentácia programu PowerPoint</vt:lpstr>
      <vt:lpstr>Prezentácia programu PowerPoint</vt:lpstr>
      <vt:lpstr>Prezentácia programu PowerPoint</vt:lpstr>
      <vt:lpstr>Prezentácia programu PowerPoint</vt:lpstr>
      <vt:lpstr>Superparadigma</vt:lpstr>
      <vt:lpstr> karteziánsko-newtonovský mechanistický  svetonázor </vt:lpstr>
      <vt:lpstr>Prezentácia programu PowerPoint</vt:lpstr>
      <vt:lpstr>Prezentácia programu PowerPoint</vt:lpstr>
      <vt:lpstr>Alternatívne superparadigmy</vt:lpstr>
      <vt:lpstr>zmeny paradigiem v geografii</vt:lpstr>
      <vt:lpstr>Prezentácia programu PowerPoint</vt:lpstr>
      <vt:lpstr>Prezentácia programu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RRT</dc:title>
  <dc:creator>Laco</dc:creator>
  <cp:lastModifiedBy>doc. Mgr. Ladislav Novotný PhD.</cp:lastModifiedBy>
  <cp:revision>11</cp:revision>
  <dcterms:created xsi:type="dcterms:W3CDTF">2011-09-12T17:12:50Z</dcterms:created>
  <dcterms:modified xsi:type="dcterms:W3CDTF">2025-09-16T06:26:59Z</dcterms:modified>
</cp:coreProperties>
</file>