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4"/>
  </p:sldMasterIdLst>
  <p:sldIdLst>
    <p:sldId id="256" r:id="rId5"/>
    <p:sldId id="265" r:id="rId6"/>
    <p:sldId id="309" r:id="rId7"/>
    <p:sldId id="257" r:id="rId8"/>
    <p:sldId id="281" r:id="rId9"/>
    <p:sldId id="310" r:id="rId10"/>
    <p:sldId id="311" r:id="rId11"/>
    <p:sldId id="282" r:id="rId12"/>
    <p:sldId id="296" r:id="rId13"/>
    <p:sldId id="312" r:id="rId14"/>
    <p:sldId id="31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8FEF"/>
    <a:srgbClr val="71DAFF"/>
    <a:srgbClr val="009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26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1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8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2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6410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80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21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5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34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9DA6DEF-D377-4FC0-BEB9-A1FFE097AF4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4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4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0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8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1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9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5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8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1DAFF"/>
            </a:gs>
            <a:gs pos="54000">
              <a:srgbClr val="009BD2"/>
            </a:gs>
            <a:gs pos="100000">
              <a:srgbClr val="6D8FEF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A6DEF-D377-4FC0-BEB9-A1FFE097AF4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11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156804"/>
          </a:xfrm>
        </p:spPr>
        <p:txBody>
          <a:bodyPr/>
          <a:lstStyle/>
          <a:p>
            <a:r>
              <a:rPr lang="sk-SK" dirty="0" err="1"/>
              <a:t>Migration</a:t>
            </a:r>
            <a:r>
              <a:rPr lang="sk-SK" dirty="0"/>
              <a:t> and </a:t>
            </a:r>
            <a:r>
              <a:rPr lang="sk-SK" dirty="0" err="1"/>
              <a:t>Human</a:t>
            </a:r>
            <a:r>
              <a:rPr lang="sk-SK" dirty="0"/>
              <a:t> </a:t>
            </a:r>
            <a:r>
              <a:rPr lang="sk-SK" dirty="0" err="1"/>
              <a:t>Capital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47866" y="2625624"/>
            <a:ext cx="8144134" cy="1117687"/>
          </a:xfrm>
        </p:spPr>
        <p:txBody>
          <a:bodyPr/>
          <a:lstStyle/>
          <a:p>
            <a:r>
              <a:rPr lang="sk-SK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01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Migration</a:t>
            </a:r>
            <a:r>
              <a:rPr lang="sk-SK" dirty="0"/>
              <a:t> and </a:t>
            </a:r>
            <a:r>
              <a:rPr lang="sk-SK" dirty="0" err="1"/>
              <a:t>natural</a:t>
            </a:r>
            <a:r>
              <a:rPr lang="sk-SK" dirty="0"/>
              <a:t> </a:t>
            </a:r>
            <a:r>
              <a:rPr lang="sk-SK" dirty="0" err="1"/>
              <a:t>reproduction</a:t>
            </a:r>
            <a:r>
              <a:rPr lang="sk-SK" dirty="0"/>
              <a:t> → </a:t>
            </a:r>
            <a:br>
              <a:rPr lang="sk-SK" dirty="0"/>
            </a:br>
            <a:r>
              <a:rPr lang="sk-SK" dirty="0" err="1"/>
              <a:t>spatial</a:t>
            </a:r>
            <a:r>
              <a:rPr lang="sk-SK" dirty="0"/>
              <a:t> </a:t>
            </a:r>
            <a:r>
              <a:rPr lang="sk-SK" dirty="0" err="1"/>
              <a:t>redistribution</a:t>
            </a:r>
            <a:r>
              <a:rPr lang="sk-SK" dirty="0"/>
              <a:t> of </a:t>
            </a:r>
            <a:r>
              <a:rPr lang="sk-SK" dirty="0" err="1"/>
              <a:t>populaton</a:t>
            </a:r>
            <a:r>
              <a:rPr lang="sk-SK" dirty="0"/>
              <a:t> 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11311654" cy="40113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has a greater impact on the development of the population size of Slovakia?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What has a greater impact on the development of the population size of the Košice FUR?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What has a greater impact on the development of the population size of the city of Košice?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What has a greater impact on the development of the population size of the Košice-</a:t>
            </a:r>
            <a:r>
              <a:rPr lang="en-US" dirty="0" err="1">
                <a:solidFill>
                  <a:schemeClr val="bg1"/>
                </a:solidFill>
              </a:rPr>
              <a:t>okolie</a:t>
            </a:r>
            <a:r>
              <a:rPr lang="en-US" dirty="0">
                <a:solidFill>
                  <a:schemeClr val="bg1"/>
                </a:solidFill>
              </a:rPr>
              <a:t> district?</a:t>
            </a:r>
          </a:p>
        </p:txBody>
      </p:sp>
    </p:spTree>
    <p:extLst>
      <p:ext uri="{BB962C8B-B14F-4D97-AF65-F5344CB8AC3E}">
        <p14:creationId xmlns:p14="http://schemas.microsoft.com/office/powerpoint/2010/main" val="3531253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9482C87-24B4-C802-7293-1C57A2F08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2463" y="5646197"/>
            <a:ext cx="3213716" cy="662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err="1">
                <a:solidFill>
                  <a:schemeClr val="bg1"/>
                </a:solidFill>
              </a:rPr>
              <a:t>Thanks</a:t>
            </a:r>
            <a:r>
              <a:rPr lang="sk-SK" dirty="0">
                <a:solidFill>
                  <a:schemeClr val="bg1"/>
                </a:solidFill>
              </a:rPr>
              <a:t> a </a:t>
            </a:r>
            <a:r>
              <a:rPr lang="sk-SK" dirty="0" err="1">
                <a:solidFill>
                  <a:schemeClr val="bg1"/>
                </a:solidFill>
              </a:rPr>
              <a:t>lot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for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attention</a:t>
            </a:r>
            <a:r>
              <a:rPr lang="sk-SK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728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Migration by type of crossed territorial</a:t>
            </a:r>
            <a:r>
              <a:rPr lang="sk-SK" dirty="0"/>
              <a:t> </a:t>
            </a:r>
            <a:r>
              <a:rPr lang="sk-SK" dirty="0" err="1"/>
              <a:t>unit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10472361" cy="410596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Which type of migration affects the increase/decrease in the population of a state?</a:t>
            </a: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International</a:t>
            </a:r>
          </a:p>
          <a:p>
            <a:pPr marL="914400" lvl="1" indent="-457200">
              <a:buAutoNum type="alphaLcPeriod"/>
            </a:pPr>
            <a:r>
              <a:rPr lang="sk-SK" dirty="0" err="1">
                <a:solidFill>
                  <a:schemeClr val="bg1"/>
                </a:solidFill>
              </a:rPr>
              <a:t>Internal</a:t>
            </a:r>
            <a:r>
              <a:rPr lang="sk-SK" dirty="0">
                <a:solidFill>
                  <a:schemeClr val="bg1"/>
                </a:solidFill>
              </a:rPr>
              <a:t> – </a:t>
            </a:r>
            <a:r>
              <a:rPr lang="sk-SK" dirty="0" err="1">
                <a:solidFill>
                  <a:schemeClr val="bg1"/>
                </a:solidFill>
              </a:rPr>
              <a:t>interregional</a:t>
            </a: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AutoNum type="alphaLcPeriod"/>
            </a:pPr>
            <a:r>
              <a:rPr lang="sk-SK" dirty="0" err="1">
                <a:solidFill>
                  <a:schemeClr val="bg1"/>
                </a:solidFill>
              </a:rPr>
              <a:t>Internal</a:t>
            </a:r>
            <a:r>
              <a:rPr lang="sk-SK" dirty="0">
                <a:solidFill>
                  <a:schemeClr val="bg1"/>
                </a:solidFill>
              </a:rPr>
              <a:t> – </a:t>
            </a:r>
            <a:r>
              <a:rPr lang="sk-SK" dirty="0" err="1">
                <a:solidFill>
                  <a:schemeClr val="bg1"/>
                </a:solidFill>
              </a:rPr>
              <a:t>intraregional</a:t>
            </a:r>
            <a:r>
              <a:rPr lang="sk-SK" dirty="0">
                <a:solidFill>
                  <a:schemeClr val="bg1"/>
                </a:solidFill>
              </a:rPr>
              <a:t> – </a:t>
            </a:r>
            <a:r>
              <a:rPr lang="sk-SK" dirty="0" err="1">
                <a:solidFill>
                  <a:schemeClr val="bg1"/>
                </a:solidFill>
              </a:rPr>
              <a:t>intermunicipal</a:t>
            </a: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AutoNum type="alphaLcPeriod"/>
            </a:pPr>
            <a:r>
              <a:rPr lang="sk-SK" dirty="0" err="1">
                <a:solidFill>
                  <a:schemeClr val="bg1"/>
                </a:solidFill>
              </a:rPr>
              <a:t>Internal</a:t>
            </a:r>
            <a:r>
              <a:rPr lang="sk-SK" dirty="0">
                <a:solidFill>
                  <a:schemeClr val="bg1"/>
                </a:solidFill>
              </a:rPr>
              <a:t> – </a:t>
            </a:r>
            <a:r>
              <a:rPr lang="sk-SK" dirty="0" err="1">
                <a:solidFill>
                  <a:schemeClr val="bg1"/>
                </a:solidFill>
              </a:rPr>
              <a:t>intraregional</a:t>
            </a:r>
            <a:r>
              <a:rPr lang="sk-SK" dirty="0">
                <a:solidFill>
                  <a:schemeClr val="bg1"/>
                </a:solidFill>
              </a:rPr>
              <a:t> – </a:t>
            </a:r>
            <a:r>
              <a:rPr lang="sk-SK" dirty="0" err="1">
                <a:solidFill>
                  <a:schemeClr val="bg1"/>
                </a:solidFill>
              </a:rPr>
              <a:t>intramunicipal</a:t>
            </a:r>
            <a:endParaRPr lang="sk-SK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Which type of migration affects the increase/decrease in the population of a </a:t>
            </a:r>
            <a:r>
              <a:rPr lang="sk-SK" dirty="0" err="1">
                <a:solidFill>
                  <a:schemeClr val="bg1"/>
                </a:solidFill>
              </a:rPr>
              <a:t>region</a:t>
            </a:r>
            <a:r>
              <a:rPr lang="en-US" dirty="0">
                <a:solidFill>
                  <a:schemeClr val="bg1"/>
                </a:solidFill>
              </a:rPr>
              <a:t>?</a:t>
            </a: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International</a:t>
            </a:r>
          </a:p>
          <a:p>
            <a:pPr marL="914400" lvl="1" indent="-457200">
              <a:buAutoNum type="alphaLcPeriod"/>
            </a:pPr>
            <a:r>
              <a:rPr lang="sk-SK" dirty="0" err="1">
                <a:solidFill>
                  <a:schemeClr val="bg1"/>
                </a:solidFill>
              </a:rPr>
              <a:t>Internal</a:t>
            </a:r>
            <a:r>
              <a:rPr lang="sk-SK" dirty="0">
                <a:solidFill>
                  <a:schemeClr val="bg1"/>
                </a:solidFill>
              </a:rPr>
              <a:t> – </a:t>
            </a:r>
            <a:r>
              <a:rPr lang="sk-SK" dirty="0" err="1">
                <a:solidFill>
                  <a:schemeClr val="bg1"/>
                </a:solidFill>
              </a:rPr>
              <a:t>interregional</a:t>
            </a: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AutoNum type="alphaLcPeriod"/>
            </a:pPr>
            <a:r>
              <a:rPr lang="sk-SK" dirty="0" err="1">
                <a:solidFill>
                  <a:schemeClr val="bg1"/>
                </a:solidFill>
              </a:rPr>
              <a:t>Internal</a:t>
            </a:r>
            <a:r>
              <a:rPr lang="sk-SK" dirty="0">
                <a:solidFill>
                  <a:schemeClr val="bg1"/>
                </a:solidFill>
              </a:rPr>
              <a:t> – </a:t>
            </a:r>
            <a:r>
              <a:rPr lang="sk-SK" dirty="0" err="1">
                <a:solidFill>
                  <a:schemeClr val="bg1"/>
                </a:solidFill>
              </a:rPr>
              <a:t>intraregional</a:t>
            </a:r>
            <a:r>
              <a:rPr lang="sk-SK" dirty="0">
                <a:solidFill>
                  <a:schemeClr val="bg1"/>
                </a:solidFill>
              </a:rPr>
              <a:t> – </a:t>
            </a:r>
            <a:r>
              <a:rPr lang="sk-SK" dirty="0" err="1">
                <a:solidFill>
                  <a:schemeClr val="bg1"/>
                </a:solidFill>
              </a:rPr>
              <a:t>intermunicipal</a:t>
            </a: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AutoNum type="alphaLcPeriod"/>
            </a:pPr>
            <a:r>
              <a:rPr lang="sk-SK" dirty="0" err="1">
                <a:solidFill>
                  <a:schemeClr val="bg1"/>
                </a:solidFill>
              </a:rPr>
              <a:t>Internal</a:t>
            </a:r>
            <a:r>
              <a:rPr lang="sk-SK" dirty="0">
                <a:solidFill>
                  <a:schemeClr val="bg1"/>
                </a:solidFill>
              </a:rPr>
              <a:t> – </a:t>
            </a:r>
            <a:r>
              <a:rPr lang="sk-SK" dirty="0" err="1">
                <a:solidFill>
                  <a:schemeClr val="bg1"/>
                </a:solidFill>
              </a:rPr>
              <a:t>intraregional</a:t>
            </a:r>
            <a:r>
              <a:rPr lang="sk-SK" dirty="0">
                <a:solidFill>
                  <a:schemeClr val="bg1"/>
                </a:solidFill>
              </a:rPr>
              <a:t> – </a:t>
            </a:r>
            <a:r>
              <a:rPr lang="sk-SK" dirty="0" err="1">
                <a:solidFill>
                  <a:schemeClr val="bg1"/>
                </a:solidFill>
              </a:rPr>
              <a:t>intramunicipal</a:t>
            </a: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endParaRPr lang="sk-SK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Which type of migration affects the increase/decrease in the population of a </a:t>
            </a:r>
            <a:r>
              <a:rPr lang="sk-SK" dirty="0" err="1">
                <a:solidFill>
                  <a:schemeClr val="bg1"/>
                </a:solidFill>
              </a:rPr>
              <a:t>municipality</a:t>
            </a:r>
            <a:r>
              <a:rPr lang="en-US" dirty="0">
                <a:solidFill>
                  <a:schemeClr val="bg1"/>
                </a:solidFill>
              </a:rPr>
              <a:t>?</a:t>
            </a: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International</a:t>
            </a:r>
          </a:p>
          <a:p>
            <a:pPr marL="914400" lvl="1" indent="-457200">
              <a:buAutoNum type="alphaLcPeriod"/>
            </a:pPr>
            <a:r>
              <a:rPr lang="sk-SK" dirty="0" err="1">
                <a:solidFill>
                  <a:schemeClr val="bg1"/>
                </a:solidFill>
              </a:rPr>
              <a:t>Internal</a:t>
            </a:r>
            <a:r>
              <a:rPr lang="sk-SK" dirty="0">
                <a:solidFill>
                  <a:schemeClr val="bg1"/>
                </a:solidFill>
              </a:rPr>
              <a:t> – </a:t>
            </a:r>
            <a:r>
              <a:rPr lang="sk-SK" dirty="0" err="1">
                <a:solidFill>
                  <a:schemeClr val="bg1"/>
                </a:solidFill>
              </a:rPr>
              <a:t>interregional</a:t>
            </a: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AutoNum type="alphaLcPeriod"/>
            </a:pPr>
            <a:r>
              <a:rPr lang="sk-SK" dirty="0" err="1">
                <a:solidFill>
                  <a:schemeClr val="bg1"/>
                </a:solidFill>
              </a:rPr>
              <a:t>Internal</a:t>
            </a:r>
            <a:r>
              <a:rPr lang="sk-SK" dirty="0">
                <a:solidFill>
                  <a:schemeClr val="bg1"/>
                </a:solidFill>
              </a:rPr>
              <a:t> – </a:t>
            </a:r>
            <a:r>
              <a:rPr lang="sk-SK" dirty="0" err="1">
                <a:solidFill>
                  <a:schemeClr val="bg1"/>
                </a:solidFill>
              </a:rPr>
              <a:t>intraregional</a:t>
            </a:r>
            <a:r>
              <a:rPr lang="sk-SK" dirty="0">
                <a:solidFill>
                  <a:schemeClr val="bg1"/>
                </a:solidFill>
              </a:rPr>
              <a:t> – </a:t>
            </a:r>
            <a:r>
              <a:rPr lang="sk-SK" dirty="0" err="1">
                <a:solidFill>
                  <a:schemeClr val="bg1"/>
                </a:solidFill>
              </a:rPr>
              <a:t>intermunicipal</a:t>
            </a: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AutoNum type="alphaLcPeriod"/>
            </a:pPr>
            <a:r>
              <a:rPr lang="sk-SK" dirty="0" err="1">
                <a:solidFill>
                  <a:schemeClr val="bg1"/>
                </a:solidFill>
              </a:rPr>
              <a:t>Internal</a:t>
            </a:r>
            <a:r>
              <a:rPr lang="sk-SK" dirty="0">
                <a:solidFill>
                  <a:schemeClr val="bg1"/>
                </a:solidFill>
              </a:rPr>
              <a:t> – </a:t>
            </a:r>
            <a:r>
              <a:rPr lang="sk-SK" dirty="0" err="1">
                <a:solidFill>
                  <a:schemeClr val="bg1"/>
                </a:solidFill>
              </a:rPr>
              <a:t>intraregional</a:t>
            </a:r>
            <a:r>
              <a:rPr lang="sk-SK" dirty="0">
                <a:solidFill>
                  <a:schemeClr val="bg1"/>
                </a:solidFill>
              </a:rPr>
              <a:t> – </a:t>
            </a:r>
            <a:r>
              <a:rPr lang="sk-SK" dirty="0" err="1">
                <a:solidFill>
                  <a:schemeClr val="bg1"/>
                </a:solidFill>
              </a:rPr>
              <a:t>intramunicipal</a:t>
            </a: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8514869" y="2829545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ál 6"/>
          <p:cNvSpPr/>
          <p:nvPr/>
        </p:nvSpPr>
        <p:spPr>
          <a:xfrm>
            <a:off x="10884257" y="2122179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ahnutá šípka nahor 7"/>
          <p:cNvSpPr/>
          <p:nvPr/>
        </p:nvSpPr>
        <p:spPr>
          <a:xfrm rot="20547043">
            <a:off x="8967942" y="3194216"/>
            <a:ext cx="2652481" cy="694591"/>
          </a:xfrm>
          <a:prstGeom prst="curved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Zástupný objekt pre obsah 2"/>
          <p:cNvSpPr txBox="1">
            <a:spLocks/>
          </p:cNvSpPr>
          <p:nvPr/>
        </p:nvSpPr>
        <p:spPr>
          <a:xfrm>
            <a:off x="8683409" y="2941688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Zástupný objekt pre obsah 2"/>
          <p:cNvSpPr txBox="1">
            <a:spLocks/>
          </p:cNvSpPr>
          <p:nvPr/>
        </p:nvSpPr>
        <p:spPr>
          <a:xfrm>
            <a:off x="11074038" y="2307776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151" y="4136887"/>
            <a:ext cx="3792193" cy="255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04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Migration by type of crossed territorial</a:t>
            </a:r>
            <a:r>
              <a:rPr lang="sk-SK" dirty="0"/>
              <a:t> </a:t>
            </a:r>
            <a:r>
              <a:rPr lang="sk-SK" dirty="0" err="1"/>
              <a:t>unit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10472361" cy="410596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Which type of migration affects </a:t>
            </a:r>
            <a:r>
              <a:rPr lang="sk-SK" dirty="0" err="1">
                <a:solidFill>
                  <a:schemeClr val="bg1"/>
                </a:solidFill>
              </a:rPr>
              <a:t>spatial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distribution</a:t>
            </a:r>
            <a:r>
              <a:rPr lang="sk-SK" dirty="0">
                <a:solidFill>
                  <a:schemeClr val="bg1"/>
                </a:solidFill>
              </a:rPr>
              <a:t> of </a:t>
            </a:r>
            <a:r>
              <a:rPr lang="sk-SK" dirty="0" err="1">
                <a:solidFill>
                  <a:schemeClr val="bg1"/>
                </a:solidFill>
              </a:rPr>
              <a:t>population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in a state?</a:t>
            </a: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International</a:t>
            </a:r>
          </a:p>
          <a:p>
            <a:pPr marL="914400" lvl="1" indent="-457200">
              <a:buAutoNum type="alphaLcPeriod"/>
            </a:pPr>
            <a:r>
              <a:rPr lang="sk-SK" dirty="0" err="1">
                <a:solidFill>
                  <a:schemeClr val="bg1"/>
                </a:solidFill>
              </a:rPr>
              <a:t>Internal</a:t>
            </a:r>
            <a:r>
              <a:rPr lang="sk-SK" dirty="0">
                <a:solidFill>
                  <a:schemeClr val="bg1"/>
                </a:solidFill>
              </a:rPr>
              <a:t> – </a:t>
            </a:r>
            <a:r>
              <a:rPr lang="sk-SK" dirty="0" err="1">
                <a:solidFill>
                  <a:schemeClr val="bg1"/>
                </a:solidFill>
              </a:rPr>
              <a:t>interregional</a:t>
            </a: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AutoNum type="alphaLcPeriod"/>
            </a:pPr>
            <a:r>
              <a:rPr lang="sk-SK" dirty="0" err="1">
                <a:solidFill>
                  <a:schemeClr val="bg1"/>
                </a:solidFill>
              </a:rPr>
              <a:t>Internal</a:t>
            </a:r>
            <a:r>
              <a:rPr lang="sk-SK" dirty="0">
                <a:solidFill>
                  <a:schemeClr val="bg1"/>
                </a:solidFill>
              </a:rPr>
              <a:t> – </a:t>
            </a:r>
            <a:r>
              <a:rPr lang="sk-SK" dirty="0" err="1">
                <a:solidFill>
                  <a:schemeClr val="bg1"/>
                </a:solidFill>
              </a:rPr>
              <a:t>intraregional</a:t>
            </a:r>
            <a:r>
              <a:rPr lang="sk-SK" dirty="0">
                <a:solidFill>
                  <a:schemeClr val="bg1"/>
                </a:solidFill>
              </a:rPr>
              <a:t> – </a:t>
            </a:r>
            <a:r>
              <a:rPr lang="sk-SK" dirty="0" err="1">
                <a:solidFill>
                  <a:schemeClr val="bg1"/>
                </a:solidFill>
              </a:rPr>
              <a:t>intermunicipal</a:t>
            </a: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AutoNum type="alphaLcPeriod"/>
            </a:pPr>
            <a:r>
              <a:rPr lang="sk-SK" dirty="0" err="1">
                <a:solidFill>
                  <a:schemeClr val="bg1"/>
                </a:solidFill>
              </a:rPr>
              <a:t>Internal</a:t>
            </a:r>
            <a:r>
              <a:rPr lang="sk-SK" dirty="0">
                <a:solidFill>
                  <a:schemeClr val="bg1"/>
                </a:solidFill>
              </a:rPr>
              <a:t> – </a:t>
            </a:r>
            <a:r>
              <a:rPr lang="sk-SK" dirty="0" err="1">
                <a:solidFill>
                  <a:schemeClr val="bg1"/>
                </a:solidFill>
              </a:rPr>
              <a:t>intraregional</a:t>
            </a:r>
            <a:r>
              <a:rPr lang="sk-SK" dirty="0">
                <a:solidFill>
                  <a:schemeClr val="bg1"/>
                </a:solidFill>
              </a:rPr>
              <a:t> – </a:t>
            </a:r>
            <a:r>
              <a:rPr lang="sk-SK" dirty="0" err="1">
                <a:solidFill>
                  <a:schemeClr val="bg1"/>
                </a:solidFill>
              </a:rPr>
              <a:t>intramunicipal</a:t>
            </a:r>
            <a:endParaRPr lang="sk-SK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Which type of migration affects </a:t>
            </a:r>
            <a:r>
              <a:rPr lang="sk-SK" dirty="0" err="1">
                <a:solidFill>
                  <a:schemeClr val="bg1"/>
                </a:solidFill>
              </a:rPr>
              <a:t>spatial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distribution</a:t>
            </a:r>
            <a:r>
              <a:rPr lang="sk-SK" dirty="0">
                <a:solidFill>
                  <a:schemeClr val="bg1"/>
                </a:solidFill>
              </a:rPr>
              <a:t> of </a:t>
            </a:r>
            <a:r>
              <a:rPr lang="sk-SK" dirty="0" err="1">
                <a:solidFill>
                  <a:schemeClr val="bg1"/>
                </a:solidFill>
              </a:rPr>
              <a:t>population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in a </a:t>
            </a:r>
            <a:r>
              <a:rPr lang="sk-SK" dirty="0" err="1">
                <a:solidFill>
                  <a:schemeClr val="bg1"/>
                </a:solidFill>
              </a:rPr>
              <a:t>region</a:t>
            </a:r>
            <a:r>
              <a:rPr lang="en-US" dirty="0">
                <a:solidFill>
                  <a:schemeClr val="bg1"/>
                </a:solidFill>
              </a:rPr>
              <a:t>? </a:t>
            </a: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International</a:t>
            </a:r>
          </a:p>
          <a:p>
            <a:pPr marL="914400" lvl="1" indent="-457200">
              <a:buAutoNum type="alphaLcPeriod"/>
            </a:pPr>
            <a:r>
              <a:rPr lang="sk-SK" dirty="0" err="1">
                <a:solidFill>
                  <a:schemeClr val="bg1"/>
                </a:solidFill>
              </a:rPr>
              <a:t>Internal</a:t>
            </a:r>
            <a:r>
              <a:rPr lang="sk-SK" dirty="0">
                <a:solidFill>
                  <a:schemeClr val="bg1"/>
                </a:solidFill>
              </a:rPr>
              <a:t> – </a:t>
            </a:r>
            <a:r>
              <a:rPr lang="sk-SK" dirty="0" err="1">
                <a:solidFill>
                  <a:schemeClr val="bg1"/>
                </a:solidFill>
              </a:rPr>
              <a:t>interregional</a:t>
            </a: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AutoNum type="alphaLcPeriod"/>
            </a:pPr>
            <a:r>
              <a:rPr lang="sk-SK" dirty="0" err="1">
                <a:solidFill>
                  <a:schemeClr val="bg1"/>
                </a:solidFill>
              </a:rPr>
              <a:t>Internal</a:t>
            </a:r>
            <a:r>
              <a:rPr lang="sk-SK" dirty="0">
                <a:solidFill>
                  <a:schemeClr val="bg1"/>
                </a:solidFill>
              </a:rPr>
              <a:t> – </a:t>
            </a:r>
            <a:r>
              <a:rPr lang="sk-SK" dirty="0" err="1">
                <a:solidFill>
                  <a:schemeClr val="bg1"/>
                </a:solidFill>
              </a:rPr>
              <a:t>intraregional</a:t>
            </a:r>
            <a:r>
              <a:rPr lang="sk-SK" dirty="0">
                <a:solidFill>
                  <a:schemeClr val="bg1"/>
                </a:solidFill>
              </a:rPr>
              <a:t> – </a:t>
            </a:r>
            <a:r>
              <a:rPr lang="sk-SK" dirty="0" err="1">
                <a:solidFill>
                  <a:schemeClr val="bg1"/>
                </a:solidFill>
              </a:rPr>
              <a:t>intermunicipal</a:t>
            </a: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AutoNum type="alphaLcPeriod"/>
            </a:pPr>
            <a:r>
              <a:rPr lang="sk-SK" dirty="0" err="1">
                <a:solidFill>
                  <a:schemeClr val="bg1"/>
                </a:solidFill>
              </a:rPr>
              <a:t>Internal</a:t>
            </a:r>
            <a:r>
              <a:rPr lang="sk-SK" dirty="0">
                <a:solidFill>
                  <a:schemeClr val="bg1"/>
                </a:solidFill>
              </a:rPr>
              <a:t> – </a:t>
            </a:r>
            <a:r>
              <a:rPr lang="sk-SK" dirty="0" err="1">
                <a:solidFill>
                  <a:schemeClr val="bg1"/>
                </a:solidFill>
              </a:rPr>
              <a:t>intraregional</a:t>
            </a:r>
            <a:r>
              <a:rPr lang="sk-SK" dirty="0">
                <a:solidFill>
                  <a:schemeClr val="bg1"/>
                </a:solidFill>
              </a:rPr>
              <a:t> – </a:t>
            </a:r>
            <a:r>
              <a:rPr lang="sk-SK" dirty="0" err="1">
                <a:solidFill>
                  <a:schemeClr val="bg1"/>
                </a:solidFill>
              </a:rPr>
              <a:t>intramunicipal</a:t>
            </a: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endParaRPr lang="sk-SK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Which type of migration affects </a:t>
            </a:r>
            <a:r>
              <a:rPr lang="sk-SK" dirty="0" err="1">
                <a:solidFill>
                  <a:schemeClr val="bg1"/>
                </a:solidFill>
              </a:rPr>
              <a:t>spatial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distribution</a:t>
            </a:r>
            <a:r>
              <a:rPr lang="sk-SK" dirty="0">
                <a:solidFill>
                  <a:schemeClr val="bg1"/>
                </a:solidFill>
              </a:rPr>
              <a:t> of </a:t>
            </a:r>
            <a:r>
              <a:rPr lang="sk-SK" dirty="0" err="1">
                <a:solidFill>
                  <a:schemeClr val="bg1"/>
                </a:solidFill>
              </a:rPr>
              <a:t>population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in a </a:t>
            </a:r>
            <a:r>
              <a:rPr lang="sk-SK" dirty="0" err="1">
                <a:solidFill>
                  <a:schemeClr val="bg1"/>
                </a:solidFill>
              </a:rPr>
              <a:t>municipality</a:t>
            </a:r>
            <a:r>
              <a:rPr lang="en-US" dirty="0">
                <a:solidFill>
                  <a:schemeClr val="bg1"/>
                </a:solidFill>
              </a:rPr>
              <a:t>? </a:t>
            </a: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International</a:t>
            </a:r>
          </a:p>
          <a:p>
            <a:pPr marL="914400" lvl="1" indent="-457200">
              <a:buAutoNum type="alphaLcPeriod"/>
            </a:pPr>
            <a:r>
              <a:rPr lang="sk-SK" dirty="0" err="1">
                <a:solidFill>
                  <a:schemeClr val="bg1"/>
                </a:solidFill>
              </a:rPr>
              <a:t>Internal</a:t>
            </a:r>
            <a:r>
              <a:rPr lang="sk-SK" dirty="0">
                <a:solidFill>
                  <a:schemeClr val="bg1"/>
                </a:solidFill>
              </a:rPr>
              <a:t> – </a:t>
            </a:r>
            <a:r>
              <a:rPr lang="sk-SK" dirty="0" err="1">
                <a:solidFill>
                  <a:schemeClr val="bg1"/>
                </a:solidFill>
              </a:rPr>
              <a:t>interregional</a:t>
            </a: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AutoNum type="alphaLcPeriod"/>
            </a:pPr>
            <a:r>
              <a:rPr lang="sk-SK" dirty="0" err="1">
                <a:solidFill>
                  <a:schemeClr val="bg1"/>
                </a:solidFill>
              </a:rPr>
              <a:t>Internal</a:t>
            </a:r>
            <a:r>
              <a:rPr lang="sk-SK" dirty="0">
                <a:solidFill>
                  <a:schemeClr val="bg1"/>
                </a:solidFill>
              </a:rPr>
              <a:t> – </a:t>
            </a:r>
            <a:r>
              <a:rPr lang="sk-SK" dirty="0" err="1">
                <a:solidFill>
                  <a:schemeClr val="bg1"/>
                </a:solidFill>
              </a:rPr>
              <a:t>intraregional</a:t>
            </a:r>
            <a:r>
              <a:rPr lang="sk-SK" dirty="0">
                <a:solidFill>
                  <a:schemeClr val="bg1"/>
                </a:solidFill>
              </a:rPr>
              <a:t> – </a:t>
            </a:r>
            <a:r>
              <a:rPr lang="sk-SK" dirty="0" err="1">
                <a:solidFill>
                  <a:schemeClr val="bg1"/>
                </a:solidFill>
              </a:rPr>
              <a:t>intermunicipal</a:t>
            </a: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AutoNum type="alphaLcPeriod"/>
            </a:pPr>
            <a:r>
              <a:rPr lang="sk-SK" dirty="0" err="1">
                <a:solidFill>
                  <a:schemeClr val="bg1"/>
                </a:solidFill>
              </a:rPr>
              <a:t>Internal</a:t>
            </a:r>
            <a:r>
              <a:rPr lang="sk-SK" dirty="0">
                <a:solidFill>
                  <a:schemeClr val="bg1"/>
                </a:solidFill>
              </a:rPr>
              <a:t> – </a:t>
            </a:r>
            <a:r>
              <a:rPr lang="sk-SK" dirty="0" err="1">
                <a:solidFill>
                  <a:schemeClr val="bg1"/>
                </a:solidFill>
              </a:rPr>
              <a:t>intraregional</a:t>
            </a:r>
            <a:r>
              <a:rPr lang="sk-SK" dirty="0">
                <a:solidFill>
                  <a:schemeClr val="bg1"/>
                </a:solidFill>
              </a:rPr>
              <a:t> – </a:t>
            </a:r>
            <a:r>
              <a:rPr lang="sk-SK" dirty="0" err="1">
                <a:solidFill>
                  <a:schemeClr val="bg1"/>
                </a:solidFill>
              </a:rPr>
              <a:t>intramunicipal</a:t>
            </a: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8514869" y="2829545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ál 6"/>
          <p:cNvSpPr/>
          <p:nvPr/>
        </p:nvSpPr>
        <p:spPr>
          <a:xfrm>
            <a:off x="10884257" y="2122179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ahnutá šípka nahor 7"/>
          <p:cNvSpPr/>
          <p:nvPr/>
        </p:nvSpPr>
        <p:spPr>
          <a:xfrm rot="20547043">
            <a:off x="8967942" y="3194216"/>
            <a:ext cx="2652481" cy="694591"/>
          </a:xfrm>
          <a:prstGeom prst="curved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Zástupný objekt pre obsah 2"/>
          <p:cNvSpPr txBox="1">
            <a:spLocks/>
          </p:cNvSpPr>
          <p:nvPr/>
        </p:nvSpPr>
        <p:spPr>
          <a:xfrm>
            <a:off x="8683409" y="2941688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Zástupný objekt pre obsah 2"/>
          <p:cNvSpPr txBox="1">
            <a:spLocks/>
          </p:cNvSpPr>
          <p:nvPr/>
        </p:nvSpPr>
        <p:spPr>
          <a:xfrm>
            <a:off x="11074038" y="2307776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151" y="4136887"/>
            <a:ext cx="3792193" cy="255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86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Migration</a:t>
            </a:r>
            <a:r>
              <a:rPr lang="sk-SK" dirty="0"/>
              <a:t> and...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313500" cy="359931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Which population phenomenon directly affects changes in the number or spatial distribution of the population?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migration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>
                <a:solidFill>
                  <a:schemeClr val="bg1"/>
                </a:solidFill>
              </a:rPr>
              <a:t>...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97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Migration</a:t>
            </a:r>
            <a:r>
              <a:rPr lang="sk-SK" dirty="0"/>
              <a:t> and </a:t>
            </a:r>
            <a:r>
              <a:rPr lang="sk-SK" dirty="0" err="1"/>
              <a:t>natural</a:t>
            </a:r>
            <a:r>
              <a:rPr lang="sk-SK" dirty="0"/>
              <a:t> </a:t>
            </a:r>
            <a:r>
              <a:rPr lang="sk-SK" dirty="0" err="1"/>
              <a:t>reproduction</a:t>
            </a:r>
            <a:r>
              <a:rPr lang="sk-SK" dirty="0"/>
              <a:t> of </a:t>
            </a:r>
            <a:r>
              <a:rPr lang="sk-SK" dirty="0" err="1"/>
              <a:t>population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71500" y="2336872"/>
            <a:ext cx="10422321" cy="431617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Which population phenomenon directly affects changes in the number or spatial distribution of the population?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migration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natural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reproduction</a:t>
            </a:r>
            <a:r>
              <a:rPr lang="sk-SK" dirty="0">
                <a:solidFill>
                  <a:schemeClr val="bg1"/>
                </a:solidFill>
              </a:rPr>
              <a:t> (</a:t>
            </a:r>
            <a:r>
              <a:rPr lang="sk-SK" dirty="0" err="1">
                <a:solidFill>
                  <a:schemeClr val="bg1"/>
                </a:solidFill>
              </a:rPr>
              <a:t>natural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increase</a:t>
            </a:r>
            <a:r>
              <a:rPr lang="sk-SK" dirty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  <a:p>
            <a:pPr lvl="1"/>
            <a:endParaRPr lang="sk-SK" dirty="0">
              <a:solidFill>
                <a:schemeClr val="bg1"/>
              </a:solidFill>
            </a:endParaRPr>
          </a:p>
          <a:p>
            <a:r>
              <a:rPr lang="en-US" spc="-20" dirty="0">
                <a:solidFill>
                  <a:schemeClr val="bg1"/>
                </a:solidFill>
              </a:rPr>
              <a:t>At which spatial level can migration and </a:t>
            </a:r>
            <a:br>
              <a:rPr lang="sk-SK" spc="-20" dirty="0">
                <a:solidFill>
                  <a:schemeClr val="bg1"/>
                </a:solidFill>
              </a:rPr>
            </a:br>
            <a:r>
              <a:rPr lang="en-US" spc="-20" dirty="0">
                <a:solidFill>
                  <a:schemeClr val="bg1"/>
                </a:solidFill>
              </a:rPr>
              <a:t>natural reproduction influence</a:t>
            </a:r>
            <a:r>
              <a:rPr lang="sk-SK" spc="-20" dirty="0">
                <a:solidFill>
                  <a:schemeClr val="bg1"/>
                </a:solidFill>
              </a:rPr>
              <a:t> </a:t>
            </a:r>
            <a:r>
              <a:rPr lang="en-US" spc="-20" dirty="0">
                <a:solidFill>
                  <a:schemeClr val="bg1"/>
                </a:solidFill>
              </a:rPr>
              <a:t>the development </a:t>
            </a:r>
            <a:br>
              <a:rPr lang="sk-SK" spc="-20" dirty="0">
                <a:solidFill>
                  <a:schemeClr val="bg1"/>
                </a:solidFill>
              </a:rPr>
            </a:br>
            <a:r>
              <a:rPr lang="en-US" spc="-20" dirty="0">
                <a:solidFill>
                  <a:schemeClr val="bg1"/>
                </a:solidFill>
              </a:rPr>
              <a:t>of the total population size?</a:t>
            </a:r>
            <a:endParaRPr lang="sk-SK" spc="-2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Local?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Regional?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National?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Continental?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Planetary?</a:t>
            </a:r>
          </a:p>
        </p:txBody>
      </p:sp>
      <p:pic>
        <p:nvPicPr>
          <p:cNvPr id="4" name="Obrázok 3" descr="mapa_vzťah_PPaMP_01-11-nástre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793" y="2774406"/>
            <a:ext cx="6078682" cy="18911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BlokTextu 4"/>
          <p:cNvSpPr txBox="1"/>
          <p:nvPr/>
        </p:nvSpPr>
        <p:spPr>
          <a:xfrm>
            <a:off x="6103793" y="4665551"/>
            <a:ext cx="607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Relationship between migration and natural population change in the districts </a:t>
            </a:r>
            <a:r>
              <a:rPr lang="sk-SK" sz="1400" dirty="0"/>
              <a:t>of Slovakia</a:t>
            </a:r>
            <a:r>
              <a:rPr lang="en-US" sz="1400" dirty="0"/>
              <a:t> </a:t>
            </a:r>
            <a:br>
              <a:rPr lang="sk-SK" sz="1400" dirty="0"/>
            </a:br>
            <a:r>
              <a:rPr lang="en-US" sz="1400" dirty="0"/>
              <a:t>in 2001 and 2011;</a:t>
            </a:r>
            <a:r>
              <a:rPr lang="sk-SK" sz="1400" dirty="0"/>
              <a:t> S</a:t>
            </a:r>
            <a:r>
              <a:rPr lang="en-US" sz="1400" dirty="0" err="1"/>
              <a:t>ource</a:t>
            </a:r>
            <a:r>
              <a:rPr lang="en-US" sz="1400" dirty="0"/>
              <a:t>: Michal </a:t>
            </a:r>
            <a:r>
              <a:rPr lang="en-US" sz="1400" dirty="0" err="1"/>
              <a:t>Gazda</a:t>
            </a:r>
            <a:r>
              <a:rPr lang="en-US" sz="1400" dirty="0"/>
              <a:t> &amp; </a:t>
            </a:r>
            <a:r>
              <a:rPr lang="en-US" sz="1400" dirty="0" err="1"/>
              <a:t>Ladislav</a:t>
            </a:r>
            <a:r>
              <a:rPr lang="en-US" sz="1400" dirty="0"/>
              <a:t> </a:t>
            </a:r>
            <a:r>
              <a:rPr lang="en-US" sz="1400" dirty="0" err="1"/>
              <a:t>Novotný</a:t>
            </a:r>
            <a:r>
              <a:rPr lang="en-US" sz="1400" dirty="0"/>
              <a:t> (2014)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3848299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Migration</a:t>
            </a:r>
            <a:r>
              <a:rPr lang="sk-SK" dirty="0"/>
              <a:t> and </a:t>
            </a:r>
            <a:r>
              <a:rPr lang="sk-SK" dirty="0" err="1"/>
              <a:t>natural</a:t>
            </a:r>
            <a:r>
              <a:rPr lang="sk-SK" dirty="0"/>
              <a:t> </a:t>
            </a:r>
            <a:r>
              <a:rPr lang="sk-SK" dirty="0" err="1"/>
              <a:t>reproduction</a:t>
            </a:r>
            <a:r>
              <a:rPr lang="sk-SK" dirty="0"/>
              <a:t> of </a:t>
            </a:r>
            <a:r>
              <a:rPr lang="sk-SK" dirty="0" err="1"/>
              <a:t>population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71500" y="2336872"/>
            <a:ext cx="10422321" cy="431617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Which population phenomenon directly affects changes in the number or spatial distribution of the population?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migration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natural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reproduction</a:t>
            </a:r>
            <a:r>
              <a:rPr lang="sk-SK" dirty="0">
                <a:solidFill>
                  <a:schemeClr val="bg1"/>
                </a:solidFill>
              </a:rPr>
              <a:t> (</a:t>
            </a:r>
            <a:r>
              <a:rPr lang="sk-SK" dirty="0" err="1">
                <a:solidFill>
                  <a:schemeClr val="bg1"/>
                </a:solidFill>
              </a:rPr>
              <a:t>natural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increase</a:t>
            </a:r>
            <a:r>
              <a:rPr lang="sk-SK" dirty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  <a:p>
            <a:pPr lvl="1"/>
            <a:endParaRPr lang="sk-SK" dirty="0">
              <a:solidFill>
                <a:schemeClr val="bg1"/>
              </a:solidFill>
            </a:endParaRPr>
          </a:p>
          <a:p>
            <a:r>
              <a:rPr lang="en-US" spc="-20" dirty="0">
                <a:solidFill>
                  <a:schemeClr val="bg1"/>
                </a:solidFill>
              </a:rPr>
              <a:t>At which spatial level can migration and </a:t>
            </a:r>
            <a:br>
              <a:rPr lang="sk-SK" spc="-20" dirty="0">
                <a:solidFill>
                  <a:schemeClr val="bg1"/>
                </a:solidFill>
              </a:rPr>
            </a:br>
            <a:r>
              <a:rPr lang="en-US" spc="-20" dirty="0">
                <a:solidFill>
                  <a:schemeClr val="bg1"/>
                </a:solidFill>
              </a:rPr>
              <a:t>natural reproduction influence</a:t>
            </a:r>
            <a:r>
              <a:rPr lang="sk-SK" spc="-20" dirty="0">
                <a:solidFill>
                  <a:schemeClr val="bg1"/>
                </a:solidFill>
              </a:rPr>
              <a:t> </a:t>
            </a:r>
            <a:r>
              <a:rPr lang="en-US" spc="-20" dirty="0">
                <a:solidFill>
                  <a:schemeClr val="bg1"/>
                </a:solidFill>
              </a:rPr>
              <a:t>the development </a:t>
            </a:r>
            <a:br>
              <a:rPr lang="sk-SK" spc="-20" dirty="0">
                <a:solidFill>
                  <a:schemeClr val="bg1"/>
                </a:solidFill>
              </a:rPr>
            </a:br>
            <a:r>
              <a:rPr lang="en-US" spc="-20" dirty="0">
                <a:solidFill>
                  <a:schemeClr val="bg1"/>
                </a:solidFill>
              </a:rPr>
              <a:t>of the total population size?</a:t>
            </a:r>
            <a:endParaRPr lang="sk-SK" spc="-2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Local?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Regional?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National?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Continental?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Planetary?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65B94BF9-F6A2-E8A0-B5B0-C8960EFAD159}"/>
              </a:ext>
            </a:extLst>
          </p:cNvPr>
          <p:cNvSpPr txBox="1"/>
          <p:nvPr/>
        </p:nvSpPr>
        <p:spPr>
          <a:xfrm>
            <a:off x="2867025" y="5918757"/>
            <a:ext cx="10023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Total fertility rate in 2014</a:t>
            </a:r>
            <a:r>
              <a:rPr lang="sk-SK" sz="1400" dirty="0"/>
              <a:t>-</a:t>
            </a:r>
            <a:r>
              <a:rPr lang="en-US" sz="1400" dirty="0"/>
              <a:t>2018 and changes in fertility between 2000</a:t>
            </a:r>
            <a:r>
              <a:rPr lang="sk-SK" sz="1400" dirty="0"/>
              <a:t>-</a:t>
            </a:r>
            <a:r>
              <a:rPr lang="en-US" sz="1400" dirty="0"/>
              <a:t>2004 and 2014</a:t>
            </a:r>
            <a:r>
              <a:rPr lang="sk-SK" sz="1400" dirty="0"/>
              <a:t>-</a:t>
            </a:r>
            <a:r>
              <a:rPr lang="en-US" sz="1400" dirty="0"/>
              <a:t>2018 in the districts of Slovakia</a:t>
            </a:r>
            <a:br>
              <a:rPr lang="en-US" sz="1400" dirty="0"/>
            </a:br>
            <a:r>
              <a:rPr lang="en-US" sz="1400" dirty="0"/>
              <a:t>Source: </a:t>
            </a:r>
            <a:r>
              <a:rPr lang="en-US" sz="1400" dirty="0" err="1"/>
              <a:t>Branislav</a:t>
            </a:r>
            <a:r>
              <a:rPr lang="en-US" sz="1400" dirty="0"/>
              <a:t> </a:t>
            </a:r>
            <a:r>
              <a:rPr lang="en-US" sz="1400" dirty="0" err="1"/>
              <a:t>Šprocha</a:t>
            </a:r>
            <a:r>
              <a:rPr lang="en-US" sz="1400" dirty="0"/>
              <a:t>, Boris </a:t>
            </a:r>
            <a:r>
              <a:rPr lang="en-US" sz="1400" dirty="0" err="1"/>
              <a:t>Vaňo</a:t>
            </a:r>
            <a:r>
              <a:rPr lang="en-US" sz="1400" dirty="0"/>
              <a:t>, </a:t>
            </a:r>
            <a:r>
              <a:rPr lang="en-US" sz="1400" dirty="0" err="1"/>
              <a:t>Branislav</a:t>
            </a:r>
            <a:r>
              <a:rPr lang="en-US" sz="1400" dirty="0"/>
              <a:t> </a:t>
            </a:r>
            <a:r>
              <a:rPr lang="en-US" sz="1400" dirty="0" err="1"/>
              <a:t>Bleha</a:t>
            </a:r>
            <a:r>
              <a:rPr lang="en-US" sz="1400" dirty="0"/>
              <a:t> (2019): </a:t>
            </a:r>
            <a:r>
              <a:rPr lang="en-US" sz="1400" i="1" dirty="0"/>
              <a:t>Regions and Districts of Slovakia from a Demographic Perspective</a:t>
            </a:r>
            <a:r>
              <a:rPr lang="sk-SK" sz="1400" i="1" dirty="0"/>
              <a:t>.</a:t>
            </a:r>
            <a:endParaRPr lang="sk-SK" sz="1400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C4D485EE-A6F6-ED95-DB4F-1A60EBB73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71" y="2791161"/>
            <a:ext cx="10896600" cy="3152775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388770" y="2791161"/>
            <a:ext cx="115427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k-SK" sz="1600" dirty="0" err="1">
                <a:solidFill>
                  <a:schemeClr val="bg1"/>
                </a:solidFill>
              </a:rPr>
              <a:t>Fertility</a:t>
            </a:r>
            <a:r>
              <a:rPr lang="sk-SK" sz="1600" dirty="0">
                <a:solidFill>
                  <a:schemeClr val="bg1"/>
                </a:solidFill>
              </a:rPr>
              <a:t> rate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5905499" y="2791161"/>
            <a:ext cx="2257425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k-SK" sz="1600" dirty="0">
                <a:solidFill>
                  <a:schemeClr val="bg1"/>
                </a:solidFill>
              </a:rPr>
              <a:t>Change in </a:t>
            </a:r>
            <a:r>
              <a:rPr lang="sk-SK" sz="1600" dirty="0" err="1">
                <a:solidFill>
                  <a:schemeClr val="bg1"/>
                </a:solidFill>
              </a:rPr>
              <a:t>fertility</a:t>
            </a:r>
            <a:r>
              <a:rPr lang="sk-SK" sz="1600" dirty="0">
                <a:solidFill>
                  <a:schemeClr val="bg1"/>
                </a:solidFill>
              </a:rPr>
              <a:t> rate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3760621" y="4613683"/>
            <a:ext cx="925680" cy="226591"/>
          </a:xfrm>
          <a:prstGeom prst="rect">
            <a:avLst/>
          </a:prstGeom>
          <a:solidFill>
            <a:schemeClr val="tx1"/>
          </a:solidFill>
        </p:spPr>
        <p:txBody>
          <a:bodyPr wrap="square" lIns="0" tIns="36000" rIns="0" bIns="36000" rtlCol="0">
            <a:spAutoFit/>
          </a:bodyPr>
          <a:lstStyle/>
          <a:p>
            <a:r>
              <a:rPr lang="sk-SK" sz="1000" dirty="0" err="1">
                <a:solidFill>
                  <a:schemeClr val="bg1"/>
                </a:solidFill>
              </a:rPr>
              <a:t>Children</a:t>
            </a:r>
            <a:r>
              <a:rPr lang="sk-SK" sz="1000" dirty="0">
                <a:solidFill>
                  <a:schemeClr val="bg1"/>
                </a:solidFill>
              </a:rPr>
              <a:t> per </a:t>
            </a:r>
            <a:r>
              <a:rPr lang="sk-SK" sz="1000" dirty="0" err="1">
                <a:solidFill>
                  <a:schemeClr val="bg1"/>
                </a:solidFill>
              </a:rPr>
              <a:t>woman</a:t>
            </a:r>
            <a:endParaRPr lang="sk-SK" sz="1000" dirty="0">
              <a:solidFill>
                <a:schemeClr val="bg1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3760620" y="5563456"/>
            <a:ext cx="1249529" cy="211203"/>
          </a:xfrm>
          <a:prstGeom prst="rect">
            <a:avLst/>
          </a:prstGeom>
          <a:solidFill>
            <a:schemeClr val="tx1"/>
          </a:solidFill>
        </p:spPr>
        <p:txBody>
          <a:bodyPr wrap="square" lIns="0" tIns="36000" rIns="0" bIns="36000" rtlCol="0">
            <a:spAutoFit/>
          </a:bodyPr>
          <a:lstStyle/>
          <a:p>
            <a:r>
              <a:rPr lang="sk-SK" sz="900" dirty="0" err="1">
                <a:solidFill>
                  <a:schemeClr val="bg1"/>
                </a:solidFill>
              </a:rPr>
              <a:t>average</a:t>
            </a:r>
            <a:r>
              <a:rPr lang="sk-SK" sz="900" dirty="0">
                <a:solidFill>
                  <a:schemeClr val="bg1"/>
                </a:solidFill>
              </a:rPr>
              <a:t> of Slovakia: 1.46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9368502" y="4594632"/>
            <a:ext cx="925680" cy="226591"/>
          </a:xfrm>
          <a:prstGeom prst="rect">
            <a:avLst/>
          </a:prstGeom>
          <a:solidFill>
            <a:schemeClr val="tx1"/>
          </a:solidFill>
        </p:spPr>
        <p:txBody>
          <a:bodyPr wrap="square" lIns="0" tIns="36000" rIns="0" bIns="36000" rtlCol="0">
            <a:spAutoFit/>
          </a:bodyPr>
          <a:lstStyle/>
          <a:p>
            <a:r>
              <a:rPr lang="sk-SK" sz="1000" dirty="0" err="1">
                <a:solidFill>
                  <a:schemeClr val="bg1"/>
                </a:solidFill>
              </a:rPr>
              <a:t>Children</a:t>
            </a:r>
            <a:r>
              <a:rPr lang="sk-SK" sz="1000" dirty="0">
                <a:solidFill>
                  <a:schemeClr val="bg1"/>
                </a:solidFill>
              </a:rPr>
              <a:t> per </a:t>
            </a:r>
            <a:r>
              <a:rPr lang="sk-SK" sz="1000" dirty="0" err="1">
                <a:solidFill>
                  <a:schemeClr val="bg1"/>
                </a:solidFill>
              </a:rPr>
              <a:t>woman</a:t>
            </a:r>
            <a:endParaRPr lang="sk-SK" sz="1000" dirty="0">
              <a:solidFill>
                <a:schemeClr val="bg1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9368502" y="5709897"/>
            <a:ext cx="1249529" cy="211203"/>
          </a:xfrm>
          <a:prstGeom prst="rect">
            <a:avLst/>
          </a:prstGeom>
          <a:solidFill>
            <a:schemeClr val="tx1"/>
          </a:solidFill>
        </p:spPr>
        <p:txBody>
          <a:bodyPr wrap="square" lIns="0" tIns="36000" rIns="0" bIns="36000" rtlCol="0">
            <a:spAutoFit/>
          </a:bodyPr>
          <a:lstStyle/>
          <a:p>
            <a:r>
              <a:rPr lang="sk-SK" sz="900" dirty="0" err="1">
                <a:solidFill>
                  <a:schemeClr val="bg1"/>
                </a:solidFill>
              </a:rPr>
              <a:t>average</a:t>
            </a:r>
            <a:r>
              <a:rPr lang="sk-SK" sz="900" dirty="0">
                <a:solidFill>
                  <a:schemeClr val="bg1"/>
                </a:solidFill>
              </a:rPr>
              <a:t> of Slovakia: 0.24</a:t>
            </a:r>
          </a:p>
        </p:txBody>
      </p:sp>
    </p:spTree>
    <p:extLst>
      <p:ext uri="{BB962C8B-B14F-4D97-AF65-F5344CB8AC3E}">
        <p14:creationId xmlns:p14="http://schemas.microsoft.com/office/powerpoint/2010/main" val="1555946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Migration</a:t>
            </a:r>
            <a:r>
              <a:rPr lang="sk-SK" dirty="0"/>
              <a:t> and </a:t>
            </a:r>
            <a:r>
              <a:rPr lang="sk-SK" dirty="0" err="1"/>
              <a:t>natural</a:t>
            </a:r>
            <a:r>
              <a:rPr lang="sk-SK" dirty="0"/>
              <a:t> </a:t>
            </a:r>
            <a:r>
              <a:rPr lang="sk-SK" dirty="0" err="1"/>
              <a:t>reproduction</a:t>
            </a:r>
            <a:r>
              <a:rPr lang="sk-SK" dirty="0"/>
              <a:t> of </a:t>
            </a:r>
            <a:r>
              <a:rPr lang="sk-SK" dirty="0" err="1"/>
              <a:t>population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71500" y="2336872"/>
            <a:ext cx="10422321" cy="431617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Which population phenomenon directly affects changes in the number or spatial distribution of the population?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migration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natural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reproduction</a:t>
            </a:r>
            <a:r>
              <a:rPr lang="sk-SK" dirty="0">
                <a:solidFill>
                  <a:schemeClr val="bg1"/>
                </a:solidFill>
              </a:rPr>
              <a:t> (</a:t>
            </a:r>
            <a:r>
              <a:rPr lang="sk-SK" dirty="0" err="1">
                <a:solidFill>
                  <a:schemeClr val="bg1"/>
                </a:solidFill>
              </a:rPr>
              <a:t>natural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increase</a:t>
            </a:r>
            <a:r>
              <a:rPr lang="sk-SK" dirty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  <a:p>
            <a:pPr lvl="1"/>
            <a:endParaRPr lang="sk-SK" dirty="0">
              <a:solidFill>
                <a:schemeClr val="bg1"/>
              </a:solidFill>
            </a:endParaRPr>
          </a:p>
          <a:p>
            <a:r>
              <a:rPr lang="en-US" spc="-20" dirty="0">
                <a:solidFill>
                  <a:schemeClr val="bg1"/>
                </a:solidFill>
              </a:rPr>
              <a:t>At which spatial level can migration and </a:t>
            </a:r>
            <a:br>
              <a:rPr lang="sk-SK" spc="-20" dirty="0">
                <a:solidFill>
                  <a:schemeClr val="bg1"/>
                </a:solidFill>
              </a:rPr>
            </a:br>
            <a:r>
              <a:rPr lang="en-US" spc="-20" dirty="0">
                <a:solidFill>
                  <a:schemeClr val="bg1"/>
                </a:solidFill>
              </a:rPr>
              <a:t>natural reproduction influence</a:t>
            </a:r>
            <a:r>
              <a:rPr lang="sk-SK" spc="-20" dirty="0">
                <a:solidFill>
                  <a:schemeClr val="bg1"/>
                </a:solidFill>
              </a:rPr>
              <a:t> </a:t>
            </a:r>
            <a:r>
              <a:rPr lang="en-US" spc="-20" dirty="0">
                <a:solidFill>
                  <a:schemeClr val="bg1"/>
                </a:solidFill>
              </a:rPr>
              <a:t>the development </a:t>
            </a:r>
            <a:br>
              <a:rPr lang="sk-SK" spc="-20" dirty="0">
                <a:solidFill>
                  <a:schemeClr val="bg1"/>
                </a:solidFill>
              </a:rPr>
            </a:br>
            <a:r>
              <a:rPr lang="en-US" spc="-20" dirty="0">
                <a:solidFill>
                  <a:schemeClr val="bg1"/>
                </a:solidFill>
              </a:rPr>
              <a:t>of the total population size?</a:t>
            </a:r>
            <a:endParaRPr lang="sk-SK" spc="-2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Local?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Regional?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National?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Continental?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Planetary?</a:t>
            </a:r>
          </a:p>
        </p:txBody>
      </p:sp>
      <p:pic>
        <p:nvPicPr>
          <p:cNvPr id="4" name="Obrázok 3" descr="mapa_vzťah_PPaMP_01-11-nástre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793" y="2774406"/>
            <a:ext cx="6078682" cy="18911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BlokTextu 5"/>
          <p:cNvSpPr txBox="1"/>
          <p:nvPr/>
        </p:nvSpPr>
        <p:spPr>
          <a:xfrm>
            <a:off x="6103793" y="4665551"/>
            <a:ext cx="607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Relationship between migration and natural population change in the districts </a:t>
            </a:r>
            <a:r>
              <a:rPr lang="sk-SK" sz="1400" dirty="0"/>
              <a:t>of Slovakia</a:t>
            </a:r>
            <a:r>
              <a:rPr lang="en-US" sz="1400" dirty="0"/>
              <a:t> </a:t>
            </a:r>
            <a:br>
              <a:rPr lang="sk-SK" sz="1400" dirty="0"/>
            </a:br>
            <a:r>
              <a:rPr lang="en-US" sz="1400" dirty="0"/>
              <a:t>in 2001 and 2011;</a:t>
            </a:r>
            <a:r>
              <a:rPr lang="sk-SK" sz="1400" dirty="0"/>
              <a:t> S</a:t>
            </a:r>
            <a:r>
              <a:rPr lang="en-US" sz="1400" dirty="0" err="1"/>
              <a:t>ource</a:t>
            </a:r>
            <a:r>
              <a:rPr lang="en-US" sz="1400" dirty="0"/>
              <a:t>: Michal </a:t>
            </a:r>
            <a:r>
              <a:rPr lang="en-US" sz="1400" dirty="0" err="1"/>
              <a:t>Gazda</a:t>
            </a:r>
            <a:r>
              <a:rPr lang="en-US" sz="1400" dirty="0"/>
              <a:t> &amp; </a:t>
            </a:r>
            <a:r>
              <a:rPr lang="en-US" sz="1400" dirty="0" err="1"/>
              <a:t>Ladislav</a:t>
            </a:r>
            <a:r>
              <a:rPr lang="en-US" sz="1400" dirty="0"/>
              <a:t> </a:t>
            </a:r>
            <a:r>
              <a:rPr lang="en-US" sz="1400" dirty="0" err="1"/>
              <a:t>Novotný</a:t>
            </a:r>
            <a:r>
              <a:rPr lang="en-US" sz="1400" dirty="0"/>
              <a:t> (2014)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185117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Migration</a:t>
            </a:r>
            <a:r>
              <a:rPr lang="sk-SK" dirty="0"/>
              <a:t> and </a:t>
            </a:r>
            <a:r>
              <a:rPr lang="sk-SK" dirty="0" err="1"/>
              <a:t>natural</a:t>
            </a:r>
            <a:r>
              <a:rPr lang="sk-SK" dirty="0"/>
              <a:t> </a:t>
            </a:r>
            <a:r>
              <a:rPr lang="sk-SK" dirty="0" err="1"/>
              <a:t>reproduction</a:t>
            </a:r>
            <a:r>
              <a:rPr lang="sk-SK" dirty="0"/>
              <a:t> → </a:t>
            </a:r>
            <a:br>
              <a:rPr lang="sk-SK" dirty="0"/>
            </a:br>
            <a:r>
              <a:rPr lang="sk-SK" dirty="0" err="1"/>
              <a:t>spatial</a:t>
            </a:r>
            <a:r>
              <a:rPr lang="sk-SK" dirty="0"/>
              <a:t> </a:t>
            </a:r>
            <a:r>
              <a:rPr lang="sk-SK" dirty="0" err="1"/>
              <a:t>redistribution</a:t>
            </a:r>
            <a:r>
              <a:rPr lang="sk-SK" dirty="0"/>
              <a:t> of </a:t>
            </a:r>
            <a:r>
              <a:rPr lang="sk-SK" dirty="0" err="1"/>
              <a:t>populaton</a:t>
            </a:r>
            <a:r>
              <a:rPr lang="sk-SK" dirty="0"/>
              <a:t> 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11311654" cy="40113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has a greater impact on the development of the population size of Slovakia?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What has a greater impact on the development of the population size of the Košice FUR?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What has a greater impact on the development of the population size of the city of Košice?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What has a greater impact on the development of the population size of the Košice-</a:t>
            </a:r>
            <a:r>
              <a:rPr lang="en-US" dirty="0" err="1">
                <a:solidFill>
                  <a:schemeClr val="bg1"/>
                </a:solidFill>
              </a:rPr>
              <a:t>okolie</a:t>
            </a:r>
            <a:r>
              <a:rPr lang="en-US" dirty="0">
                <a:solidFill>
                  <a:schemeClr val="bg1"/>
                </a:solidFill>
              </a:rPr>
              <a:t> district?</a:t>
            </a:r>
          </a:p>
        </p:txBody>
      </p:sp>
    </p:spTree>
    <p:extLst>
      <p:ext uri="{BB962C8B-B14F-4D97-AF65-F5344CB8AC3E}">
        <p14:creationId xmlns:p14="http://schemas.microsoft.com/office/powerpoint/2010/main" val="4103327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FMRKE_PP_vs_MP_96-00_01-0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489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FMRKE_PP_vs_MP_06-10_11-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893" y="-85725"/>
            <a:ext cx="4842777" cy="68694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ĺžnik 5"/>
          <p:cNvSpPr/>
          <p:nvPr/>
        </p:nvSpPr>
        <p:spPr>
          <a:xfrm>
            <a:off x="9707670" y="0"/>
            <a:ext cx="248433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9444626" y="1254523"/>
            <a:ext cx="274737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Spatial distribution of municipality types in the Košice FUR according to the determining component of total population growth;</a:t>
            </a:r>
            <a:endParaRPr lang="sk-SK" sz="1500" dirty="0">
              <a:solidFill>
                <a:schemeClr val="bg1"/>
              </a:solidFill>
            </a:endParaRPr>
          </a:p>
          <a:p>
            <a:r>
              <a:rPr lang="en-US" sz="1500" dirty="0">
                <a:solidFill>
                  <a:schemeClr val="bg1"/>
                </a:solidFill>
              </a:rPr>
              <a:t>Source: </a:t>
            </a:r>
            <a:r>
              <a:rPr lang="en-US" sz="1500" dirty="0" err="1">
                <a:solidFill>
                  <a:schemeClr val="bg1"/>
                </a:solidFill>
              </a:rPr>
              <a:t>Novotný</a:t>
            </a:r>
            <a:r>
              <a:rPr lang="en-US" sz="1500" dirty="0">
                <a:solidFill>
                  <a:schemeClr val="bg1"/>
                </a:solidFill>
              </a:rPr>
              <a:t> (2014)</a:t>
            </a:r>
            <a:endParaRPr lang="sk-SK" sz="1500" dirty="0">
              <a:solidFill>
                <a:schemeClr val="bg1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36395" y="4136531"/>
            <a:ext cx="1411455" cy="276999"/>
          </a:xfrm>
          <a:prstGeom prst="rect">
            <a:avLst/>
          </a:prstGeom>
          <a:solidFill>
            <a:schemeClr val="tx1"/>
          </a:solidFill>
        </p:spPr>
        <p:txBody>
          <a:bodyPr wrap="square" lIns="36000" rIns="0" rtlCol="0">
            <a:spAutoFit/>
          </a:bodyPr>
          <a:lstStyle/>
          <a:p>
            <a:r>
              <a:rPr lang="sk-SK" sz="1200" dirty="0" err="1">
                <a:solidFill>
                  <a:schemeClr val="bg1"/>
                </a:solidFill>
              </a:rPr>
              <a:t>natural</a:t>
            </a:r>
            <a:r>
              <a:rPr lang="sk-SK" sz="1200" dirty="0">
                <a:solidFill>
                  <a:schemeClr val="bg1"/>
                </a:solidFill>
              </a:rPr>
              <a:t> </a:t>
            </a:r>
            <a:r>
              <a:rPr lang="sk-SK" sz="1200" dirty="0" err="1">
                <a:solidFill>
                  <a:schemeClr val="bg1"/>
                </a:solidFill>
              </a:rPr>
              <a:t>reproduction</a:t>
            </a:r>
            <a:endParaRPr lang="sk-SK" sz="1200" dirty="0">
              <a:solidFill>
                <a:schemeClr val="bg1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5301289" y="3998031"/>
            <a:ext cx="1411455" cy="276999"/>
          </a:xfrm>
          <a:prstGeom prst="rect">
            <a:avLst/>
          </a:prstGeom>
          <a:solidFill>
            <a:schemeClr val="tx1"/>
          </a:solidFill>
        </p:spPr>
        <p:txBody>
          <a:bodyPr wrap="square" lIns="36000" rIns="0" rtlCol="0">
            <a:spAutoFit/>
          </a:bodyPr>
          <a:lstStyle/>
          <a:p>
            <a:r>
              <a:rPr lang="sk-SK" sz="1200" dirty="0" err="1">
                <a:solidFill>
                  <a:schemeClr val="bg1"/>
                </a:solidFill>
              </a:rPr>
              <a:t>natural</a:t>
            </a:r>
            <a:r>
              <a:rPr lang="sk-SK" sz="1200" dirty="0">
                <a:solidFill>
                  <a:schemeClr val="bg1"/>
                </a:solidFill>
              </a:rPr>
              <a:t> </a:t>
            </a:r>
            <a:r>
              <a:rPr lang="sk-SK" sz="1200" dirty="0" err="1">
                <a:solidFill>
                  <a:schemeClr val="bg1"/>
                </a:solidFill>
              </a:rPr>
              <a:t>reproduction</a:t>
            </a:r>
            <a:endParaRPr lang="sk-SK" sz="1200" dirty="0">
              <a:solidFill>
                <a:schemeClr val="bg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5301289" y="4341717"/>
            <a:ext cx="754230" cy="230832"/>
          </a:xfrm>
          <a:prstGeom prst="rect">
            <a:avLst/>
          </a:prstGeom>
          <a:solidFill>
            <a:schemeClr val="tx1"/>
          </a:solidFill>
        </p:spPr>
        <p:txBody>
          <a:bodyPr wrap="square" lIns="36000" rIns="0" bIns="0" rtlCol="0">
            <a:spAutoFit/>
          </a:bodyPr>
          <a:lstStyle/>
          <a:p>
            <a:r>
              <a:rPr lang="sk-SK" sz="1200" dirty="0" err="1">
                <a:solidFill>
                  <a:schemeClr val="bg1"/>
                </a:solidFill>
              </a:rPr>
              <a:t>migration</a:t>
            </a:r>
            <a:endParaRPr lang="sk-SK" sz="1200" dirty="0">
              <a:solidFill>
                <a:schemeClr val="bg1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36395" y="4445588"/>
            <a:ext cx="754230" cy="230832"/>
          </a:xfrm>
          <a:prstGeom prst="rect">
            <a:avLst/>
          </a:prstGeom>
          <a:solidFill>
            <a:schemeClr val="tx1"/>
          </a:solidFill>
        </p:spPr>
        <p:txBody>
          <a:bodyPr wrap="square" lIns="36000" rIns="0" bIns="0" rtlCol="0">
            <a:spAutoFit/>
          </a:bodyPr>
          <a:lstStyle/>
          <a:p>
            <a:r>
              <a:rPr lang="sk-SK" sz="1200" dirty="0" err="1">
                <a:solidFill>
                  <a:schemeClr val="bg1"/>
                </a:solidFill>
              </a:rPr>
              <a:t>migration</a:t>
            </a:r>
            <a:endParaRPr lang="sk-SK" sz="1200" dirty="0">
              <a:solidFill>
                <a:schemeClr val="bg1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4956419" y="3645321"/>
            <a:ext cx="1756325" cy="369332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0" rIns="0" bIns="0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determining component of total population growth</a:t>
            </a:r>
            <a:endParaRPr lang="sk-SK" sz="1200" b="1" dirty="0">
              <a:solidFill>
                <a:schemeClr val="bg1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87748" y="3730767"/>
            <a:ext cx="1756325" cy="369332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0" rIns="0" bIns="0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determining component of total population growth</a:t>
            </a:r>
            <a:endParaRPr lang="sk-SK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70148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C01D8A2BB263943B7AEEA6401CDC5A5" ma:contentTypeVersion="2" ma:contentTypeDescription="Umožňuje vytvoriť nový dokument." ma:contentTypeScope="" ma:versionID="2692a38d2d479d7a49384605e222058b">
  <xsd:schema xmlns:xsd="http://www.w3.org/2001/XMLSchema" xmlns:xs="http://www.w3.org/2001/XMLSchema" xmlns:p="http://schemas.microsoft.com/office/2006/metadata/properties" xmlns:ns2="9a133c65-8058-42e7-a49b-8ccf3a6b6df0" targetNamespace="http://schemas.microsoft.com/office/2006/metadata/properties" ma:root="true" ma:fieldsID="01956fcada25931090f538dab3652080" ns2:_="">
    <xsd:import namespace="9a133c65-8058-42e7-a49b-8ccf3a6b6d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133c65-8058-42e7-a49b-8ccf3a6b6d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90534F-B973-4E38-8FB1-07289A8012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133c65-8058-42e7-a49b-8ccf3a6b6d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D8E9D2-32AE-40A8-B4A5-8A817F7331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08343C-3986-4BEA-8FD1-83016C22EDE5}">
  <ds:schemaRefs>
    <ds:schemaRef ds:uri="9a133c65-8058-42e7-a49b-8ccf3a6b6df0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1302</TotalTime>
  <Words>723</Words>
  <Application>Microsoft Office PowerPoint</Application>
  <PresentationFormat>Širokouhlá</PresentationFormat>
  <Paragraphs>111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4" baseType="lpstr">
      <vt:lpstr>Arial</vt:lpstr>
      <vt:lpstr>Arial Narrow</vt:lpstr>
      <vt:lpstr>Berlín</vt:lpstr>
      <vt:lpstr>Migration and Human Capital</vt:lpstr>
      <vt:lpstr>Migration by type of crossed territorial unit</vt:lpstr>
      <vt:lpstr>Migration by type of crossed territorial unit</vt:lpstr>
      <vt:lpstr>Migration and...</vt:lpstr>
      <vt:lpstr>Migration and natural reproduction of population</vt:lpstr>
      <vt:lpstr>Migration and natural reproduction of population</vt:lpstr>
      <vt:lpstr>Migration and natural reproduction of population</vt:lpstr>
      <vt:lpstr>Migration and natural reproduction →  spatial redistribution of populaton </vt:lpstr>
      <vt:lpstr>Prezentácia programu PowerPoint</vt:lpstr>
      <vt:lpstr>Migration and natural reproduction →  spatial redistribution of populaton 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Migrácia a ľudský kapitál</dc:title>
  <dc:creator>Windows User</dc:creator>
  <cp:lastModifiedBy>Reviewer</cp:lastModifiedBy>
  <cp:revision>54</cp:revision>
  <dcterms:created xsi:type="dcterms:W3CDTF">2022-02-26T11:14:40Z</dcterms:created>
  <dcterms:modified xsi:type="dcterms:W3CDTF">2026-03-03T11:17:18Z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0x010100AC01D8A2BB263943B7AEEA6401CDC5A5</vt:lpwstr>
  </property>
</Properties>
</file>