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57" r:id="rId6"/>
    <p:sldId id="284" r:id="rId7"/>
    <p:sldId id="258" r:id="rId8"/>
    <p:sldId id="285" r:id="rId9"/>
    <p:sldId id="282" r:id="rId10"/>
    <p:sldId id="283" r:id="rId11"/>
    <p:sldId id="286" r:id="rId12"/>
    <p:sldId id="264" r:id="rId13"/>
    <p:sldId id="28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sh.hu/statszemle_archive/regstat/2022/2022_01/rs120102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sk/sk/pre-media/zakladne-pojmy-o-migracii.html#migracia" TargetMode="External"/><Relationship Id="rId2" Type="http://schemas.openxmlformats.org/officeDocument/2006/relationships/hyperlink" Target="https://www.google.com/url?sa=t&amp;source=web&amp;rct=j&amp;opi=89978449&amp;url=https://publications.iom.int/books/international-migration-law-ndeg34-glossary-migration&amp;ved=2ahUKEwizqfbZvNySAxViHRAIHeXNAyEQFnoECCkQAQ&amp;usg=AOvVaw1cYpkr3eX274RkrpXjmy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stat.sk/vdc/pdf/slovnik_2verd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sk/sk/pre-media/zakladne-pojmy-o-migracii.html#migracia" TargetMode="External"/><Relationship Id="rId2" Type="http://schemas.openxmlformats.org/officeDocument/2006/relationships/hyperlink" Target="https://www.google.com/url?sa=t&amp;source=web&amp;rct=j&amp;opi=89978449&amp;url=https://publications.iom.int/books/international-migration-law-ndeg34-glossary-migration&amp;ved=2ahUKEwizqfbZvNySAxViHRAIHeXNAyEQFnoECCkQAQ&amp;usg=AOvVaw1cYpkr3eX274RkrpXjmy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stat.sk/vdc/pdf/slovnik_2verdd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Roman-Dzambazovic/publication/349213575_Social_Stratification_and_Social_Mobility_in_Slovakia/links/602d8afc299bf1cc26d2396e/Social-Stratification-and-Social-Mobility-in-Slovakia.pdf?_sg%5b0%5d=Ifc_N8GJrr4kaZHZWciEgHasIWIuE0nOBUXOZ-eb56ESEPDqMmhm6TyJdqkfT9lnIf2Wo_boC5fcQR9pDonTUg.wjqEpl8UNRS6YHowA6rXuT5oQYjEL-byUVmOb3MRrz0q0_3b7V4GsApyDTrFBItCG01MTtnhIPof-9LF8LfIKA&amp;_sg%5b1%5d=yldKDF_QbtPZ7JuTiVq0BFIdEVdDXtzLqqXNC_Mc0W1kHGh6ciKCbKaBg055hYN_kazmFogBWBHROGORnuggD1KvlJ7qqSmzPciTGpSVEQRG.wjqEpl8UNRS6YHowA6rXuT5oQYjEL-byUVmOb3MRrz0q0_3b7V4GsApyDTrFBItCG01MTtnhIPof-9LF8LfIKA&amp;_iepl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by type of crossed territorial (administrative/statistical/regional) unit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International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Internal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In the EU, international migration is differentiated into migration within the EU and migration from </a:t>
            </a:r>
            <a:r>
              <a:rPr lang="en-US" b="1" dirty="0">
                <a:solidFill>
                  <a:schemeClr val="bg1"/>
                </a:solidFill>
              </a:rPr>
              <a:t>third countries</a:t>
            </a:r>
            <a:endParaRPr lang="sk-SK" b="1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Internal migration occurs within individual countries</a:t>
            </a: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Interregional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sk-SK" dirty="0">
                <a:solidFill>
                  <a:schemeClr val="bg1"/>
                </a:solidFill>
              </a:rPr>
              <a:t>- </a:t>
            </a:r>
            <a:r>
              <a:rPr lang="sk-SK" dirty="0" err="1">
                <a:solidFill>
                  <a:schemeClr val="bg1"/>
                </a:solidFill>
              </a:rPr>
              <a:t>regions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sk-SK" dirty="0" err="1">
                <a:solidFill>
                  <a:schemeClr val="bg1"/>
                </a:solidFill>
              </a:rPr>
              <a:t>districts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counties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nodal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regions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functional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urban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regions</a:t>
            </a:r>
            <a:r>
              <a:rPr lang="sk-SK" dirty="0">
                <a:solidFill>
                  <a:schemeClr val="bg1"/>
                </a:solidFill>
              </a:rPr>
              <a:t>,...</a:t>
            </a: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Intermunicipal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very international and interregional migration is, logically, also inter-municipal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same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if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occures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between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various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municipalities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 err="1">
                <a:solidFill>
                  <a:schemeClr val="bg1"/>
                </a:solidFill>
              </a:rPr>
              <a:t>intra-municipal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migraitons</a:t>
            </a:r>
            <a:r>
              <a:rPr lang="sk-SK" dirty="0">
                <a:solidFill>
                  <a:schemeClr val="bg1"/>
                </a:solidFill>
              </a:rPr>
              <a:t> are </a:t>
            </a:r>
            <a:r>
              <a:rPr lang="sk-SK" dirty="0" err="1">
                <a:solidFill>
                  <a:schemeClr val="bg1"/>
                </a:solidFill>
              </a:rPr>
              <a:t>not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recorded</a:t>
            </a:r>
            <a:r>
              <a:rPr lang="sk-SK" dirty="0">
                <a:solidFill>
                  <a:schemeClr val="bg1"/>
                </a:solidFill>
              </a:rPr>
              <a:t> in Slovakia</a:t>
            </a:r>
          </a:p>
          <a:p>
            <a:pPr lvl="2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Bratislava and Košice are </a:t>
            </a:r>
            <a:r>
              <a:rPr lang="sk-SK" dirty="0" err="1">
                <a:solidFill>
                  <a:schemeClr val="bg1"/>
                </a:solidFill>
              </a:rPr>
              <a:t>exemptions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because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between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neighbourhoods</a:t>
            </a:r>
            <a:r>
              <a:rPr lang="sk-SK" dirty="0">
                <a:solidFill>
                  <a:schemeClr val="bg1"/>
                </a:solidFill>
              </a:rPr>
              <a:t> are </a:t>
            </a:r>
            <a:r>
              <a:rPr lang="sk-SK" dirty="0" err="1">
                <a:solidFill>
                  <a:schemeClr val="bg1"/>
                </a:solidFill>
              </a:rPr>
              <a:t>recorded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15" y="3099004"/>
            <a:ext cx="3372785" cy="20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</a:t>
            </a:r>
            <a:r>
              <a:rPr lang="sk-SK" dirty="0" err="1"/>
              <a:t>distance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562302" cy="3599316"/>
          </a:xfrm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spatial</a:t>
            </a:r>
            <a:r>
              <a:rPr lang="sk-SK" dirty="0">
                <a:solidFill>
                  <a:schemeClr val="bg1"/>
                </a:solidFill>
              </a:rPr>
              <a:t> or </a:t>
            </a:r>
            <a:r>
              <a:rPr lang="sk-SK" dirty="0" err="1">
                <a:solidFill>
                  <a:schemeClr val="bg1"/>
                </a:solidFill>
              </a:rPr>
              <a:t>temporal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distance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short</a:t>
            </a:r>
            <a:r>
              <a:rPr lang="sk-SK" dirty="0">
                <a:solidFill>
                  <a:schemeClr val="bg1"/>
                </a:solidFill>
              </a:rPr>
              <a:t> and </a:t>
            </a:r>
            <a:r>
              <a:rPr lang="sk-SK" dirty="0" err="1">
                <a:solidFill>
                  <a:schemeClr val="bg1"/>
                </a:solidFill>
              </a:rPr>
              <a:t>long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distance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boundary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between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them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not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strictly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defined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depends on the regional structure and is closely related to migration types </a:t>
            </a:r>
            <a:r>
              <a:rPr lang="sk-SK" dirty="0">
                <a:solidFill>
                  <a:schemeClr val="bg1"/>
                </a:solidFill>
              </a:rPr>
              <a:t>by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territorial</a:t>
            </a:r>
            <a:r>
              <a:rPr lang="en-US" dirty="0">
                <a:solidFill>
                  <a:schemeClr val="bg1"/>
                </a:solidFill>
              </a:rPr>
              <a:t> unit crossed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is usually also differentiated according to the motive for migration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2022" r="3288" b="12131"/>
          <a:stretch/>
        </p:blipFill>
        <p:spPr>
          <a:xfrm>
            <a:off x="3717563" y="4340064"/>
            <a:ext cx="4901783" cy="2457976"/>
          </a:xfrm>
          <a:prstGeom prst="rect">
            <a:avLst/>
          </a:prstGeom>
        </p:spPr>
      </p:pic>
      <p:sp>
        <p:nvSpPr>
          <p:cNvPr id="5" name="Zahnutá šípka nahor 4"/>
          <p:cNvSpPr/>
          <p:nvPr/>
        </p:nvSpPr>
        <p:spPr>
          <a:xfrm rot="10141796">
            <a:off x="3783514" y="5082323"/>
            <a:ext cx="3834054" cy="677751"/>
          </a:xfrm>
          <a:prstGeom prst="curvedUpArrow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ahnutá šípka nahor 5"/>
          <p:cNvSpPr/>
          <p:nvPr/>
        </p:nvSpPr>
        <p:spPr>
          <a:xfrm rot="9250625" flipV="1">
            <a:off x="7333767" y="5532942"/>
            <a:ext cx="295275" cy="317821"/>
          </a:xfrm>
          <a:prstGeom prst="curvedUpArrow">
            <a:avLst>
              <a:gd name="adj1" fmla="val 25000"/>
              <a:gd name="adj2" fmla="val 40906"/>
              <a:gd name="adj3" fmla="val 25000"/>
            </a:avLst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3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</a:t>
            </a:r>
            <a:r>
              <a:rPr lang="sk-SK" dirty="0" err="1"/>
              <a:t>duration</a:t>
            </a:r>
            <a:r>
              <a:rPr lang="sk-SK" dirty="0"/>
              <a:t> (</a:t>
            </a:r>
            <a:r>
              <a:rPr lang="sk-SK" dirty="0" err="1"/>
              <a:t>regularity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206879" cy="433375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in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Slovak </a:t>
            </a:r>
            <a:r>
              <a:rPr lang="sk-SK" dirty="0" err="1">
                <a:solidFill>
                  <a:schemeClr val="bg1"/>
                </a:solidFill>
              </a:rPr>
              <a:t>context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internal migration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perceived as de facto </a:t>
            </a:r>
            <a:r>
              <a:rPr lang="en-US" b="1" dirty="0">
                <a:solidFill>
                  <a:schemeClr val="bg1"/>
                </a:solidFill>
              </a:rPr>
              <a:t>permanent act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because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 is defined by a change of permanent residence</a:t>
            </a:r>
            <a:endParaRPr lang="sk-SK" dirty="0">
              <a:solidFill>
                <a:schemeClr val="bg1"/>
              </a:solidFill>
            </a:endParaRPr>
          </a:p>
          <a:p>
            <a:pPr lvl="3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 international migration, according to the UN definition, migration is considered a change of country of permanent or usual residence undertaken by a person for any reason, for a period of at least </a:t>
            </a:r>
            <a:r>
              <a:rPr lang="en-US" b="1" dirty="0">
                <a:solidFill>
                  <a:schemeClr val="bg1"/>
                </a:solidFill>
              </a:rPr>
              <a:t>three months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 the terminology of the Slovak public administration, the term “</a:t>
            </a:r>
            <a:r>
              <a:rPr lang="en-US" b="1" dirty="0">
                <a:solidFill>
                  <a:schemeClr val="bg1"/>
                </a:solidFill>
              </a:rPr>
              <a:t>migrant</a:t>
            </a:r>
            <a:r>
              <a:rPr lang="en-US" dirty="0">
                <a:solidFill>
                  <a:schemeClr val="bg1"/>
                </a:solidFill>
              </a:rPr>
              <a:t>” is not used for such a person; instead, they are referred to as a “</a:t>
            </a:r>
            <a:r>
              <a:rPr lang="en-US" b="1" dirty="0">
                <a:solidFill>
                  <a:schemeClr val="bg1"/>
                </a:solidFill>
              </a:rPr>
              <a:t>foreigner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sk-SK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until they obtain a residence permit or permanent residence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b</a:t>
            </a:r>
            <a:r>
              <a:rPr lang="en-US" dirty="0" err="1">
                <a:solidFill>
                  <a:schemeClr val="bg1"/>
                </a:solidFill>
              </a:rPr>
              <a:t>ased</a:t>
            </a:r>
            <a:r>
              <a:rPr lang="en-US" dirty="0">
                <a:solidFill>
                  <a:schemeClr val="bg1"/>
                </a:solidFill>
              </a:rPr>
              <a:t> on this, migration is then distinguished as </a:t>
            </a:r>
            <a:r>
              <a:rPr lang="en-US" b="1" dirty="0">
                <a:solidFill>
                  <a:schemeClr val="bg1"/>
                </a:solidFill>
              </a:rPr>
              <a:t>short-term (up to 1 year)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long-term (more than 1 year)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t is therefore possible to distinguish between one-time</a:t>
            </a:r>
            <a:r>
              <a:rPr lang="sk-SK" dirty="0">
                <a:solidFill>
                  <a:schemeClr val="bg1"/>
                </a:solidFill>
              </a:rPr>
              <a:t>/</a:t>
            </a:r>
            <a:r>
              <a:rPr lang="sk-SK" dirty="0" err="1">
                <a:solidFill>
                  <a:schemeClr val="bg1"/>
                </a:solidFill>
              </a:rPr>
              <a:t>permanent</a:t>
            </a:r>
            <a:r>
              <a:rPr lang="en-US" dirty="0">
                <a:solidFill>
                  <a:schemeClr val="bg1"/>
                </a:solidFill>
              </a:rPr>
              <a:t> and regular/repeated migration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f temporary migration is recorded, upon returning to the country</a:t>
            </a:r>
            <a:r>
              <a:rPr lang="sk-SK" dirty="0">
                <a:solidFill>
                  <a:schemeClr val="bg1"/>
                </a:solidFill>
              </a:rPr>
              <a:t>/</a:t>
            </a:r>
            <a:r>
              <a:rPr lang="sk-SK" dirty="0" err="1">
                <a:solidFill>
                  <a:schemeClr val="bg1"/>
                </a:solidFill>
              </a:rPr>
              <a:t>area</a:t>
            </a:r>
            <a:r>
              <a:rPr lang="en-US" dirty="0">
                <a:solidFill>
                  <a:schemeClr val="bg1"/>
                </a:solidFill>
              </a:rPr>
              <a:t> of origin it is referred to as re-migration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e-migration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occures</a:t>
            </a:r>
            <a:r>
              <a:rPr lang="en-US" dirty="0">
                <a:solidFill>
                  <a:schemeClr val="bg1"/>
                </a:solidFill>
              </a:rPr>
              <a:t> also in internal migration, which requires a change of permanent residence (most often from rural to urban areas and back, or vice versa)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however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it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not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directly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recorded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thus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barely </a:t>
            </a:r>
            <a:r>
              <a:rPr lang="sk-SK" dirty="0" err="1">
                <a:solidFill>
                  <a:schemeClr val="bg1"/>
                </a:solidFill>
              </a:rPr>
              <a:t>observable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297" y="753228"/>
            <a:ext cx="9678885" cy="1080938"/>
          </a:xfrm>
        </p:spPr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formality (</a:t>
            </a:r>
            <a:r>
              <a:rPr lang="sk-SK" dirty="0" err="1"/>
              <a:t>registration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095926" cy="3898771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registered</a:t>
            </a:r>
            <a:r>
              <a:rPr lang="sk-SK" dirty="0">
                <a:solidFill>
                  <a:schemeClr val="bg1"/>
                </a:solidFill>
              </a:rPr>
              <a:t> (</a:t>
            </a:r>
            <a:r>
              <a:rPr lang="sk-SK" dirty="0" err="1">
                <a:solidFill>
                  <a:schemeClr val="bg1"/>
                </a:solidFill>
              </a:rPr>
              <a:t>officially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recorded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formalised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by a change of permanent residence, or by registering for temporary residence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possible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recorded</a:t>
            </a:r>
            <a:r>
              <a:rPr lang="sk-SK" dirty="0">
                <a:solidFill>
                  <a:schemeClr val="bg1"/>
                </a:solidFill>
              </a:rPr>
              <a:t> by </a:t>
            </a:r>
            <a:r>
              <a:rPr lang="sk-SK" dirty="0" err="1">
                <a:solidFill>
                  <a:schemeClr val="bg1"/>
                </a:solidFill>
              </a:rPr>
              <a:t>census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international migration to Slovakia: by registering for permanent residence, obtaining a residence permit, etc.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emigration from Slovakia: by deregistering from permanent residence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mandatory by law but not enforceable</a:t>
            </a:r>
          </a:p>
          <a:p>
            <a:pPr marL="2286000" lvl="5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unrecorded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actual change of residence without official formalization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In Western countries, where migration records are not based on changes in permanent residence, it is reflected in statistics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often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emigration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from</a:t>
            </a:r>
            <a:r>
              <a:rPr lang="sk-SK" dirty="0">
                <a:solidFill>
                  <a:schemeClr val="bg1"/>
                </a:solidFill>
              </a:rPr>
              <a:t> Slovakia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in </a:t>
            </a:r>
            <a:r>
              <a:rPr lang="sk-SK" dirty="0" err="1">
                <a:solidFill>
                  <a:schemeClr val="bg1"/>
                </a:solidFill>
              </a:rPr>
              <a:t>research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it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necessary</a:t>
            </a:r>
            <a:r>
              <a:rPr lang="sk-SK" dirty="0">
                <a:solidFill>
                  <a:schemeClr val="bg1"/>
                </a:solidFill>
              </a:rPr>
              <a:t> to rely on </a:t>
            </a:r>
            <a:r>
              <a:rPr lang="sk-SK" dirty="0" err="1">
                <a:solidFill>
                  <a:schemeClr val="bg1"/>
                </a:solidFill>
              </a:rPr>
              <a:t>alternative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data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sources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2" y="-47186"/>
            <a:ext cx="11268075" cy="69056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1451" y="6488668"/>
            <a:ext cx="456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 err="1"/>
              <a:t>Šveda</a:t>
            </a:r>
            <a:r>
              <a:rPr lang="sk-SK" dirty="0"/>
              <a:t> et al. 2021: </a:t>
            </a:r>
            <a:r>
              <a:rPr lang="sk-SK" i="1" dirty="0"/>
              <a:t>Atlas </a:t>
            </a:r>
            <a:r>
              <a:rPr lang="sk-SK" i="1" dirty="0" err="1"/>
              <a:t>SuburBAnizácie</a:t>
            </a:r>
            <a:endParaRPr lang="sk-SK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451451" y="1784394"/>
            <a:ext cx="2461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daily mobility according </a:t>
            </a:r>
            <a:br>
              <a:rPr lang="sk-SK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to data from mobile operators</a:t>
            </a:r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751" y="753228"/>
            <a:ext cx="9687431" cy="1080938"/>
          </a:xfrm>
        </p:spPr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formality (</a:t>
            </a:r>
            <a:r>
              <a:rPr lang="sk-SK" dirty="0" err="1"/>
              <a:t>registration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110812"/>
            <a:ext cx="5258023" cy="26745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 err="1">
                <a:solidFill>
                  <a:schemeClr val="bg1"/>
                </a:solidFill>
              </a:rPr>
              <a:t>possible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sources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information</a:t>
            </a:r>
            <a:r>
              <a:rPr lang="sk-SK" dirty="0">
                <a:solidFill>
                  <a:schemeClr val="bg1"/>
                </a:solidFill>
              </a:rPr>
              <a:t> on in</a:t>
            </a:r>
          </a:p>
          <a:p>
            <a:r>
              <a:rPr lang="sk-SK" dirty="0" err="1">
                <a:solidFill>
                  <a:schemeClr val="bg1"/>
                </a:solidFill>
              </a:rPr>
              <a:t>data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from</a:t>
            </a:r>
            <a:r>
              <a:rPr lang="sk-SK" dirty="0">
                <a:solidFill>
                  <a:schemeClr val="bg1"/>
                </a:solidFill>
              </a:rPr>
              <a:t> mobile </a:t>
            </a:r>
            <a:r>
              <a:rPr lang="sk-SK" dirty="0" err="1">
                <a:solidFill>
                  <a:schemeClr val="bg1"/>
                </a:solidFill>
              </a:rPr>
              <a:t>operators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mainly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used</a:t>
            </a:r>
            <a:r>
              <a:rPr lang="sk-SK" dirty="0">
                <a:solidFill>
                  <a:schemeClr val="bg1"/>
                </a:solidFill>
              </a:rPr>
              <a:t> to </a:t>
            </a:r>
            <a:r>
              <a:rPr lang="sk-SK" dirty="0" err="1">
                <a:solidFill>
                  <a:schemeClr val="bg1"/>
                </a:solidFill>
              </a:rPr>
              <a:t>identify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commuting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flows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useful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compelmentary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source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migration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information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social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insurance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agency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tax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authorities</a:t>
            </a:r>
            <a:r>
              <a:rPr lang="sk-SK" dirty="0">
                <a:solidFill>
                  <a:schemeClr val="bg1"/>
                </a:solidFill>
              </a:rPr>
              <a:t> / </a:t>
            </a:r>
            <a:r>
              <a:rPr lang="sk-SK" dirty="0" err="1">
                <a:solidFill>
                  <a:schemeClr val="bg1"/>
                </a:solidFill>
              </a:rPr>
              <a:t>financial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administration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especially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abroad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universities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foreign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statistical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offices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11" y="0"/>
            <a:ext cx="572619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21024" y="6555355"/>
            <a:ext cx="45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Source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sk-SK" dirty="0" err="1">
                <a:solidFill>
                  <a:schemeClr val="bg1"/>
                </a:solidFill>
              </a:rPr>
              <a:t>Šveda</a:t>
            </a:r>
            <a:r>
              <a:rPr lang="sk-SK" dirty="0">
                <a:solidFill>
                  <a:schemeClr val="bg1"/>
                </a:solidFill>
              </a:rPr>
              <a:t> et al. 2021: </a:t>
            </a:r>
            <a:r>
              <a:rPr lang="sk-SK" i="1" dirty="0">
                <a:solidFill>
                  <a:schemeClr val="bg1"/>
                </a:solidFill>
              </a:rPr>
              <a:t>Atlas </a:t>
            </a:r>
            <a:r>
              <a:rPr lang="sk-SK" i="1" dirty="0" err="1">
                <a:solidFill>
                  <a:schemeClr val="bg1"/>
                </a:solidFill>
              </a:rPr>
              <a:t>SuburBAnizácie</a:t>
            </a:r>
            <a:endParaRPr lang="sk-SK" i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21" y="4785355"/>
            <a:ext cx="3825437" cy="207264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30110" y="6555355"/>
            <a:ext cx="226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hlinkClick r:id="rId4"/>
              </a:rPr>
              <a:t>Pregi</a:t>
            </a:r>
            <a:r>
              <a:rPr lang="sk-SK" sz="1600" dirty="0">
                <a:hlinkClick r:id="rId4"/>
              </a:rPr>
              <a:t> and Novotný (2022)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09301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legality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001922" cy="359931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 relation to internal migration in Slovakia, this distinction is not relevant, as </a:t>
            </a:r>
            <a:r>
              <a:rPr lang="sk-SK" dirty="0">
                <a:solidFill>
                  <a:schemeClr val="bg1"/>
                </a:solidFill>
              </a:rPr>
              <a:t>Slovakia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democratic country with freedom of </a:t>
            </a:r>
            <a:r>
              <a:rPr lang="en-US" dirty="0" err="1">
                <a:solidFill>
                  <a:schemeClr val="bg1"/>
                </a:solidFill>
              </a:rPr>
              <a:t>movemen</a:t>
            </a:r>
            <a:r>
              <a:rPr lang="sk-SK" dirty="0">
                <a:solidFill>
                  <a:schemeClr val="bg1"/>
                </a:solidFill>
              </a:rPr>
              <a:t>t</a:t>
            </a:r>
          </a:p>
          <a:p>
            <a:r>
              <a:rPr lang="sk-SK" dirty="0">
                <a:solidFill>
                  <a:schemeClr val="bg1"/>
                </a:solidFill>
              </a:rPr>
              <a:t>in </a:t>
            </a:r>
            <a:r>
              <a:rPr lang="sk-SK" dirty="0" err="1">
                <a:solidFill>
                  <a:schemeClr val="bg1"/>
                </a:solidFill>
              </a:rPr>
              <a:t>relation</a:t>
            </a:r>
            <a:r>
              <a:rPr lang="sk-SK" dirty="0">
                <a:solidFill>
                  <a:schemeClr val="bg1"/>
                </a:solidFill>
              </a:rPr>
              <a:t> to </a:t>
            </a:r>
            <a:r>
              <a:rPr lang="sk-SK" dirty="0" err="1">
                <a:solidFill>
                  <a:schemeClr val="bg1"/>
                </a:solidFill>
              </a:rPr>
              <a:t>international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</a:t>
            </a:r>
            <a:r>
              <a:rPr lang="sk-SK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l</a:t>
            </a:r>
            <a:r>
              <a:rPr lang="en-US" b="1" dirty="0" err="1">
                <a:solidFill>
                  <a:schemeClr val="bg1"/>
                </a:solidFill>
              </a:rPr>
              <a:t>egal</a:t>
            </a:r>
            <a:r>
              <a:rPr lang="en-US" b="1" dirty="0">
                <a:solidFill>
                  <a:schemeClr val="bg1"/>
                </a:solidFill>
              </a:rPr>
              <a:t> migration </a:t>
            </a:r>
            <a:r>
              <a:rPr lang="en-US" dirty="0">
                <a:solidFill>
                  <a:schemeClr val="bg1"/>
                </a:solidFill>
              </a:rPr>
              <a:t>– crossing a country’s border with valid travel documents (visas and permits, if required for migration to that country)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i</a:t>
            </a:r>
            <a:r>
              <a:rPr lang="en-US" b="1" dirty="0" err="1">
                <a:solidFill>
                  <a:schemeClr val="bg1"/>
                </a:solidFill>
              </a:rPr>
              <a:t>llegal</a:t>
            </a:r>
            <a:r>
              <a:rPr lang="en-US" b="1" dirty="0">
                <a:solidFill>
                  <a:schemeClr val="bg1"/>
                </a:solidFill>
              </a:rPr>
              <a:t> migration </a:t>
            </a:r>
            <a:r>
              <a:rPr lang="en-US" dirty="0">
                <a:solidFill>
                  <a:schemeClr val="bg1"/>
                </a:solidFill>
              </a:rPr>
              <a:t>– unauthorized crossing of a country’s border without valid travel documents, visas, or residence permits, or unauthorized stay in the country after the expiration of documents, visas, or residence permits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</a:t>
            </a:r>
            <a:r>
              <a:rPr lang="sk-SK" dirty="0" err="1"/>
              <a:t>motivation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413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specially in relation to international migration: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f</a:t>
            </a:r>
            <a:r>
              <a:rPr lang="en-US" b="1" dirty="0" err="1">
                <a:solidFill>
                  <a:schemeClr val="bg1"/>
                </a:solidFill>
              </a:rPr>
              <a:t>orced</a:t>
            </a:r>
            <a:r>
              <a:rPr lang="en-US" b="1" dirty="0">
                <a:solidFill>
                  <a:schemeClr val="bg1"/>
                </a:solidFill>
              </a:rPr>
              <a:t> migration </a:t>
            </a:r>
            <a:r>
              <a:rPr lang="en-US" dirty="0">
                <a:solidFill>
                  <a:schemeClr val="bg1"/>
                </a:solidFill>
              </a:rPr>
              <a:t>– involuntary departure from the country of origin due to: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en-US" dirty="0" err="1">
                <a:solidFill>
                  <a:schemeClr val="bg1"/>
                </a:solidFill>
              </a:rPr>
              <a:t>olitical</a:t>
            </a:r>
            <a:r>
              <a:rPr lang="en-US" dirty="0">
                <a:solidFill>
                  <a:schemeClr val="bg1"/>
                </a:solidFill>
              </a:rPr>
              <a:t> and social problems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</a:rPr>
              <a:t>rmed</a:t>
            </a:r>
            <a:r>
              <a:rPr lang="en-US" dirty="0">
                <a:solidFill>
                  <a:schemeClr val="bg1"/>
                </a:solidFill>
              </a:rPr>
              <a:t> conflicts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n</a:t>
            </a:r>
            <a:r>
              <a:rPr lang="en-US" dirty="0" err="1">
                <a:solidFill>
                  <a:schemeClr val="bg1"/>
                </a:solidFill>
              </a:rPr>
              <a:t>atural</a:t>
            </a:r>
            <a:r>
              <a:rPr lang="en-US" dirty="0">
                <a:solidFill>
                  <a:schemeClr val="bg1"/>
                </a:solidFill>
              </a:rPr>
              <a:t> disasters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evere</a:t>
            </a:r>
            <a:r>
              <a:rPr lang="en-US" dirty="0">
                <a:solidFill>
                  <a:schemeClr val="bg1"/>
                </a:solidFill>
              </a:rPr>
              <a:t> existential and economic problems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o</a:t>
            </a:r>
            <a:r>
              <a:rPr lang="en-US" dirty="0" err="1">
                <a:solidFill>
                  <a:schemeClr val="bg1"/>
                </a:solidFill>
              </a:rPr>
              <a:t>ther</a:t>
            </a:r>
            <a:r>
              <a:rPr lang="en-US" dirty="0">
                <a:solidFill>
                  <a:schemeClr val="bg1"/>
                </a:solidFill>
              </a:rPr>
              <a:t> long-lasting crisis situations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v</a:t>
            </a:r>
            <a:r>
              <a:rPr lang="en-US" b="1" dirty="0" err="1">
                <a:solidFill>
                  <a:schemeClr val="bg1"/>
                </a:solidFill>
              </a:rPr>
              <a:t>oluntary</a:t>
            </a:r>
            <a:r>
              <a:rPr lang="en-US" b="1" dirty="0">
                <a:solidFill>
                  <a:schemeClr val="bg1"/>
                </a:solidFill>
              </a:rPr>
              <a:t> migration </a:t>
            </a:r>
            <a:r>
              <a:rPr lang="en-US" dirty="0">
                <a:solidFill>
                  <a:schemeClr val="bg1"/>
                </a:solidFill>
              </a:rPr>
              <a:t>– free movement of individuals or groups of people, most often for the purpose of: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chemeClr val="bg1"/>
                </a:solidFill>
              </a:rPr>
              <a:t>mployment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f</a:t>
            </a:r>
            <a:r>
              <a:rPr lang="en-US" dirty="0" err="1">
                <a:solidFill>
                  <a:schemeClr val="bg1"/>
                </a:solidFill>
              </a:rPr>
              <a:t>amily</a:t>
            </a:r>
            <a:r>
              <a:rPr lang="en-US" dirty="0">
                <a:solidFill>
                  <a:schemeClr val="bg1"/>
                </a:solidFill>
              </a:rPr>
              <a:t> reunification</a:t>
            </a: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chemeClr val="bg1"/>
                </a:solidFill>
              </a:rPr>
              <a:t>ducation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c</a:t>
            </a:r>
            <a:r>
              <a:rPr lang="en-US" dirty="0" err="1">
                <a:solidFill>
                  <a:schemeClr val="bg1"/>
                </a:solidFill>
              </a:rPr>
              <a:t>hange</a:t>
            </a:r>
            <a:r>
              <a:rPr lang="en-US" dirty="0">
                <a:solidFill>
                  <a:schemeClr val="bg1"/>
                </a:solidFill>
              </a:rPr>
              <a:t> of social environment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by </a:t>
            </a:r>
            <a:r>
              <a:rPr lang="sk-SK" dirty="0" err="1"/>
              <a:t>motivation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62498" cy="427413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internal migration in Slovakia is voluntary, two main groups of motives are distinguished: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following applies to most of internal migration in democratic countries</a:t>
            </a:r>
          </a:p>
          <a:p>
            <a:pPr lvl="1"/>
            <a:endParaRPr lang="sk-SK" b="1" dirty="0">
              <a:solidFill>
                <a:schemeClr val="bg1"/>
              </a:solidFill>
            </a:endParaRP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social-economic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for work or education</a:t>
            </a:r>
          </a:p>
          <a:p>
            <a:pPr lvl="3"/>
            <a:r>
              <a:rPr lang="en-GB" dirty="0">
                <a:solidFill>
                  <a:schemeClr val="bg1"/>
                </a:solidFill>
              </a:rPr>
              <a:t>interregional, over longer distances</a:t>
            </a:r>
          </a:p>
          <a:p>
            <a:pPr lvl="3"/>
            <a:r>
              <a:rPr lang="en-GB" dirty="0">
                <a:solidFill>
                  <a:schemeClr val="bg1"/>
                </a:solidFill>
              </a:rPr>
              <a:t>metropolization, counter-urbanization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social-environmental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for a better living environment, more accessible housing with larger living space, better access to services, etc.</a:t>
            </a:r>
          </a:p>
          <a:p>
            <a:pPr lvl="3"/>
            <a:r>
              <a:rPr lang="en-GB" dirty="0">
                <a:solidFill>
                  <a:schemeClr val="bg1"/>
                </a:solidFill>
              </a:rPr>
              <a:t>intraregional, over shorter distances</a:t>
            </a:r>
          </a:p>
          <a:p>
            <a:pPr lvl="3"/>
            <a:r>
              <a:rPr lang="en-GB" dirty="0">
                <a:solidFill>
                  <a:schemeClr val="bg1"/>
                </a:solidFill>
              </a:rPr>
              <a:t>urbanization, suburbanization, exurbanization</a:t>
            </a:r>
          </a:p>
        </p:txBody>
      </p:sp>
    </p:spTree>
    <p:extLst>
      <p:ext uri="{BB962C8B-B14F-4D97-AF65-F5344CB8AC3E}">
        <p14:creationId xmlns:p14="http://schemas.microsoft.com/office/powerpoint/2010/main" val="168627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Selectivity</a:t>
            </a:r>
            <a:r>
              <a:rPr lang="sk-SK" dirty="0"/>
              <a:t> of </a:t>
            </a:r>
            <a:r>
              <a:rPr lang="sk-SK" dirty="0" err="1"/>
              <a:t>migration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he motivation (and thus the form, in terms of duration, formalization, etc.) is influenced by various characteristics of migrants, particularly: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0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What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</a:t>
            </a:r>
            <a:r>
              <a:rPr lang="sk-SK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Selectivity</a:t>
            </a:r>
            <a:r>
              <a:rPr lang="sk-SK" dirty="0"/>
              <a:t> of </a:t>
            </a:r>
            <a:r>
              <a:rPr lang="sk-SK" dirty="0" err="1"/>
              <a:t>migration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he motivation (and thus the form, in terms of duration, formalization, etc.) is influenced by various characteristics of migrants, particularly: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social</a:t>
            </a:r>
            <a:r>
              <a:rPr lang="sk-SK" dirty="0">
                <a:solidFill>
                  <a:schemeClr val="bg1"/>
                </a:solidFill>
              </a:rPr>
              <a:t> status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education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age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nationality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ethnicity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religiosity</a:t>
            </a:r>
            <a:r>
              <a:rPr lang="sk-SK" dirty="0">
                <a:solidFill>
                  <a:schemeClr val="bg1"/>
                </a:solidFill>
              </a:rPr>
              <a:t>...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patial</a:t>
            </a:r>
            <a:r>
              <a:rPr lang="en-US" dirty="0">
                <a:solidFill>
                  <a:schemeClr val="bg1"/>
                </a:solidFill>
              </a:rPr>
              <a:t> migration patterns differ across the various categories of migrants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3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82C87-24B4-C802-7293-1C57A2F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63" y="5646197"/>
            <a:ext cx="3213716" cy="66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>
                <a:solidFill>
                  <a:schemeClr val="bg1"/>
                </a:solidFill>
              </a:rPr>
              <a:t>Thanks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lot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attention</a:t>
            </a:r>
            <a:r>
              <a:rPr lang="sk-SK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002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What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</a:t>
            </a:r>
            <a:r>
              <a:rPr lang="sk-SK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307649" y="4869061"/>
            <a:ext cx="11768395" cy="1869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  <a:hlinkClick r:id="rId2"/>
              </a:rPr>
              <a:t>IOM (2019)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The movement of persons away from their place of usual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residence, either across an international border or within a</a:t>
            </a:r>
            <a:r>
              <a:rPr lang="sk-SK" dirty="0">
                <a:solidFill>
                  <a:schemeClr val="bg1"/>
                </a:solidFill>
              </a:rPr>
              <a:t> s</a:t>
            </a:r>
            <a:r>
              <a:rPr lang="en-US" dirty="0" err="1">
                <a:solidFill>
                  <a:schemeClr val="bg1"/>
                </a:solidFill>
              </a:rPr>
              <a:t>tate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IOM (2022)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Movement of individuals or groups of people in geographic and social space associated with a temporary or permanent change of place of residence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Movement across the boundaries of an administrative unit that results in a change of a person’s permanent residence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Changes in the population resulting from spatial movement during which a change of a resident’s permanent (usual) place of residence occurs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What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migration</a:t>
            </a:r>
            <a:r>
              <a:rPr lang="sk-SK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307649" y="4869061"/>
            <a:ext cx="11768395" cy="1869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  <a:hlinkClick r:id="rId2"/>
              </a:rPr>
              <a:t>IOM (2019)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The movement of persons away from their place of usual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residence, either across an international border or within a</a:t>
            </a:r>
            <a:r>
              <a:rPr lang="sk-SK" dirty="0">
                <a:solidFill>
                  <a:schemeClr val="bg1"/>
                </a:solidFill>
              </a:rPr>
              <a:t> s</a:t>
            </a:r>
            <a:r>
              <a:rPr lang="en-US" dirty="0" err="1">
                <a:solidFill>
                  <a:schemeClr val="bg1"/>
                </a:solidFill>
              </a:rPr>
              <a:t>tate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IOM (2022)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Movement of individuals or groups of people in geographic and social space associated with a temporary or permanent change of place of residence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Movement across the boundaries of an administrative unit that results in a change of a person’s permanent residence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  <a:hlinkClick r:id="rId4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Changes in the population resulting from spatial movement during which a change of a resident’s permanent (usual) place of residence occurs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624047" y="3027964"/>
            <a:ext cx="4332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dirty="0"/>
              <a:t>a spatial (or social) phenomenon</a:t>
            </a:r>
            <a:endParaRPr lang="sk-SK" sz="2500" dirty="0"/>
          </a:p>
          <a:p>
            <a:pPr marL="285750" indent="-285750">
              <a:buFontTx/>
              <a:buChar char="-"/>
            </a:pPr>
            <a:r>
              <a:rPr lang="en-US" sz="2500" dirty="0"/>
              <a:t>a specific individual act</a:t>
            </a:r>
            <a:r>
              <a:rPr lang="sk-SK" sz="2500" dirty="0" err="1"/>
              <a:t>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7231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(and mobility)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spatial</a:t>
            </a:r>
            <a:r>
              <a:rPr lang="sk-SK" dirty="0">
                <a:solidFill>
                  <a:schemeClr val="bg1"/>
                </a:solidFill>
              </a:rPr>
              <a:t> or </a:t>
            </a:r>
            <a:r>
              <a:rPr lang="sk-SK" dirty="0" err="1">
                <a:solidFill>
                  <a:schemeClr val="bg1"/>
                </a:solidFill>
              </a:rPr>
              <a:t>social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phenomenon</a:t>
            </a:r>
            <a:r>
              <a:rPr lang="sk-SK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 rot="19167208">
            <a:off x="3471894" y="4779299"/>
            <a:ext cx="1536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/>
              <a:t>Spatial</a:t>
            </a:r>
            <a:r>
              <a:rPr lang="sk-SK" sz="2200" dirty="0"/>
              <a:t> </a:t>
            </a:r>
            <a:r>
              <a:rPr lang="sk-SK" sz="2200" dirty="0" err="1"/>
              <a:t>unit</a:t>
            </a:r>
            <a:endParaRPr lang="en-US" sz="2200" dirty="0"/>
          </a:p>
        </p:txBody>
      </p:sp>
      <p:sp>
        <p:nvSpPr>
          <p:cNvPr id="10" name="BlokTextu 9"/>
          <p:cNvSpPr txBox="1"/>
          <p:nvPr/>
        </p:nvSpPr>
        <p:spPr>
          <a:xfrm rot="19167208">
            <a:off x="6426776" y="4954701"/>
            <a:ext cx="14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/>
              <a:t>Social</a:t>
            </a:r>
            <a:r>
              <a:rPr lang="sk-SK" sz="2200" dirty="0"/>
              <a:t> </a:t>
            </a:r>
            <a:r>
              <a:rPr lang="sk-SK" sz="2200" dirty="0" err="1"/>
              <a:t>layer</a:t>
            </a:r>
            <a:endParaRPr lang="en-US" sz="2200" dirty="0"/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3997071" y="4039255"/>
            <a:ext cx="294896" cy="906790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4860300" y="3812387"/>
            <a:ext cx="2003762" cy="1333281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4653938" y="3179989"/>
            <a:ext cx="1892130" cy="1487449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6752430" y="3268911"/>
            <a:ext cx="203718" cy="1768005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Social</a:t>
            </a:r>
            <a:r>
              <a:rPr lang="sk-SK" dirty="0"/>
              <a:t> </a:t>
            </a:r>
            <a:r>
              <a:rPr lang="sk-SK" dirty="0" err="1"/>
              <a:t>migration</a:t>
            </a:r>
            <a:r>
              <a:rPr lang="sk-SK" dirty="0"/>
              <a:t> (or </a:t>
            </a:r>
            <a:r>
              <a:rPr lang="sk-SK" dirty="0" err="1"/>
              <a:t>rather</a:t>
            </a:r>
            <a:r>
              <a:rPr lang="sk-SK" dirty="0"/>
              <a:t> mobility)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137289"/>
            <a:ext cx="10892086" cy="4413646"/>
          </a:xfrm>
        </p:spPr>
        <p:txBody>
          <a:bodyPr>
            <a:normAutofit fontScale="92500"/>
          </a:bodyPr>
          <a:lstStyle/>
          <a:p>
            <a:r>
              <a:rPr lang="sk-SK" dirty="0">
                <a:solidFill>
                  <a:schemeClr val="bg1"/>
                </a:solidFill>
              </a:rPr>
              <a:t>More </a:t>
            </a:r>
            <a:r>
              <a:rPr lang="sk-SK" dirty="0" err="1">
                <a:solidFill>
                  <a:schemeClr val="bg1"/>
                </a:solidFill>
              </a:rPr>
              <a:t>frequently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social</a:t>
            </a:r>
            <a:r>
              <a:rPr lang="sk-SK" b="1" dirty="0">
                <a:solidFill>
                  <a:schemeClr val="bg1"/>
                </a:solidFill>
              </a:rPr>
              <a:t> mobility</a:t>
            </a:r>
          </a:p>
          <a:p>
            <a:r>
              <a:rPr lang="sk-SK" dirty="0" err="1">
                <a:solidFill>
                  <a:schemeClr val="bg1"/>
                </a:solidFill>
              </a:rPr>
              <a:t>Related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with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social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stratification</a:t>
            </a:r>
            <a:r>
              <a:rPr lang="sk-SK" b="1" dirty="0">
                <a:solidFill>
                  <a:schemeClr val="bg1"/>
                </a:solidFill>
              </a:rPr>
              <a:t> of </a:t>
            </a:r>
            <a:r>
              <a:rPr lang="sk-SK" b="1" dirty="0" err="1">
                <a:solidFill>
                  <a:schemeClr val="bg1"/>
                </a:solidFill>
              </a:rPr>
              <a:t>population</a:t>
            </a:r>
            <a:endParaRPr lang="sk-SK" b="1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the structuring of society into social layers</a:t>
            </a:r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Movement of individuals, or in an intergenerational sense also families, between social strata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Individual</a:t>
            </a:r>
            <a:r>
              <a:rPr lang="sk-SK" dirty="0">
                <a:solidFill>
                  <a:schemeClr val="bg1"/>
                </a:solidFill>
              </a:rPr>
              <a:t> or </a:t>
            </a:r>
            <a:r>
              <a:rPr lang="sk-SK" dirty="0" err="1">
                <a:solidFill>
                  <a:schemeClr val="bg1"/>
                </a:solidFill>
              </a:rPr>
              <a:t>intergenerational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social</a:t>
            </a:r>
            <a:r>
              <a:rPr lang="sk-SK" dirty="0">
                <a:solidFill>
                  <a:schemeClr val="bg1"/>
                </a:solidFill>
              </a:rPr>
              <a:t> mobility</a:t>
            </a:r>
          </a:p>
          <a:p>
            <a:r>
              <a:rPr lang="en-US" dirty="0">
                <a:solidFill>
                  <a:schemeClr val="bg1"/>
                </a:solidFill>
              </a:rPr>
              <a:t>Slovakia ranks among the EU countries with the lowest levels of social mobility</a:t>
            </a:r>
            <a:r>
              <a:rPr lang="sk-SK" dirty="0">
                <a:solidFill>
                  <a:schemeClr val="bg1"/>
                </a:solidFill>
              </a:rPr>
              <a:t> (</a:t>
            </a:r>
            <a:r>
              <a:rPr lang="sk-SK" dirty="0" err="1">
                <a:solidFill>
                  <a:schemeClr val="bg1"/>
                </a:solidFill>
                <a:hlinkClick r:id="rId2"/>
              </a:rPr>
              <a:t>Sopóci</a:t>
            </a:r>
            <a:r>
              <a:rPr lang="sk-SK" dirty="0">
                <a:solidFill>
                  <a:schemeClr val="bg1"/>
                </a:solidFill>
                <a:hlinkClick r:id="rId2"/>
              </a:rPr>
              <a:t> et al. 2021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which makes migration even more important for the spatial redistribution of human capital</a:t>
            </a: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(in </a:t>
            </a:r>
            <a:r>
              <a:rPr lang="sk-SK" dirty="0" err="1"/>
              <a:t>geographic</a:t>
            </a:r>
            <a:r>
              <a:rPr lang="sk-SK" dirty="0"/>
              <a:t> </a:t>
            </a:r>
            <a:r>
              <a:rPr lang="sk-SK" dirty="0" err="1"/>
              <a:t>space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54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key characteristics of migration?</a:t>
            </a: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(in </a:t>
            </a:r>
            <a:r>
              <a:rPr lang="sk-SK" dirty="0" err="1"/>
              <a:t>geographic</a:t>
            </a:r>
            <a:r>
              <a:rPr lang="sk-SK" dirty="0"/>
              <a:t> </a:t>
            </a:r>
            <a:r>
              <a:rPr lang="sk-SK" dirty="0" err="1"/>
              <a:t>space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54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the key characteristics of migration?</a:t>
            </a: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 rot="19145887">
            <a:off x="2839535" y="4875594"/>
            <a:ext cx="169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Distance</a:t>
            </a:r>
            <a:r>
              <a:rPr lang="sk-SK" sz="2000" dirty="0"/>
              <a:t> (O-D)</a:t>
            </a:r>
            <a:endParaRPr lang="en-US" sz="2000" dirty="0"/>
          </a:p>
        </p:txBody>
      </p:sp>
      <p:sp>
        <p:nvSpPr>
          <p:cNvPr id="10" name="BlokTextu 9"/>
          <p:cNvSpPr txBox="1"/>
          <p:nvPr/>
        </p:nvSpPr>
        <p:spPr>
          <a:xfrm rot="1158607">
            <a:off x="7707998" y="4045998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Motivation</a:t>
            </a:r>
            <a:endParaRPr lang="en-US" sz="2000" dirty="0"/>
          </a:p>
        </p:txBody>
      </p:sp>
      <p:sp>
        <p:nvSpPr>
          <p:cNvPr id="11" name="BlokTextu 10"/>
          <p:cNvSpPr txBox="1"/>
          <p:nvPr/>
        </p:nvSpPr>
        <p:spPr>
          <a:xfrm rot="20473793">
            <a:off x="341114" y="4000684"/>
            <a:ext cx="341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Type of </a:t>
            </a:r>
            <a:r>
              <a:rPr lang="sk-SK" sz="2000" dirty="0" err="1"/>
              <a:t>crossed</a:t>
            </a:r>
            <a:r>
              <a:rPr lang="sk-SK" sz="2000" dirty="0"/>
              <a:t> </a:t>
            </a:r>
            <a:r>
              <a:rPr lang="sk-SK" sz="2000" dirty="0" err="1"/>
              <a:t>territorial</a:t>
            </a:r>
            <a:r>
              <a:rPr lang="sk-SK" sz="2000" dirty="0"/>
              <a:t> </a:t>
            </a:r>
            <a:r>
              <a:rPr lang="sk-SK" sz="2000" dirty="0" err="1"/>
              <a:t>unit</a:t>
            </a:r>
            <a:endParaRPr lang="en-US" sz="2000" dirty="0"/>
          </a:p>
        </p:txBody>
      </p:sp>
      <p:sp>
        <p:nvSpPr>
          <p:cNvPr id="12" name="BlokTextu 11"/>
          <p:cNvSpPr txBox="1"/>
          <p:nvPr/>
        </p:nvSpPr>
        <p:spPr>
          <a:xfrm rot="537024">
            <a:off x="8027418" y="3060337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Selectivity</a:t>
            </a:r>
            <a:endParaRPr lang="en-US" sz="2000" dirty="0"/>
          </a:p>
        </p:txBody>
      </p:sp>
      <p:sp>
        <p:nvSpPr>
          <p:cNvPr id="13" name="BlokTextu 12"/>
          <p:cNvSpPr txBox="1"/>
          <p:nvPr/>
        </p:nvSpPr>
        <p:spPr>
          <a:xfrm rot="16995846">
            <a:off x="4414686" y="4929738"/>
            <a:ext cx="121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Duration</a:t>
            </a:r>
            <a:r>
              <a:rPr lang="sk-SK" sz="2000" dirty="0"/>
              <a:t> (</a:t>
            </a:r>
            <a:r>
              <a:rPr lang="sk-SK" sz="2000" dirty="0" err="1"/>
              <a:t>regularity</a:t>
            </a:r>
            <a:r>
              <a:rPr lang="sk-SK" sz="2000" dirty="0"/>
              <a:t>)</a:t>
            </a:r>
            <a:endParaRPr lang="en-US" sz="2000" dirty="0"/>
          </a:p>
        </p:txBody>
      </p:sp>
      <p:sp>
        <p:nvSpPr>
          <p:cNvPr id="14" name="BlokTextu 13"/>
          <p:cNvSpPr txBox="1"/>
          <p:nvPr/>
        </p:nvSpPr>
        <p:spPr>
          <a:xfrm rot="2591278">
            <a:off x="6960127" y="5266161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Legality</a:t>
            </a:r>
            <a:endParaRPr lang="en-US" sz="2000" dirty="0"/>
          </a:p>
        </p:txBody>
      </p:sp>
      <p:sp>
        <p:nvSpPr>
          <p:cNvPr id="15" name="BlokTextu 14"/>
          <p:cNvSpPr txBox="1"/>
          <p:nvPr/>
        </p:nvSpPr>
        <p:spPr>
          <a:xfrm rot="3709966">
            <a:off x="5986187" y="5165396"/>
            <a:ext cx="156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Formality (</a:t>
            </a:r>
            <a:r>
              <a:rPr lang="sk-SK" sz="2000" dirty="0" err="1"/>
              <a:t>registration</a:t>
            </a:r>
            <a:r>
              <a:rPr lang="sk-SK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979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by type of crossed territorial (administrative/statistical/regional) unit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International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Internal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In the EU, international migration is differentiated into migration within the EU and migration from </a:t>
            </a:r>
            <a:r>
              <a:rPr lang="en-US" b="1" dirty="0">
                <a:solidFill>
                  <a:schemeClr val="bg1"/>
                </a:solidFill>
              </a:rPr>
              <a:t>third countries</a:t>
            </a:r>
            <a:endParaRPr lang="sk-SK" b="1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Internal migration occurs within individual countries</a:t>
            </a: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Interregional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sk-SK" dirty="0">
                <a:solidFill>
                  <a:schemeClr val="bg1"/>
                </a:solidFill>
              </a:rPr>
              <a:t>- </a:t>
            </a:r>
            <a:r>
              <a:rPr lang="sk-SK" dirty="0" err="1">
                <a:solidFill>
                  <a:schemeClr val="bg1"/>
                </a:solidFill>
              </a:rPr>
              <a:t>regions</a:t>
            </a:r>
            <a:r>
              <a:rPr lang="sk-SK" dirty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Intermunicipal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8343C-3986-4BEA-8FD1-83016C22EDE5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9a133c65-8058-42e7-a49b-8ccf3a6b6df0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1074</TotalTime>
  <Words>1334</Words>
  <Application>Microsoft Office PowerPoint</Application>
  <PresentationFormat>Širokouhlá</PresentationFormat>
  <Paragraphs>163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4" baseType="lpstr">
      <vt:lpstr>Arial</vt:lpstr>
      <vt:lpstr>Arial Narrow</vt:lpstr>
      <vt:lpstr>Berlín</vt:lpstr>
      <vt:lpstr>Migration and Human Capital</vt:lpstr>
      <vt:lpstr>Migration</vt:lpstr>
      <vt:lpstr>Migration</vt:lpstr>
      <vt:lpstr>Migration</vt:lpstr>
      <vt:lpstr>Migration (and mobility)</vt:lpstr>
      <vt:lpstr>Social migration (or rather mobility)</vt:lpstr>
      <vt:lpstr>Migration (in geographic space)</vt:lpstr>
      <vt:lpstr>Migration (in geographic space)</vt:lpstr>
      <vt:lpstr>Migration by type of crossed territorial (administrative/statistical/regional) unit</vt:lpstr>
      <vt:lpstr>Migration by type of crossed territorial (administrative/statistical/regional) unit</vt:lpstr>
      <vt:lpstr>Migration by distance</vt:lpstr>
      <vt:lpstr>Migration by duration (regularity)</vt:lpstr>
      <vt:lpstr>Migration by formality (registration)</vt:lpstr>
      <vt:lpstr>Prezentácia programu PowerPoint</vt:lpstr>
      <vt:lpstr>Migration by formality (registration)</vt:lpstr>
      <vt:lpstr>Migration by legality</vt:lpstr>
      <vt:lpstr>Migration by motivation</vt:lpstr>
      <vt:lpstr>Migration by motivation</vt:lpstr>
      <vt:lpstr>Selectivity of migration</vt:lpstr>
      <vt:lpstr>Selectivity of migration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Reviewer</cp:lastModifiedBy>
  <cp:revision>44</cp:revision>
  <dcterms:created xsi:type="dcterms:W3CDTF">2022-02-26T11:14:40Z</dcterms:created>
  <dcterms:modified xsi:type="dcterms:W3CDTF">2026-02-16T08:40:29Z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