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84" r:id="rId3"/>
    <p:sldId id="286" r:id="rId4"/>
    <p:sldId id="285" r:id="rId5"/>
    <p:sldId id="287" r:id="rId6"/>
    <p:sldId id="288" r:id="rId7"/>
    <p:sldId id="289" r:id="rId8"/>
    <p:sldId id="307" r:id="rId9"/>
    <p:sldId id="291" r:id="rId10"/>
    <p:sldId id="293" r:id="rId11"/>
    <p:sldId id="308" r:id="rId12"/>
    <p:sldId id="309" r:id="rId13"/>
    <p:sldId id="297" r:id="rId14"/>
    <p:sldId id="298" r:id="rId15"/>
    <p:sldId id="299" r:id="rId16"/>
    <p:sldId id="303" r:id="rId17"/>
    <p:sldId id="300" r:id="rId18"/>
    <p:sldId id="301" r:id="rId19"/>
    <p:sldId id="302" r:id="rId20"/>
    <p:sldId id="304" r:id="rId21"/>
    <p:sldId id="305" r:id="rId22"/>
    <p:sldId id="313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ab-stat\vedecky_seminar\seminar\na_mapu_vnutror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A-4105-9807-E575A202C6A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A-4105-9807-E575A202C6A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A-4105-9807-E575A202C6A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A-4105-9807-E575A202C6A2}"/>
              </c:ext>
            </c:extLst>
          </c:dPt>
          <c:val>
            <c:numRef>
              <c:f>vnutroreg!$M$65:$M$68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BA-4105-9807-E575A202C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BF6-4E15-983B-1E2B373A9AB9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F6-4E15-983B-1E2B373A9AB9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BF6-4E15-983B-1E2B373A9AB9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F6-4E15-983B-1E2B373A9AB9}"/>
              </c:ext>
            </c:extLst>
          </c:dPt>
          <c:val>
            <c:numRef>
              <c:f>vnutroreg!$N$65:$N$68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6-4E15-983B-1E2B373A9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3D-4E20-855F-EC0B437F0BF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83D-4E20-855F-EC0B437F0BF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3D-4E20-855F-EC0B437F0BF2}"/>
              </c:ext>
            </c:extLst>
          </c:dPt>
          <c:val>
            <c:numRef>
              <c:f>vnutroreg!$O$65:$O$68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D-4E20-855F-EC0B437F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624-4912-A435-B8FC787792D5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24-4912-A435-B8FC787792D5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624-4912-A435-B8FC787792D5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24-4912-A435-B8FC787792D5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912-A435-B8FC78779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91-42B1-9D75-DA3DB1B8765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91-42B1-9D75-DA3DB1B8765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91-42B1-9D75-DA3DB1B8765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191-42B1-9D75-DA3DB1B87652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1-42B1-9D75-DA3DB1B8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1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45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7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2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5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6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chart" Target="../charts/chart4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chart" Target="../charts/chart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2.xml"/><Relationship Id="rId5" Type="http://schemas.openxmlformats.org/officeDocument/2006/relationships/image" Target="../media/image41.jpeg"/><Relationship Id="rId10" Type="http://schemas.openxmlformats.org/officeDocument/2006/relationships/chart" Target="../charts/chart1.xml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76934401_Reurbanisation_Inflationary_Use_of_an_Insufficiently_Defined_Term_Comments_on_the_Definition_of_a_Key_Concept_of_Urban_Geography_with_Selected_Findings_for_the_City_of_Dresd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t>Migration and Human Capital</a:t>
            </a:r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7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>
                <a:solidFill>
                  <a:schemeClr val="bg1"/>
                </a:solidFill>
              </a:rPr>
              <a:t>Differential </a:t>
            </a:r>
            <a:r>
              <a:rPr b="1" dirty="0" err="1">
                <a:solidFill>
                  <a:schemeClr val="bg1"/>
                </a:solidFill>
              </a:rPr>
              <a:t>urbani</a:t>
            </a:r>
            <a:r>
              <a:rPr lang="sk-SK" b="1" dirty="0">
                <a:solidFill>
                  <a:schemeClr val="bg1"/>
                </a:solidFill>
              </a:rPr>
              <a:t>s</a:t>
            </a:r>
            <a:r>
              <a:rPr b="1" dirty="0" err="1">
                <a:solidFill>
                  <a:schemeClr val="bg1"/>
                </a:solidFill>
              </a:rPr>
              <a:t>ation</a:t>
            </a:r>
            <a:r>
              <a:rPr b="1" dirty="0">
                <a:solidFill>
                  <a:schemeClr val="bg1"/>
                </a:solidFill>
              </a:rPr>
              <a:t> model</a:t>
            </a:r>
          </a:p>
          <a:p>
            <a:endParaRPr dirty="0">
              <a:solidFill>
                <a:schemeClr val="bg1"/>
              </a:solidFill>
            </a:endParaRPr>
          </a:p>
          <a:p>
            <a:r>
              <a:rPr dirty="0">
                <a:solidFill>
                  <a:schemeClr val="bg1"/>
                </a:solidFill>
              </a:rPr>
              <a:t>Identifies phases of urban development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based on the growth relationship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of three categories of regions:</a:t>
            </a:r>
          </a:p>
          <a:p>
            <a:r>
              <a:rPr lang="sk-SK" dirty="0">
                <a:solidFill>
                  <a:schemeClr val="bg1"/>
                </a:solidFill>
              </a:rPr>
              <a:t>by </a:t>
            </a:r>
            <a:r>
              <a:rPr dirty="0">
                <a:solidFill>
                  <a:schemeClr val="bg1"/>
                </a:solidFill>
              </a:rPr>
              <a:t>size of the core</a:t>
            </a:r>
          </a:p>
          <a:p>
            <a:pPr lvl="1"/>
            <a:r>
              <a:rPr dirty="0">
                <a:solidFill>
                  <a:schemeClr val="bg1"/>
                </a:solidFill>
              </a:rPr>
              <a:t>population size</a:t>
            </a:r>
          </a:p>
          <a:p>
            <a:pPr lvl="1"/>
            <a:r>
              <a:rPr dirty="0">
                <a:solidFill>
                  <a:schemeClr val="bg1"/>
                </a:solidFill>
              </a:rPr>
              <a:t>position in the urban hierarchy</a:t>
            </a:r>
          </a:p>
          <a:p>
            <a:pPr lvl="1"/>
            <a:r>
              <a:rPr dirty="0">
                <a:solidFill>
                  <a:schemeClr val="bg1"/>
                </a:solidFill>
              </a:rPr>
              <a:t>economic size</a:t>
            </a:r>
          </a:p>
          <a:p>
            <a:pPr lvl="1"/>
            <a:r>
              <a:rPr dirty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20C92C4-92B6-29B3-6C3A-DAE2958A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55" y="2734101"/>
            <a:ext cx="5772325" cy="32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2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5DEA-08B1-A841-ECA3-1F089EEA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9C27C-8F5F-48B6-3DA3-955D966D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47B0C8-92CE-91AE-F89A-B6676AB0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7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>
                <a:solidFill>
                  <a:schemeClr val="bg1"/>
                </a:solidFill>
              </a:rPr>
              <a:t>Differential </a:t>
            </a:r>
            <a:r>
              <a:rPr b="1" dirty="0" err="1">
                <a:solidFill>
                  <a:schemeClr val="bg1"/>
                </a:solidFill>
              </a:rPr>
              <a:t>urbani</a:t>
            </a:r>
            <a:r>
              <a:rPr lang="sk-SK" b="1" dirty="0">
                <a:solidFill>
                  <a:schemeClr val="bg1"/>
                </a:solidFill>
              </a:rPr>
              <a:t>s</a:t>
            </a:r>
            <a:r>
              <a:rPr b="1" dirty="0" err="1">
                <a:solidFill>
                  <a:schemeClr val="bg1"/>
                </a:solidFill>
              </a:rPr>
              <a:t>ation</a:t>
            </a:r>
            <a:r>
              <a:rPr b="1" dirty="0">
                <a:solidFill>
                  <a:schemeClr val="bg1"/>
                </a:solidFill>
              </a:rPr>
              <a:t> model</a:t>
            </a:r>
          </a:p>
          <a:p>
            <a:endParaRPr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en-US" dirty="0" err="1">
                <a:solidFill>
                  <a:schemeClr val="bg1"/>
                </a:solidFill>
              </a:rPr>
              <a:t>hases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urbani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metropoli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polarisation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reversal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counterurbani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989582A-5620-B75A-0A56-F0D8679B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55" y="2734101"/>
            <a:ext cx="5772325" cy="32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99B7E-6A2F-ADA6-CADE-27879F18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E5404-D87C-6318-53DF-600CDAED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905F54-075F-7E32-98BC-69615EB3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7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>
                <a:solidFill>
                  <a:schemeClr val="bg1"/>
                </a:solidFill>
              </a:rPr>
              <a:t>Differential </a:t>
            </a:r>
            <a:r>
              <a:rPr b="1" dirty="0" err="1">
                <a:solidFill>
                  <a:schemeClr val="bg1"/>
                </a:solidFill>
              </a:rPr>
              <a:t>urbani</a:t>
            </a:r>
            <a:r>
              <a:rPr lang="sk-SK" b="1" dirty="0">
                <a:solidFill>
                  <a:schemeClr val="bg1"/>
                </a:solidFill>
              </a:rPr>
              <a:t>s</a:t>
            </a:r>
            <a:r>
              <a:rPr b="1" dirty="0" err="1">
                <a:solidFill>
                  <a:schemeClr val="bg1"/>
                </a:solidFill>
              </a:rPr>
              <a:t>ation</a:t>
            </a:r>
            <a:r>
              <a:rPr b="1" dirty="0">
                <a:solidFill>
                  <a:schemeClr val="bg1"/>
                </a:solidFill>
              </a:rPr>
              <a:t> model</a:t>
            </a:r>
          </a:p>
          <a:p>
            <a:endParaRPr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en-US" dirty="0" err="1">
                <a:solidFill>
                  <a:schemeClr val="bg1"/>
                </a:solidFill>
              </a:rPr>
              <a:t>hases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urbani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metropoli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polarisation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reversal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counterurbani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038DF1CD-AEB2-69F8-7B0E-A8A03F4400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33241" y="2336873"/>
            <a:ext cx="5772807" cy="3076719"/>
          </a:xfrm>
          <a:prstGeom prst="rect">
            <a:avLst/>
          </a:prstGeom>
          <a:ln/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F80904E-86EC-B6D0-E3AE-7D85F4F7D0D3}"/>
              </a:ext>
            </a:extLst>
          </p:cNvPr>
          <p:cNvSpPr txBox="1"/>
          <p:nvPr/>
        </p:nvSpPr>
        <p:spPr>
          <a:xfrm>
            <a:off x="5833241" y="5468203"/>
            <a:ext cx="57400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Development of the intensity of urban processes in Eastern Slovakia</a:t>
            </a:r>
          </a:p>
        </p:txBody>
      </p:sp>
    </p:spTree>
    <p:extLst>
      <p:ext uri="{BB962C8B-B14F-4D97-AF65-F5344CB8AC3E}">
        <p14:creationId xmlns:p14="http://schemas.microsoft.com/office/powerpoint/2010/main" val="96252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Lithuania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6093" y="2336873"/>
            <a:ext cx="9768089" cy="3599316"/>
          </a:xfrm>
        </p:spPr>
        <p:txBody>
          <a:bodyPr>
            <a:normAutofit/>
          </a:bodyPr>
          <a:lstStyle/>
          <a:p>
            <a:r>
              <a:rPr sz="2200" dirty="0">
                <a:solidFill>
                  <a:schemeClr val="bg1"/>
                </a:solidFill>
              </a:rPr>
              <a:t>What processes, phases and stages 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sz="2200" dirty="0">
                <a:solidFill>
                  <a:schemeClr val="bg1"/>
                </a:solidFill>
              </a:rPr>
              <a:t>of urban development can be identified 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sz="2200" dirty="0">
                <a:solidFill>
                  <a:schemeClr val="bg1"/>
                </a:solidFill>
              </a:rPr>
              <a:t>from the figure?</a:t>
            </a:r>
          </a:p>
          <a:p>
            <a:pPr lvl="1"/>
            <a:r>
              <a:rPr sz="1600" dirty="0" err="1">
                <a:solidFill>
                  <a:schemeClr val="bg1"/>
                </a:solidFill>
              </a:rPr>
              <a:t>Ubarevičiené</a:t>
            </a:r>
            <a:r>
              <a:rPr sz="1600" dirty="0">
                <a:solidFill>
                  <a:schemeClr val="bg1"/>
                </a:solidFill>
              </a:rPr>
              <a:t>, R., van Ham, M., </a:t>
            </a:r>
            <a:r>
              <a:rPr sz="1600" dirty="0" err="1">
                <a:solidFill>
                  <a:schemeClr val="bg1"/>
                </a:solidFill>
              </a:rPr>
              <a:t>Burneika</a:t>
            </a:r>
            <a:r>
              <a:rPr sz="1600" dirty="0">
                <a:solidFill>
                  <a:schemeClr val="bg1"/>
                </a:solidFill>
              </a:rPr>
              <a:t>, D. 2016.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dirty="0">
                <a:solidFill>
                  <a:schemeClr val="bg1"/>
                </a:solidFill>
              </a:rPr>
              <a:t>Shrinking Regions in a Shrinking Country: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dirty="0">
                <a:solidFill>
                  <a:schemeClr val="bg1"/>
                </a:solidFill>
              </a:rPr>
              <a:t>The Geography of Population Decline in Lithuania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dirty="0">
                <a:solidFill>
                  <a:schemeClr val="bg1"/>
                </a:solidFill>
              </a:rPr>
              <a:t>2001–2011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9" y="0"/>
            <a:ext cx="6918542" cy="68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United Kingdom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What processes, phases and stages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of urban development can be identified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from the figure?</a:t>
            </a:r>
          </a:p>
          <a:p>
            <a:pPr marL="449263" lvl="1"/>
            <a:r>
              <a:rPr sz="1600" dirty="0">
                <a:solidFill>
                  <a:schemeClr val="bg1"/>
                </a:solidFill>
              </a:rPr>
              <a:t>Lomax, N., Stillwell, J., Norman, P., Rees, P. 2014.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dirty="0">
                <a:solidFill>
                  <a:schemeClr val="bg1"/>
                </a:solidFill>
              </a:rPr>
              <a:t>Internal Migration in the United Kingdom</a:t>
            </a:r>
            <a:r>
              <a:rPr lang="sk-SK" sz="1600" dirty="0">
                <a:solidFill>
                  <a:schemeClr val="bg1"/>
                </a:solidFill>
              </a:rPr>
              <a:t>...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833" y="238779"/>
            <a:ext cx="7231167" cy="63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Slovakia and Hungary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processes, phases and stages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urban development can be identified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from the figure?</a:t>
            </a:r>
          </a:p>
          <a:p>
            <a:pPr lvl="1"/>
            <a:r>
              <a:rPr sz="1600" dirty="0">
                <a:solidFill>
                  <a:schemeClr val="bg1"/>
                </a:solidFill>
              </a:rPr>
              <a:t>Novotný &amp; </a:t>
            </a:r>
            <a:r>
              <a:rPr sz="1600" dirty="0" err="1">
                <a:solidFill>
                  <a:schemeClr val="bg1"/>
                </a:solidFill>
              </a:rPr>
              <a:t>Pregi</a:t>
            </a:r>
            <a:r>
              <a:rPr sz="1600" dirty="0">
                <a:solidFill>
                  <a:schemeClr val="bg1"/>
                </a:solidFill>
              </a:rPr>
              <a:t> 2018. Visualization of migration using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dirty="0">
                <a:solidFill>
                  <a:schemeClr val="bg1"/>
                </a:solidFill>
              </a:rPr>
              <a:t>spatial interpolation method in Hungary and Slovakia.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sz="1600" i="1" dirty="0">
                <a:solidFill>
                  <a:schemeClr val="bg1"/>
                </a:solidFill>
              </a:rPr>
              <a:t>Regional Statistics</a:t>
            </a:r>
            <a:r>
              <a:rPr sz="1600" dirty="0">
                <a:solidFill>
                  <a:schemeClr val="bg1"/>
                </a:solidFill>
              </a:rPr>
              <a:t>, 8, 184</a:t>
            </a:r>
            <a:r>
              <a:rPr lang="sk-SK" sz="1600" dirty="0">
                <a:solidFill>
                  <a:schemeClr val="bg1"/>
                </a:solidFill>
              </a:rPr>
              <a:t>-</a:t>
            </a:r>
            <a:r>
              <a:rPr sz="1600" dirty="0">
                <a:solidFill>
                  <a:schemeClr val="bg1"/>
                </a:solidFill>
              </a:rPr>
              <a:t>188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6" y="0"/>
            <a:ext cx="4926905" cy="69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Regional and local dimension of urban development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24920" r="13127" b="25650"/>
          <a:stretch/>
        </p:blipFill>
        <p:spPr>
          <a:xfrm>
            <a:off x="1618" y="1936955"/>
            <a:ext cx="4151902" cy="1974900"/>
          </a:xfr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4803" r="13208" b="25735"/>
          <a:stretch/>
        </p:blipFill>
        <p:spPr>
          <a:xfrm>
            <a:off x="-1" y="3962400"/>
            <a:ext cx="4076245" cy="193467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5089" r="13309" b="25591"/>
          <a:stretch/>
        </p:blipFill>
        <p:spPr>
          <a:xfrm>
            <a:off x="4181622" y="1936955"/>
            <a:ext cx="4008921" cy="192911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24803" r="13208" b="25735"/>
          <a:stretch/>
        </p:blipFill>
        <p:spPr>
          <a:xfrm>
            <a:off x="4153520" y="3962400"/>
            <a:ext cx="4037023" cy="193467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4946" r="13309" b="25592"/>
          <a:stretch/>
        </p:blipFill>
        <p:spPr>
          <a:xfrm>
            <a:off x="8190543" y="1936955"/>
            <a:ext cx="4025794" cy="1934671"/>
          </a:xfrm>
          <a:prstGeom prst="rect">
            <a:avLst/>
          </a:prstGeom>
        </p:spPr>
      </p:pic>
      <p:sp>
        <p:nvSpPr>
          <p:cNvPr id="15" name="Zástupný objekt pre obsah 2"/>
          <p:cNvSpPr txBox="1">
            <a:spLocks/>
          </p:cNvSpPr>
          <p:nvPr/>
        </p:nvSpPr>
        <p:spPr>
          <a:xfrm>
            <a:off x="8198894" y="3992675"/>
            <a:ext cx="3912042" cy="2034408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72000" tIns="72000" rIns="36000" bIns="720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gradual spatial polarization at both regional and local levels</a:t>
            </a:r>
          </a:p>
          <a:p>
            <a:pPr marL="631825" lvl="1" indent="-174625">
              <a:spcBef>
                <a:spcPts val="1000"/>
              </a:spcBef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more pronounced growth only in the Bratislava </a:t>
            </a:r>
            <a:b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Dunajská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Streda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31825" lvl="1" indent="-174625">
              <a:spcBef>
                <a:spcPts val="1000"/>
              </a:spcBef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later growth of municipalities in the closest </a:t>
            </a:r>
            <a:b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hinterland of larger cities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initial polarization followed by a later moderation across the size structure of municipalities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1996-2000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1391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144751" y="21364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045213" y="409241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2011-2015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19889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77589" r="16675" b="9645"/>
          <a:stretch/>
        </p:blipFill>
        <p:spPr>
          <a:xfrm>
            <a:off x="90216" y="6150126"/>
            <a:ext cx="2734756" cy="49933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8369" r="49966" b="80284"/>
          <a:stretch/>
        </p:blipFill>
        <p:spPr>
          <a:xfrm>
            <a:off x="6172031" y="6150126"/>
            <a:ext cx="2379773" cy="443830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8" t="7234" r="3939" b="79007"/>
          <a:stretch/>
        </p:blipFill>
        <p:spPr>
          <a:xfrm>
            <a:off x="3310217" y="6134781"/>
            <a:ext cx="2376568" cy="566498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83F9244-E0B1-0C4C-84E6-D5022E7AA0DA}"/>
              </a:ext>
            </a:extLst>
          </p:cNvPr>
          <p:cNvSpPr txBox="1"/>
          <p:nvPr/>
        </p:nvSpPr>
        <p:spPr>
          <a:xfrm>
            <a:off x="47467" y="6103480"/>
            <a:ext cx="2777504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Annual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average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rate in </a:t>
            </a:r>
            <a:r>
              <a:rPr lang="sk-SK" sz="1100" dirty="0" err="1">
                <a:solidFill>
                  <a:schemeClr val="bg1"/>
                </a:solidFill>
              </a:rPr>
              <a:t>FURs</a:t>
            </a:r>
            <a:r>
              <a:rPr lang="sk-SK" sz="1100" dirty="0">
                <a:solidFill>
                  <a:schemeClr val="bg1"/>
                </a:solidFill>
              </a:rPr>
              <a:t> in ‰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234D9AD-887B-8147-CC97-2918B6AD9E85}"/>
              </a:ext>
            </a:extLst>
          </p:cNvPr>
          <p:cNvSpPr txBox="1"/>
          <p:nvPr/>
        </p:nvSpPr>
        <p:spPr>
          <a:xfrm>
            <a:off x="2915187" y="6106177"/>
            <a:ext cx="3056122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Annual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average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rate in </a:t>
            </a:r>
            <a:r>
              <a:rPr lang="sk-SK" sz="1100" dirty="0" err="1">
                <a:solidFill>
                  <a:schemeClr val="bg1"/>
                </a:solidFill>
              </a:rPr>
              <a:t>municipalities</a:t>
            </a:r>
            <a:r>
              <a:rPr lang="sk-SK" sz="1100" dirty="0">
                <a:solidFill>
                  <a:schemeClr val="bg1"/>
                </a:solidFill>
              </a:rPr>
              <a:t> in ‰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ECF1EA6-0022-F08F-8ACF-6E050AD8580A}"/>
              </a:ext>
            </a:extLst>
          </p:cNvPr>
          <p:cNvSpPr txBox="1"/>
          <p:nvPr/>
        </p:nvSpPr>
        <p:spPr>
          <a:xfrm>
            <a:off x="6019970" y="6135384"/>
            <a:ext cx="1733957" cy="187453"/>
          </a:xfrm>
          <a:prstGeom prst="rect">
            <a:avLst/>
          </a:prstGeom>
          <a:solidFill>
            <a:schemeClr val="tx1"/>
          </a:solidFill>
        </p:spPr>
        <p:txBody>
          <a:bodyPr wrap="square" lIns="0" tIns="18000" rIns="0" bIns="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Population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size</a:t>
            </a:r>
            <a:r>
              <a:rPr lang="sk-SK" sz="1100" dirty="0">
                <a:solidFill>
                  <a:schemeClr val="bg1"/>
                </a:solidFill>
              </a:rPr>
              <a:t> of </a:t>
            </a:r>
            <a:r>
              <a:rPr lang="sk-SK" sz="1100" dirty="0" err="1">
                <a:solidFill>
                  <a:schemeClr val="bg1"/>
                </a:solidFill>
              </a:rPr>
              <a:t>municipalities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7232CB3-6DF2-3CAE-FE5B-51110CCD8217}"/>
              </a:ext>
            </a:extLst>
          </p:cNvPr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Regional system: FURs 01B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(Bezák 2014)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 source:</a:t>
            </a: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SOSR – Anonymized data on individual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migrations 1996-2018</a:t>
            </a:r>
          </a:p>
        </p:txBody>
      </p:sp>
    </p:spTree>
    <p:extLst>
      <p:ext uri="{BB962C8B-B14F-4D97-AF65-F5344CB8AC3E}">
        <p14:creationId xmlns:p14="http://schemas.microsoft.com/office/powerpoint/2010/main" val="2238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7660" r="4640" b="23688"/>
          <a:stretch/>
        </p:blipFill>
        <p:spPr>
          <a:xfrm>
            <a:off x="8099652" y="1975449"/>
            <a:ext cx="4088360" cy="19029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27801" r="6146" b="23405"/>
          <a:stretch/>
        </p:blipFill>
        <p:spPr>
          <a:xfrm>
            <a:off x="4059896" y="3977687"/>
            <a:ext cx="4038351" cy="19085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1986" r="6146" b="29078"/>
          <a:stretch/>
        </p:blipFill>
        <p:spPr>
          <a:xfrm>
            <a:off x="4077544" y="1975449"/>
            <a:ext cx="4027287" cy="19140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2128" r="10256" b="28936"/>
          <a:stretch/>
        </p:blipFill>
        <p:spPr>
          <a:xfrm>
            <a:off x="58379" y="1998715"/>
            <a:ext cx="4016223" cy="19140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2270" r="10457" b="28936"/>
          <a:stretch/>
        </p:blipFill>
        <p:spPr>
          <a:xfrm>
            <a:off x="70795" y="3968371"/>
            <a:ext cx="3994041" cy="19085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Urban development processes – concentration and deconcentration of population in regions of Slovakia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202241" y="3273645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5487" y="516242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1469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172868" y="321328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3138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172868" y="526605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4745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292757" y="3305419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6212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-24041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1996-2000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-6220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4082566" y="207370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88877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2011-2015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8184682" y="205960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68285" y="4077856"/>
            <a:ext cx="3992668" cy="2084863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0" tIns="72000" rIns="0">
            <a:normAutofit fontScale="25000" lnSpcReduction="20000"/>
          </a:bodyPr>
          <a:lstStyle/>
          <a:p>
            <a:pPr indent="-141288"/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increasing</a:t>
            </a:r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polarisation</a:t>
            </a:r>
            <a:endParaRPr lang="sk-SK" sz="72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lvl="1" indent="-141288"/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system</a:t>
            </a:r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phase</a:t>
            </a:r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metropolisation</a:t>
            </a:r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urb</a:t>
            </a:r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.)</a:t>
            </a:r>
          </a:p>
          <a:p>
            <a:pPr lvl="4" indent="-141288"/>
            <a:endParaRPr lang="sk-SK" sz="5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indent="-141288"/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decreasing</a:t>
            </a:r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number</a:t>
            </a:r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of </a:t>
            </a:r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regions</a:t>
            </a:r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with</a:t>
            </a:r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sk-SK" sz="7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concentration</a:t>
            </a:r>
            <a:endParaRPr lang="sk-SK" sz="72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447675" lvl="1" indent="-174625"/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especially regions of medium-sized and small </a:t>
            </a:r>
            <a:r>
              <a:rPr lang="sk-SK" sz="56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towns</a:t>
            </a:r>
            <a:endParaRPr lang="en-US" sz="5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447675" lvl="1" indent="-174625"/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the specific position of the Bratislava F</a:t>
            </a:r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</a:t>
            </a:r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</a:t>
            </a:r>
          </a:p>
          <a:p>
            <a:pPr marL="447675" lvl="1" indent="-174625"/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intensification of </a:t>
            </a:r>
            <a:r>
              <a:rPr lang="en-US" sz="56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deconcentration</a:t>
            </a:r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in peripheral regions</a:t>
            </a:r>
          </a:p>
          <a:p>
            <a:pPr marL="447675" lvl="1" indent="-174625"/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 positive turnaround in regions of larger </a:t>
            </a:r>
            <a:r>
              <a:rPr lang="sk-SK" sz="56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towns</a:t>
            </a:r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/</a:t>
            </a:r>
            <a:r>
              <a:rPr lang="en-US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cities</a:t>
            </a:r>
          </a:p>
          <a:p>
            <a:pPr lvl="1"/>
            <a:endParaRPr lang="sk-SK" sz="1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336540" y="346563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c</a:t>
            </a: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oncentration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26 FMR</a:t>
            </a:r>
          </a:p>
          <a:p>
            <a:pPr lvl="0" defTabSz="457200"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</a:t>
            </a: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2332940" y="5352046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   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26 FMR</a:t>
            </a:r>
          </a:p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6354287" y="5386512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   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 FMR</a:t>
            </a:r>
          </a:p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51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6354287" y="3465633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   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FMR</a:t>
            </a:r>
          </a:p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10441456" y="3477953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   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 FMR</a:t>
            </a:r>
          </a:p>
          <a:p>
            <a:pPr lvl="0" defTabSz="457200"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deconcentration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51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71064" r="28507" b="11915"/>
          <a:stretch/>
        </p:blipFill>
        <p:spPr>
          <a:xfrm>
            <a:off x="1610057" y="5925141"/>
            <a:ext cx="2874357" cy="64240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47234" r="4039" b="30497"/>
          <a:stretch/>
        </p:blipFill>
        <p:spPr>
          <a:xfrm>
            <a:off x="5471108" y="5926091"/>
            <a:ext cx="2352058" cy="871036"/>
          </a:xfrm>
          <a:prstGeom prst="rect">
            <a:avLst/>
          </a:prstGeom>
        </p:spPr>
      </p:pic>
      <p:cxnSp>
        <p:nvCxnSpPr>
          <p:cNvPr id="50" name="Rovná spojovacia šípka 49"/>
          <p:cNvCxnSpPr/>
          <p:nvPr/>
        </p:nvCxnSpPr>
        <p:spPr>
          <a:xfrm flipV="1">
            <a:off x="2332940" y="6112928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>
            <a:off x="2880627" y="6121720"/>
            <a:ext cx="591" cy="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59DE183C-1A95-E051-6F46-1852222C1CA3}"/>
              </a:ext>
            </a:extLst>
          </p:cNvPr>
          <p:cNvSpPr txBox="1"/>
          <p:nvPr/>
        </p:nvSpPr>
        <p:spPr>
          <a:xfrm>
            <a:off x="1554615" y="5882753"/>
            <a:ext cx="2714764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Annual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average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rate in ‰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CF7EE71-8F88-2862-23C8-105538D7CEB1}"/>
              </a:ext>
            </a:extLst>
          </p:cNvPr>
          <p:cNvSpPr txBox="1"/>
          <p:nvPr/>
        </p:nvSpPr>
        <p:spPr>
          <a:xfrm>
            <a:off x="2011253" y="6139743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>
                <a:solidFill>
                  <a:prstClr val="black"/>
                </a:solidFill>
                <a:latin typeface="Arial Narrow" panose="020B0606020202030204" pitchFamily="34" charset="0"/>
              </a:rPr>
              <a:t>c</a:t>
            </a: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oncentration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441DD1A-DAC0-7965-F7B9-053A237B2BE1}"/>
              </a:ext>
            </a:extLst>
          </p:cNvPr>
          <p:cNvSpPr txBox="1"/>
          <p:nvPr/>
        </p:nvSpPr>
        <p:spPr>
          <a:xfrm>
            <a:off x="2993626" y="6139743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</a:t>
            </a: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oncentration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E4A0D09-8106-37CE-F875-F0FE49BEB4C2}"/>
              </a:ext>
            </a:extLst>
          </p:cNvPr>
          <p:cNvSpPr txBox="1"/>
          <p:nvPr/>
        </p:nvSpPr>
        <p:spPr>
          <a:xfrm>
            <a:off x="5364771" y="6215983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>
                <a:solidFill>
                  <a:prstClr val="black"/>
                </a:solidFill>
                <a:latin typeface="Arial Narrow" panose="020B0606020202030204" pitchFamily="34" charset="0"/>
              </a:rPr>
              <a:t>c</a:t>
            </a: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oncentration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DAC106B-3AA3-8569-2808-70995144040C}"/>
              </a:ext>
            </a:extLst>
          </p:cNvPr>
          <p:cNvSpPr txBox="1"/>
          <p:nvPr/>
        </p:nvSpPr>
        <p:spPr>
          <a:xfrm>
            <a:off x="5364771" y="6567545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</a:t>
            </a: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oncentration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58638BB-0ECB-8E20-7D52-6182BC0221FE}"/>
              </a:ext>
            </a:extLst>
          </p:cNvPr>
          <p:cNvSpPr txBox="1"/>
          <p:nvPr/>
        </p:nvSpPr>
        <p:spPr>
          <a:xfrm>
            <a:off x="5289755" y="5903822"/>
            <a:ext cx="2714764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Annual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average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(in </a:t>
            </a:r>
            <a:r>
              <a:rPr lang="sk-SK" sz="1100" dirty="0" err="1">
                <a:solidFill>
                  <a:schemeClr val="bg1"/>
                </a:solidFill>
              </a:rPr>
              <a:t>persons</a:t>
            </a:r>
            <a:r>
              <a:rPr lang="sk-SK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C91CE65-3FB0-E1F2-58BB-B660E61CA971}"/>
              </a:ext>
            </a:extLst>
          </p:cNvPr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Regional system: FURs 01B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(Bezák 2014)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 source:</a:t>
            </a: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SOSR – Anonymized data on individual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migrations 1996-2018</a:t>
            </a:r>
          </a:p>
        </p:txBody>
      </p:sp>
    </p:spTree>
    <p:extLst>
      <p:ext uri="{BB962C8B-B14F-4D97-AF65-F5344CB8AC3E}">
        <p14:creationId xmlns:p14="http://schemas.microsoft.com/office/powerpoint/2010/main" val="240559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537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21792" r="10268" b="28029"/>
          <a:stretch/>
        </p:blipFill>
        <p:spPr>
          <a:xfrm>
            <a:off x="91523" y="1936955"/>
            <a:ext cx="3906156" cy="18938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28602"/>
          <a:stretch/>
        </p:blipFill>
        <p:spPr>
          <a:xfrm>
            <a:off x="3889101" y="1939653"/>
            <a:ext cx="4192850" cy="18343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29892"/>
          <a:stretch/>
        </p:blipFill>
        <p:spPr>
          <a:xfrm>
            <a:off x="9537" y="3842951"/>
            <a:ext cx="3954890" cy="18343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Urban development processes – centralization and decentralization of population in regions of Slovakia</a:t>
            </a: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8121194" y="4000097"/>
            <a:ext cx="4019416" cy="2210891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91440" tIns="10800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900" dirty="0">
                <a:solidFill>
                  <a:schemeClr val="bg1"/>
                </a:solidFill>
                <a:effectLst/>
              </a:rPr>
              <a:t>d</a:t>
            </a:r>
            <a:r>
              <a:rPr sz="1900" dirty="0" err="1">
                <a:solidFill>
                  <a:schemeClr val="bg1"/>
                </a:solidFill>
                <a:effectLst/>
              </a:rPr>
              <a:t>ominant</a:t>
            </a:r>
            <a:r>
              <a:rPr sz="1900" dirty="0">
                <a:solidFill>
                  <a:schemeClr val="bg1"/>
                </a:solidFill>
                <a:effectLst/>
              </a:rPr>
              <a:t> decentralization</a:t>
            </a:r>
          </a:p>
          <a:p>
            <a:pPr lvl="1"/>
            <a:r>
              <a:rPr sz="1600" dirty="0">
                <a:solidFill>
                  <a:schemeClr val="bg1"/>
                </a:solidFill>
                <a:effectLst/>
              </a:rPr>
              <a:t>increasing intensity</a:t>
            </a:r>
          </a:p>
          <a:p>
            <a:pPr lvl="1"/>
            <a:r>
              <a:rPr sz="1600" dirty="0">
                <a:solidFill>
                  <a:schemeClr val="bg1"/>
                </a:solidFill>
                <a:effectLst/>
              </a:rPr>
              <a:t>peak during the crisis around 2008</a:t>
            </a:r>
          </a:p>
          <a:p>
            <a:pPr lvl="1"/>
            <a:r>
              <a:rPr sz="1600" dirty="0">
                <a:solidFill>
                  <a:schemeClr val="bg1"/>
                </a:solidFill>
                <a:effectLst/>
              </a:rPr>
              <a:t>afterwards stagnation or reversal</a:t>
            </a:r>
          </a:p>
          <a:p>
            <a:r>
              <a:rPr sz="1900" dirty="0">
                <a:solidFill>
                  <a:schemeClr val="bg1"/>
                </a:solidFill>
                <a:effectLst/>
              </a:rPr>
              <a:t>increase in number of regions </a:t>
            </a:r>
            <a:br>
              <a:rPr lang="sk-SK" sz="1900" dirty="0">
                <a:solidFill>
                  <a:schemeClr val="bg1"/>
                </a:solidFill>
                <a:effectLst/>
              </a:rPr>
            </a:br>
            <a:r>
              <a:rPr sz="1900" dirty="0">
                <a:solidFill>
                  <a:schemeClr val="bg1"/>
                </a:solidFill>
                <a:effectLst/>
              </a:rPr>
              <a:t>with centralization</a:t>
            </a:r>
          </a:p>
          <a:p>
            <a:pPr lvl="1"/>
            <a:r>
              <a:rPr sz="1700" dirty="0">
                <a:solidFill>
                  <a:schemeClr val="bg1"/>
                </a:solidFill>
                <a:effectLst/>
              </a:rPr>
              <a:t>including regions of medium‑sized cities</a:t>
            </a:r>
          </a:p>
          <a:p>
            <a:pPr lvl="1"/>
            <a:r>
              <a:rPr sz="1700" dirty="0">
                <a:solidFill>
                  <a:schemeClr val="bg1"/>
                </a:solidFill>
                <a:effectLst/>
              </a:rPr>
              <a:t>exception: FMR </a:t>
            </a:r>
            <a:r>
              <a:rPr sz="1700" dirty="0" err="1">
                <a:solidFill>
                  <a:schemeClr val="bg1"/>
                </a:solidFill>
                <a:effectLst/>
              </a:rPr>
              <a:t>Košice</a:t>
            </a:r>
            <a:r>
              <a:rPr sz="1700" dirty="0">
                <a:solidFill>
                  <a:schemeClr val="bg1"/>
                </a:solidFill>
                <a:effectLst/>
              </a:rPr>
              <a:t>, </a:t>
            </a:r>
            <a:r>
              <a:rPr sz="1700" dirty="0" err="1">
                <a:solidFill>
                  <a:schemeClr val="bg1"/>
                </a:solidFill>
                <a:effectLst/>
              </a:rPr>
              <a:t>Prešov</a:t>
            </a:r>
            <a:endParaRPr sz="17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73118" r="8039" b="13555"/>
          <a:stretch/>
        </p:blipFill>
        <p:spPr>
          <a:xfrm>
            <a:off x="4050726" y="6181333"/>
            <a:ext cx="784365" cy="50301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5" t="69247" r="8343" b="21909"/>
          <a:stretch/>
        </p:blipFill>
        <p:spPr>
          <a:xfrm>
            <a:off x="5050388" y="6256850"/>
            <a:ext cx="1535484" cy="424803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90908" y="20548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1996-2000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391" y="3990903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080953" y="2136462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73118" r="24461" b="13262"/>
          <a:stretch/>
        </p:blipFill>
        <p:spPr>
          <a:xfrm>
            <a:off x="236718" y="5975640"/>
            <a:ext cx="3172115" cy="700970"/>
          </a:xfrm>
          <a:prstGeom prst="rect">
            <a:avLst/>
          </a:prstGeom>
        </p:spPr>
      </p:pic>
      <p:cxnSp>
        <p:nvCxnSpPr>
          <p:cNvPr id="23" name="Rovná spojovacia šípka 22"/>
          <p:cNvCxnSpPr/>
          <p:nvPr/>
        </p:nvCxnSpPr>
        <p:spPr>
          <a:xfrm flipV="1">
            <a:off x="1410592" y="6169656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1958279" y="6178448"/>
            <a:ext cx="591" cy="18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129269" y="5031457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-3160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149624" y="3109171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-4480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339795" y="6199034"/>
            <a:ext cx="518336" cy="512961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2000</a:t>
            </a:r>
          </a:p>
          <a:p>
            <a:pPr marL="0" marR="0" lvl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1500</a:t>
            </a:r>
          </a:p>
          <a:p>
            <a:pPr marL="0" marR="0" lvl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500</a:t>
            </a:r>
          </a:p>
          <a:p>
            <a:pPr marL="0" marR="0" lvl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100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2293171" y="337396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10 FMR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d</a:t>
            </a: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52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2224840" y="5230706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  3 FMR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59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6585872" y="3358489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  2 FMR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60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23083" r="5201" b="28315"/>
          <a:stretch/>
        </p:blipFill>
        <p:spPr>
          <a:xfrm>
            <a:off x="3895580" y="3836041"/>
            <a:ext cx="4187459" cy="1834330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4056532" y="4045279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2011-2015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4080953" y="497001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-3933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6469489" y="5230706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  8 FMR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54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2" name="Obrázok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55921"/>
          <a:stretch/>
        </p:blipFill>
        <p:spPr>
          <a:xfrm>
            <a:off x="9537" y="3842951"/>
            <a:ext cx="3954890" cy="85195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2222" r="4342" b="29028"/>
          <a:stretch/>
        </p:blipFill>
        <p:spPr>
          <a:xfrm>
            <a:off x="7956670" y="1934105"/>
            <a:ext cx="4171925" cy="1839916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809256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8207980" y="312993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-4388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0987469" y="309561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-1713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0544863" y="3321694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    8 FMR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decentralisation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54 FMR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3" name="Obrázok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52381"/>
          <a:stretch/>
        </p:blipFill>
        <p:spPr>
          <a:xfrm>
            <a:off x="3889101" y="1939643"/>
            <a:ext cx="4192850" cy="936897"/>
          </a:xfrm>
          <a:prstGeom prst="rect">
            <a:avLst/>
          </a:prstGeom>
        </p:spPr>
      </p:pic>
      <p:sp>
        <p:nvSpPr>
          <p:cNvPr id="44" name="BlokTextu 43"/>
          <p:cNvSpPr txBox="1"/>
          <p:nvPr/>
        </p:nvSpPr>
        <p:spPr>
          <a:xfrm>
            <a:off x="67458" y="344928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-1935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7" t="21792" r="10268" b="53850"/>
          <a:stretch/>
        </p:blipFill>
        <p:spPr>
          <a:xfrm>
            <a:off x="2190796" y="1943044"/>
            <a:ext cx="1796414" cy="919316"/>
          </a:xfrm>
          <a:prstGeom prst="rect">
            <a:avLst/>
          </a:prstGeom>
        </p:spPr>
      </p:pic>
      <p:sp>
        <p:nvSpPr>
          <p:cNvPr id="45" name="BlokTextu 44"/>
          <p:cNvSpPr txBox="1"/>
          <p:nvPr/>
        </p:nvSpPr>
        <p:spPr>
          <a:xfrm>
            <a:off x="90908" y="404310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4056533" y="20548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5025279" y="6222156"/>
            <a:ext cx="1929322" cy="15388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centralizácia          decentralizácia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89101" y="5935466"/>
            <a:ext cx="3423042" cy="23640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Rozdiel medzi hodnotou čistej migrácie v jadre a obvode (počet osôb)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F8E6C83-8B75-10EC-E0C7-ECBEF8816CE2}"/>
              </a:ext>
            </a:extLst>
          </p:cNvPr>
          <p:cNvSpPr txBox="1"/>
          <p:nvPr/>
        </p:nvSpPr>
        <p:spPr>
          <a:xfrm>
            <a:off x="187632" y="5923729"/>
            <a:ext cx="3603303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Difference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between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rate in </a:t>
            </a:r>
            <a:r>
              <a:rPr lang="sk-SK" sz="1100" dirty="0" err="1">
                <a:solidFill>
                  <a:schemeClr val="bg1"/>
                </a:solidFill>
              </a:rPr>
              <a:t>core</a:t>
            </a:r>
            <a:r>
              <a:rPr lang="sk-SK" sz="1100" dirty="0">
                <a:solidFill>
                  <a:schemeClr val="bg1"/>
                </a:solidFill>
              </a:rPr>
              <a:t> and ring (‰-</a:t>
            </a:r>
            <a:r>
              <a:rPr lang="sk-SK" sz="1100" dirty="0" err="1">
                <a:solidFill>
                  <a:schemeClr val="bg1"/>
                </a:solidFill>
              </a:rPr>
              <a:t>points</a:t>
            </a:r>
            <a:r>
              <a:rPr lang="sk-SK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0166C3C-1AC8-2BAA-7D24-C68C4A40014A}"/>
              </a:ext>
            </a:extLst>
          </p:cNvPr>
          <p:cNvSpPr txBox="1"/>
          <p:nvPr/>
        </p:nvSpPr>
        <p:spPr>
          <a:xfrm>
            <a:off x="1056585" y="6210988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centralisation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16A8A04-69F6-CF4C-2B35-9C3479C5A4EC}"/>
              </a:ext>
            </a:extLst>
          </p:cNvPr>
          <p:cNvSpPr txBox="1"/>
          <p:nvPr/>
        </p:nvSpPr>
        <p:spPr>
          <a:xfrm>
            <a:off x="2163654" y="6210988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decentralisation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E2125C8-9588-7BC2-302E-14987B37301E}"/>
              </a:ext>
            </a:extLst>
          </p:cNvPr>
          <p:cNvSpPr txBox="1"/>
          <p:nvPr/>
        </p:nvSpPr>
        <p:spPr>
          <a:xfrm>
            <a:off x="5052564" y="6239945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centralisation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90C0020-71BD-D43A-EAFC-2EF67EED798E}"/>
              </a:ext>
            </a:extLst>
          </p:cNvPr>
          <p:cNvSpPr txBox="1"/>
          <p:nvPr/>
        </p:nvSpPr>
        <p:spPr>
          <a:xfrm>
            <a:off x="5900863" y="6232782"/>
            <a:ext cx="869373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dece</a:t>
            </a:r>
            <a:r>
              <a:rPr kumimoji="0" lang="sk-S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ntralisation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B278332-450F-B771-1A7B-573241DF6D95}"/>
              </a:ext>
            </a:extLst>
          </p:cNvPr>
          <p:cNvSpPr txBox="1"/>
          <p:nvPr/>
        </p:nvSpPr>
        <p:spPr>
          <a:xfrm>
            <a:off x="3889101" y="5965132"/>
            <a:ext cx="3472657" cy="205629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Difference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between</a:t>
            </a:r>
            <a:r>
              <a:rPr lang="sk-SK" sz="1100" dirty="0">
                <a:solidFill>
                  <a:schemeClr val="bg1"/>
                </a:solidFill>
              </a:rPr>
              <a:t> net </a:t>
            </a:r>
            <a:r>
              <a:rPr lang="sk-SK" sz="1100" dirty="0" err="1">
                <a:solidFill>
                  <a:schemeClr val="bg1"/>
                </a:solidFill>
              </a:rPr>
              <a:t>migration</a:t>
            </a:r>
            <a:r>
              <a:rPr lang="sk-SK" sz="1100" dirty="0">
                <a:solidFill>
                  <a:schemeClr val="bg1"/>
                </a:solidFill>
              </a:rPr>
              <a:t> in </a:t>
            </a:r>
            <a:r>
              <a:rPr lang="sk-SK" sz="1100" dirty="0" err="1">
                <a:solidFill>
                  <a:schemeClr val="bg1"/>
                </a:solidFill>
              </a:rPr>
              <a:t>core</a:t>
            </a:r>
            <a:r>
              <a:rPr lang="sk-SK" sz="1100" dirty="0">
                <a:solidFill>
                  <a:schemeClr val="bg1"/>
                </a:solidFill>
              </a:rPr>
              <a:t> and ring (in </a:t>
            </a:r>
            <a:r>
              <a:rPr lang="sk-SK" sz="1100" dirty="0" err="1">
                <a:solidFill>
                  <a:schemeClr val="bg1"/>
                </a:solidFill>
              </a:rPr>
              <a:t>persons</a:t>
            </a:r>
            <a:r>
              <a:rPr lang="sk-SK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C5D55A2F-A1AF-41B8-7E7F-9EB768953DAC}"/>
              </a:ext>
            </a:extLst>
          </p:cNvPr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Regional system: FURs 01B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(Bezák 2014)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 source:</a:t>
            </a: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SOSR – Anonymized data on individual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migrations 1996-2018</a:t>
            </a:r>
          </a:p>
        </p:txBody>
      </p:sp>
    </p:spTree>
    <p:extLst>
      <p:ext uri="{BB962C8B-B14F-4D97-AF65-F5344CB8AC3E}">
        <p14:creationId xmlns:p14="http://schemas.microsoft.com/office/powerpoint/2010/main" val="67083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Stages of urban development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" y="1996932"/>
            <a:ext cx="4004906" cy="19170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" y="4087776"/>
            <a:ext cx="4000583" cy="19019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92" y="2007738"/>
            <a:ext cx="4009229" cy="19062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35" y="4102558"/>
            <a:ext cx="3994099" cy="190843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80" y="1996932"/>
            <a:ext cx="4002744" cy="1912759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59158" y="6184654"/>
            <a:ext cx="2814074" cy="560164"/>
            <a:chOff x="67609" y="6141063"/>
            <a:chExt cx="2814074" cy="560164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57"/>
            <a:stretch/>
          </p:blipFill>
          <p:spPr>
            <a:xfrm>
              <a:off x="67609" y="6483437"/>
              <a:ext cx="1327709" cy="217790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47" b="3846"/>
            <a:stretch/>
          </p:blipFill>
          <p:spPr>
            <a:xfrm>
              <a:off x="67609" y="6147668"/>
              <a:ext cx="1327709" cy="223284"/>
            </a:xfrm>
            <a:prstGeom prst="rect">
              <a:avLst/>
            </a:prstGeom>
          </p:spPr>
        </p:pic>
        <p:pic>
          <p:nvPicPr>
            <p:cNvPr id="13" name="Obrázok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6" b="28207"/>
            <a:stretch/>
          </p:blipFill>
          <p:spPr>
            <a:xfrm>
              <a:off x="1553973" y="6477943"/>
              <a:ext cx="1327709" cy="223284"/>
            </a:xfrm>
            <a:prstGeom prst="rect">
              <a:avLst/>
            </a:prstGeom>
          </p:spPr>
        </p:pic>
        <p:pic>
          <p:nvPicPr>
            <p:cNvPr id="14" name="Obrázo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3" b="52568"/>
            <a:stretch/>
          </p:blipFill>
          <p:spPr>
            <a:xfrm>
              <a:off x="1553974" y="6141063"/>
              <a:ext cx="1327709" cy="244549"/>
            </a:xfrm>
            <a:prstGeom prst="rect">
              <a:avLst/>
            </a:prstGeom>
          </p:spPr>
        </p:pic>
      </p:grp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2441100" y="3218015"/>
          <a:ext cx="864261" cy="84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/>
        </p:nvGraphicFramePr>
        <p:xfrm>
          <a:off x="2441100" y="5307096"/>
          <a:ext cx="852964" cy="83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/>
        </p:nvGraphicFramePr>
        <p:xfrm>
          <a:off x="6474433" y="3205262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/>
        </p:nvGraphicFramePr>
        <p:xfrm>
          <a:off x="6474432" y="5301521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/>
        </p:nvGraphicFramePr>
        <p:xfrm>
          <a:off x="10483662" y="3223443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2918239" y="349421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566958" y="365759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708093" y="3271204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918239" y="560333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590414" y="575585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6943970" y="3391999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6637057" y="3622831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6895264" y="5417638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6735775" y="5792833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6712604" y="5396191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0756303" y="3712598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0927516" y="3337502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0691051" y="3316990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1996-2000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51391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15256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4152564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2011-2015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819889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" name="Zástupný objekt pre obsah 2"/>
          <p:cNvSpPr>
            <a:spLocks noGrp="1"/>
          </p:cNvSpPr>
          <p:nvPr>
            <p:ph idx="1"/>
          </p:nvPr>
        </p:nvSpPr>
        <p:spPr>
          <a:xfrm>
            <a:off x="8198894" y="4292397"/>
            <a:ext cx="3916130" cy="1694292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36000" tIns="72000" rIns="36000" bIns="72000">
            <a:normAutofit fontScale="77500" lnSpcReduction="20000"/>
          </a:bodyPr>
          <a:lstStyle/>
          <a:p>
            <a:pPr marL="174625" indent="-174625"/>
            <a:r>
              <a:rPr lang="en-US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dominance of the </a:t>
            </a:r>
            <a:r>
              <a:rPr lang="sk-SK" sz="18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dis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urbanisation</a:t>
            </a:r>
            <a:r>
              <a:rPr lang="en-US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stage</a:t>
            </a:r>
          </a:p>
          <a:p>
            <a:pPr marL="631825" lvl="1" indent="-174625"/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an increasing number of regions in this stage</a:t>
            </a:r>
          </a:p>
          <a:p>
            <a:pPr marL="631825" lvl="1" indent="-174625"/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 decline in the number of regions in the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suburbanisation</a:t>
            </a:r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stage</a:t>
            </a:r>
          </a:p>
          <a:p>
            <a:pPr marL="1089025" lvl="2" indent="-174625"/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currently limited to regions of the largest cities and their adjacent areas</a:t>
            </a:r>
          </a:p>
          <a:p>
            <a:pPr marL="631825" lvl="1" indent="-174625"/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</a:t>
            </a:r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urbanisation</a:t>
            </a:r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also occurring in regions of medium-sized </a:t>
            </a:r>
            <a:r>
              <a:rPr lang="sk-SK" sz="14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towns</a:t>
            </a:r>
            <a:endParaRPr lang="en-US" sz="14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3375025" lvl="7" indent="-174625"/>
            <a:endParaRPr lang="sk-SK" sz="8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174625" indent="-174625"/>
            <a:r>
              <a:rPr lang="en-US" sz="18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Košice</a:t>
            </a:r>
            <a:r>
              <a:rPr lang="en-US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FUR</a:t>
            </a:r>
          </a:p>
          <a:p>
            <a:pPr marL="631825" lvl="1" indent="-174625"/>
            <a:r>
              <a:rPr lang="en-US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transition through three stages in the reverse order</a:t>
            </a:r>
          </a:p>
        </p:txBody>
      </p:sp>
      <p:sp>
        <p:nvSpPr>
          <p:cNvPr id="42" name="Zástupný objekt pre obsah 2"/>
          <p:cNvSpPr txBox="1">
            <a:spLocks/>
          </p:cNvSpPr>
          <p:nvPr/>
        </p:nvSpPr>
        <p:spPr>
          <a:xfrm>
            <a:off x="3237216" y="6226639"/>
            <a:ext cx="6143466" cy="652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Order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stages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as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proposed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by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Klaasen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and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Scimemi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(1981):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urbanisation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suburbanisation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disurbanisation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</a:t>
            </a:r>
            <a:r>
              <a:rPr kumimoji="0" 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reurbani</a:t>
            </a:r>
            <a:r>
              <a:rPr lang="sk-SK" sz="1500" dirty="0" err="1">
                <a:solidFill>
                  <a:prstClr val="black"/>
                </a:solidFill>
                <a:effectLst/>
                <a:latin typeface="Arial Narrow" panose="020B0606020202030204" pitchFamily="34" charset="0"/>
              </a:rPr>
              <a:t>sation</a:t>
            </a:r>
            <a:endParaRPr kumimoji="0" lang="sk-S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Regional system: FURs 01B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(Bezák 2014)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 source:</a:t>
            </a:r>
            <a:r>
              <a:rPr lang="en-GB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SOSR – Anonymized data on individual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migrations 1996-2018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83E862C-C8CE-B92A-4E5F-F9EB79B733A8}"/>
              </a:ext>
            </a:extLst>
          </p:cNvPr>
          <p:cNvSpPr txBox="1"/>
          <p:nvPr/>
        </p:nvSpPr>
        <p:spPr>
          <a:xfrm>
            <a:off x="461795" y="6200086"/>
            <a:ext cx="1028286" cy="20562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Urbanisation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0E488DA-4D8A-BD89-6168-0A8046E0400C}"/>
              </a:ext>
            </a:extLst>
          </p:cNvPr>
          <p:cNvSpPr txBox="1"/>
          <p:nvPr/>
        </p:nvSpPr>
        <p:spPr>
          <a:xfrm>
            <a:off x="461795" y="6522086"/>
            <a:ext cx="1028286" cy="20562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Disurbanisation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CAC59D93-A8D6-DDE4-C4D8-F09615BE8761}"/>
              </a:ext>
            </a:extLst>
          </p:cNvPr>
          <p:cNvSpPr txBox="1"/>
          <p:nvPr/>
        </p:nvSpPr>
        <p:spPr>
          <a:xfrm>
            <a:off x="1926957" y="6218234"/>
            <a:ext cx="1028286" cy="20562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Suburbanisation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9B1A750E-1EB6-84D9-AFCA-A99AC54CBF85}"/>
              </a:ext>
            </a:extLst>
          </p:cNvPr>
          <p:cNvSpPr txBox="1"/>
          <p:nvPr/>
        </p:nvSpPr>
        <p:spPr>
          <a:xfrm>
            <a:off x="1926957" y="6516194"/>
            <a:ext cx="1028286" cy="20562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8000" bIns="18000" rtlCol="0">
            <a:spAutoFit/>
          </a:bodyPr>
          <a:lstStyle/>
          <a:p>
            <a:r>
              <a:rPr lang="sk-SK" sz="1100" dirty="0" err="1">
                <a:solidFill>
                  <a:schemeClr val="bg1"/>
                </a:solidFill>
              </a:rPr>
              <a:t>Reurbanisation</a:t>
            </a:r>
            <a:endParaRPr lang="sk-SK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Spatial redistribution of population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Two </a:t>
            </a:r>
            <a:r>
              <a:rPr lang="en-GB" noProof="0" dirty="0">
                <a:solidFill>
                  <a:schemeClr val="bg1"/>
                </a:solidFill>
              </a:rPr>
              <a:t>substantially</a:t>
            </a:r>
            <a:r>
              <a:rPr dirty="0">
                <a:solidFill>
                  <a:schemeClr val="bg1"/>
                </a:solidFill>
              </a:rPr>
              <a:t> different spatial processes:</a:t>
            </a:r>
          </a:p>
          <a:p>
            <a:r>
              <a:rPr dirty="0">
                <a:solidFill>
                  <a:schemeClr val="bg1"/>
                </a:solidFill>
              </a:rPr>
              <a:t>interregional migration</a:t>
            </a:r>
          </a:p>
          <a:p>
            <a:r>
              <a:rPr dirty="0">
                <a:solidFill>
                  <a:schemeClr val="bg1"/>
                </a:solidFill>
              </a:rPr>
              <a:t>intraregional migration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dirty="0">
                <a:solidFill>
                  <a:schemeClr val="bg1"/>
                </a:solidFill>
              </a:rPr>
              <a:t>different motives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dirty="0">
                <a:solidFill>
                  <a:schemeClr val="bg1"/>
                </a:solidFill>
              </a:rPr>
              <a:t>different structure of migrants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dirty="0">
                <a:solidFill>
                  <a:schemeClr val="bg1"/>
                </a:solidFill>
              </a:rPr>
              <a:t>different consequences</a:t>
            </a:r>
          </a:p>
        </p:txBody>
      </p:sp>
    </p:spTree>
    <p:extLst>
      <p:ext uri="{BB962C8B-B14F-4D97-AF65-F5344CB8AC3E}">
        <p14:creationId xmlns:p14="http://schemas.microsoft.com/office/powerpoint/2010/main" val="293484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Intraregional urban development in selected regions</a:t>
            </a:r>
          </a:p>
        </p:txBody>
      </p:sp>
      <p:sp>
        <p:nvSpPr>
          <p:cNvPr id="21" name="BlokTextu 20"/>
          <p:cNvSpPr txBox="1"/>
          <p:nvPr/>
        </p:nvSpPr>
        <p:spPr>
          <a:xfrm flipH="1">
            <a:off x="187412" y="6074025"/>
            <a:ext cx="118134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1996-2018: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core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	−6 750					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core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	−3 983						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core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	−18 503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migration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balance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ring:	73 955							ring: 	−1 375								ring: 	  14 534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	67 205					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	−5 358								</a:t>
            </a: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 −3 969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Bratislava FUR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 defTabSz="457200"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Spišská Nová Ves</a:t>
            </a:r>
            <a:r>
              <a:rPr lang="sk-SK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FUR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Košice FUR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0" y="2219972"/>
            <a:ext cx="4071600" cy="18488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5" y="2225554"/>
            <a:ext cx="4071600" cy="1843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85" y="2222327"/>
            <a:ext cx="4071600" cy="184648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75" y="4111800"/>
            <a:ext cx="4071600" cy="1919236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325" y="4111800"/>
            <a:ext cx="4071600" cy="1919236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400" y="4111800"/>
            <a:ext cx="4071600" cy="191923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4BF5247D-B35C-1884-17AA-38184F089A39}"/>
              </a:ext>
            </a:extLst>
          </p:cNvPr>
          <p:cNvSpPr txBox="1"/>
          <p:nvPr/>
        </p:nvSpPr>
        <p:spPr>
          <a:xfrm rot="16200000">
            <a:off x="-592823" y="3049270"/>
            <a:ext cx="1401021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net </a:t>
            </a:r>
            <a:r>
              <a:rPr lang="sk-SK" sz="1000" dirty="0" err="1">
                <a:solidFill>
                  <a:schemeClr val="bg1"/>
                </a:solidFill>
              </a:rPr>
              <a:t>migration</a:t>
            </a:r>
            <a:r>
              <a:rPr lang="sk-SK" sz="1000" dirty="0">
                <a:solidFill>
                  <a:schemeClr val="bg1"/>
                </a:solidFill>
              </a:rPr>
              <a:t> rate in ‰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59CC806-8BB9-07D3-0FF0-0228C4084384}"/>
              </a:ext>
            </a:extLst>
          </p:cNvPr>
          <p:cNvSpPr txBox="1"/>
          <p:nvPr/>
        </p:nvSpPr>
        <p:spPr>
          <a:xfrm rot="16200000">
            <a:off x="3504179" y="3045775"/>
            <a:ext cx="1401021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net </a:t>
            </a:r>
            <a:r>
              <a:rPr lang="sk-SK" sz="1000" dirty="0" err="1">
                <a:solidFill>
                  <a:schemeClr val="bg1"/>
                </a:solidFill>
              </a:rPr>
              <a:t>migration</a:t>
            </a:r>
            <a:r>
              <a:rPr lang="sk-SK" sz="1000" dirty="0">
                <a:solidFill>
                  <a:schemeClr val="bg1"/>
                </a:solidFill>
              </a:rPr>
              <a:t> rate in ‰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C97DAD7-9936-84BB-BC88-36BD6F997E30}"/>
              </a:ext>
            </a:extLst>
          </p:cNvPr>
          <p:cNvSpPr txBox="1"/>
          <p:nvPr/>
        </p:nvSpPr>
        <p:spPr>
          <a:xfrm rot="16200000">
            <a:off x="7563571" y="3045775"/>
            <a:ext cx="1401021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net </a:t>
            </a:r>
            <a:r>
              <a:rPr lang="sk-SK" sz="1000" dirty="0" err="1">
                <a:solidFill>
                  <a:schemeClr val="bg1"/>
                </a:solidFill>
              </a:rPr>
              <a:t>migration</a:t>
            </a:r>
            <a:r>
              <a:rPr lang="sk-SK" sz="1000" dirty="0">
                <a:solidFill>
                  <a:schemeClr val="bg1"/>
                </a:solidFill>
              </a:rPr>
              <a:t> rate in ‰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89C22C5-FC6F-9F17-5676-DD9769DE206B}"/>
              </a:ext>
            </a:extLst>
          </p:cNvPr>
          <p:cNvSpPr txBox="1"/>
          <p:nvPr/>
        </p:nvSpPr>
        <p:spPr>
          <a:xfrm rot="16200000">
            <a:off x="7425848" y="4917590"/>
            <a:ext cx="1714000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spc="-20" dirty="0" err="1">
                <a:solidFill>
                  <a:schemeClr val="bg1"/>
                </a:solidFill>
              </a:rPr>
              <a:t>annual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average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migration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balance</a:t>
            </a:r>
            <a:endParaRPr lang="sk-SK" sz="1000" spc="-20" dirty="0">
              <a:solidFill>
                <a:schemeClr val="bg1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248A537-269C-3FF9-F672-66ED684C9C2D}"/>
              </a:ext>
            </a:extLst>
          </p:cNvPr>
          <p:cNvSpPr txBox="1"/>
          <p:nvPr/>
        </p:nvSpPr>
        <p:spPr>
          <a:xfrm rot="16200000">
            <a:off x="-749312" y="4917590"/>
            <a:ext cx="1714000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spc="-20" dirty="0" err="1">
                <a:solidFill>
                  <a:schemeClr val="bg1"/>
                </a:solidFill>
              </a:rPr>
              <a:t>annual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average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migration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balance</a:t>
            </a:r>
            <a:endParaRPr lang="sk-SK" sz="1000" spc="-20" dirty="0">
              <a:solidFill>
                <a:schemeClr val="bg1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5C5BD8E-5DCD-447A-25E2-55D50EBC4BD7}"/>
              </a:ext>
            </a:extLst>
          </p:cNvPr>
          <p:cNvSpPr txBox="1"/>
          <p:nvPr/>
        </p:nvSpPr>
        <p:spPr>
          <a:xfrm rot="16200000">
            <a:off x="3347689" y="4976298"/>
            <a:ext cx="1714000" cy="190240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spc="-20" dirty="0" err="1">
                <a:solidFill>
                  <a:schemeClr val="bg1"/>
                </a:solidFill>
              </a:rPr>
              <a:t>annual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average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migration</a:t>
            </a:r>
            <a:r>
              <a:rPr lang="sk-SK" sz="1000" spc="-20" dirty="0">
                <a:solidFill>
                  <a:schemeClr val="bg1"/>
                </a:solidFill>
              </a:rPr>
              <a:t> </a:t>
            </a:r>
            <a:r>
              <a:rPr lang="sk-SK" sz="1000" spc="-20" dirty="0" err="1">
                <a:solidFill>
                  <a:schemeClr val="bg1"/>
                </a:solidFill>
              </a:rPr>
              <a:t>balance</a:t>
            </a:r>
            <a:endParaRPr lang="sk-SK" sz="1000" spc="-20" dirty="0">
              <a:solidFill>
                <a:schemeClr val="bg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3CDDC79-1217-D124-BA20-57E1AF6A2B65}"/>
              </a:ext>
            </a:extLst>
          </p:cNvPr>
          <p:cNvSpPr txBox="1"/>
          <p:nvPr/>
        </p:nvSpPr>
        <p:spPr>
          <a:xfrm>
            <a:off x="5315883" y="2351063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D56A329-292E-9146-04B6-D08822B5C79B}"/>
              </a:ext>
            </a:extLst>
          </p:cNvPr>
          <p:cNvSpPr txBox="1"/>
          <p:nvPr/>
        </p:nvSpPr>
        <p:spPr>
          <a:xfrm>
            <a:off x="6153706" y="2351062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9FF7AEC-ED81-AB60-5AC6-A716FF6F6AF9}"/>
              </a:ext>
            </a:extLst>
          </p:cNvPr>
          <p:cNvSpPr txBox="1"/>
          <p:nvPr/>
        </p:nvSpPr>
        <p:spPr>
          <a:xfrm>
            <a:off x="6919121" y="2351061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9B13683-42DA-8656-0E86-B912868336B8}"/>
              </a:ext>
            </a:extLst>
          </p:cNvPr>
          <p:cNvSpPr txBox="1"/>
          <p:nvPr/>
        </p:nvSpPr>
        <p:spPr>
          <a:xfrm>
            <a:off x="1234304" y="2351061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8680FDA2-6579-4AF6-667B-4AACD852308A}"/>
              </a:ext>
            </a:extLst>
          </p:cNvPr>
          <p:cNvSpPr txBox="1"/>
          <p:nvPr/>
        </p:nvSpPr>
        <p:spPr>
          <a:xfrm>
            <a:off x="1985669" y="2351059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9C84361-5A3F-DE27-FCBD-5526A810500C}"/>
              </a:ext>
            </a:extLst>
          </p:cNvPr>
          <p:cNvSpPr txBox="1"/>
          <p:nvPr/>
        </p:nvSpPr>
        <p:spPr>
          <a:xfrm>
            <a:off x="2671662" y="2351059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0FA743D-6D1E-99BC-8C59-F369D3ED3850}"/>
              </a:ext>
            </a:extLst>
          </p:cNvPr>
          <p:cNvSpPr txBox="1"/>
          <p:nvPr/>
        </p:nvSpPr>
        <p:spPr>
          <a:xfrm>
            <a:off x="9489587" y="2375754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BC2AAC6-5167-E9CC-956A-BB404325F8AF}"/>
              </a:ext>
            </a:extLst>
          </p:cNvPr>
          <p:cNvSpPr txBox="1"/>
          <p:nvPr/>
        </p:nvSpPr>
        <p:spPr>
          <a:xfrm>
            <a:off x="10285848" y="2375753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1896F01D-01F9-3AD8-7F82-3694504C9E5E}"/>
              </a:ext>
            </a:extLst>
          </p:cNvPr>
          <p:cNvSpPr txBox="1"/>
          <p:nvPr/>
        </p:nvSpPr>
        <p:spPr>
          <a:xfrm>
            <a:off x="11028173" y="2375752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BC45E9D3-5C07-A398-3731-C5BCBEA0E85C}"/>
              </a:ext>
            </a:extLst>
          </p:cNvPr>
          <p:cNvSpPr txBox="1"/>
          <p:nvPr/>
        </p:nvSpPr>
        <p:spPr>
          <a:xfrm>
            <a:off x="1608559" y="4262269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F86995F-F561-07DD-C85C-630A2DFAFA09}"/>
              </a:ext>
            </a:extLst>
          </p:cNvPr>
          <p:cNvSpPr txBox="1"/>
          <p:nvPr/>
        </p:nvSpPr>
        <p:spPr>
          <a:xfrm>
            <a:off x="2118493" y="4262267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318A29BE-6B38-31D2-0E80-7F77D45FEA71}"/>
              </a:ext>
            </a:extLst>
          </p:cNvPr>
          <p:cNvSpPr txBox="1"/>
          <p:nvPr/>
        </p:nvSpPr>
        <p:spPr>
          <a:xfrm>
            <a:off x="2560637" y="4262266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34EA4E19-C54F-2796-87CC-E71C18395BCE}"/>
              </a:ext>
            </a:extLst>
          </p:cNvPr>
          <p:cNvSpPr txBox="1"/>
          <p:nvPr/>
        </p:nvSpPr>
        <p:spPr>
          <a:xfrm>
            <a:off x="5516320" y="5541506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4FD81155-1C06-E9AC-2E6D-A3994F611D72}"/>
              </a:ext>
            </a:extLst>
          </p:cNvPr>
          <p:cNvSpPr txBox="1"/>
          <p:nvPr/>
        </p:nvSpPr>
        <p:spPr>
          <a:xfrm>
            <a:off x="6017018" y="5541504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7B59479C-AD93-1E38-48A0-2614F0EB0492}"/>
              </a:ext>
            </a:extLst>
          </p:cNvPr>
          <p:cNvSpPr txBox="1"/>
          <p:nvPr/>
        </p:nvSpPr>
        <p:spPr>
          <a:xfrm>
            <a:off x="6468398" y="5541503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5833E961-6FBA-05A5-D336-1D4710B2507D}"/>
              </a:ext>
            </a:extLst>
          </p:cNvPr>
          <p:cNvSpPr txBox="1"/>
          <p:nvPr/>
        </p:nvSpPr>
        <p:spPr>
          <a:xfrm>
            <a:off x="8906811" y="4262269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0787CCEE-1EFB-BCB0-50BA-5023EBBE349F}"/>
              </a:ext>
            </a:extLst>
          </p:cNvPr>
          <p:cNvSpPr txBox="1"/>
          <p:nvPr/>
        </p:nvSpPr>
        <p:spPr>
          <a:xfrm>
            <a:off x="9338236" y="4262268"/>
            <a:ext cx="293127" cy="13849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core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3503CD6-1670-3C34-FE4D-49881D0ABF17}"/>
              </a:ext>
            </a:extLst>
          </p:cNvPr>
          <p:cNvSpPr txBox="1"/>
          <p:nvPr/>
        </p:nvSpPr>
        <p:spPr>
          <a:xfrm>
            <a:off x="9720349" y="4262266"/>
            <a:ext cx="351165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>
                <a:solidFill>
                  <a:schemeClr val="bg1"/>
                </a:solidFill>
              </a:rPr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3420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Urban development in regional systems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689" y="2188315"/>
            <a:ext cx="11706796" cy="1673158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bg1"/>
                </a:solidFill>
              </a:rPr>
              <a:t>Gradual transition to a clear phase of </a:t>
            </a:r>
            <a:r>
              <a:rPr dirty="0" err="1">
                <a:solidFill>
                  <a:schemeClr val="bg1"/>
                </a:solidFill>
              </a:rPr>
              <a:t>metropoli</a:t>
            </a:r>
            <a:r>
              <a:rPr lang="sk-SK" dirty="0">
                <a:solidFill>
                  <a:schemeClr val="bg1"/>
                </a:solidFill>
              </a:rPr>
              <a:t>s</a:t>
            </a:r>
            <a:r>
              <a:rPr dirty="0" err="1">
                <a:solidFill>
                  <a:schemeClr val="bg1"/>
                </a:solidFill>
              </a:rPr>
              <a:t>ation</a:t>
            </a:r>
            <a:r>
              <a:rPr dirty="0">
                <a:solidFill>
                  <a:schemeClr val="bg1"/>
                </a:solidFill>
              </a:rPr>
              <a:t>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in the whole regional system of Slovakia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and also in the East Slovak subsystem</a:t>
            </a:r>
          </a:p>
        </p:txBody>
      </p:sp>
      <p:sp>
        <p:nvSpPr>
          <p:cNvPr id="5" name="Obdĺžnik 4"/>
          <p:cNvSpPr/>
          <p:nvPr/>
        </p:nvSpPr>
        <p:spPr>
          <a:xfrm>
            <a:off x="902341" y="6089515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952598" y="6089515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Development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systems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based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on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their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„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rurality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b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Novotný (2019):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Impact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Migration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on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Rural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Post-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Socialist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Slovakia. In.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Bański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J.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ed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Three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Decades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Transformation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East-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Central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European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countryside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Cham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Springer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), 165-189.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85" y="4122632"/>
            <a:ext cx="4841190" cy="18112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85" y="2276273"/>
            <a:ext cx="4841190" cy="189475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9426103" y="2373548"/>
            <a:ext cx="231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system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Slovakia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426103" y="4266167"/>
            <a:ext cx="233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Regional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k-SK" sz="1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system</a:t>
            </a:r>
            <a:r>
              <a:rPr lang="sk-SK" sz="1000" dirty="0">
                <a:solidFill>
                  <a:prstClr val="black"/>
                </a:solidFill>
                <a:latin typeface="Arial Narrow" panose="020B0606020202030204" pitchFamily="34" charset="0"/>
              </a:rPr>
              <a:t> of East Slovakia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41" y="3948072"/>
            <a:ext cx="4841190" cy="2141443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7245485" y="5930428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299808" y="5933030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Development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systems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and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subsystems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by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population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size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towns</a:t>
            </a:r>
            <a:b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Novotný,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Pregi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Kmec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(2018): Regionálny subsystém východného Slovenska v modeli diferenciálnej urbanizácie. In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Kulla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Novotný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eds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sk-SK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Zborník abstraktov z 8. Medzinárodného geografického kolokvia v Danišovciach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Košice (UPJŠ)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CD89D4E-9277-940A-E7E7-050DD4F2DA22}"/>
              </a:ext>
            </a:extLst>
          </p:cNvPr>
          <p:cNvSpPr txBox="1"/>
          <p:nvPr/>
        </p:nvSpPr>
        <p:spPr>
          <a:xfrm>
            <a:off x="7911297" y="3773751"/>
            <a:ext cx="4017467" cy="13784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900" spc="-20" dirty="0" err="1">
                <a:solidFill>
                  <a:schemeClr val="bg1"/>
                </a:solidFill>
              </a:rPr>
              <a:t>Primate</a:t>
            </a:r>
            <a:r>
              <a:rPr lang="sk-SK" sz="900" spc="-20" dirty="0">
                <a:solidFill>
                  <a:schemeClr val="bg1"/>
                </a:solidFill>
              </a:rPr>
              <a:t> city </a:t>
            </a:r>
            <a:r>
              <a:rPr lang="sk-SK" sz="900" spc="-20" dirty="0" err="1">
                <a:solidFill>
                  <a:schemeClr val="bg1"/>
                </a:solidFill>
              </a:rPr>
              <a:t>region</a:t>
            </a:r>
            <a:r>
              <a:rPr lang="sk-SK" sz="900" spc="-20" dirty="0">
                <a:solidFill>
                  <a:schemeClr val="bg1"/>
                </a:solidFill>
              </a:rPr>
              <a:t>                               </a:t>
            </a:r>
            <a:r>
              <a:rPr lang="sk-SK" sz="900" spc="-20" dirty="0" err="1">
                <a:solidFill>
                  <a:schemeClr val="bg1"/>
                </a:solidFill>
              </a:rPr>
              <a:t>Medium-sized</a:t>
            </a:r>
            <a:r>
              <a:rPr lang="sk-SK" sz="900" spc="-20" dirty="0">
                <a:solidFill>
                  <a:schemeClr val="bg1"/>
                </a:solidFill>
              </a:rPr>
              <a:t> city </a:t>
            </a:r>
            <a:r>
              <a:rPr lang="sk-SK" sz="900" spc="-20" dirty="0" err="1">
                <a:solidFill>
                  <a:schemeClr val="bg1"/>
                </a:solidFill>
              </a:rPr>
              <a:t>regions</a:t>
            </a:r>
            <a:r>
              <a:rPr lang="sk-SK" sz="900" spc="-20" dirty="0">
                <a:solidFill>
                  <a:schemeClr val="bg1"/>
                </a:solidFill>
              </a:rPr>
              <a:t>                         </a:t>
            </a:r>
            <a:r>
              <a:rPr lang="sk-SK" sz="900" spc="-20" dirty="0" err="1">
                <a:solidFill>
                  <a:schemeClr val="bg1"/>
                </a:solidFill>
              </a:rPr>
              <a:t>Small</a:t>
            </a:r>
            <a:r>
              <a:rPr lang="sk-SK" sz="900" spc="-20" dirty="0">
                <a:solidFill>
                  <a:schemeClr val="bg1"/>
                </a:solidFill>
              </a:rPr>
              <a:t> </a:t>
            </a:r>
            <a:r>
              <a:rPr lang="sk-SK" sz="900" spc="-20" dirty="0" err="1">
                <a:solidFill>
                  <a:schemeClr val="bg1"/>
                </a:solidFill>
              </a:rPr>
              <a:t>towns</a:t>
            </a:r>
            <a:r>
              <a:rPr lang="sk-SK" sz="900" spc="-20" dirty="0">
                <a:solidFill>
                  <a:schemeClr val="bg1"/>
                </a:solidFill>
              </a:rPr>
              <a:t> </a:t>
            </a:r>
            <a:r>
              <a:rPr lang="sk-SK" sz="900" spc="-20" dirty="0" err="1">
                <a:solidFill>
                  <a:schemeClr val="bg1"/>
                </a:solidFill>
              </a:rPr>
              <a:t>regions</a:t>
            </a:r>
            <a:endParaRPr lang="sk-SK" sz="900" spc="-20" dirty="0">
              <a:solidFill>
                <a:schemeClr val="bg1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9DE7A14-92EE-690B-ABBE-E0E416E1D1CD}"/>
              </a:ext>
            </a:extLst>
          </p:cNvPr>
          <p:cNvSpPr txBox="1"/>
          <p:nvPr/>
        </p:nvSpPr>
        <p:spPr>
          <a:xfrm rot="16200000">
            <a:off x="6771362" y="3009656"/>
            <a:ext cx="1401021" cy="344128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dirty="0" err="1">
                <a:solidFill>
                  <a:schemeClr val="bg1"/>
                </a:solidFill>
              </a:rPr>
              <a:t>annual</a:t>
            </a:r>
            <a:r>
              <a:rPr lang="sk-SK" sz="1000" dirty="0">
                <a:solidFill>
                  <a:schemeClr val="bg1"/>
                </a:solidFill>
              </a:rPr>
              <a:t> </a:t>
            </a:r>
            <a:r>
              <a:rPr lang="sk-SK" sz="1000" dirty="0" err="1">
                <a:solidFill>
                  <a:schemeClr val="bg1"/>
                </a:solidFill>
              </a:rPr>
              <a:t>average</a:t>
            </a:r>
            <a:r>
              <a:rPr lang="sk-SK" sz="1000" dirty="0">
                <a:solidFill>
                  <a:schemeClr val="bg1"/>
                </a:solidFill>
              </a:rPr>
              <a:t> </a:t>
            </a:r>
            <a:br>
              <a:rPr lang="sk-SK" sz="1000" dirty="0">
                <a:solidFill>
                  <a:schemeClr val="bg1"/>
                </a:solidFill>
              </a:rPr>
            </a:br>
            <a:r>
              <a:rPr lang="sk-SK" sz="1000" dirty="0">
                <a:solidFill>
                  <a:schemeClr val="bg1"/>
                </a:solidFill>
              </a:rPr>
              <a:t>net </a:t>
            </a:r>
            <a:r>
              <a:rPr lang="sk-SK" sz="1000" dirty="0" err="1">
                <a:solidFill>
                  <a:schemeClr val="bg1"/>
                </a:solidFill>
              </a:rPr>
              <a:t>migration</a:t>
            </a:r>
            <a:r>
              <a:rPr lang="sk-SK" sz="1000" dirty="0">
                <a:solidFill>
                  <a:schemeClr val="bg1"/>
                </a:solidFill>
              </a:rPr>
              <a:t> rate in ‰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3017972-8C61-11B5-BC21-3839E6963DEB}"/>
              </a:ext>
            </a:extLst>
          </p:cNvPr>
          <p:cNvSpPr txBox="1"/>
          <p:nvPr/>
        </p:nvSpPr>
        <p:spPr>
          <a:xfrm rot="16200000">
            <a:off x="6544242" y="4751540"/>
            <a:ext cx="1855263" cy="344128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sk-SK" sz="1000" dirty="0" err="1">
                <a:solidFill>
                  <a:schemeClr val="bg1"/>
                </a:solidFill>
              </a:rPr>
              <a:t>annual</a:t>
            </a:r>
            <a:r>
              <a:rPr lang="sk-SK" sz="1000" dirty="0">
                <a:solidFill>
                  <a:schemeClr val="bg1"/>
                </a:solidFill>
              </a:rPr>
              <a:t> </a:t>
            </a:r>
            <a:r>
              <a:rPr lang="sk-SK" sz="1000" dirty="0" err="1">
                <a:solidFill>
                  <a:schemeClr val="bg1"/>
                </a:solidFill>
              </a:rPr>
              <a:t>average</a:t>
            </a:r>
            <a:r>
              <a:rPr lang="sk-SK" sz="1000" dirty="0">
                <a:solidFill>
                  <a:schemeClr val="bg1"/>
                </a:solidFill>
              </a:rPr>
              <a:t> </a:t>
            </a:r>
            <a:br>
              <a:rPr lang="sk-SK" sz="1000" dirty="0">
                <a:solidFill>
                  <a:schemeClr val="bg1"/>
                </a:solidFill>
              </a:rPr>
            </a:br>
            <a:r>
              <a:rPr lang="sk-SK" sz="1000" dirty="0">
                <a:solidFill>
                  <a:schemeClr val="bg1"/>
                </a:solidFill>
              </a:rPr>
              <a:t>net </a:t>
            </a:r>
            <a:r>
              <a:rPr lang="sk-SK" sz="1000" dirty="0" err="1">
                <a:solidFill>
                  <a:schemeClr val="bg1"/>
                </a:solidFill>
              </a:rPr>
              <a:t>migration</a:t>
            </a:r>
            <a:r>
              <a:rPr lang="sk-SK" sz="1000" dirty="0">
                <a:solidFill>
                  <a:schemeClr val="bg1"/>
                </a:solidFill>
              </a:rPr>
              <a:t> rate in ‰</a:t>
            </a:r>
          </a:p>
        </p:txBody>
      </p:sp>
    </p:spTree>
    <p:extLst>
      <p:ext uri="{BB962C8B-B14F-4D97-AF65-F5344CB8AC3E}">
        <p14:creationId xmlns:p14="http://schemas.microsoft.com/office/powerpoint/2010/main" val="350449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>
                <a:solidFill>
                  <a:schemeClr val="bg1"/>
                </a:solidFill>
              </a:rPr>
              <a:t>Thanks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lot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attention</a:t>
            </a:r>
            <a:r>
              <a:rPr lang="sk-SK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72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Spatial redistribution of population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</a:rPr>
              <a:t>between regions</a:t>
            </a:r>
          </a:p>
          <a:p>
            <a:r>
              <a:rPr lang="en-GB" noProof="0" dirty="0">
                <a:solidFill>
                  <a:schemeClr val="bg1"/>
                </a:solidFill>
              </a:rPr>
              <a:t>migration </a:t>
            </a:r>
            <a:r>
              <a:rPr lang="en-GB" b="1" noProof="0" dirty="0">
                <a:solidFill>
                  <a:schemeClr val="bg1"/>
                </a:solidFill>
              </a:rPr>
              <a:t>into a region </a:t>
            </a:r>
            <a:r>
              <a:rPr lang="en-GB" noProof="0" dirty="0">
                <a:solidFill>
                  <a:schemeClr val="bg1"/>
                </a:solidFill>
              </a:rPr>
              <a:t>from other regions</a:t>
            </a:r>
          </a:p>
          <a:p>
            <a:pPr lvl="1"/>
            <a:r>
              <a:rPr lang="en-GB" noProof="0" dirty="0">
                <a:solidFill>
                  <a:schemeClr val="bg1"/>
                </a:solidFill>
              </a:rPr>
              <a:t>migration gain of a region at the expense of others</a:t>
            </a:r>
          </a:p>
          <a:p>
            <a:pPr lvl="1"/>
            <a:r>
              <a:rPr lang="en-GB" b="1" noProof="0" dirty="0">
                <a:solidFill>
                  <a:schemeClr val="bg1"/>
                </a:solidFill>
              </a:rPr>
              <a:t>concentration</a:t>
            </a:r>
          </a:p>
          <a:p>
            <a:r>
              <a:rPr lang="en-GB" noProof="0" dirty="0">
                <a:solidFill>
                  <a:schemeClr val="bg1"/>
                </a:solidFill>
              </a:rPr>
              <a:t>migration </a:t>
            </a:r>
            <a:r>
              <a:rPr lang="en-GB" b="1" noProof="0" dirty="0">
                <a:solidFill>
                  <a:schemeClr val="bg1"/>
                </a:solidFill>
              </a:rPr>
              <a:t>from a region </a:t>
            </a:r>
            <a:r>
              <a:rPr lang="en-GB" noProof="0" dirty="0">
                <a:solidFill>
                  <a:schemeClr val="bg1"/>
                </a:solidFill>
              </a:rPr>
              <a:t>to other regions</a:t>
            </a:r>
          </a:p>
          <a:p>
            <a:pPr lvl="1"/>
            <a:r>
              <a:rPr lang="en-GB" noProof="0" dirty="0">
                <a:solidFill>
                  <a:schemeClr val="bg1"/>
                </a:solidFill>
              </a:rPr>
              <a:t>migration loss of a region in favour of others</a:t>
            </a:r>
          </a:p>
          <a:p>
            <a:pPr lvl="1"/>
            <a:r>
              <a:rPr lang="en-GB" b="1" noProof="0" dirty="0" err="1">
                <a:solidFill>
                  <a:schemeClr val="bg1"/>
                </a:solidFill>
              </a:rPr>
              <a:t>deconcentration</a:t>
            </a:r>
            <a:endParaRPr lang="en-GB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Spatial redistribution of population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within regions</a:t>
            </a:r>
          </a:p>
          <a:p>
            <a:r>
              <a:rPr dirty="0">
                <a:solidFill>
                  <a:schemeClr val="bg1"/>
                </a:solidFill>
              </a:rPr>
              <a:t>migration from rural areas to cities</a:t>
            </a:r>
          </a:p>
          <a:p>
            <a:pPr lvl="1"/>
            <a:r>
              <a:rPr lang="sk-SK" sz="1800" dirty="0">
                <a:solidFill>
                  <a:schemeClr val="bg1"/>
                </a:solidFill>
              </a:rPr>
              <a:t>in </a:t>
            </a:r>
            <a:r>
              <a:rPr lang="sk-SK" sz="1800" dirty="0" err="1">
                <a:solidFill>
                  <a:schemeClr val="bg1"/>
                </a:solidFill>
              </a:rPr>
              <a:t>the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past</a:t>
            </a:r>
            <a:r>
              <a:rPr lang="sk-SK" sz="1800" dirty="0">
                <a:solidFill>
                  <a:schemeClr val="bg1"/>
                </a:solidFill>
              </a:rPr>
              <a:t> in </a:t>
            </a:r>
            <a:r>
              <a:rPr lang="sk-SK" sz="1800" dirty="0" err="1">
                <a:solidFill>
                  <a:schemeClr val="bg1"/>
                </a:solidFill>
              </a:rPr>
              <a:t>developed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countries</a:t>
            </a:r>
            <a:endParaRPr lang="sk-SK" sz="1800" dirty="0">
              <a:solidFill>
                <a:schemeClr val="bg1"/>
              </a:solidFill>
            </a:endParaRPr>
          </a:p>
          <a:p>
            <a:pPr lvl="1"/>
            <a:r>
              <a:rPr lang="sk-SK" sz="1800" dirty="0" err="1">
                <a:solidFill>
                  <a:schemeClr val="bg1"/>
                </a:solidFill>
              </a:rPr>
              <a:t>currently</a:t>
            </a:r>
            <a:r>
              <a:rPr lang="sk-SK" sz="1800" dirty="0">
                <a:solidFill>
                  <a:schemeClr val="bg1"/>
                </a:solidFill>
              </a:rPr>
              <a:t> in </a:t>
            </a:r>
            <a:r>
              <a:rPr lang="sk-SK" sz="1800" dirty="0" err="1">
                <a:solidFill>
                  <a:schemeClr val="bg1"/>
                </a:solidFill>
              </a:rPr>
              <a:t>developing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countries</a:t>
            </a:r>
            <a:endParaRPr lang="sk-SK" sz="1800" dirty="0">
              <a:solidFill>
                <a:schemeClr val="bg1"/>
              </a:solidFill>
            </a:endParaRPr>
          </a:p>
          <a:p>
            <a:pPr lvl="1"/>
            <a:r>
              <a:rPr sz="1800" b="1" dirty="0">
                <a:solidFill>
                  <a:schemeClr val="bg1"/>
                </a:solidFill>
              </a:rPr>
              <a:t>from the </a:t>
            </a:r>
            <a:r>
              <a:rPr lang="sk-SK" sz="1800" b="1" dirty="0">
                <a:solidFill>
                  <a:schemeClr val="bg1"/>
                </a:solidFill>
              </a:rPr>
              <a:t>ring</a:t>
            </a:r>
            <a:r>
              <a:rPr sz="1800" b="1" dirty="0">
                <a:solidFill>
                  <a:schemeClr val="bg1"/>
                </a:solidFill>
              </a:rPr>
              <a:t> to the core</a:t>
            </a:r>
            <a:r>
              <a:rPr sz="1800" dirty="0">
                <a:solidFill>
                  <a:schemeClr val="bg1"/>
                </a:solidFill>
              </a:rPr>
              <a:t> of the region</a:t>
            </a:r>
          </a:p>
          <a:p>
            <a:pPr lvl="1"/>
            <a:r>
              <a:rPr lang="en-GB" sz="1800" noProof="0" dirty="0">
                <a:solidFill>
                  <a:schemeClr val="bg1"/>
                </a:solidFill>
              </a:rPr>
              <a:t>centripetal process – </a:t>
            </a:r>
            <a:r>
              <a:rPr lang="en-GB" sz="1800" b="1" noProof="0" dirty="0" err="1">
                <a:solidFill>
                  <a:schemeClr val="bg1"/>
                </a:solidFill>
              </a:rPr>
              <a:t>centrali</a:t>
            </a:r>
            <a:r>
              <a:rPr lang="sk-SK" sz="1800" b="1" noProof="0" dirty="0">
                <a:solidFill>
                  <a:schemeClr val="bg1"/>
                </a:solidFill>
              </a:rPr>
              <a:t>s</a:t>
            </a:r>
            <a:r>
              <a:rPr lang="en-GB" sz="1800" b="1" noProof="0" dirty="0" err="1">
                <a:solidFill>
                  <a:schemeClr val="bg1"/>
                </a:solidFill>
              </a:rPr>
              <a:t>ation</a:t>
            </a:r>
            <a:endParaRPr lang="en-GB" sz="1800" b="1" noProof="0" dirty="0">
              <a:solidFill>
                <a:schemeClr val="bg1"/>
              </a:solidFill>
            </a:endParaRPr>
          </a:p>
          <a:p>
            <a:r>
              <a:rPr lang="en-GB" noProof="0" dirty="0">
                <a:solidFill>
                  <a:schemeClr val="bg1"/>
                </a:solidFill>
              </a:rPr>
              <a:t>migration from cities to rural areas</a:t>
            </a:r>
            <a:endParaRPr lang="sk-SK" noProof="0" dirty="0">
              <a:solidFill>
                <a:schemeClr val="bg1"/>
              </a:solidFill>
            </a:endParaRPr>
          </a:p>
          <a:p>
            <a:pPr lvl="1"/>
            <a:r>
              <a:rPr lang="sk-SK" sz="1800" noProof="0" dirty="0" err="1">
                <a:solidFill>
                  <a:schemeClr val="bg1"/>
                </a:solidFill>
              </a:rPr>
              <a:t>currently</a:t>
            </a:r>
            <a:r>
              <a:rPr lang="sk-SK" sz="1800" noProof="0" dirty="0">
                <a:solidFill>
                  <a:schemeClr val="bg1"/>
                </a:solidFill>
              </a:rPr>
              <a:t> in </a:t>
            </a:r>
            <a:r>
              <a:rPr lang="sk-SK" sz="1800" noProof="0" dirty="0" err="1">
                <a:solidFill>
                  <a:schemeClr val="bg1"/>
                </a:solidFill>
              </a:rPr>
              <a:t>developed</a:t>
            </a:r>
            <a:r>
              <a:rPr lang="sk-SK" sz="1800" noProof="0" dirty="0">
                <a:solidFill>
                  <a:schemeClr val="bg1"/>
                </a:solidFill>
              </a:rPr>
              <a:t> </a:t>
            </a:r>
            <a:r>
              <a:rPr lang="sk-SK" sz="1800" noProof="0" dirty="0" err="1">
                <a:solidFill>
                  <a:schemeClr val="bg1"/>
                </a:solidFill>
              </a:rPr>
              <a:t>countries</a:t>
            </a:r>
            <a:endParaRPr lang="en-GB" sz="1800" noProof="0" dirty="0">
              <a:solidFill>
                <a:schemeClr val="bg1"/>
              </a:solidFill>
            </a:endParaRPr>
          </a:p>
          <a:p>
            <a:pPr lvl="1"/>
            <a:r>
              <a:rPr lang="en-GB" sz="1800" b="1" noProof="0" dirty="0">
                <a:solidFill>
                  <a:schemeClr val="bg1"/>
                </a:solidFill>
              </a:rPr>
              <a:t>from the core to the </a:t>
            </a:r>
            <a:r>
              <a:rPr lang="sk-SK" sz="1800" b="1" noProof="0" dirty="0">
                <a:solidFill>
                  <a:schemeClr val="bg1"/>
                </a:solidFill>
              </a:rPr>
              <a:t>ring</a:t>
            </a:r>
            <a:r>
              <a:rPr lang="en-GB" sz="1800" b="1" noProof="0" dirty="0">
                <a:solidFill>
                  <a:schemeClr val="bg1"/>
                </a:solidFill>
              </a:rPr>
              <a:t> </a:t>
            </a:r>
            <a:r>
              <a:rPr lang="en-GB" sz="1800" noProof="0" dirty="0">
                <a:solidFill>
                  <a:schemeClr val="bg1"/>
                </a:solidFill>
              </a:rPr>
              <a:t>of the region</a:t>
            </a:r>
          </a:p>
          <a:p>
            <a:pPr lvl="1"/>
            <a:r>
              <a:rPr lang="en-GB" sz="1800" noProof="0" dirty="0">
                <a:solidFill>
                  <a:schemeClr val="bg1"/>
                </a:solidFill>
              </a:rPr>
              <a:t>centrifugal process – </a:t>
            </a:r>
            <a:r>
              <a:rPr lang="en-GB" sz="1800" b="1" noProof="0" dirty="0" err="1">
                <a:solidFill>
                  <a:schemeClr val="bg1"/>
                </a:solidFill>
              </a:rPr>
              <a:t>decentrali</a:t>
            </a:r>
            <a:r>
              <a:rPr lang="sk-SK" sz="1800" b="1" noProof="0" dirty="0">
                <a:solidFill>
                  <a:schemeClr val="bg1"/>
                </a:solidFill>
              </a:rPr>
              <a:t>s</a:t>
            </a:r>
            <a:r>
              <a:rPr lang="en-GB" sz="1800" b="1" noProof="0" dirty="0" err="1">
                <a:solidFill>
                  <a:schemeClr val="bg1"/>
                </a:solidFill>
              </a:rPr>
              <a:t>ation</a:t>
            </a:r>
            <a:endParaRPr lang="en-GB" sz="1800" b="1" noProof="0" dirty="0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EA16F0E-851D-6F90-218A-1932AE17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0" t="2455" r="21299" b="12305"/>
          <a:stretch>
            <a:fillRect/>
          </a:stretch>
        </p:blipFill>
        <p:spPr>
          <a:xfrm>
            <a:off x="7579057" y="2256952"/>
            <a:ext cx="3775880" cy="375915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6BB9CA9-5C57-D628-978C-B7F2FF3263B8}"/>
              </a:ext>
            </a:extLst>
          </p:cNvPr>
          <p:cNvSpPr txBox="1"/>
          <p:nvPr/>
        </p:nvSpPr>
        <p:spPr>
          <a:xfrm>
            <a:off x="10667999" y="5831443"/>
            <a:ext cx="7005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 err="1">
                <a:solidFill>
                  <a:schemeClr val="bg1"/>
                </a:solidFill>
              </a:rPr>
              <a:t>Figure</a:t>
            </a:r>
            <a:r>
              <a:rPr lang="sk-SK" sz="600" dirty="0">
                <a:solidFill>
                  <a:schemeClr val="bg1"/>
                </a:solidFill>
              </a:rPr>
              <a:t> </a:t>
            </a:r>
            <a:r>
              <a:rPr lang="sk-SK" sz="600" dirty="0" err="1">
                <a:solidFill>
                  <a:schemeClr val="bg1"/>
                </a:solidFill>
              </a:rPr>
              <a:t>made</a:t>
            </a:r>
            <a:r>
              <a:rPr lang="sk-SK" sz="600" dirty="0">
                <a:solidFill>
                  <a:schemeClr val="bg1"/>
                </a:solidFill>
              </a:rPr>
              <a:t> by AI</a:t>
            </a:r>
          </a:p>
        </p:txBody>
      </p:sp>
    </p:spTree>
    <p:extLst>
      <p:ext uri="{BB962C8B-B14F-4D97-AF65-F5344CB8AC3E}">
        <p14:creationId xmlns:p14="http://schemas.microsoft.com/office/powerpoint/2010/main" val="404712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Processes of spatial redistribution of population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55845" cy="3599316"/>
          </a:xfrm>
        </p:spPr>
        <p:txBody>
          <a:bodyPr>
            <a:normAutofit lnSpcReduction="10000"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interregional</a:t>
            </a:r>
          </a:p>
          <a:p>
            <a:pPr lvl="1"/>
            <a:r>
              <a:rPr lang="en-GB" noProof="0" dirty="0">
                <a:solidFill>
                  <a:schemeClr val="bg1"/>
                </a:solidFill>
              </a:rPr>
              <a:t>concentration</a:t>
            </a:r>
          </a:p>
          <a:p>
            <a:pPr lvl="1"/>
            <a:r>
              <a:rPr lang="en-GB" noProof="0" dirty="0" err="1">
                <a:solidFill>
                  <a:schemeClr val="bg1"/>
                </a:solidFill>
              </a:rPr>
              <a:t>deconcentration</a:t>
            </a:r>
            <a:endParaRPr lang="en-GB" noProof="0" dirty="0">
              <a:solidFill>
                <a:schemeClr val="bg1"/>
              </a:solidFill>
            </a:endParaRPr>
          </a:p>
          <a:p>
            <a:r>
              <a:rPr lang="en-GB" noProof="0" dirty="0">
                <a:solidFill>
                  <a:schemeClr val="bg1"/>
                </a:solidFill>
              </a:rPr>
              <a:t>intraregional</a:t>
            </a:r>
          </a:p>
          <a:p>
            <a:pPr lvl="1"/>
            <a:r>
              <a:rPr lang="en-GB" noProof="0" dirty="0" err="1">
                <a:solidFill>
                  <a:schemeClr val="bg1"/>
                </a:solidFill>
              </a:rPr>
              <a:t>centrali</a:t>
            </a:r>
            <a:r>
              <a:rPr lang="sk-SK" noProof="0" dirty="0">
                <a:solidFill>
                  <a:schemeClr val="bg1"/>
                </a:solidFill>
              </a:rPr>
              <a:t>s</a:t>
            </a:r>
            <a:r>
              <a:rPr lang="en-GB" noProof="0" dirty="0" err="1">
                <a:solidFill>
                  <a:schemeClr val="bg1"/>
                </a:solidFill>
              </a:rPr>
              <a:t>ation</a:t>
            </a:r>
            <a:endParaRPr lang="en-GB" noProof="0" dirty="0">
              <a:solidFill>
                <a:schemeClr val="bg1"/>
              </a:solidFill>
            </a:endParaRPr>
          </a:p>
          <a:p>
            <a:pPr lvl="1"/>
            <a:r>
              <a:rPr lang="en-GB" noProof="0" dirty="0" err="1">
                <a:solidFill>
                  <a:schemeClr val="bg1"/>
                </a:solidFill>
              </a:rPr>
              <a:t>decentrali</a:t>
            </a:r>
            <a:r>
              <a:rPr lang="sk-SK" noProof="0" dirty="0">
                <a:solidFill>
                  <a:schemeClr val="bg1"/>
                </a:solidFill>
              </a:rPr>
              <a:t>s</a:t>
            </a:r>
            <a:r>
              <a:rPr lang="en-GB" noProof="0" dirty="0" err="1">
                <a:solidFill>
                  <a:schemeClr val="bg1"/>
                </a:solidFill>
              </a:rPr>
              <a:t>ation</a:t>
            </a:r>
            <a:endParaRPr lang="en-GB" noProof="0" dirty="0">
              <a:solidFill>
                <a:schemeClr val="bg1"/>
              </a:solidFill>
            </a:endParaRPr>
          </a:p>
          <a:p>
            <a:endParaRPr lang="en-GB" noProof="0" dirty="0">
              <a:solidFill>
                <a:schemeClr val="bg1"/>
              </a:solidFill>
            </a:endParaRPr>
          </a:p>
          <a:p>
            <a:r>
              <a:rPr lang="sk-SK" noProof="0" dirty="0">
                <a:solidFill>
                  <a:schemeClr val="bg1"/>
                </a:solidFill>
              </a:rPr>
              <a:t>a</a:t>
            </a:r>
            <a:r>
              <a:rPr lang="en-GB" noProof="0" dirty="0" err="1">
                <a:solidFill>
                  <a:schemeClr val="bg1"/>
                </a:solidFill>
              </a:rPr>
              <a:t>lthough</a:t>
            </a:r>
            <a:r>
              <a:rPr lang="en-GB" noProof="0" dirty="0">
                <a:solidFill>
                  <a:schemeClr val="bg1"/>
                </a:solidFill>
              </a:rPr>
              <a:t> </a:t>
            </a:r>
            <a:r>
              <a:rPr lang="en-US" noProof="0" dirty="0">
                <a:solidFill>
                  <a:schemeClr val="bg1"/>
                </a:solidFill>
              </a:rPr>
              <a:t>migration affects the </a:t>
            </a:r>
            <a:r>
              <a:rPr lang="en-US" b="1" noProof="0" dirty="0">
                <a:solidFill>
                  <a:schemeClr val="bg1"/>
                </a:solidFill>
              </a:rPr>
              <a:t>entire territory</a:t>
            </a:r>
            <a:r>
              <a:rPr lang="sk-SK" b="1" noProof="0" dirty="0">
                <a:solidFill>
                  <a:schemeClr val="bg1"/>
                </a:solidFill>
              </a:rPr>
              <a:t> of a </a:t>
            </a:r>
            <a:r>
              <a:rPr lang="sk-SK" b="1" noProof="0" dirty="0" err="1">
                <a:solidFill>
                  <a:schemeClr val="bg1"/>
                </a:solidFill>
              </a:rPr>
              <a:t>region</a:t>
            </a:r>
            <a:r>
              <a:rPr lang="en-US" noProof="0" dirty="0">
                <a:solidFill>
                  <a:schemeClr val="bg1"/>
                </a:solidFill>
              </a:rPr>
              <a:t>, </a:t>
            </a:r>
            <a:r>
              <a:rPr lang="en-US" b="1" noProof="0" dirty="0">
                <a:solidFill>
                  <a:schemeClr val="bg1"/>
                </a:solidFill>
              </a:rPr>
              <a:t>urban change </a:t>
            </a:r>
            <a:r>
              <a:rPr lang="en-US" noProof="0" dirty="0">
                <a:solidFill>
                  <a:schemeClr val="bg1"/>
                </a:solidFill>
              </a:rPr>
              <a:t>has historically been the key driver of migration and spatial population redistribution</a:t>
            </a:r>
            <a:endParaRPr lang="sk-SK" noProof="0" dirty="0">
              <a:solidFill>
                <a:schemeClr val="bg1"/>
              </a:solidFill>
            </a:endParaRPr>
          </a:p>
          <a:p>
            <a:r>
              <a:rPr lang="sk-SK" noProof="0" dirty="0">
                <a:solidFill>
                  <a:schemeClr val="bg1"/>
                </a:solidFill>
              </a:rPr>
              <a:t>r</a:t>
            </a:r>
            <a:r>
              <a:rPr lang="en-GB" noProof="0" dirty="0" err="1">
                <a:solidFill>
                  <a:schemeClr val="bg1"/>
                </a:solidFill>
              </a:rPr>
              <a:t>egularities</a:t>
            </a:r>
            <a:r>
              <a:rPr lang="en-GB" noProof="0" dirty="0">
                <a:solidFill>
                  <a:schemeClr val="bg1"/>
                </a:solidFill>
              </a:rPr>
              <a:t> in migration‑driven spatial redistribution: </a:t>
            </a:r>
            <a:r>
              <a:rPr lang="en-GB" b="1" noProof="0" dirty="0">
                <a:solidFill>
                  <a:schemeClr val="bg1"/>
                </a:solidFill>
              </a:rPr>
              <a:t>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543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>
                <a:solidFill>
                  <a:schemeClr val="bg1"/>
                </a:solidFill>
              </a:rPr>
              <a:t>Stage</a:t>
            </a:r>
            <a:r>
              <a:rPr lang="sk-SK" b="1" dirty="0">
                <a:solidFill>
                  <a:schemeClr val="bg1"/>
                </a:solidFill>
              </a:rPr>
              <a:t>s of </a:t>
            </a:r>
            <a:r>
              <a:rPr lang="sk-SK" b="1" dirty="0" err="1">
                <a:solidFill>
                  <a:schemeClr val="bg1"/>
                </a:solidFill>
              </a:rPr>
              <a:t>urban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development</a:t>
            </a:r>
            <a:r>
              <a:rPr b="1" dirty="0">
                <a:solidFill>
                  <a:schemeClr val="bg1"/>
                </a:solidFill>
              </a:rPr>
              <a:t> model</a:t>
            </a:r>
            <a:endParaRPr lang="sk-SK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dirty="0" err="1">
                <a:solidFill>
                  <a:schemeClr val="bg1"/>
                </a:solidFill>
              </a:rPr>
              <a:t>dentifies</a:t>
            </a:r>
            <a:r>
              <a:rPr dirty="0">
                <a:solidFill>
                  <a:schemeClr val="bg1"/>
                </a:solidFill>
              </a:rPr>
              <a:t> stages based on the relationship between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the growth of the core and the </a:t>
            </a:r>
            <a:r>
              <a:rPr lang="sk-SK" dirty="0">
                <a:solidFill>
                  <a:schemeClr val="bg1"/>
                </a:solidFill>
              </a:rPr>
              <a:t>ring</a:t>
            </a:r>
            <a:r>
              <a:rPr dirty="0">
                <a:solidFill>
                  <a:schemeClr val="bg1"/>
                </a:solidFill>
              </a:rPr>
              <a:t> </a:t>
            </a:r>
            <a:br>
              <a:rPr lang="sk-SK"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of a functional urban region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AC949F5-236E-4EB6-0BD8-3125BE58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78" y="2165445"/>
            <a:ext cx="4616382" cy="428048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5C11A42-92D5-AFEA-9FE7-44B28B4C8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83" y="4478303"/>
            <a:ext cx="2475075" cy="2379697"/>
          </a:xfrm>
          <a:prstGeom prst="rect">
            <a:avLst/>
          </a:prstGeom>
        </p:spPr>
      </p:pic>
      <p:sp>
        <p:nvSpPr>
          <p:cNvPr id="9" name="BlokTextu 8">
            <a:hlinkClick r:id="rId4"/>
            <a:extLst>
              <a:ext uri="{FF2B5EF4-FFF2-40B4-BE49-F238E27FC236}">
                <a16:creationId xmlns:a16="http://schemas.microsoft.com/office/drawing/2014/main" id="{313C857B-F676-932E-F35A-91978EAF4F98}"/>
              </a:ext>
            </a:extLst>
          </p:cNvPr>
          <p:cNvSpPr txBox="1"/>
          <p:nvPr/>
        </p:nvSpPr>
        <p:spPr>
          <a:xfrm>
            <a:off x="6802452" y="6632812"/>
            <a:ext cx="49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err="1">
                <a:solidFill>
                  <a:schemeClr val="bg1"/>
                </a:solidFill>
              </a:rPr>
              <a:t>source</a:t>
            </a:r>
            <a:endParaRPr lang="sk-S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2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CAA0D637-4AA4-C017-F13C-49F99BF8A2AD}"/>
              </a:ext>
            </a:extLst>
          </p:cNvPr>
          <p:cNvSpPr txBox="1">
            <a:spLocks/>
          </p:cNvSpPr>
          <p:nvPr/>
        </p:nvSpPr>
        <p:spPr>
          <a:xfrm>
            <a:off x="680321" y="2383514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Stages of urban development 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stages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Suburbanisation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Disurbanisation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E1D2726-8B45-207D-BF61-604B2C57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38" y="2505962"/>
            <a:ext cx="4937391" cy="3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9C786-B08C-2758-7A16-1A1180DB1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62362-6426-C7F4-643F-4175178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D4C85CF1-8C62-17E4-76F2-6B78353849B8}"/>
              </a:ext>
            </a:extLst>
          </p:cNvPr>
          <p:cNvSpPr txBox="1">
            <a:spLocks/>
          </p:cNvSpPr>
          <p:nvPr/>
        </p:nvSpPr>
        <p:spPr>
          <a:xfrm>
            <a:off x="680321" y="2383514"/>
            <a:ext cx="9613861" cy="441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Stages of urban development 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stages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Suburbanisation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Disurbanisation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Reurbanisation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ssues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s it better to use the net migration rate or absolute net migration?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ow can bias be avoided when </a:t>
            </a:r>
            <a:r>
              <a:rPr lang="sk-SK" dirty="0" err="1">
                <a:solidFill>
                  <a:schemeClr val="bg1"/>
                </a:solidFill>
              </a:rPr>
              <a:t>core</a:t>
            </a:r>
            <a:r>
              <a:rPr lang="sk-SK" dirty="0">
                <a:solidFill>
                  <a:schemeClr val="bg1"/>
                </a:solidFill>
              </a:rPr>
              <a:t> and ring</a:t>
            </a:r>
            <a:r>
              <a:rPr lang="en-US" dirty="0">
                <a:solidFill>
                  <a:schemeClr val="bg1"/>
                </a:solidFill>
              </a:rPr>
              <a:t> have different population sizes?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58290F7-0C0E-EFF1-D2F8-B7ABBBE4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61" y="2112855"/>
            <a:ext cx="4937391" cy="3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urban development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96976" cy="441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Stages of urban development model</a:t>
            </a:r>
          </a:p>
          <a:p>
            <a:r>
              <a:rPr lang="sk-SK" sz="2200" dirty="0">
                <a:solidFill>
                  <a:schemeClr val="bg1"/>
                </a:solidFill>
              </a:rPr>
              <a:t>e</a:t>
            </a:r>
            <a:r>
              <a:rPr sz="2200" dirty="0" err="1">
                <a:solidFill>
                  <a:schemeClr val="bg1"/>
                </a:solidFill>
              </a:rPr>
              <a:t>xpression</a:t>
            </a:r>
            <a:r>
              <a:rPr sz="2200" dirty="0">
                <a:solidFill>
                  <a:schemeClr val="bg1"/>
                </a:solidFill>
              </a:rPr>
              <a:t> using the relationship between intraregional and interregional redistribution processes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ssues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s it better to use the net migration rate or absolute net migration?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ow can bias be avoided when </a:t>
            </a:r>
            <a:r>
              <a:rPr lang="sk-SK" dirty="0" err="1">
                <a:solidFill>
                  <a:schemeClr val="bg1"/>
                </a:solidFill>
              </a:rPr>
              <a:t>core</a:t>
            </a:r>
            <a:r>
              <a:rPr lang="sk-SK" dirty="0">
                <a:solidFill>
                  <a:schemeClr val="bg1"/>
                </a:solidFill>
              </a:rPr>
              <a:t> and ring</a:t>
            </a:r>
            <a:r>
              <a:rPr lang="en-US" dirty="0">
                <a:solidFill>
                  <a:schemeClr val="bg1"/>
                </a:solidFill>
              </a:rPr>
              <a:t> have different population sizes?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ED9A690-FFF5-AA1C-419A-3F75215B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40" y="3360139"/>
            <a:ext cx="6782149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16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1481</Words>
  <Application>Microsoft Office PowerPoint</Application>
  <PresentationFormat>Širokouhlá</PresentationFormat>
  <Paragraphs>286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Arial</vt:lpstr>
      <vt:lpstr>Arial Narrow</vt:lpstr>
      <vt:lpstr>Berlín</vt:lpstr>
      <vt:lpstr>Migration and Human Capital</vt:lpstr>
      <vt:lpstr>Spatial redistribution of population</vt:lpstr>
      <vt:lpstr>Spatial redistribution of population</vt:lpstr>
      <vt:lpstr>Spatial redistribution of population</vt:lpstr>
      <vt:lpstr>Processes of spatial redistribution of population</vt:lpstr>
      <vt:lpstr>Models of urban development</vt:lpstr>
      <vt:lpstr>Models of urban development</vt:lpstr>
      <vt:lpstr>Models of urban development</vt:lpstr>
      <vt:lpstr>Models of urban development</vt:lpstr>
      <vt:lpstr>Models of urban development</vt:lpstr>
      <vt:lpstr>Models of urban development</vt:lpstr>
      <vt:lpstr>Models of urban development</vt:lpstr>
      <vt:lpstr>Example: Lithuania</vt:lpstr>
      <vt:lpstr>Example: United Kingdom</vt:lpstr>
      <vt:lpstr>Example: Slovakia and Hungary</vt:lpstr>
      <vt:lpstr>Regional and local dimension of urban development</vt:lpstr>
      <vt:lpstr>Urban development processes – concentration and deconcentration of population in regions of Slovakia</vt:lpstr>
      <vt:lpstr>Urban development processes – centralization and decentralization of population in regions of Slovakia</vt:lpstr>
      <vt:lpstr>Stages of urban development</vt:lpstr>
      <vt:lpstr>Intraregional urban development in selected regions</vt:lpstr>
      <vt:lpstr>Urban development in regional systems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5</cp:revision>
  <dcterms:created xsi:type="dcterms:W3CDTF">2026-03-09T12:51:50Z</dcterms:created>
  <dcterms:modified xsi:type="dcterms:W3CDTF">2026-03-13T07:28:47Z</dcterms:modified>
</cp:coreProperties>
</file>