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4"/>
  </p:sldMasterIdLst>
  <p:sldIdLst>
    <p:sldId id="256" r:id="rId5"/>
    <p:sldId id="257" r:id="rId6"/>
    <p:sldId id="289" r:id="rId7"/>
    <p:sldId id="288" r:id="rId8"/>
    <p:sldId id="290" r:id="rId9"/>
    <p:sldId id="291" r:id="rId10"/>
    <p:sldId id="295" r:id="rId11"/>
    <p:sldId id="292" r:id="rId12"/>
    <p:sldId id="293" r:id="rId13"/>
    <p:sldId id="294" r:id="rId14"/>
    <p:sldId id="296" r:id="rId15"/>
    <p:sldId id="297" r:id="rId16"/>
    <p:sldId id="298" r:id="rId17"/>
    <p:sldId id="299" r:id="rId18"/>
    <p:sldId id="30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ewer" initials="L" lastIdx="1" clrIdx="0">
    <p:extLst>
      <p:ext uri="{19B8F6BF-5375-455C-9EA6-DF929625EA0E}">
        <p15:presenceInfo xmlns:p15="http://schemas.microsoft.com/office/powerpoint/2012/main" userId="d379359de72718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8FEF"/>
    <a:srgbClr val="71DAFF"/>
    <a:srgbClr val="009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1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8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2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6410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80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21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5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34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9DA6DEF-D377-4FC0-BEB9-A1FFE097AF4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4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4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0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8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1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9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5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8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1DAFF"/>
            </a:gs>
            <a:gs pos="54000">
              <a:srgbClr val="009BD2"/>
            </a:gs>
            <a:gs pos="100000">
              <a:srgbClr val="6D8FEF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A6DEF-D377-4FC0-BEB9-A1FFE097AF4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11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156804"/>
          </a:xfrm>
        </p:spPr>
        <p:txBody>
          <a:bodyPr/>
          <a:lstStyle/>
          <a:p>
            <a:r>
              <a:rPr lang="sk-SK" dirty="0"/>
              <a:t>Migrácia a ľudský kapitál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47866" y="2625624"/>
            <a:ext cx="8144134" cy="1117687"/>
          </a:xfrm>
        </p:spPr>
        <p:txBody>
          <a:bodyPr/>
          <a:lstStyle/>
          <a:p>
            <a:r>
              <a:rPr lang="sk-SK" dirty="0"/>
              <a:t>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01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1975449"/>
            <a:ext cx="12192000" cy="48825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bIns="36000"/>
          <a:lstStyle/>
          <a:p>
            <a:pPr>
              <a:lnSpc>
                <a:spcPct val="70000"/>
              </a:lnSpc>
            </a:pPr>
            <a:r>
              <a:rPr lang="sk-SK" dirty="0">
                <a:latin typeface="Arial Narrow" panose="020B0606020202030204" pitchFamily="34" charset="0"/>
              </a:rPr>
              <a:t>Vnútroregionálne procesy urbánneho vývoja</a:t>
            </a:r>
            <a:br>
              <a:rPr lang="sk-SK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		</a:t>
            </a:r>
            <a:r>
              <a:rPr lang="sk-SK" sz="2000" dirty="0">
                <a:latin typeface="Arial Narrow" panose="020B0606020202030204" pitchFamily="34" charset="0"/>
              </a:rPr>
              <a:t>migrantov s najvyšším dosiahnutým vzdelaním základným a vysokoškolským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34" name="BlokTextu 33"/>
          <p:cNvSpPr txBox="1"/>
          <p:nvPr/>
        </p:nvSpPr>
        <p:spPr>
          <a:xfrm>
            <a:off x="159005" y="4965023"/>
            <a:ext cx="3706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latin typeface="Arial Narrow" panose="020B0606020202030204" pitchFamily="34" charset="0"/>
              </a:rPr>
              <a:t>1469</a:t>
            </a:r>
            <a:endParaRPr lang="en-US" sz="800" dirty="0">
              <a:latin typeface="Arial Narrow" panose="020B0606020202030204" pitchFamily="34" charset="0"/>
            </a:endParaRPr>
          </a:p>
        </p:txBody>
      </p:sp>
      <p:sp>
        <p:nvSpPr>
          <p:cNvPr id="35" name="BlokTextu 34"/>
          <p:cNvSpPr txBox="1"/>
          <p:nvPr/>
        </p:nvSpPr>
        <p:spPr>
          <a:xfrm>
            <a:off x="4041640" y="3251730"/>
            <a:ext cx="3706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latin typeface="Arial Narrow" panose="020B0606020202030204" pitchFamily="34" charset="0"/>
              </a:rPr>
              <a:t>3138</a:t>
            </a:r>
            <a:endParaRPr lang="en-US" sz="800" dirty="0">
              <a:latin typeface="Arial Narrow" panose="020B0606020202030204" pitchFamily="34" charset="0"/>
            </a:endParaRPr>
          </a:p>
        </p:txBody>
      </p:sp>
      <p:sp>
        <p:nvSpPr>
          <p:cNvPr id="37" name="BlokTextu 36"/>
          <p:cNvSpPr txBox="1"/>
          <p:nvPr/>
        </p:nvSpPr>
        <p:spPr>
          <a:xfrm>
            <a:off x="3998532" y="5180467"/>
            <a:ext cx="3706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latin typeface="Arial Narrow" panose="020B0606020202030204" pitchFamily="34" charset="0"/>
              </a:rPr>
              <a:t>4745</a:t>
            </a:r>
            <a:endParaRPr lang="en-US" sz="800" dirty="0">
              <a:latin typeface="Arial Narrow" panose="020B0606020202030204" pitchFamily="34" charset="0"/>
            </a:endParaRPr>
          </a:p>
        </p:txBody>
      </p:sp>
      <p:sp>
        <p:nvSpPr>
          <p:cNvPr id="38" name="BlokTextu 37"/>
          <p:cNvSpPr txBox="1"/>
          <p:nvPr/>
        </p:nvSpPr>
        <p:spPr>
          <a:xfrm>
            <a:off x="8526554" y="3404703"/>
            <a:ext cx="3706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latin typeface="Arial Narrow" panose="020B0606020202030204" pitchFamily="34" charset="0"/>
              </a:rPr>
              <a:t>6212</a:t>
            </a:r>
            <a:endParaRPr lang="en-US" sz="800" dirty="0">
              <a:latin typeface="Arial Narrow" panose="020B0606020202030204" pitchFamily="34" charset="0"/>
            </a:endParaRPr>
          </a:p>
        </p:txBody>
      </p:sp>
      <p:sp>
        <p:nvSpPr>
          <p:cNvPr id="49" name="BlokTextu 48"/>
          <p:cNvSpPr txBox="1"/>
          <p:nvPr/>
        </p:nvSpPr>
        <p:spPr>
          <a:xfrm>
            <a:off x="-55325" y="6626796"/>
            <a:ext cx="6252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Regionálny systém FMR 01B (Bezák 2014); Zdroj dát: ŠÚSR – Anonymizované údaje o individuálnych migráciách 1996-2018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BlokTextu 51"/>
          <p:cNvSpPr txBox="1"/>
          <p:nvPr/>
        </p:nvSpPr>
        <p:spPr>
          <a:xfrm rot="16200000">
            <a:off x="-340532" y="2848840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800" dirty="0">
                <a:solidFill>
                  <a:schemeClr val="bg1"/>
                </a:solidFill>
                <a:latin typeface="Arial Narrow" panose="020B0606020202030204" pitchFamily="34" charset="0"/>
              </a:rPr>
              <a:t>najvyššie dosiahnuté vzdelanie</a:t>
            </a:r>
          </a:p>
          <a:p>
            <a:pPr algn="ctr"/>
            <a:r>
              <a:rPr lang="sk-SK" sz="2000" dirty="0">
                <a:solidFill>
                  <a:schemeClr val="bg1"/>
                </a:solidFill>
                <a:latin typeface="Arial Narrow" panose="020B0606020202030204" pitchFamily="34" charset="0"/>
              </a:rPr>
              <a:t>základné</a:t>
            </a:r>
            <a:endParaRPr lang="en-US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BlokTextu 52"/>
          <p:cNvSpPr txBox="1"/>
          <p:nvPr/>
        </p:nvSpPr>
        <p:spPr>
          <a:xfrm rot="16200000">
            <a:off x="-442322" y="4449586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800" dirty="0">
                <a:solidFill>
                  <a:schemeClr val="bg1"/>
                </a:solidFill>
                <a:latin typeface="Arial Narrow" panose="020B0606020202030204" pitchFamily="34" charset="0"/>
              </a:rPr>
              <a:t>najvyššie dosiahnuté vzdelanie</a:t>
            </a:r>
          </a:p>
          <a:p>
            <a:pPr algn="ctr"/>
            <a:r>
              <a:rPr lang="sk-SK" sz="2000" dirty="0">
                <a:solidFill>
                  <a:schemeClr val="bg1"/>
                </a:solidFill>
                <a:latin typeface="Arial Narrow" panose="020B0606020202030204" pitchFamily="34" charset="0"/>
              </a:rPr>
              <a:t>vysokoškolské</a:t>
            </a:r>
            <a:endParaRPr lang="en-US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BlokTextu 54"/>
          <p:cNvSpPr txBox="1"/>
          <p:nvPr/>
        </p:nvSpPr>
        <p:spPr>
          <a:xfrm>
            <a:off x="6356084" y="5637706"/>
            <a:ext cx="5763172" cy="1163395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lIns="72000" tIns="0" bIns="0" rtlCol="0">
            <a:spAutoFit/>
          </a:bodyPr>
          <a:lstStyle/>
          <a:p>
            <a:pPr marL="182563" indent="-18256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bg1"/>
                </a:solidFill>
                <a:latin typeface="Arial Narrow" panose="020B0606020202030204" pitchFamily="34" charset="0"/>
              </a:rPr>
              <a:t>procesy intenzívnejšie u migrantov s nižším stupňom vzdelania</a:t>
            </a:r>
          </a:p>
          <a:p>
            <a:pPr marL="355600" lvl="1" indent="-1746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k-SK" sz="1500" dirty="0">
                <a:solidFill>
                  <a:schemeClr val="bg1"/>
                </a:solidFill>
                <a:latin typeface="Arial Narrow" panose="020B0606020202030204" pitchFamily="34" charset="0"/>
              </a:rPr>
              <a:t>obvody atraktívnejšie najmä v rozvinutejších regiónoch väčších miest</a:t>
            </a:r>
          </a:p>
          <a:p>
            <a:pPr marL="182563" indent="-18256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bg1"/>
                </a:solidFill>
                <a:latin typeface="Arial Narrow" panose="020B0606020202030204" pitchFamily="34" charset="0"/>
              </a:rPr>
              <a:t>menšia intenzita procesov u migrantov s vysokoškolským </a:t>
            </a:r>
            <a:r>
              <a:rPr lang="sk-SK" dirty="0" err="1">
                <a:solidFill>
                  <a:schemeClr val="bg1"/>
                </a:solidFill>
                <a:latin typeface="Arial Narrow" panose="020B0606020202030204" pitchFamily="34" charset="0"/>
              </a:rPr>
              <a:t>vzd</a:t>
            </a:r>
            <a:r>
              <a:rPr lang="sk-SK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pPr marL="355600" lvl="1" indent="-1746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k-SK" sz="1500" dirty="0">
                <a:solidFill>
                  <a:schemeClr val="bg1"/>
                </a:solidFill>
                <a:latin typeface="Arial Narrow" panose="020B0606020202030204" pitchFamily="34" charset="0"/>
              </a:rPr>
              <a:t>menšia diferencovanosť atraktívnosti jadier a obvodov</a:t>
            </a:r>
          </a:p>
          <a:p>
            <a:pPr marL="355600" lvl="1" indent="-1746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k-SK" sz="1500" dirty="0">
                <a:solidFill>
                  <a:schemeClr val="bg1"/>
                </a:solidFill>
                <a:latin typeface="Arial Narrow" panose="020B0606020202030204" pitchFamily="34" charset="0"/>
              </a:rPr>
              <a:t>väčší počet regiónov s centralizáciou</a:t>
            </a:r>
            <a:endParaRPr lang="en-US" sz="15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6" name="Obrázok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7" t="73118" r="8039" b="13555"/>
          <a:stretch/>
        </p:blipFill>
        <p:spPr>
          <a:xfrm>
            <a:off x="3600152" y="6051083"/>
            <a:ext cx="784365" cy="503011"/>
          </a:xfrm>
          <a:prstGeom prst="rect">
            <a:avLst/>
          </a:prstGeom>
        </p:spPr>
      </p:pic>
      <p:pic>
        <p:nvPicPr>
          <p:cNvPr id="42" name="Obrázok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5" t="69247" r="8343" b="21909"/>
          <a:stretch/>
        </p:blipFill>
        <p:spPr>
          <a:xfrm>
            <a:off x="4599814" y="6126600"/>
            <a:ext cx="1535484" cy="424803"/>
          </a:xfrm>
          <a:prstGeom prst="rect">
            <a:avLst/>
          </a:prstGeom>
        </p:spPr>
      </p:pic>
      <p:pic>
        <p:nvPicPr>
          <p:cNvPr id="50" name="Obrázok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9" t="73118" r="24461" b="13262"/>
          <a:stretch/>
        </p:blipFill>
        <p:spPr>
          <a:xfrm>
            <a:off x="133206" y="5802389"/>
            <a:ext cx="3172115" cy="700970"/>
          </a:xfrm>
          <a:prstGeom prst="rect">
            <a:avLst/>
          </a:prstGeom>
        </p:spPr>
      </p:pic>
      <p:sp>
        <p:nvSpPr>
          <p:cNvPr id="54" name="BlokTextu 53"/>
          <p:cNvSpPr txBox="1"/>
          <p:nvPr/>
        </p:nvSpPr>
        <p:spPr>
          <a:xfrm>
            <a:off x="177089" y="5756167"/>
            <a:ext cx="33682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Rozdiel medzi hodnotou miery čistej migrácie v jadre a obvode (‰)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BlokTextu 55"/>
          <p:cNvSpPr txBox="1"/>
          <p:nvPr/>
        </p:nvSpPr>
        <p:spPr>
          <a:xfrm>
            <a:off x="3889221" y="6068784"/>
            <a:ext cx="518336" cy="512961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bIns="0" rtlCol="0">
            <a:spAutoFit/>
          </a:bodyPr>
          <a:lstStyle/>
          <a:p>
            <a:pPr>
              <a:lnSpc>
                <a:spcPts val="750"/>
              </a:lnSpc>
            </a:pPr>
            <a:r>
              <a:rPr lang="sk-SK" sz="700" dirty="0">
                <a:solidFill>
                  <a:schemeClr val="bg1"/>
                </a:solidFill>
                <a:latin typeface="Arial Narrow" panose="020B0606020202030204" pitchFamily="34" charset="0"/>
              </a:rPr>
              <a:t>2000</a:t>
            </a:r>
          </a:p>
          <a:p>
            <a:pPr>
              <a:lnSpc>
                <a:spcPts val="750"/>
              </a:lnSpc>
            </a:pPr>
            <a:r>
              <a:rPr lang="sk-SK" sz="700" dirty="0">
                <a:solidFill>
                  <a:schemeClr val="bg1"/>
                </a:solidFill>
                <a:latin typeface="Arial Narrow" panose="020B0606020202030204" pitchFamily="34" charset="0"/>
              </a:rPr>
              <a:t>1500</a:t>
            </a:r>
          </a:p>
          <a:p>
            <a:pPr>
              <a:lnSpc>
                <a:spcPts val="750"/>
              </a:lnSpc>
            </a:pPr>
            <a:r>
              <a:rPr lang="sk-SK" sz="700" dirty="0">
                <a:solidFill>
                  <a:schemeClr val="bg1"/>
                </a:solidFill>
                <a:latin typeface="Arial Narrow" panose="020B0606020202030204" pitchFamily="34" charset="0"/>
              </a:rPr>
              <a:t>1000</a:t>
            </a:r>
          </a:p>
          <a:p>
            <a:pPr>
              <a:lnSpc>
                <a:spcPts val="750"/>
              </a:lnSpc>
            </a:pPr>
            <a:r>
              <a:rPr lang="sk-SK" sz="700" dirty="0">
                <a:solidFill>
                  <a:schemeClr val="bg1"/>
                </a:solidFill>
                <a:latin typeface="Arial Narrow" panose="020B0606020202030204" pitchFamily="34" charset="0"/>
              </a:rPr>
              <a:t>  500</a:t>
            </a:r>
          </a:p>
          <a:p>
            <a:pPr>
              <a:lnSpc>
                <a:spcPts val="750"/>
              </a:lnSpc>
            </a:pPr>
            <a:r>
              <a:rPr lang="sk-SK" sz="700" dirty="0">
                <a:solidFill>
                  <a:schemeClr val="bg1"/>
                </a:solidFill>
                <a:latin typeface="Arial Narrow" panose="020B0606020202030204" pitchFamily="34" charset="0"/>
              </a:rPr>
              <a:t>  100</a:t>
            </a:r>
            <a:endParaRPr lang="en-US" sz="7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BlokTextu 56"/>
          <p:cNvSpPr txBox="1"/>
          <p:nvPr/>
        </p:nvSpPr>
        <p:spPr>
          <a:xfrm>
            <a:off x="4574705" y="6091906"/>
            <a:ext cx="1622066" cy="153888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rIns="0" bIns="0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centralizácia          decentralizácia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BlokTextu 57"/>
          <p:cNvSpPr txBox="1"/>
          <p:nvPr/>
        </p:nvSpPr>
        <p:spPr>
          <a:xfrm>
            <a:off x="3438527" y="5698387"/>
            <a:ext cx="3423042" cy="390295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Rozdiel medzi hodnotou čistej migrácie v jadre a obvode </a:t>
            </a:r>
            <a:b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(počet osôb)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9" name="Rovná spojovacia šípka 58"/>
          <p:cNvCxnSpPr/>
          <p:nvPr/>
        </p:nvCxnSpPr>
        <p:spPr>
          <a:xfrm flipV="1">
            <a:off x="1315706" y="5996405"/>
            <a:ext cx="1095375" cy="3175"/>
          </a:xfrm>
          <a:prstGeom prst="straightConnector1">
            <a:avLst/>
          </a:prstGeom>
          <a:ln>
            <a:headEnd type="stealth" w="sm" len="lg"/>
            <a:tailEnd type="stealth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Rovná spojnica 59"/>
          <p:cNvCxnSpPr/>
          <p:nvPr/>
        </p:nvCxnSpPr>
        <p:spPr>
          <a:xfrm>
            <a:off x="1863393" y="6005197"/>
            <a:ext cx="591" cy="1822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4" t="12210" r="9154" b="38667"/>
          <a:stretch/>
        </p:blipFill>
        <p:spPr>
          <a:xfrm>
            <a:off x="616812" y="3790501"/>
            <a:ext cx="3790745" cy="1820284"/>
          </a:xfrm>
          <a:prstGeom prst="rect">
            <a:avLst/>
          </a:prstGeom>
        </p:spPr>
      </p:pic>
      <p:sp>
        <p:nvSpPr>
          <p:cNvPr id="45" name="BlokTextu 44"/>
          <p:cNvSpPr txBox="1"/>
          <p:nvPr/>
        </p:nvSpPr>
        <p:spPr>
          <a:xfrm>
            <a:off x="2849616" y="5223208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centralizácia:     26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decentralizácia: 36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3" t="12211" r="9153" b="38947"/>
          <a:stretch/>
        </p:blipFill>
        <p:spPr>
          <a:xfrm>
            <a:off x="4475176" y="3792191"/>
            <a:ext cx="3790851" cy="1809872"/>
          </a:xfrm>
          <a:prstGeom prst="rect">
            <a:avLst/>
          </a:prstGeom>
        </p:spPr>
      </p:pic>
      <p:sp>
        <p:nvSpPr>
          <p:cNvPr id="46" name="BlokTextu 45"/>
          <p:cNvSpPr txBox="1"/>
          <p:nvPr/>
        </p:nvSpPr>
        <p:spPr>
          <a:xfrm>
            <a:off x="6647345" y="5223208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centralizácia:     10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decentralizácia: 52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4" t="12351" r="9154" b="38947"/>
          <a:stretch/>
        </p:blipFill>
        <p:spPr>
          <a:xfrm>
            <a:off x="8336346" y="3790013"/>
            <a:ext cx="3790745" cy="1804684"/>
          </a:xfrm>
          <a:prstGeom prst="rect">
            <a:avLst/>
          </a:prstGeom>
        </p:spPr>
      </p:pic>
      <p:sp>
        <p:nvSpPr>
          <p:cNvPr id="51" name="BlokTextu 50"/>
          <p:cNvSpPr txBox="1"/>
          <p:nvPr/>
        </p:nvSpPr>
        <p:spPr>
          <a:xfrm>
            <a:off x="10432835" y="5223208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centralizácia:     17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decentralizácia: 45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2" t="12210" r="9154" b="39088"/>
          <a:stretch/>
        </p:blipFill>
        <p:spPr>
          <a:xfrm>
            <a:off x="546493" y="2010267"/>
            <a:ext cx="3785610" cy="1804684"/>
          </a:xfrm>
          <a:prstGeom prst="rect">
            <a:avLst/>
          </a:prstGeom>
        </p:spPr>
      </p:pic>
      <p:sp>
        <p:nvSpPr>
          <p:cNvPr id="39" name="BlokTextu 38"/>
          <p:cNvSpPr txBox="1"/>
          <p:nvPr/>
        </p:nvSpPr>
        <p:spPr>
          <a:xfrm>
            <a:off x="709566" y="2147431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1996-2000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BlokTextu 43"/>
          <p:cNvSpPr txBox="1"/>
          <p:nvPr/>
        </p:nvSpPr>
        <p:spPr>
          <a:xfrm>
            <a:off x="2876308" y="3404703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centralizácia:     14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decentralizácia: 48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4" t="12071" r="9154" b="39087"/>
          <a:stretch/>
        </p:blipFill>
        <p:spPr>
          <a:xfrm>
            <a:off x="4403692" y="1975449"/>
            <a:ext cx="3790745" cy="1809872"/>
          </a:xfrm>
          <a:prstGeom prst="rect">
            <a:avLst/>
          </a:prstGeom>
        </p:spPr>
      </p:pic>
      <p:sp>
        <p:nvSpPr>
          <p:cNvPr id="41" name="BlokTextu 40"/>
          <p:cNvSpPr txBox="1"/>
          <p:nvPr/>
        </p:nvSpPr>
        <p:spPr>
          <a:xfrm>
            <a:off x="4483109" y="2147430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2006-2010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BlokTextu 46"/>
          <p:cNvSpPr txBox="1"/>
          <p:nvPr/>
        </p:nvSpPr>
        <p:spPr>
          <a:xfrm>
            <a:off x="6647346" y="3404703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centralizácia:       7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decentralizácia: 55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Obrázok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4" t="12210" r="9252" b="39088"/>
          <a:stretch/>
        </p:blipFill>
        <p:spPr>
          <a:xfrm>
            <a:off x="8333646" y="1992695"/>
            <a:ext cx="3785610" cy="1804684"/>
          </a:xfrm>
          <a:prstGeom prst="rect">
            <a:avLst/>
          </a:prstGeom>
        </p:spPr>
      </p:pic>
      <p:sp>
        <p:nvSpPr>
          <p:cNvPr id="43" name="BlokTextu 42"/>
          <p:cNvSpPr txBox="1"/>
          <p:nvPr/>
        </p:nvSpPr>
        <p:spPr>
          <a:xfrm>
            <a:off x="8266027" y="2141495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2016-2020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BlokTextu 47"/>
          <p:cNvSpPr txBox="1"/>
          <p:nvPr/>
        </p:nvSpPr>
        <p:spPr>
          <a:xfrm>
            <a:off x="10435354" y="3404635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centralizácia:       9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decentralizácia: 53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515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sk-SK" dirty="0">
                <a:latin typeface="Arial Narrow" panose="020B0606020202030204" pitchFamily="34" charset="0"/>
              </a:rPr>
              <a:t>Vnútroregionálny urbánny vývoj</a:t>
            </a:r>
            <a:br>
              <a:rPr lang="sk-SK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		</a:t>
            </a:r>
            <a:r>
              <a:rPr lang="sk-SK" sz="2000" dirty="0">
                <a:latin typeface="Arial Narrow" panose="020B0606020202030204" pitchFamily="34" charset="0"/>
              </a:rPr>
              <a:t>vo vybraných regiónoch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1" name="BlokTextu 20"/>
          <p:cNvSpPr txBox="1"/>
          <p:nvPr/>
        </p:nvSpPr>
        <p:spPr>
          <a:xfrm flipH="1">
            <a:off x="187412" y="6074025"/>
            <a:ext cx="1181342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dirty="0">
                <a:solidFill>
                  <a:schemeClr val="bg1"/>
                </a:solidFill>
                <a:latin typeface="Arial Narrow" panose="020B0606020202030204" pitchFamily="34" charset="0"/>
              </a:rPr>
              <a:t>1996-2018:		jadro: 	−6 750							jadro: 	−3 983								jadro: 	−18 503 </a:t>
            </a:r>
          </a:p>
          <a:p>
            <a:r>
              <a:rPr lang="sk-SK" sz="1300" dirty="0">
                <a:solidFill>
                  <a:schemeClr val="bg1"/>
                </a:solidFill>
                <a:latin typeface="Arial Narrow" panose="020B0606020202030204" pitchFamily="34" charset="0"/>
              </a:rPr>
              <a:t>migračné saldo	obvod:	73 955							obvod: 	−1 375								obvod: 	  14 534</a:t>
            </a:r>
          </a:p>
          <a:p>
            <a:r>
              <a:rPr lang="sk-SK" sz="1300" dirty="0">
                <a:solidFill>
                  <a:schemeClr val="bg1"/>
                </a:solidFill>
                <a:latin typeface="Arial Narrow" panose="020B0606020202030204" pitchFamily="34" charset="0"/>
              </a:rPr>
              <a:t>			región:	67 205							región: 	−5 358								región:   −3 969</a:t>
            </a:r>
            <a:endParaRPr lang="en-US" sz="13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BlokTextu 21"/>
          <p:cNvSpPr txBox="1"/>
          <p:nvPr/>
        </p:nvSpPr>
        <p:spPr>
          <a:xfrm flipH="1">
            <a:off x="-21929" y="1992842"/>
            <a:ext cx="3595256" cy="276999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sk-SK" sz="1500" dirty="0">
                <a:solidFill>
                  <a:schemeClr val="bg1"/>
                </a:solidFill>
                <a:latin typeface="Arial Narrow" panose="020B0606020202030204" pitchFamily="34" charset="0"/>
              </a:rPr>
              <a:t>FMR Bratislava</a:t>
            </a:r>
            <a:endParaRPr lang="en-US" sz="15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BlokTextu 24"/>
          <p:cNvSpPr txBox="1"/>
          <p:nvPr/>
        </p:nvSpPr>
        <p:spPr>
          <a:xfrm flipH="1">
            <a:off x="4045846" y="1988740"/>
            <a:ext cx="3595256" cy="276999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sk-SK" sz="1500" dirty="0">
                <a:solidFill>
                  <a:schemeClr val="bg1"/>
                </a:solidFill>
                <a:latin typeface="Arial Narrow" panose="020B0606020202030204" pitchFamily="34" charset="0"/>
              </a:rPr>
              <a:t>FMR Spišská Nová Ves</a:t>
            </a:r>
            <a:endParaRPr lang="en-US" sz="15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 flipH="1">
            <a:off x="8093971" y="1988740"/>
            <a:ext cx="3595256" cy="276999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sk-SK" sz="1500" dirty="0">
                <a:solidFill>
                  <a:schemeClr val="bg1"/>
                </a:solidFill>
                <a:latin typeface="Arial Narrow" panose="020B0606020202030204" pitchFamily="34" charset="0"/>
              </a:rPr>
              <a:t>FMR Košice</a:t>
            </a:r>
            <a:endParaRPr lang="en-US" sz="15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90" y="2219972"/>
            <a:ext cx="4071600" cy="184883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985" y="2225554"/>
            <a:ext cx="4071600" cy="184325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1585" y="2222327"/>
            <a:ext cx="4071600" cy="1846484"/>
          </a:xfrm>
          <a:prstGeom prst="rect">
            <a:avLst/>
          </a:prstGeom>
        </p:spPr>
      </p:pic>
      <p:pic>
        <p:nvPicPr>
          <p:cNvPr id="23" name="Obrázok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275" y="4111800"/>
            <a:ext cx="4071600" cy="1919236"/>
          </a:xfrm>
          <a:prstGeom prst="rect">
            <a:avLst/>
          </a:prstGeom>
        </p:spPr>
      </p:pic>
      <p:pic>
        <p:nvPicPr>
          <p:cNvPr id="26" name="Obrázok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8325" y="4111800"/>
            <a:ext cx="4071600" cy="1919236"/>
          </a:xfrm>
          <a:prstGeom prst="rect">
            <a:avLst/>
          </a:prstGeom>
        </p:spPr>
      </p:pic>
      <p:pic>
        <p:nvPicPr>
          <p:cNvPr id="29" name="Obrázok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9925" y="4111800"/>
            <a:ext cx="4071600" cy="191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32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sk-SK" dirty="0">
                <a:latin typeface="Arial Narrow" panose="020B0606020202030204" pitchFamily="34" charset="0"/>
              </a:rPr>
              <a:t>Vnútroregionálny urbánny vývoj</a:t>
            </a:r>
            <a:br>
              <a:rPr lang="sk-SK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		</a:t>
            </a:r>
            <a:r>
              <a:rPr lang="sk-SK" sz="2000" dirty="0">
                <a:latin typeface="Arial Narrow" panose="020B0606020202030204" pitchFamily="34" charset="0"/>
              </a:rPr>
              <a:t>vo FMR Bratislava – podľa najvyššieho dosiahnutého stupňa vzdelania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1" name="BlokTextu 20"/>
          <p:cNvSpPr txBox="1"/>
          <p:nvPr/>
        </p:nvSpPr>
        <p:spPr>
          <a:xfrm flipH="1">
            <a:off x="0" y="6143971"/>
            <a:ext cx="11813426" cy="701149"/>
          </a:xfrm>
          <a:prstGeom prst="rect">
            <a:avLst/>
          </a:prstGeom>
          <a:noFill/>
        </p:spPr>
        <p:txBody>
          <a:bodyPr wrap="square" lIns="108000" tIns="3600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1200" dirty="0">
                <a:solidFill>
                  <a:schemeClr val="bg1"/>
                </a:solidFill>
                <a:latin typeface="Arial Narrow" panose="020B0606020202030204" pitchFamily="34" charset="0"/>
              </a:rPr>
              <a:t>1996-2018:		0-24: 	     12 337						0-24: 	   −10 693							0-24: 	  23 030</a:t>
            </a:r>
          </a:p>
          <a:p>
            <a:pPr>
              <a:lnSpc>
                <a:spcPct val="90000"/>
              </a:lnSpc>
            </a:pPr>
            <a:r>
              <a:rPr lang="sk-SK" sz="1200" dirty="0">
                <a:solidFill>
                  <a:schemeClr val="bg1"/>
                </a:solidFill>
                <a:latin typeface="Arial Narrow" panose="020B0606020202030204" pitchFamily="34" charset="0"/>
              </a:rPr>
              <a:t>migračné saldo		základné:  </a:t>
            </a:r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>
                <a:solidFill>
                  <a:schemeClr val="bg1"/>
                </a:solidFill>
                <a:latin typeface="Arial Narrow" panose="020B0606020202030204" pitchFamily="34" charset="0"/>
              </a:rPr>
              <a:t>−4 251 						základné:</a:t>
            </a:r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>
                <a:solidFill>
                  <a:schemeClr val="bg1"/>
                </a:solidFill>
                <a:latin typeface="Arial Narrow" panose="020B0606020202030204" pitchFamily="34" charset="0"/>
              </a:rPr>
              <a:t>−10 748							základné: </a:t>
            </a:r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>
                <a:solidFill>
                  <a:schemeClr val="bg1"/>
                </a:solidFill>
                <a:latin typeface="Arial Narrow" panose="020B0606020202030204" pitchFamily="34" charset="0"/>
              </a:rPr>
              <a:t>6 497</a:t>
            </a:r>
          </a:p>
          <a:p>
            <a:pPr>
              <a:lnSpc>
                <a:spcPct val="90000"/>
              </a:lnSpc>
            </a:pPr>
            <a:r>
              <a:rPr lang="sk-SK" sz="1200" dirty="0">
                <a:solidFill>
                  <a:schemeClr val="bg1"/>
                </a:solidFill>
                <a:latin typeface="Arial Narrow" panose="020B0606020202030204" pitchFamily="34" charset="0"/>
              </a:rPr>
              <a:t>			stredné :    15 422						stredné:	     −4 680							stredné:  20 102</a:t>
            </a:r>
          </a:p>
          <a:p>
            <a:pPr>
              <a:lnSpc>
                <a:spcPct val="90000"/>
              </a:lnSpc>
            </a:pPr>
            <a:r>
              <a:rPr lang="sk-SK" sz="1200" dirty="0">
                <a:solidFill>
                  <a:schemeClr val="bg1"/>
                </a:solidFill>
                <a:latin typeface="Arial Narrow" panose="020B0606020202030204" pitchFamily="34" charset="0"/>
              </a:rPr>
              <a:t>			vysoké:	     43 697		 				vysoké:	     19 371	 						vysoké:   24 326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BlokTextu 21"/>
          <p:cNvSpPr txBox="1"/>
          <p:nvPr/>
        </p:nvSpPr>
        <p:spPr>
          <a:xfrm flipH="1">
            <a:off x="-21929" y="1992842"/>
            <a:ext cx="3595256" cy="276999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sk-SK" sz="1500" dirty="0">
                <a:solidFill>
                  <a:schemeClr val="bg1"/>
                </a:solidFill>
                <a:latin typeface="Arial Narrow" panose="020B0606020202030204" pitchFamily="34" charset="0"/>
              </a:rPr>
              <a:t>FMR Bratislava</a:t>
            </a:r>
            <a:endParaRPr lang="en-US" sz="15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BlokTextu 24"/>
          <p:cNvSpPr txBox="1"/>
          <p:nvPr/>
        </p:nvSpPr>
        <p:spPr>
          <a:xfrm flipH="1">
            <a:off x="4045846" y="1988740"/>
            <a:ext cx="3595256" cy="276999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sk-SK" sz="1500" dirty="0">
                <a:solidFill>
                  <a:schemeClr val="bg1"/>
                </a:solidFill>
                <a:latin typeface="Arial Narrow" panose="020B0606020202030204" pitchFamily="34" charset="0"/>
              </a:rPr>
              <a:t>jadro</a:t>
            </a:r>
            <a:endParaRPr lang="en-US" sz="15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 flipH="1">
            <a:off x="8093971" y="1988740"/>
            <a:ext cx="3595256" cy="276999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sk-SK" sz="1500" dirty="0">
                <a:solidFill>
                  <a:schemeClr val="bg1"/>
                </a:solidFill>
                <a:latin typeface="Arial Narrow" panose="020B0606020202030204" pitchFamily="34" charset="0"/>
              </a:rPr>
              <a:t>obvod</a:t>
            </a:r>
            <a:endParaRPr lang="en-US" sz="15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13" y="2228176"/>
            <a:ext cx="4071600" cy="194472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787" y="2222819"/>
            <a:ext cx="4071600" cy="1950082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1387" y="2224768"/>
            <a:ext cx="4071600" cy="1952651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10" y="4188318"/>
            <a:ext cx="4071600" cy="1946028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9787" y="4188317"/>
            <a:ext cx="4071600" cy="1946029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1387" y="4191608"/>
            <a:ext cx="4071600" cy="194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87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sk-SK" dirty="0">
                <a:latin typeface="Arial Narrow" panose="020B0606020202030204" pitchFamily="34" charset="0"/>
              </a:rPr>
              <a:t>Vnútroregionálny urbánny vývoj</a:t>
            </a:r>
            <a:br>
              <a:rPr lang="sk-SK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		</a:t>
            </a:r>
            <a:r>
              <a:rPr lang="sk-SK" sz="2000" dirty="0">
                <a:latin typeface="Arial Narrow" panose="020B0606020202030204" pitchFamily="34" charset="0"/>
              </a:rPr>
              <a:t>vo FMR Spišská Nová Ves – podľa najvyššieho dosiahnutého stupňa vzdelania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1" name="BlokTextu 20"/>
          <p:cNvSpPr txBox="1"/>
          <p:nvPr/>
        </p:nvSpPr>
        <p:spPr>
          <a:xfrm flipH="1">
            <a:off x="0" y="6124757"/>
            <a:ext cx="11998229" cy="701149"/>
          </a:xfrm>
          <a:prstGeom prst="rect">
            <a:avLst/>
          </a:prstGeom>
          <a:noFill/>
        </p:spPr>
        <p:txBody>
          <a:bodyPr wrap="square" tIns="3600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1200" dirty="0">
                <a:solidFill>
                  <a:schemeClr val="bg1"/>
                </a:solidFill>
                <a:latin typeface="Arial Narrow" panose="020B0606020202030204" pitchFamily="34" charset="0"/>
              </a:rPr>
              <a:t>1996-2018:		0-24: 	     −1 278						0-24: 	   −1 565								0-24: 	       287</a:t>
            </a:r>
          </a:p>
          <a:p>
            <a:pPr>
              <a:lnSpc>
                <a:spcPct val="90000"/>
              </a:lnSpc>
            </a:pPr>
            <a:r>
              <a:rPr lang="sk-SK" sz="1200" dirty="0">
                <a:solidFill>
                  <a:schemeClr val="bg1"/>
                </a:solidFill>
                <a:latin typeface="Arial Narrow" panose="020B0606020202030204" pitchFamily="34" charset="0"/>
              </a:rPr>
              <a:t>migračné saldo		základné:     </a:t>
            </a:r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>
                <a:solidFill>
                  <a:schemeClr val="bg1"/>
                </a:solidFill>
                <a:latin typeface="Arial Narrow" panose="020B0606020202030204" pitchFamily="34" charset="0"/>
              </a:rPr>
              <a:t>−211 						základné:    −776								základné:  </a:t>
            </a:r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   </a:t>
            </a:r>
            <a:r>
              <a:rPr lang="sk-SK" sz="1200" dirty="0">
                <a:solidFill>
                  <a:schemeClr val="bg1"/>
                </a:solidFill>
                <a:latin typeface="Arial Narrow" panose="020B0606020202030204" pitchFamily="34" charset="0"/>
              </a:rPr>
              <a:t>565</a:t>
            </a:r>
          </a:p>
          <a:p>
            <a:pPr>
              <a:lnSpc>
                <a:spcPct val="90000"/>
              </a:lnSpc>
            </a:pPr>
            <a:r>
              <a:rPr lang="sk-SK" sz="1200" dirty="0">
                <a:solidFill>
                  <a:schemeClr val="bg1"/>
                </a:solidFill>
                <a:latin typeface="Arial Narrow" panose="020B0606020202030204" pitchFamily="34" charset="0"/>
              </a:rPr>
              <a:t>			stredné :    −1 321						stredné:      −575								stredné:     −746</a:t>
            </a:r>
          </a:p>
          <a:p>
            <a:pPr>
              <a:lnSpc>
                <a:spcPct val="90000"/>
              </a:lnSpc>
            </a:pPr>
            <a:r>
              <a:rPr lang="sk-SK" sz="1200" dirty="0">
                <a:solidFill>
                  <a:schemeClr val="bg1"/>
                </a:solidFill>
                <a:latin typeface="Arial Narrow" panose="020B0606020202030204" pitchFamily="34" charset="0"/>
              </a:rPr>
              <a:t>			vysoké:	    </a:t>
            </a:r>
            <a:r>
              <a:rPr lang="sk-SK" sz="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>
                <a:solidFill>
                  <a:schemeClr val="bg1"/>
                </a:solidFill>
                <a:latin typeface="Arial Narrow" panose="020B0606020202030204" pitchFamily="34" charset="0"/>
              </a:rPr>
              <a:t>−2 548		 				vysoké:	   −1 067	 							vysoké:   −1 481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BlokTextu 21"/>
          <p:cNvSpPr txBox="1"/>
          <p:nvPr/>
        </p:nvSpPr>
        <p:spPr>
          <a:xfrm flipH="1">
            <a:off x="-21929" y="1992842"/>
            <a:ext cx="3595256" cy="276999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sk-SK" sz="1500" dirty="0">
                <a:solidFill>
                  <a:schemeClr val="bg1"/>
                </a:solidFill>
                <a:latin typeface="Arial Narrow" panose="020B0606020202030204" pitchFamily="34" charset="0"/>
              </a:rPr>
              <a:t>FMR Spišská Nová Ves</a:t>
            </a:r>
            <a:endParaRPr lang="en-US" sz="15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BlokTextu 24"/>
          <p:cNvSpPr txBox="1"/>
          <p:nvPr/>
        </p:nvSpPr>
        <p:spPr>
          <a:xfrm flipH="1">
            <a:off x="4045846" y="1988740"/>
            <a:ext cx="3595256" cy="276999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sk-SK" sz="1500" dirty="0">
                <a:solidFill>
                  <a:schemeClr val="bg1"/>
                </a:solidFill>
                <a:latin typeface="Arial Narrow" panose="020B0606020202030204" pitchFamily="34" charset="0"/>
              </a:rPr>
              <a:t>jadro</a:t>
            </a:r>
            <a:endParaRPr lang="en-US" sz="15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 flipH="1">
            <a:off x="8093971" y="1988740"/>
            <a:ext cx="3595256" cy="276999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sk-SK" sz="1500" dirty="0">
                <a:solidFill>
                  <a:schemeClr val="bg1"/>
                </a:solidFill>
                <a:latin typeface="Arial Narrow" panose="020B0606020202030204" pitchFamily="34" charset="0"/>
              </a:rPr>
              <a:t>obvod</a:t>
            </a:r>
            <a:endParaRPr lang="en-US" sz="15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09" y="2220288"/>
            <a:ext cx="4071600" cy="195008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891" y="2224349"/>
            <a:ext cx="4071600" cy="194602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483" y="2224349"/>
            <a:ext cx="4071600" cy="194195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14" y="4175932"/>
            <a:ext cx="4071600" cy="194326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1485" y="4173370"/>
            <a:ext cx="4071600" cy="1946029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4827" y="4174430"/>
            <a:ext cx="4071600" cy="194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24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sk-SK" dirty="0">
                <a:latin typeface="Arial Narrow" panose="020B0606020202030204" pitchFamily="34" charset="0"/>
              </a:rPr>
              <a:t>Vnútroregionálny urbánny vývoj</a:t>
            </a:r>
            <a:br>
              <a:rPr lang="sk-SK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		</a:t>
            </a:r>
            <a:r>
              <a:rPr lang="sk-SK" sz="2000" dirty="0">
                <a:latin typeface="Arial Narrow" panose="020B0606020202030204" pitchFamily="34" charset="0"/>
              </a:rPr>
              <a:t>vo FMR Košice – podľa najvyššieho dosiahnutého stupňa vzdelania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1" name="BlokTextu 20"/>
          <p:cNvSpPr txBox="1"/>
          <p:nvPr/>
        </p:nvSpPr>
        <p:spPr>
          <a:xfrm flipH="1">
            <a:off x="-1" y="6128364"/>
            <a:ext cx="11998229" cy="701149"/>
          </a:xfrm>
          <a:prstGeom prst="rect">
            <a:avLst/>
          </a:prstGeom>
          <a:noFill/>
        </p:spPr>
        <p:txBody>
          <a:bodyPr wrap="square" tIns="3600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1200" dirty="0">
                <a:solidFill>
                  <a:schemeClr val="bg1"/>
                </a:solidFill>
                <a:latin typeface="Arial Narrow" panose="020B0606020202030204" pitchFamily="34" charset="0"/>
              </a:rPr>
              <a:t>1996-2018:		0-24: 	    −2 304						0-24: 	    −8 398								0-24: 	    6 094</a:t>
            </a:r>
          </a:p>
          <a:p>
            <a:pPr>
              <a:lnSpc>
                <a:spcPct val="90000"/>
              </a:lnSpc>
            </a:pPr>
            <a:r>
              <a:rPr lang="sk-SK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migračné saldo 	základné: </a:t>
            </a:r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>
                <a:solidFill>
                  <a:schemeClr val="bg1"/>
                </a:solidFill>
                <a:latin typeface="Arial Narrow" panose="020B0606020202030204" pitchFamily="34" charset="0"/>
              </a:rPr>
              <a:t>−2 910					 	základné: </a:t>
            </a:r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sk-SK" sz="1200" dirty="0">
                <a:solidFill>
                  <a:schemeClr val="bg1"/>
                </a:solidFill>
                <a:latin typeface="Arial Narrow" panose="020B0606020202030204" pitchFamily="34" charset="0"/>
              </a:rPr>
              <a:t>−6 187								základné:</a:t>
            </a:r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  </a:t>
            </a:r>
            <a:r>
              <a:rPr lang="sk-SK" sz="1200" dirty="0">
                <a:solidFill>
                  <a:schemeClr val="bg1"/>
                </a:solidFill>
                <a:latin typeface="Arial Narrow" panose="020B0606020202030204" pitchFamily="34" charset="0"/>
              </a:rPr>
              <a:t>3 277</a:t>
            </a:r>
          </a:p>
          <a:p>
            <a:pPr>
              <a:lnSpc>
                <a:spcPct val="90000"/>
              </a:lnSpc>
            </a:pPr>
            <a:r>
              <a:rPr lang="sk-SK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			stredné:       −811  						stredné:	    −3 916								stredné:    3 105</a:t>
            </a:r>
          </a:p>
          <a:p>
            <a:pPr>
              <a:lnSpc>
                <a:spcPct val="90000"/>
              </a:lnSpc>
            </a:pPr>
            <a:r>
              <a:rPr lang="sk-SK" sz="1200" dirty="0">
                <a:solidFill>
                  <a:schemeClr val="bg1"/>
                </a:solidFill>
                <a:latin typeface="Arial Narrow" panose="020B0606020202030204" pitchFamily="34" charset="0"/>
              </a:rPr>
              <a:t>			vysoké:	      2 056		 				vysoké:	           −2	 							vysoké:     2 058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BlokTextu 21"/>
          <p:cNvSpPr txBox="1"/>
          <p:nvPr/>
        </p:nvSpPr>
        <p:spPr>
          <a:xfrm flipH="1">
            <a:off x="-21929" y="1992842"/>
            <a:ext cx="3595256" cy="276999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sk-SK" sz="1500" dirty="0">
                <a:solidFill>
                  <a:schemeClr val="bg1"/>
                </a:solidFill>
                <a:latin typeface="Arial Narrow" panose="020B0606020202030204" pitchFamily="34" charset="0"/>
              </a:rPr>
              <a:t>FMR Košice</a:t>
            </a:r>
            <a:endParaRPr lang="en-US" sz="15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BlokTextu 24"/>
          <p:cNvSpPr txBox="1"/>
          <p:nvPr/>
        </p:nvSpPr>
        <p:spPr>
          <a:xfrm flipH="1">
            <a:off x="4045846" y="1988740"/>
            <a:ext cx="3595256" cy="276999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sk-SK" sz="1500" dirty="0">
                <a:solidFill>
                  <a:schemeClr val="bg1"/>
                </a:solidFill>
                <a:latin typeface="Arial Narrow" panose="020B0606020202030204" pitchFamily="34" charset="0"/>
              </a:rPr>
              <a:t>jadro</a:t>
            </a:r>
            <a:endParaRPr lang="en-US" sz="15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 flipH="1">
            <a:off x="8093971" y="1988740"/>
            <a:ext cx="3595256" cy="276999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sk-SK" sz="1500" dirty="0">
                <a:solidFill>
                  <a:schemeClr val="bg1"/>
                </a:solidFill>
                <a:latin typeface="Arial Narrow" panose="020B0606020202030204" pitchFamily="34" charset="0"/>
              </a:rPr>
              <a:t>obvod</a:t>
            </a:r>
            <a:endParaRPr lang="en-US" sz="15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25" y="2224182"/>
            <a:ext cx="4071600" cy="194818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350" y="2222289"/>
            <a:ext cx="4071600" cy="1950082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119" y="2224968"/>
            <a:ext cx="4071600" cy="1947404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720" y="4187943"/>
            <a:ext cx="4071600" cy="1951820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470" y="4187943"/>
            <a:ext cx="4071600" cy="1949047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3119" y="4187943"/>
            <a:ext cx="4071600" cy="194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2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1842877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dôsledky migrácie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102698" cy="3599316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kvantitatívne zmeny v priestorovej distribúcii obyvateľstva</a:t>
            </a:r>
          </a:p>
          <a:p>
            <a:r>
              <a:rPr lang="sk-SK" dirty="0">
                <a:solidFill>
                  <a:schemeClr val="bg1"/>
                </a:solidFill>
              </a:rPr>
              <a:t>redistribúcia reprodukčného potenciálu</a:t>
            </a:r>
          </a:p>
          <a:p>
            <a:r>
              <a:rPr lang="sk-SK" dirty="0">
                <a:solidFill>
                  <a:schemeClr val="bg1"/>
                </a:solidFill>
              </a:rPr>
              <a:t>zmeny štruktúry obyvateľstva</a:t>
            </a:r>
          </a:p>
          <a:p>
            <a:r>
              <a:rPr lang="sk-SK" dirty="0">
                <a:solidFill>
                  <a:schemeClr val="bg1"/>
                </a:solidFill>
              </a:rPr>
              <a:t>redistribúcia ľudského kapitálu</a:t>
            </a:r>
          </a:p>
        </p:txBody>
      </p:sp>
    </p:spTree>
    <p:extLst>
      <p:ext uri="{BB962C8B-B14F-4D97-AF65-F5344CB8AC3E}">
        <p14:creationId xmlns:p14="http://schemas.microsoft.com/office/powerpoint/2010/main" val="2258447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ľudský kapitál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896328" cy="3994916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faktor stimulujúci hospodársky rozvoj, diferenciáciu miezd</a:t>
            </a:r>
          </a:p>
          <a:p>
            <a:r>
              <a:rPr lang="sk-SK" dirty="0">
                <a:solidFill>
                  <a:schemeClr val="bg1"/>
                </a:solidFill>
              </a:rPr>
              <a:t>zručnosti, vedomosti, schopnosti a ďalšie vlastnosti jedinca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v širšom zmysle napr. aj zdravotný stav či morálny profil 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umožňujú mu zvýšiť produktivitu svojej práce, a tým za ňu získať vyššiu mzdu</a:t>
            </a:r>
          </a:p>
          <a:p>
            <a:r>
              <a:rPr lang="sk-SK" dirty="0">
                <a:solidFill>
                  <a:schemeClr val="bg1"/>
                </a:solidFill>
              </a:rPr>
              <a:t>vychádza z pohľadu na jednotlivca a zároveň predpokladá jeho racionálne správanie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do svojho ľudského kapitálu investuje až do bodu, v ktorom sa náklady na tieto investície vyrovnajú očakávaným benefitom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rozdiely v príjmoch jednotlivcov by tak mali reflektovať ich predošlé investície do svojho ľudského kapitálu</a:t>
            </a:r>
          </a:p>
          <a:p>
            <a:r>
              <a:rPr lang="sk-SK" dirty="0">
                <a:solidFill>
                  <a:schemeClr val="bg1"/>
                </a:solidFill>
              </a:rPr>
              <a:t>s rastom vzdelanosti rastie pravdepodobnosť investícií do iných zložiek ľudského kapitálu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úroveň ľudského kapitálu možno zjednodušene stotožniť so stupňom dosiahnutého vzdelania </a:t>
            </a:r>
          </a:p>
          <a:p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9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ľudský kapitál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896328" cy="3599316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faktor stimulujúci hospodársky rozvoj – ekonomický výskum</a:t>
            </a:r>
          </a:p>
          <a:p>
            <a:r>
              <a:rPr lang="sk-SK" dirty="0">
                <a:solidFill>
                  <a:schemeClr val="bg1"/>
                </a:solidFill>
              </a:rPr>
              <a:t>diferenciácia príjmu, sociálna fragmentácia – sociologický výskum</a:t>
            </a:r>
          </a:p>
          <a:p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priestorová agregácia a redistribúcia ľudského kapitálu – geografický výskum</a:t>
            </a:r>
          </a:p>
          <a:p>
            <a:pPr lvl="1"/>
            <a:r>
              <a:rPr lang="sk-SK" spc="-10" dirty="0">
                <a:solidFill>
                  <a:schemeClr val="bg1"/>
                </a:solidFill>
              </a:rPr>
              <a:t>skúmanie priestorových vzorcov a zákonitostí migrácie obyvateľstva podľa rôznych kategórií vzdelania a veku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rôzne stupne dosiahnutého vzdelania možno považovať za rôzne úrovne individuálneho ľudského kapitálu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obyvateľstvo vo vyššom ekonomicky aktívnom veku môže byť nositeľom nadobudnutých skúseností, zručností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mladšie vekové kategórie migrantov majú perspektívu svoj individuálny ľudský kapitál ďalej zvyšovať a tiež realizovať svoje ekonomické aktivity (v danej územnej jednotke) dlhšie</a:t>
            </a:r>
          </a:p>
          <a:p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40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ľudský kapitál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0" y="2336873"/>
            <a:ext cx="11129241" cy="4408984"/>
          </a:xfrm>
        </p:spPr>
        <p:txBody>
          <a:bodyPr>
            <a:normAutofit lnSpcReduction="10000"/>
          </a:bodyPr>
          <a:lstStyle/>
          <a:p>
            <a:r>
              <a:rPr lang="sk-SK" dirty="0">
                <a:solidFill>
                  <a:schemeClr val="bg1"/>
                </a:solidFill>
              </a:rPr>
              <a:t>známe pravidelnosti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západné krajiny – v migrácii dominujú študenti a absolventi – koncentrácia obyvateľstva a ľudského kapitálu do metropolitných regiónov (tzv. triumf veľkomesta)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zvýšený ľudský kapitál (generovaný napr. aj univerzitami) ešte viac priťahuje ľudský kapitál</a:t>
            </a:r>
          </a:p>
          <a:p>
            <a:pPr lvl="3"/>
            <a:r>
              <a:rPr lang="sk-SK" dirty="0">
                <a:solidFill>
                  <a:schemeClr val="bg1"/>
                </a:solidFill>
              </a:rPr>
              <a:t>vďaka limitovanej sociálnej mobilite sa generuje ľudský kapitál aj prirodzenou reprodukciou (vzdelané deti vzdelaných rodičov)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významná úloha vedomostne náročných služieb – katalyzátor migrácie obyvateľstva s najvyšším stupňom vzdelania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rozvojové krajiny – veľkomestá (univerzitné centrá) generujú zvýšený ľudský kapitál, ale v migrácii často dominuje chudobné obyvateľstvo bez vzdelania a uplatniteľných zručností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migrácia často prispieva k rastu počtu obyvateľov ale nie ku koncentrácii ľudského kapitálu (vznik </a:t>
            </a:r>
            <a:r>
              <a:rPr lang="sk-SK" dirty="0" err="1">
                <a:solidFill>
                  <a:schemeClr val="bg1"/>
                </a:solidFill>
              </a:rPr>
              <a:t>slumov</a:t>
            </a:r>
            <a:r>
              <a:rPr lang="sk-SK" dirty="0">
                <a:solidFill>
                  <a:schemeClr val="bg1"/>
                </a:solidFill>
              </a:rPr>
              <a:t>)</a:t>
            </a:r>
          </a:p>
          <a:p>
            <a:pPr lvl="8"/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výzva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staršie obyvateľstvo doteraz vnímané skôr ako potenciálna príťaž pre sociálny systém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so starnutím obyvateľstva a nevyhnutnosťou rozvoja ekonomiky možno očakávať zvýšený dôraz na skúsenosti a zručnosti starších, ale stále ekonomicky aktívnych migrantov</a:t>
            </a:r>
          </a:p>
          <a:p>
            <a:pPr lvl="3"/>
            <a:r>
              <a:rPr lang="sk-SK" dirty="0">
                <a:solidFill>
                  <a:schemeClr val="bg1"/>
                </a:solidFill>
              </a:rPr>
              <a:t>dôležitý vplyv zdravia</a:t>
            </a:r>
          </a:p>
        </p:txBody>
      </p:sp>
    </p:spTree>
    <p:extLst>
      <p:ext uri="{BB962C8B-B14F-4D97-AF65-F5344CB8AC3E}">
        <p14:creationId xmlns:p14="http://schemas.microsoft.com/office/powerpoint/2010/main" val="304127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ľudský kapitál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0" y="2336873"/>
            <a:ext cx="11129241" cy="4408984"/>
          </a:xfrm>
        </p:spPr>
        <p:txBody>
          <a:bodyPr>
            <a:normAutofit/>
          </a:bodyPr>
          <a:lstStyle/>
          <a:p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40" y="0"/>
            <a:ext cx="10232199" cy="685800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1128840" y="591645"/>
            <a:ext cx="9428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1996-2018</a:t>
            </a:r>
            <a:endParaRPr lang="en-US" sz="15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234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1975449"/>
            <a:ext cx="12192000" cy="48825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27660" r="4640" b="23688"/>
          <a:stretch/>
        </p:blipFill>
        <p:spPr>
          <a:xfrm>
            <a:off x="8099652" y="1975449"/>
            <a:ext cx="4088360" cy="1902988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3" t="27801" r="6146" b="23405"/>
          <a:stretch/>
        </p:blipFill>
        <p:spPr>
          <a:xfrm>
            <a:off x="4059896" y="3977687"/>
            <a:ext cx="4038351" cy="190854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3" t="21986" r="6146" b="29078"/>
          <a:stretch/>
        </p:blipFill>
        <p:spPr>
          <a:xfrm>
            <a:off x="4077544" y="1975449"/>
            <a:ext cx="4027287" cy="191409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22128" r="10256" b="28936"/>
          <a:stretch/>
        </p:blipFill>
        <p:spPr>
          <a:xfrm>
            <a:off x="58379" y="1998715"/>
            <a:ext cx="4016223" cy="191409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3" t="22270" r="10457" b="28936"/>
          <a:stretch/>
        </p:blipFill>
        <p:spPr>
          <a:xfrm>
            <a:off x="70795" y="3968371"/>
            <a:ext cx="3994041" cy="190854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sk-SK" dirty="0">
                <a:latin typeface="Arial Narrow" panose="020B0606020202030204" pitchFamily="34" charset="0"/>
              </a:rPr>
              <a:t>Procesy urbánneho vývoja</a:t>
            </a:r>
            <a:br>
              <a:rPr lang="sk-SK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		</a:t>
            </a:r>
            <a:r>
              <a:rPr lang="sk-SK" sz="2000" dirty="0">
                <a:latin typeface="Arial Narrow" panose="020B0606020202030204" pitchFamily="34" charset="0"/>
              </a:rPr>
              <a:t>Koncentrácia a dekoncentrácia obyvateľstva v regiónoch Slovenska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32" name="BlokTextu 31"/>
          <p:cNvSpPr txBox="1"/>
          <p:nvPr/>
        </p:nvSpPr>
        <p:spPr>
          <a:xfrm>
            <a:off x="202241" y="3273645"/>
            <a:ext cx="3241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solidFill>
                  <a:schemeClr val="bg1"/>
                </a:solidFill>
                <a:latin typeface="Arial Narrow" panose="020B0606020202030204" pitchFamily="34" charset="0"/>
              </a:rPr>
              <a:t>362</a:t>
            </a:r>
            <a:endParaRPr lang="en-US" sz="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145487" y="5162422"/>
            <a:ext cx="3706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latin typeface="Arial Narrow" panose="020B0606020202030204" pitchFamily="34" charset="0"/>
              </a:rPr>
              <a:t>1469</a:t>
            </a:r>
            <a:endParaRPr lang="en-US" sz="800" dirty="0">
              <a:latin typeface="Arial Narrow" panose="020B0606020202030204" pitchFamily="34" charset="0"/>
            </a:endParaRPr>
          </a:p>
        </p:txBody>
      </p:sp>
      <p:sp>
        <p:nvSpPr>
          <p:cNvPr id="35" name="BlokTextu 34"/>
          <p:cNvSpPr txBox="1"/>
          <p:nvPr/>
        </p:nvSpPr>
        <p:spPr>
          <a:xfrm>
            <a:off x="4172868" y="3213281"/>
            <a:ext cx="3706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latin typeface="Arial Narrow" panose="020B0606020202030204" pitchFamily="34" charset="0"/>
              </a:rPr>
              <a:t>3138</a:t>
            </a:r>
            <a:endParaRPr lang="en-US" sz="800" dirty="0">
              <a:latin typeface="Arial Narrow" panose="020B0606020202030204" pitchFamily="34" charset="0"/>
            </a:endParaRPr>
          </a:p>
        </p:txBody>
      </p:sp>
      <p:sp>
        <p:nvSpPr>
          <p:cNvPr id="37" name="BlokTextu 36"/>
          <p:cNvSpPr txBox="1"/>
          <p:nvPr/>
        </p:nvSpPr>
        <p:spPr>
          <a:xfrm>
            <a:off x="4172868" y="5266051"/>
            <a:ext cx="3706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latin typeface="Arial Narrow" panose="020B0606020202030204" pitchFamily="34" charset="0"/>
              </a:rPr>
              <a:t>4745</a:t>
            </a:r>
            <a:endParaRPr lang="en-US" sz="800" dirty="0">
              <a:latin typeface="Arial Narrow" panose="020B0606020202030204" pitchFamily="34" charset="0"/>
            </a:endParaRPr>
          </a:p>
        </p:txBody>
      </p:sp>
      <p:sp>
        <p:nvSpPr>
          <p:cNvPr id="38" name="BlokTextu 37"/>
          <p:cNvSpPr txBox="1"/>
          <p:nvPr/>
        </p:nvSpPr>
        <p:spPr>
          <a:xfrm>
            <a:off x="8292757" y="3305419"/>
            <a:ext cx="3706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latin typeface="Arial Narrow" panose="020B0606020202030204" pitchFamily="34" charset="0"/>
              </a:rPr>
              <a:t>6212</a:t>
            </a:r>
            <a:endParaRPr lang="en-US" sz="800" dirty="0">
              <a:latin typeface="Arial Narrow" panose="020B0606020202030204" pitchFamily="34" charset="0"/>
            </a:endParaRPr>
          </a:p>
        </p:txBody>
      </p:sp>
      <p:sp>
        <p:nvSpPr>
          <p:cNvPr id="39" name="BlokTextu 38"/>
          <p:cNvSpPr txBox="1"/>
          <p:nvPr/>
        </p:nvSpPr>
        <p:spPr>
          <a:xfrm>
            <a:off x="-24041" y="2061452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1996-2000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BlokTextu 39"/>
          <p:cNvSpPr txBox="1"/>
          <p:nvPr/>
        </p:nvSpPr>
        <p:spPr>
          <a:xfrm>
            <a:off x="-6220" y="3973716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2001-2005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BlokTextu 40"/>
          <p:cNvSpPr txBox="1"/>
          <p:nvPr/>
        </p:nvSpPr>
        <p:spPr>
          <a:xfrm>
            <a:off x="4082566" y="2073702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2006-2010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BlokTextu 41"/>
          <p:cNvSpPr txBox="1"/>
          <p:nvPr/>
        </p:nvSpPr>
        <p:spPr>
          <a:xfrm>
            <a:off x="4088877" y="3973716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2011-2015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BlokTextu 42"/>
          <p:cNvSpPr txBox="1"/>
          <p:nvPr/>
        </p:nvSpPr>
        <p:spPr>
          <a:xfrm>
            <a:off x="8184682" y="2059603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2016-2020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168285" y="4222128"/>
            <a:ext cx="3992668" cy="1724299"/>
          </a:xfrm>
          <a:solidFill>
            <a:schemeClr val="tx1">
              <a:lumMod val="85000"/>
            </a:schemeClr>
          </a:solidFill>
          <a:ln w="6350"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0" tIns="72000" rIns="0">
            <a:normAutofit fontScale="25000" lnSpcReduction="20000"/>
          </a:bodyPr>
          <a:lstStyle/>
          <a:p>
            <a:pPr indent="-141288"/>
            <a:r>
              <a:rPr lang="sk-SK" sz="72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rastúca priestorová polarizácia územia</a:t>
            </a:r>
          </a:p>
          <a:p>
            <a:pPr lvl="1" indent="-141288"/>
            <a:r>
              <a:rPr lang="sk-SK" sz="6000" dirty="0">
                <a:solidFill>
                  <a:schemeClr val="bg1"/>
                </a:solidFill>
                <a:latin typeface="Arial Narrow" panose="020B0606020202030204" pitchFamily="34" charset="0"/>
              </a:rPr>
              <a:t>zreteľná fáza metropolizácie</a:t>
            </a:r>
            <a:endParaRPr lang="sk-SK" sz="6000" dirty="0"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  <a:p>
            <a:pPr indent="-141288"/>
            <a:r>
              <a:rPr lang="sk-SK" sz="72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klesá počet regiónov s koncentráciou</a:t>
            </a:r>
          </a:p>
          <a:p>
            <a:pPr marL="447675" lvl="1" indent="-174625"/>
            <a:r>
              <a:rPr lang="sk-SK" sz="56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najmä regiónov stredne veľkých a malých miest</a:t>
            </a:r>
          </a:p>
          <a:p>
            <a:pPr marL="447675" lvl="1" indent="-174625"/>
            <a:r>
              <a:rPr lang="sk-SK" sz="56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osobitná pozícia FMR Bratislava</a:t>
            </a:r>
          </a:p>
          <a:p>
            <a:pPr marL="447675" lvl="1" indent="-174625"/>
            <a:r>
              <a:rPr lang="sk-SK" sz="56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intenzifikácia dekoncentrácie v periférnych regiónoch</a:t>
            </a:r>
          </a:p>
          <a:p>
            <a:pPr marL="447675" lvl="1" indent="-174625"/>
            <a:r>
              <a:rPr lang="sk-SK" sz="56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pozitívny zvrat v regiónoch väčších miest</a:t>
            </a:r>
          </a:p>
          <a:p>
            <a:pPr lvl="1"/>
            <a:endParaRPr lang="sk-SK" sz="1600" dirty="0"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44" name="BlokTextu 43"/>
          <p:cNvSpPr txBox="1"/>
          <p:nvPr/>
        </p:nvSpPr>
        <p:spPr>
          <a:xfrm>
            <a:off x="2336540" y="3465633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koncentrácia:     26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dekoncentrácia: 36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BlokTextu 44"/>
          <p:cNvSpPr txBox="1"/>
          <p:nvPr/>
        </p:nvSpPr>
        <p:spPr>
          <a:xfrm>
            <a:off x="2332940" y="5352046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koncentrácia:     26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dekoncentrácia: 36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BlokTextu 45"/>
          <p:cNvSpPr txBox="1"/>
          <p:nvPr/>
        </p:nvSpPr>
        <p:spPr>
          <a:xfrm>
            <a:off x="6354287" y="5353656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koncentrácia:     11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dekoncentrácia: 51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BlokTextu 46"/>
          <p:cNvSpPr txBox="1"/>
          <p:nvPr/>
        </p:nvSpPr>
        <p:spPr>
          <a:xfrm>
            <a:off x="6354287" y="3465633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koncentrácia:     18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dekoncentrácia: 44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BlokTextu 47"/>
          <p:cNvSpPr txBox="1"/>
          <p:nvPr/>
        </p:nvSpPr>
        <p:spPr>
          <a:xfrm>
            <a:off x="10441456" y="3477953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koncentrácia:     11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dekoncentrácia: 51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BlokTextu 48"/>
          <p:cNvSpPr txBox="1"/>
          <p:nvPr/>
        </p:nvSpPr>
        <p:spPr>
          <a:xfrm>
            <a:off x="9380683" y="6304002"/>
            <a:ext cx="2866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Regionálny systém FMR 01B (Bezák 2014)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Zdroj dát:	ŠÚSR – Anonymizované údaje o individuálnych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	migráciách 1996-2018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4" t="71064" r="28507" b="11915"/>
          <a:stretch/>
        </p:blipFill>
        <p:spPr>
          <a:xfrm>
            <a:off x="1610057" y="5925141"/>
            <a:ext cx="2874357" cy="642404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3" t="47234" r="4039" b="30497"/>
          <a:stretch/>
        </p:blipFill>
        <p:spPr>
          <a:xfrm>
            <a:off x="5471108" y="5926091"/>
            <a:ext cx="2352058" cy="871036"/>
          </a:xfrm>
          <a:prstGeom prst="rect">
            <a:avLst/>
          </a:prstGeom>
        </p:spPr>
      </p:pic>
      <p:cxnSp>
        <p:nvCxnSpPr>
          <p:cNvPr id="50" name="Rovná spojovacia šípka 49"/>
          <p:cNvCxnSpPr/>
          <p:nvPr/>
        </p:nvCxnSpPr>
        <p:spPr>
          <a:xfrm flipV="1">
            <a:off x="2332940" y="6112928"/>
            <a:ext cx="1095375" cy="3175"/>
          </a:xfrm>
          <a:prstGeom prst="straightConnector1">
            <a:avLst/>
          </a:prstGeom>
          <a:ln>
            <a:headEnd type="stealth" w="sm" len="lg"/>
            <a:tailEnd type="stealth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Rovná spojnica 50"/>
          <p:cNvCxnSpPr/>
          <p:nvPr/>
        </p:nvCxnSpPr>
        <p:spPr>
          <a:xfrm>
            <a:off x="2880627" y="6121720"/>
            <a:ext cx="591" cy="14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742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1975449"/>
            <a:ext cx="12192000" cy="48825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sk-SK" dirty="0">
                <a:latin typeface="Arial Narrow" panose="020B0606020202030204" pitchFamily="34" charset="0"/>
              </a:rPr>
              <a:t>Procesy urbánneho vývoja</a:t>
            </a:r>
            <a:br>
              <a:rPr lang="sk-SK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	</a:t>
            </a:r>
            <a:r>
              <a:rPr lang="sk-SK" sz="2000" dirty="0">
                <a:latin typeface="Arial Narrow" panose="020B0606020202030204" pitchFamily="34" charset="0"/>
              </a:rPr>
              <a:t> koncentrácia a dekoncentrácia migrantov s najvyšším dosiahnutým vzdelaním základným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34" name="BlokTextu 33"/>
          <p:cNvSpPr txBox="1"/>
          <p:nvPr/>
        </p:nvSpPr>
        <p:spPr>
          <a:xfrm>
            <a:off x="159005" y="4965023"/>
            <a:ext cx="3706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latin typeface="Arial Narrow" panose="020B0606020202030204" pitchFamily="34" charset="0"/>
              </a:rPr>
              <a:t>1469</a:t>
            </a:r>
            <a:endParaRPr lang="en-US" sz="800" dirty="0">
              <a:latin typeface="Arial Narrow" panose="020B0606020202030204" pitchFamily="34" charset="0"/>
            </a:endParaRPr>
          </a:p>
        </p:txBody>
      </p:sp>
      <p:sp>
        <p:nvSpPr>
          <p:cNvPr id="35" name="BlokTextu 34"/>
          <p:cNvSpPr txBox="1"/>
          <p:nvPr/>
        </p:nvSpPr>
        <p:spPr>
          <a:xfrm>
            <a:off x="4041640" y="3251730"/>
            <a:ext cx="3706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latin typeface="Arial Narrow" panose="020B0606020202030204" pitchFamily="34" charset="0"/>
              </a:rPr>
              <a:t>3138</a:t>
            </a:r>
            <a:endParaRPr lang="en-US" sz="800" dirty="0">
              <a:latin typeface="Arial Narrow" panose="020B0606020202030204" pitchFamily="34" charset="0"/>
            </a:endParaRPr>
          </a:p>
        </p:txBody>
      </p:sp>
      <p:sp>
        <p:nvSpPr>
          <p:cNvPr id="37" name="BlokTextu 36"/>
          <p:cNvSpPr txBox="1"/>
          <p:nvPr/>
        </p:nvSpPr>
        <p:spPr>
          <a:xfrm>
            <a:off x="3998532" y="5180467"/>
            <a:ext cx="3706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latin typeface="Arial Narrow" panose="020B0606020202030204" pitchFamily="34" charset="0"/>
              </a:rPr>
              <a:t>4745</a:t>
            </a:r>
            <a:endParaRPr lang="en-US" sz="800" dirty="0">
              <a:latin typeface="Arial Narrow" panose="020B0606020202030204" pitchFamily="34" charset="0"/>
            </a:endParaRPr>
          </a:p>
        </p:txBody>
      </p:sp>
      <p:sp>
        <p:nvSpPr>
          <p:cNvPr id="38" name="BlokTextu 37"/>
          <p:cNvSpPr txBox="1"/>
          <p:nvPr/>
        </p:nvSpPr>
        <p:spPr>
          <a:xfrm>
            <a:off x="8526554" y="3404703"/>
            <a:ext cx="3706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latin typeface="Arial Narrow" panose="020B0606020202030204" pitchFamily="34" charset="0"/>
              </a:rPr>
              <a:t>6212</a:t>
            </a:r>
            <a:endParaRPr lang="en-US" sz="800" dirty="0">
              <a:latin typeface="Arial Narrow" panose="020B060602020203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851590" y="3902090"/>
            <a:ext cx="4282042" cy="2297113"/>
          </a:xfrm>
          <a:solidFill>
            <a:schemeClr val="tx1">
              <a:lumMod val="85000"/>
            </a:schemeClr>
          </a:solidFill>
          <a:ln w="6350"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72000" tIns="72000" rIns="36000" bIns="72000">
            <a:normAutofit/>
          </a:bodyPr>
          <a:lstStyle/>
          <a:p>
            <a:pPr marL="174625" indent="-174625"/>
            <a:r>
              <a:rPr lang="sk-SK" sz="19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dekoncentrácia mimo regiónov väčších miest</a:t>
            </a:r>
          </a:p>
          <a:p>
            <a:pPr marL="447675" lvl="1" indent="-165100"/>
            <a:r>
              <a:rPr lang="sk-SK" sz="1400" spc="-1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náznaky </a:t>
            </a:r>
            <a:r>
              <a:rPr lang="sk-SK" sz="1400" spc="-10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exurbanizácie</a:t>
            </a:r>
            <a:r>
              <a:rPr lang="sk-SK" sz="1400" spc="-1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(</a:t>
            </a:r>
            <a:r>
              <a:rPr lang="sk-SK" sz="1400" spc="-10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Davis</a:t>
            </a:r>
            <a:r>
              <a:rPr lang="sk-SK" sz="1400" spc="-1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et al. 1994)/</a:t>
            </a:r>
            <a:r>
              <a:rPr lang="sk-SK" sz="1400" spc="-10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periurbanizácie</a:t>
            </a:r>
            <a:endParaRPr lang="sk-SK" sz="1400" spc="-10" dirty="0"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  <a:p>
            <a:pPr marL="904875" lvl="2" indent="-165100"/>
            <a:r>
              <a:rPr lang="sk-SK" sz="12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z hľadiska ľudského kapitálu skôr negatívne dôsledky </a:t>
            </a:r>
            <a:br>
              <a:rPr lang="sk-SK" sz="12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</a:br>
            <a:r>
              <a:rPr lang="sk-SK" sz="12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pre cieľové regióny</a:t>
            </a:r>
          </a:p>
          <a:p>
            <a:pPr marL="447675" lvl="1" indent="-165100"/>
            <a:r>
              <a:rPr lang="sk-SK" sz="14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stratégia prežitia (</a:t>
            </a:r>
            <a:r>
              <a:rPr lang="sk-SK" sz="1400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Hirt</a:t>
            </a:r>
            <a:r>
              <a:rPr lang="sk-SK" sz="14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2007)</a:t>
            </a:r>
          </a:p>
          <a:p>
            <a:pPr marL="174625" indent="-174625"/>
            <a:r>
              <a:rPr lang="sk-SK" sz="19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bez zásadného vplyvu na celkovú </a:t>
            </a:r>
            <a:r>
              <a:rPr lang="sk-SK" sz="1900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redistribúciu</a:t>
            </a:r>
            <a:r>
              <a:rPr lang="sk-SK" sz="19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obyvateľstva medzi regiónmi</a:t>
            </a:r>
          </a:p>
          <a:p>
            <a:pPr marL="447675" lvl="1" indent="-165100"/>
            <a:r>
              <a:rPr lang="sk-SK" sz="14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klesajúci objem aj význam</a:t>
            </a:r>
          </a:p>
        </p:txBody>
      </p:sp>
      <p:sp>
        <p:nvSpPr>
          <p:cNvPr id="49" name="BlokTextu 48"/>
          <p:cNvSpPr txBox="1"/>
          <p:nvPr/>
        </p:nvSpPr>
        <p:spPr>
          <a:xfrm>
            <a:off x="9276760" y="6233240"/>
            <a:ext cx="28568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Regionálny systém FMR 01B (Bezák 2014)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Zdroj dát:	ŠÚSR – Anonymizované údaje o individuálnych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	migráciách 1996-2018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1" t="65957" r="46910" b="13901"/>
          <a:stretch/>
        </p:blipFill>
        <p:spPr>
          <a:xfrm>
            <a:off x="1507789" y="5951229"/>
            <a:ext cx="1994169" cy="787840"/>
          </a:xfrm>
          <a:prstGeom prst="rect">
            <a:avLst/>
          </a:prstGeom>
        </p:spPr>
      </p:pic>
      <p:pic>
        <p:nvPicPr>
          <p:cNvPr id="29" name="Obrázok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65957" r="5945" b="13901"/>
          <a:stretch/>
        </p:blipFill>
        <p:spPr>
          <a:xfrm>
            <a:off x="4737367" y="5951191"/>
            <a:ext cx="2271424" cy="78784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634A34C4-8FDA-C02D-477D-4B9DB640C4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7" t="18781" r="9053" b="31470"/>
          <a:stretch/>
        </p:blipFill>
        <p:spPr>
          <a:xfrm>
            <a:off x="112177" y="2012276"/>
            <a:ext cx="3732789" cy="1809343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5BC15A42-80B7-D911-171C-E640C07CB9EE}"/>
              </a:ext>
            </a:extLst>
          </p:cNvPr>
          <p:cNvSpPr txBox="1"/>
          <p:nvPr/>
        </p:nvSpPr>
        <p:spPr>
          <a:xfrm>
            <a:off x="27680" y="2080125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1996-2000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3102CA90-2369-89B5-A753-223BF9DAF8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6" t="18781" r="9154" b="32187"/>
          <a:stretch/>
        </p:blipFill>
        <p:spPr>
          <a:xfrm>
            <a:off x="4114273" y="3933076"/>
            <a:ext cx="3727645" cy="1783266"/>
          </a:xfrm>
          <a:prstGeom prst="rect">
            <a:avLst/>
          </a:prstGeom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C7504FFF-DF1B-4DF2-4211-1D4E2D5732F7}"/>
              </a:ext>
            </a:extLst>
          </p:cNvPr>
          <p:cNvSpPr txBox="1"/>
          <p:nvPr/>
        </p:nvSpPr>
        <p:spPr>
          <a:xfrm>
            <a:off x="4137839" y="3984922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2016-2020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064ECC87-F781-37CA-259A-D755B91D44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3" t="18611" r="9154" b="32222"/>
          <a:stretch/>
        </p:blipFill>
        <p:spPr>
          <a:xfrm>
            <a:off x="49662" y="3939615"/>
            <a:ext cx="3867937" cy="1855654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A441BD68-D610-AA09-DE2A-8461D877BD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5" t="18750" r="9154" b="32223"/>
          <a:stretch/>
        </p:blipFill>
        <p:spPr>
          <a:xfrm>
            <a:off x="8096013" y="2009431"/>
            <a:ext cx="3793245" cy="1812188"/>
          </a:xfrm>
          <a:prstGeom prst="rect">
            <a:avLst/>
          </a:prstGeom>
        </p:spPr>
      </p:pic>
      <p:sp>
        <p:nvSpPr>
          <p:cNvPr id="17" name="BlokTextu 16">
            <a:extLst>
              <a:ext uri="{FF2B5EF4-FFF2-40B4-BE49-F238E27FC236}">
                <a16:creationId xmlns:a16="http://schemas.microsoft.com/office/drawing/2014/main" id="{AA6D3C9A-4E34-167D-4669-0082650BA9FA}"/>
              </a:ext>
            </a:extLst>
          </p:cNvPr>
          <p:cNvSpPr txBox="1"/>
          <p:nvPr/>
        </p:nvSpPr>
        <p:spPr>
          <a:xfrm>
            <a:off x="8222611" y="2053652"/>
            <a:ext cx="8147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2006-2010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23292C3B-42EB-D233-3800-CDD703239990}"/>
              </a:ext>
            </a:extLst>
          </p:cNvPr>
          <p:cNvSpPr txBox="1"/>
          <p:nvPr/>
        </p:nvSpPr>
        <p:spPr>
          <a:xfrm>
            <a:off x="49662" y="3991894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2011-2015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9" name="Obrázok 18">
            <a:extLst>
              <a:ext uri="{FF2B5EF4-FFF2-40B4-BE49-F238E27FC236}">
                <a16:creationId xmlns:a16="http://schemas.microsoft.com/office/drawing/2014/main" id="{315EF5B4-12CE-14A7-EEB5-46F2BD0AF6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5" t="19028" r="9154" b="32083"/>
          <a:stretch/>
        </p:blipFill>
        <p:spPr>
          <a:xfrm>
            <a:off x="4119264" y="2009518"/>
            <a:ext cx="3732326" cy="1778065"/>
          </a:xfrm>
          <a:prstGeom prst="rect">
            <a:avLst/>
          </a:prstGeom>
        </p:spPr>
      </p:pic>
      <p:sp>
        <p:nvSpPr>
          <p:cNvPr id="20" name="BlokTextu 19">
            <a:extLst>
              <a:ext uri="{FF2B5EF4-FFF2-40B4-BE49-F238E27FC236}">
                <a16:creationId xmlns:a16="http://schemas.microsoft.com/office/drawing/2014/main" id="{935BF2C2-1A37-7E36-E9F7-DAF811B76004}"/>
              </a:ext>
            </a:extLst>
          </p:cNvPr>
          <p:cNvSpPr txBox="1"/>
          <p:nvPr/>
        </p:nvSpPr>
        <p:spPr>
          <a:xfrm>
            <a:off x="4022205" y="2166119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2001-2005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1" name="Obrázok 20">
            <a:extLst>
              <a:ext uri="{FF2B5EF4-FFF2-40B4-BE49-F238E27FC236}">
                <a16:creationId xmlns:a16="http://schemas.microsoft.com/office/drawing/2014/main" id="{6392FD58-BB48-C262-C2B6-984E08DB5B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1" t="65957" r="46910" b="13901"/>
          <a:stretch/>
        </p:blipFill>
        <p:spPr>
          <a:xfrm>
            <a:off x="1575791" y="5794430"/>
            <a:ext cx="1994169" cy="787840"/>
          </a:xfrm>
          <a:prstGeom prst="rect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68878BD9-D48D-96CC-51F1-975BD4921F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65957" r="5945" b="13901"/>
          <a:stretch/>
        </p:blipFill>
        <p:spPr>
          <a:xfrm>
            <a:off x="4793139" y="5794430"/>
            <a:ext cx="2271424" cy="787840"/>
          </a:xfrm>
          <a:prstGeom prst="rect">
            <a:avLst/>
          </a:prstGeom>
        </p:spPr>
      </p:pic>
      <p:sp>
        <p:nvSpPr>
          <p:cNvPr id="44" name="BlokTextu 43"/>
          <p:cNvSpPr txBox="1"/>
          <p:nvPr/>
        </p:nvSpPr>
        <p:spPr>
          <a:xfrm>
            <a:off x="2103035" y="3433572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koncentrácia:     33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dekoncentrácia: 29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BlokTextu 46"/>
          <p:cNvSpPr txBox="1"/>
          <p:nvPr/>
        </p:nvSpPr>
        <p:spPr>
          <a:xfrm>
            <a:off x="10294182" y="3371336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koncentrácia:     31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dekoncentrácia: 31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BlokTextu 44"/>
          <p:cNvSpPr txBox="1"/>
          <p:nvPr/>
        </p:nvSpPr>
        <p:spPr>
          <a:xfrm>
            <a:off x="6158628" y="3433572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koncentrácia:     32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dekoncentrácia: 30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BlokTextu 47"/>
          <p:cNvSpPr txBox="1"/>
          <p:nvPr/>
        </p:nvSpPr>
        <p:spPr>
          <a:xfrm>
            <a:off x="2097903" y="5395911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koncentrácia:     26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dekoncentrácia: 36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BlokTextu 45"/>
          <p:cNvSpPr txBox="1"/>
          <p:nvPr/>
        </p:nvSpPr>
        <p:spPr>
          <a:xfrm>
            <a:off x="6041867" y="5320488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koncentrácia:     26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dekoncentrácia: 36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809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1975449"/>
            <a:ext cx="12192000" cy="48825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sk-SK" dirty="0">
                <a:latin typeface="Arial Narrow" panose="020B0606020202030204" pitchFamily="34" charset="0"/>
              </a:rPr>
              <a:t>Procesy urbánneho vývoja</a:t>
            </a:r>
            <a:br>
              <a:rPr lang="sk-SK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	</a:t>
            </a:r>
            <a:r>
              <a:rPr lang="sk-SK" sz="2000" dirty="0">
                <a:latin typeface="Arial Narrow" panose="020B0606020202030204" pitchFamily="34" charset="0"/>
              </a:rPr>
              <a:t>koncentrácia a dekoncentrácia migrantov s vysokoškolským vzdelaním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34" name="BlokTextu 33"/>
          <p:cNvSpPr txBox="1"/>
          <p:nvPr/>
        </p:nvSpPr>
        <p:spPr>
          <a:xfrm>
            <a:off x="159005" y="4965023"/>
            <a:ext cx="3706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latin typeface="Arial Narrow" panose="020B0606020202030204" pitchFamily="34" charset="0"/>
              </a:rPr>
              <a:t>1469</a:t>
            </a:r>
            <a:endParaRPr lang="en-US" sz="800" dirty="0">
              <a:latin typeface="Arial Narrow" panose="020B0606020202030204" pitchFamily="34" charset="0"/>
            </a:endParaRPr>
          </a:p>
        </p:txBody>
      </p:sp>
      <p:sp>
        <p:nvSpPr>
          <p:cNvPr id="35" name="BlokTextu 34"/>
          <p:cNvSpPr txBox="1"/>
          <p:nvPr/>
        </p:nvSpPr>
        <p:spPr>
          <a:xfrm>
            <a:off x="4041640" y="3251730"/>
            <a:ext cx="3706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latin typeface="Arial Narrow" panose="020B0606020202030204" pitchFamily="34" charset="0"/>
              </a:rPr>
              <a:t>3138</a:t>
            </a:r>
            <a:endParaRPr lang="en-US" sz="800" dirty="0">
              <a:latin typeface="Arial Narrow" panose="020B0606020202030204" pitchFamily="34" charset="0"/>
            </a:endParaRPr>
          </a:p>
        </p:txBody>
      </p:sp>
      <p:sp>
        <p:nvSpPr>
          <p:cNvPr id="37" name="BlokTextu 36"/>
          <p:cNvSpPr txBox="1"/>
          <p:nvPr/>
        </p:nvSpPr>
        <p:spPr>
          <a:xfrm>
            <a:off x="3998532" y="5180467"/>
            <a:ext cx="3706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latin typeface="Arial Narrow" panose="020B0606020202030204" pitchFamily="34" charset="0"/>
              </a:rPr>
              <a:t>4745</a:t>
            </a:r>
            <a:endParaRPr lang="en-US" sz="800" dirty="0">
              <a:latin typeface="Arial Narrow" panose="020B0606020202030204" pitchFamily="34" charset="0"/>
            </a:endParaRPr>
          </a:p>
        </p:txBody>
      </p:sp>
      <p:sp>
        <p:nvSpPr>
          <p:cNvPr id="38" name="BlokTextu 37"/>
          <p:cNvSpPr txBox="1"/>
          <p:nvPr/>
        </p:nvSpPr>
        <p:spPr>
          <a:xfrm>
            <a:off x="8526554" y="3404703"/>
            <a:ext cx="3706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latin typeface="Arial Narrow" panose="020B0606020202030204" pitchFamily="34" charset="0"/>
              </a:rPr>
              <a:t>6212</a:t>
            </a:r>
            <a:endParaRPr lang="en-US" sz="800" dirty="0">
              <a:latin typeface="Arial Narrow" panose="020B060602020203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963560" y="3922748"/>
            <a:ext cx="4127922" cy="2121001"/>
          </a:xfrm>
          <a:solidFill>
            <a:schemeClr val="tx1">
              <a:lumMod val="85000"/>
            </a:schemeClr>
          </a:solidFill>
          <a:ln w="6350"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72000" tIns="72000" rIns="36000" bIns="72000">
            <a:normAutofit/>
          </a:bodyPr>
          <a:lstStyle/>
          <a:p>
            <a:pPr marL="174625" indent="-174625"/>
            <a:r>
              <a:rPr lang="sk-SK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rastúci význam</a:t>
            </a:r>
          </a:p>
          <a:p>
            <a:pPr marL="360363" lvl="1" indent="-165100"/>
            <a:r>
              <a:rPr lang="sk-SK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rastúca polarizácia vývoja na osi </a:t>
            </a:r>
            <a:br>
              <a:rPr lang="sk-SK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</a:br>
            <a:r>
              <a:rPr lang="sk-SK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metropolitné – periférne regióny</a:t>
            </a:r>
          </a:p>
          <a:p>
            <a:pPr marL="817563" lvl="2" indent="-165100"/>
            <a:r>
              <a:rPr lang="sk-SK" sz="1400" dirty="0">
                <a:solidFill>
                  <a:schemeClr val="bg1"/>
                </a:solidFill>
                <a:latin typeface="Arial Narrow" panose="020B0606020202030204" pitchFamily="34" charset="0"/>
              </a:rPr>
              <a:t>FMR Bratislava, Košice a Trenčín – koncentrácia</a:t>
            </a:r>
          </a:p>
          <a:p>
            <a:pPr marL="817563" lvl="2" indent="-165100"/>
            <a:r>
              <a:rPr lang="sk-SK" sz="1400" dirty="0">
                <a:solidFill>
                  <a:schemeClr val="bg1"/>
                </a:solidFill>
                <a:latin typeface="Arial Narrow" panose="020B0606020202030204" pitchFamily="34" charset="0"/>
              </a:rPr>
              <a:t>neskôr aj Žilina, Trnava a Banská Bystrica</a:t>
            </a:r>
          </a:p>
          <a:p>
            <a:pPr marL="174625" indent="-174625"/>
            <a:r>
              <a:rPr lang="sk-SK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prehlbovanie regionálnych rozdielov</a:t>
            </a:r>
          </a:p>
        </p:txBody>
      </p:sp>
      <p:sp>
        <p:nvSpPr>
          <p:cNvPr id="49" name="BlokTextu 48"/>
          <p:cNvSpPr txBox="1"/>
          <p:nvPr/>
        </p:nvSpPr>
        <p:spPr>
          <a:xfrm>
            <a:off x="9335128" y="6185033"/>
            <a:ext cx="28568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Regionálny systém FMR 01B (Bezák 2014)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Zdroj dát:	ŠÚSR – Anonymizované údaje o individuálnych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	migráciách 1996-2018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3" t="18889" r="9154" b="32083"/>
          <a:stretch/>
        </p:blipFill>
        <p:spPr>
          <a:xfrm>
            <a:off x="46905" y="1992267"/>
            <a:ext cx="3867937" cy="1850408"/>
          </a:xfrm>
          <a:prstGeom prst="rect">
            <a:avLst/>
          </a:prstGeom>
        </p:spPr>
      </p:pic>
      <p:sp>
        <p:nvSpPr>
          <p:cNvPr id="39" name="BlokTextu 38"/>
          <p:cNvSpPr txBox="1"/>
          <p:nvPr/>
        </p:nvSpPr>
        <p:spPr>
          <a:xfrm>
            <a:off x="-24041" y="2061452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1996-2000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BlokTextu 43"/>
          <p:cNvSpPr txBox="1"/>
          <p:nvPr/>
        </p:nvSpPr>
        <p:spPr>
          <a:xfrm>
            <a:off x="2245599" y="3402536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koncentrácia:       8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dekoncentrácia: 54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2" t="19002" r="9014" b="32109"/>
          <a:stretch/>
        </p:blipFill>
        <p:spPr>
          <a:xfrm>
            <a:off x="4111585" y="1984753"/>
            <a:ext cx="3867991" cy="1845161"/>
          </a:xfrm>
          <a:prstGeom prst="rect">
            <a:avLst/>
          </a:prstGeom>
        </p:spPr>
      </p:pic>
      <p:sp>
        <p:nvSpPr>
          <p:cNvPr id="40" name="BlokTextu 39"/>
          <p:cNvSpPr txBox="1"/>
          <p:nvPr/>
        </p:nvSpPr>
        <p:spPr>
          <a:xfrm>
            <a:off x="4041640" y="2032167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2001-2005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BlokTextu 44"/>
          <p:cNvSpPr txBox="1"/>
          <p:nvPr/>
        </p:nvSpPr>
        <p:spPr>
          <a:xfrm>
            <a:off x="6310279" y="3424699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koncentrácia:       8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dekoncentrácia: 54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1" t="18750" r="9251" b="32223"/>
          <a:stretch/>
        </p:blipFill>
        <p:spPr>
          <a:xfrm>
            <a:off x="8111231" y="2023914"/>
            <a:ext cx="3857528" cy="1850370"/>
          </a:xfrm>
          <a:prstGeom prst="rect">
            <a:avLst/>
          </a:prstGeom>
        </p:spPr>
      </p:pic>
      <p:sp>
        <p:nvSpPr>
          <p:cNvPr id="41" name="BlokTextu 40"/>
          <p:cNvSpPr txBox="1"/>
          <p:nvPr/>
        </p:nvSpPr>
        <p:spPr>
          <a:xfrm>
            <a:off x="8164206" y="2097454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2006-2010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BlokTextu 46"/>
          <p:cNvSpPr txBox="1"/>
          <p:nvPr/>
        </p:nvSpPr>
        <p:spPr>
          <a:xfrm>
            <a:off x="10376056" y="3435112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koncentrácia:       6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dekoncentrácia: 56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9" t="19168" r="9350" b="32082"/>
          <a:stretch/>
        </p:blipFill>
        <p:spPr>
          <a:xfrm>
            <a:off x="46905" y="3992382"/>
            <a:ext cx="3847013" cy="1839916"/>
          </a:xfrm>
          <a:prstGeom prst="rect">
            <a:avLst/>
          </a:prstGeom>
        </p:spPr>
      </p:pic>
      <p:sp>
        <p:nvSpPr>
          <p:cNvPr id="42" name="BlokTextu 41"/>
          <p:cNvSpPr txBox="1"/>
          <p:nvPr/>
        </p:nvSpPr>
        <p:spPr>
          <a:xfrm>
            <a:off x="71370" y="4034245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2011-2015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BlokTextu 45"/>
          <p:cNvSpPr txBox="1"/>
          <p:nvPr/>
        </p:nvSpPr>
        <p:spPr>
          <a:xfrm>
            <a:off x="2307502" y="5426777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koncentrácia:       5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dekoncentrácia: 57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1" t="19028" r="9153" b="32083"/>
          <a:stretch/>
        </p:blipFill>
        <p:spPr>
          <a:xfrm>
            <a:off x="4041640" y="3987937"/>
            <a:ext cx="3862759" cy="1845161"/>
          </a:xfrm>
          <a:prstGeom prst="rect">
            <a:avLst/>
          </a:prstGeom>
        </p:spPr>
      </p:pic>
      <p:sp>
        <p:nvSpPr>
          <p:cNvPr id="43" name="BlokTextu 42"/>
          <p:cNvSpPr txBox="1"/>
          <p:nvPr/>
        </p:nvSpPr>
        <p:spPr>
          <a:xfrm>
            <a:off x="3990009" y="4071456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2016-2020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BlokTextu 47"/>
          <p:cNvSpPr txBox="1"/>
          <p:nvPr/>
        </p:nvSpPr>
        <p:spPr>
          <a:xfrm>
            <a:off x="6362927" y="5409906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koncentrácia:       8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dekoncentrácia: 54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8" name="Obrázok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1" t="65957" r="46910" b="13901"/>
          <a:stretch/>
        </p:blipFill>
        <p:spPr>
          <a:xfrm>
            <a:off x="1507789" y="5951229"/>
            <a:ext cx="1994169" cy="787840"/>
          </a:xfrm>
          <a:prstGeom prst="rect">
            <a:avLst/>
          </a:prstGeom>
        </p:spPr>
      </p:pic>
      <p:pic>
        <p:nvPicPr>
          <p:cNvPr id="29" name="Obrázok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65957" r="5945" b="13901"/>
          <a:stretch/>
        </p:blipFill>
        <p:spPr>
          <a:xfrm>
            <a:off x="4737367" y="5951191"/>
            <a:ext cx="2271424" cy="78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24300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C01D8A2BB263943B7AEEA6401CDC5A5" ma:contentTypeVersion="2" ma:contentTypeDescription="Umožňuje vytvoriť nový dokument." ma:contentTypeScope="" ma:versionID="2692a38d2d479d7a49384605e222058b">
  <xsd:schema xmlns:xsd="http://www.w3.org/2001/XMLSchema" xmlns:xs="http://www.w3.org/2001/XMLSchema" xmlns:p="http://schemas.microsoft.com/office/2006/metadata/properties" xmlns:ns2="9a133c65-8058-42e7-a49b-8ccf3a6b6df0" targetNamespace="http://schemas.microsoft.com/office/2006/metadata/properties" ma:root="true" ma:fieldsID="01956fcada25931090f538dab3652080" ns2:_="">
    <xsd:import namespace="9a133c65-8058-42e7-a49b-8ccf3a6b6d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133c65-8058-42e7-a49b-8ccf3a6b6d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08343C-3986-4BEA-8FD1-83016C22EDE5}">
  <ds:schemaRefs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9a133c65-8058-42e7-a49b-8ccf3a6b6df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9D8E9D2-32AE-40A8-B4A5-8A817F7331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90534F-B973-4E38-8FB1-07289A8012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133c65-8058-42e7-a49b-8ccf3a6b6d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2498</TotalTime>
  <Words>1496</Words>
  <Application>Microsoft Office PowerPoint</Application>
  <PresentationFormat>Širokouhlá</PresentationFormat>
  <Paragraphs>199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8" baseType="lpstr">
      <vt:lpstr>Arial</vt:lpstr>
      <vt:lpstr>Arial Narrow</vt:lpstr>
      <vt:lpstr>Berlín</vt:lpstr>
      <vt:lpstr>Migrácia a ľudský kapitál</vt:lpstr>
      <vt:lpstr>dôsledky migrácie</vt:lpstr>
      <vt:lpstr>ľudský kapitál</vt:lpstr>
      <vt:lpstr>ľudský kapitál</vt:lpstr>
      <vt:lpstr>ľudský kapitál</vt:lpstr>
      <vt:lpstr>ľudský kapitál</vt:lpstr>
      <vt:lpstr>Procesy urbánneho vývoja   Koncentrácia a dekoncentrácia obyvateľstva v regiónoch Slovenska</vt:lpstr>
      <vt:lpstr>Procesy urbánneho vývoja   koncentrácia a dekoncentrácia migrantov s najvyšším dosiahnutým vzdelaním základným</vt:lpstr>
      <vt:lpstr>Procesy urbánneho vývoja  koncentrácia a dekoncentrácia migrantov s vysokoškolským vzdelaním</vt:lpstr>
      <vt:lpstr>Vnútroregionálne procesy urbánneho vývoja   migrantov s najvyšším dosiahnutým vzdelaním základným a vysokoškolským</vt:lpstr>
      <vt:lpstr>Vnútroregionálny urbánny vývoj   vo vybraných regiónoch</vt:lpstr>
      <vt:lpstr>Vnútroregionálny urbánny vývoj   vo FMR Bratislava – podľa najvyššieho dosiahnutého stupňa vzdelania</vt:lpstr>
      <vt:lpstr>Vnútroregionálny urbánny vývoj   vo FMR Spišská Nová Ves – podľa najvyššieho dosiahnutého stupňa vzdelania</vt:lpstr>
      <vt:lpstr>Vnútroregionálny urbánny vývoj   vo FMR Košice – podľa najvyššieho dosiahnutého stupňa vzdelania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Migrácia a ľudský kapitál</dc:title>
  <dc:creator>Windows User</dc:creator>
  <cp:lastModifiedBy>doc. Mgr. Ladislav Novotný PhD.</cp:lastModifiedBy>
  <cp:revision>76</cp:revision>
  <dcterms:created xsi:type="dcterms:W3CDTF">2022-02-26T11:14:40Z</dcterms:created>
  <dcterms:modified xsi:type="dcterms:W3CDTF">2025-04-14T09:28:10Z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0x010100AC01D8A2BB263943B7AEEA6401CDC5A5</vt:lpwstr>
  </property>
</Properties>
</file>