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4"/>
  </p:sldMasterIdLst>
  <p:sldIdLst>
    <p:sldId id="256" r:id="rId5"/>
    <p:sldId id="288" r:id="rId6"/>
    <p:sldId id="289" r:id="rId7"/>
    <p:sldId id="257" r:id="rId8"/>
    <p:sldId id="262" r:id="rId9"/>
    <p:sldId id="260" r:id="rId10"/>
    <p:sldId id="258" r:id="rId11"/>
    <p:sldId id="259" r:id="rId12"/>
    <p:sldId id="261" r:id="rId13"/>
    <p:sldId id="264" r:id="rId14"/>
    <p:sldId id="265" r:id="rId15"/>
    <p:sldId id="263" r:id="rId16"/>
    <p:sldId id="266" r:id="rId17"/>
    <p:sldId id="267" r:id="rId18"/>
    <p:sldId id="269" r:id="rId19"/>
    <p:sldId id="273" r:id="rId20"/>
    <p:sldId id="270" r:id="rId21"/>
    <p:sldId id="271" r:id="rId22"/>
    <p:sldId id="274" r:id="rId23"/>
    <p:sldId id="275" r:id="rId24"/>
    <p:sldId id="276" r:id="rId25"/>
    <p:sldId id="277" r:id="rId26"/>
    <p:sldId id="281" r:id="rId27"/>
    <p:sldId id="279" r:id="rId28"/>
    <p:sldId id="280" r:id="rId29"/>
    <p:sldId id="282" r:id="rId30"/>
    <p:sldId id="283" r:id="rId31"/>
    <p:sldId id="284" r:id="rId32"/>
    <p:sldId id="285" r:id="rId33"/>
    <p:sldId id="28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viewer" initials="L" lastIdx="1" clrIdx="0">
    <p:extLst>
      <p:ext uri="{19B8F6BF-5375-455C-9EA6-DF929625EA0E}">
        <p15:presenceInfo xmlns:p15="http://schemas.microsoft.com/office/powerpoint/2012/main" userId="d379359de727185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8FEF"/>
    <a:srgbClr val="71DAFF"/>
    <a:srgbClr val="009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1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86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2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6410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80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21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5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34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9DA6DEF-D377-4FC0-BEB9-A1FFE097AF48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40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48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05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8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1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9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53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8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1DAFF"/>
            </a:gs>
            <a:gs pos="54000">
              <a:srgbClr val="009BD2"/>
            </a:gs>
            <a:gs pos="100000">
              <a:srgbClr val="6D8FEF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A6DEF-D377-4FC0-BEB9-A1FFE097AF48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111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156804"/>
          </a:xfrm>
        </p:spPr>
        <p:txBody>
          <a:bodyPr/>
          <a:lstStyle/>
          <a:p>
            <a:r>
              <a:rPr lang="sk-SK" dirty="0"/>
              <a:t>Migrácia a ľudský kapitál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047866" y="2625624"/>
            <a:ext cx="8144134" cy="1117687"/>
          </a:xfrm>
        </p:spPr>
        <p:txBody>
          <a:bodyPr/>
          <a:lstStyle/>
          <a:p>
            <a:r>
              <a:rPr lang="sk-SK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01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Vplyv migrácie na vekovú štruktúru obyvateľstva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70665" y="5843477"/>
            <a:ext cx="12060099" cy="26125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k-SK" sz="1600" dirty="0">
                <a:solidFill>
                  <a:schemeClr val="bg1"/>
                </a:solidFill>
              </a:rPr>
              <a:t>Vzťah zmeny priemerného veku a vybraných ukazovateľov redistribúcie obyvateľstva v obciach FMR Košice v období 2001-2010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5" y="2016781"/>
            <a:ext cx="5984488" cy="364408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276" y="2016781"/>
            <a:ext cx="5984488" cy="3644081"/>
          </a:xfrm>
          <a:prstGeom prst="rect">
            <a:avLst/>
          </a:prstGeom>
        </p:spPr>
      </p:pic>
      <p:sp>
        <p:nvSpPr>
          <p:cNvPr id="6" name="Zástupný objekt pre obsah 2"/>
          <p:cNvSpPr txBox="1">
            <a:spLocks/>
          </p:cNvSpPr>
          <p:nvPr/>
        </p:nvSpPr>
        <p:spPr>
          <a:xfrm>
            <a:off x="70665" y="6104730"/>
            <a:ext cx="12060099" cy="2612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k-SK" sz="1600" dirty="0">
                <a:solidFill>
                  <a:schemeClr val="bg1"/>
                </a:solidFill>
              </a:rPr>
              <a:t>všetky obce						           obce, kde podiel Rómov podľa ARK 2004 nepresahuje 15 %</a:t>
            </a:r>
          </a:p>
        </p:txBody>
      </p:sp>
    </p:spTree>
    <p:extLst>
      <p:ext uri="{BB962C8B-B14F-4D97-AF65-F5344CB8AC3E}">
        <p14:creationId xmlns:p14="http://schemas.microsoft.com/office/powerpoint/2010/main" val="3097854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Vplyv migrácie na vzdelanostnú štruktúru obyvateľstva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68"/>
          <a:stretch/>
        </p:blipFill>
        <p:spPr>
          <a:xfrm>
            <a:off x="58608" y="2108463"/>
            <a:ext cx="6152725" cy="438266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08" b="180"/>
          <a:stretch/>
        </p:blipFill>
        <p:spPr>
          <a:xfrm>
            <a:off x="5970798" y="2108463"/>
            <a:ext cx="6155213" cy="438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64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Vplyv migrácie na vzdelanostnú štruktúru obyvateľstva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0848660" cy="3599316"/>
          </a:xfrm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migranti s vyšším stupňom vzdelania vykazujú vyššiu intenzitu migrácie</a:t>
            </a:r>
          </a:p>
          <a:p>
            <a:r>
              <a:rPr lang="sk-SK" dirty="0">
                <a:solidFill>
                  <a:schemeClr val="bg1"/>
                </a:solidFill>
              </a:rPr>
              <a:t>migranti s vyšším stupňom vzdelania majú tendenciu sťahovať sa na väčšie vzdialenosti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migrácia ako príležitosť pre regióny zlepšiť vzdelanostnú štruktúru obyvateľstva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bohatší migranti ≈ s vyšším stupňom vzdelania → vyššie nároky na cieľovú lokalitu 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42" y="3996965"/>
            <a:ext cx="5470155" cy="286103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325" y="3996965"/>
            <a:ext cx="5557538" cy="286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18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Vplyv migrácie na vzdelanostnú štruktúru obyvateľstva</a:t>
            </a: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401" y="2035142"/>
            <a:ext cx="5910228" cy="3598863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983" y="2035142"/>
            <a:ext cx="5915416" cy="3602022"/>
          </a:xfrm>
          <a:prstGeom prst="rect">
            <a:avLst/>
          </a:prstGeom>
        </p:spPr>
      </p:pic>
      <p:sp>
        <p:nvSpPr>
          <p:cNvPr id="8" name="Zástupný objekt pre obsah 2"/>
          <p:cNvSpPr txBox="1">
            <a:spLocks/>
          </p:cNvSpPr>
          <p:nvPr/>
        </p:nvSpPr>
        <p:spPr>
          <a:xfrm>
            <a:off x="70665" y="5843477"/>
            <a:ext cx="12060099" cy="2612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k-SK" sz="1600" dirty="0">
                <a:solidFill>
                  <a:schemeClr val="bg1"/>
                </a:solidFill>
              </a:rPr>
              <a:t>Vzťah zmeny podielu obyvateľstva podľa stupňa vzdelania a vybraných ukazovateľov redistribúcie obyvateľstva v obciach FMR Košice v období 2001-2011</a:t>
            </a:r>
          </a:p>
        </p:txBody>
      </p:sp>
      <p:sp>
        <p:nvSpPr>
          <p:cNvPr id="9" name="Zástupný objekt pre obsah 2"/>
          <p:cNvSpPr txBox="1">
            <a:spLocks/>
          </p:cNvSpPr>
          <p:nvPr/>
        </p:nvSpPr>
        <p:spPr>
          <a:xfrm>
            <a:off x="70665" y="6104730"/>
            <a:ext cx="12060099" cy="2612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k-SK" sz="1600" dirty="0">
                <a:solidFill>
                  <a:schemeClr val="bg1"/>
                </a:solidFill>
              </a:rPr>
              <a:t>s najvyšším dosiahnutým vzdelaním základným			           s vysokoškolským vzdelaním</a:t>
            </a:r>
          </a:p>
        </p:txBody>
      </p:sp>
    </p:spTree>
    <p:extLst>
      <p:ext uri="{BB962C8B-B14F-4D97-AF65-F5344CB8AC3E}">
        <p14:creationId xmlns:p14="http://schemas.microsoft.com/office/powerpoint/2010/main" val="635679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Vplyv migrácie na etnickú štruktúru obyvateľstva</a:t>
            </a:r>
          </a:p>
        </p:txBody>
      </p:sp>
    </p:spTree>
    <p:extLst>
      <p:ext uri="{BB962C8B-B14F-4D97-AF65-F5344CB8AC3E}">
        <p14:creationId xmlns:p14="http://schemas.microsoft.com/office/powerpoint/2010/main" val="1668050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Vplyv migrácie na etnickú štruktúru obyvateľstva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1442549" cy="3599316"/>
          </a:xfrm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etnická/jazyková príbuznosť zohráva významnú úlohu pri medzinárodnej migrácii</a:t>
            </a:r>
          </a:p>
          <a:p>
            <a:r>
              <a:rPr lang="sk-SK" dirty="0">
                <a:solidFill>
                  <a:schemeClr val="bg1"/>
                </a:solidFill>
              </a:rPr>
              <a:t>príklad z estónska naznačuje, že etnicky zmiešané regióny, obce, môžu byť menej </a:t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dirty="0">
                <a:solidFill>
                  <a:schemeClr val="bg1"/>
                </a:solidFill>
              </a:rPr>
              <a:t>atraktívne aj pre vnútornú migráciu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otázka zasadenia výskumu do miestneho historicko-geopolitického kontextu</a:t>
            </a:r>
          </a:p>
          <a:p>
            <a:r>
              <a:rPr lang="sk-SK" dirty="0">
                <a:solidFill>
                  <a:schemeClr val="bg1"/>
                </a:solidFill>
              </a:rPr>
              <a:t>na Slovensku sa tento vzťah prejavuje len čiastočne</a:t>
            </a:r>
          </a:p>
          <a:p>
            <a:pPr lvl="1"/>
            <a:r>
              <a:rPr lang="sk-SK" spc="-30" dirty="0">
                <a:solidFill>
                  <a:schemeClr val="bg1"/>
                </a:solidFill>
              </a:rPr>
              <a:t>paradoxne, o to väčší má vplyv migrácia na zmenu etnickej štruktúry obyvateľstva v konkrétnych obciach, regiónoch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100" y="4742722"/>
            <a:ext cx="4015818" cy="201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75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Vplyv migrácie na etnickú štruktúru obyvateľstva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1442549" cy="3599316"/>
          </a:xfrm>
        </p:spPr>
        <p:txBody>
          <a:bodyPr/>
          <a:lstStyle/>
          <a:p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571" y="2458085"/>
            <a:ext cx="2799359" cy="386970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602" y="2663673"/>
            <a:ext cx="4666268" cy="3458529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05" y="2003869"/>
            <a:ext cx="3399693" cy="4778140"/>
          </a:xfrm>
          <a:prstGeom prst="rect">
            <a:avLst/>
          </a:prstGeom>
        </p:spPr>
      </p:pic>
      <p:sp>
        <p:nvSpPr>
          <p:cNvPr id="9" name="Zástupný objekt pre obsah 2"/>
          <p:cNvSpPr txBox="1">
            <a:spLocks/>
          </p:cNvSpPr>
          <p:nvPr/>
        </p:nvSpPr>
        <p:spPr>
          <a:xfrm>
            <a:off x="3866522" y="6432553"/>
            <a:ext cx="8256348" cy="2612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k-SK" sz="1600" dirty="0">
                <a:solidFill>
                  <a:schemeClr val="bg1"/>
                </a:solidFill>
              </a:rPr>
              <a:t>podiel obyvateľov slovenskej národnosti v roku 2001</a:t>
            </a:r>
          </a:p>
        </p:txBody>
      </p:sp>
    </p:spTree>
    <p:extLst>
      <p:ext uri="{BB962C8B-B14F-4D97-AF65-F5344CB8AC3E}">
        <p14:creationId xmlns:p14="http://schemas.microsoft.com/office/powerpoint/2010/main" val="2766716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Vplyv migrácie na etnickú štruktúru obyvateľstva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1442549" cy="3599316"/>
          </a:xfrm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etnická/jazyková príbuznosť zohráva významnú úlohu pri medzinárodnej migrácii</a:t>
            </a:r>
          </a:p>
          <a:p>
            <a:r>
              <a:rPr lang="sk-SK" dirty="0">
                <a:solidFill>
                  <a:schemeClr val="bg1"/>
                </a:solidFill>
              </a:rPr>
              <a:t>príklad z estónska naznačuje, že etnicky zmiešané regióny, obce, môžu byť menej </a:t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dirty="0">
                <a:solidFill>
                  <a:schemeClr val="bg1"/>
                </a:solidFill>
              </a:rPr>
              <a:t>atraktívne aj pre vnútornú migráciu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otázka zasadenia výskumu do miestneho historicko-geopolitického kontextu</a:t>
            </a:r>
          </a:p>
          <a:p>
            <a:r>
              <a:rPr lang="sk-SK" dirty="0">
                <a:solidFill>
                  <a:schemeClr val="bg1"/>
                </a:solidFill>
              </a:rPr>
              <a:t>na Slovensku sa tento vzťah prejavuje len čiastočne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482" y="4321059"/>
            <a:ext cx="7134225" cy="21717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044" y="6492759"/>
            <a:ext cx="4991100" cy="1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3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Vplyv migrácie na etnickú štruktúru obyvateľstva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1442549" cy="3599316"/>
          </a:xfrm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etnická/jazyková príbuznosť zohráva významnú úlohu pri medzinárodnej migrácii</a:t>
            </a:r>
          </a:p>
          <a:p>
            <a:r>
              <a:rPr lang="sk-SK" dirty="0">
                <a:solidFill>
                  <a:schemeClr val="bg1"/>
                </a:solidFill>
              </a:rPr>
              <a:t>príklad z estónska naznačuje, že etnicky zmiešané regióny, obce, môžu byť menej </a:t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dirty="0">
                <a:solidFill>
                  <a:schemeClr val="bg1"/>
                </a:solidFill>
              </a:rPr>
              <a:t>atraktívne aj pre vnútornú migráciu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otázka zasadenia výskumu do miestneho historicko-geopolitického kontextu</a:t>
            </a:r>
          </a:p>
          <a:p>
            <a:r>
              <a:rPr lang="sk-SK" dirty="0">
                <a:solidFill>
                  <a:schemeClr val="bg1"/>
                </a:solidFill>
              </a:rPr>
              <a:t>na Slovensku sa tento vzťah prejavuje len čiastočne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782" y="4397259"/>
            <a:ext cx="6905625" cy="209550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694" y="6492759"/>
            <a:ext cx="52578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94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32"/>
            <a:ext cx="10072068" cy="33684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/>
          <a:srcRect r="604"/>
          <a:stretch/>
        </p:blipFill>
        <p:spPr>
          <a:xfrm>
            <a:off x="0" y="3467782"/>
            <a:ext cx="10072068" cy="3362926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 rot="5400000">
            <a:off x="8557815" y="2854895"/>
            <a:ext cx="4833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/>
              <a:t>FMR LUČENEC</a:t>
            </a:r>
          </a:p>
          <a:p>
            <a:pPr algn="ctr"/>
            <a:r>
              <a:rPr lang="sk-SK" dirty="0"/>
              <a:t>slovenská                                                        maďarská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10143241" y="5936189"/>
            <a:ext cx="1979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len obce s podielom obyv. SK národnosti nižšej ako jadro</a:t>
            </a:r>
          </a:p>
        </p:txBody>
      </p:sp>
    </p:spTree>
    <p:extLst>
      <p:ext uri="{BB962C8B-B14F-4D97-AF65-F5344CB8AC3E}">
        <p14:creationId xmlns:p14="http://schemas.microsoft.com/office/powerpoint/2010/main" val="2894956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Dôsledky migrácie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0102698" cy="3599316"/>
          </a:xfrm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kvantitatívne zmeny v priestorovej distribúcii obyvateľstva</a:t>
            </a:r>
          </a:p>
          <a:p>
            <a:r>
              <a:rPr lang="sk-SK" dirty="0">
                <a:solidFill>
                  <a:schemeClr val="bg1"/>
                </a:solidFill>
              </a:rPr>
              <a:t>redistribúcia reprodukčného potenciálu</a:t>
            </a:r>
          </a:p>
          <a:p>
            <a:r>
              <a:rPr lang="sk-SK" dirty="0">
                <a:solidFill>
                  <a:schemeClr val="bg1"/>
                </a:solidFill>
              </a:rPr>
              <a:t>zmeny štruktúry obyvateľstva</a:t>
            </a:r>
          </a:p>
        </p:txBody>
      </p:sp>
    </p:spTree>
    <p:extLst>
      <p:ext uri="{BB962C8B-B14F-4D97-AF65-F5344CB8AC3E}">
        <p14:creationId xmlns:p14="http://schemas.microsoft.com/office/powerpoint/2010/main" val="2221820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 rot="5400000">
            <a:off x="8557815" y="2854895"/>
            <a:ext cx="4833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/>
              <a:t>FMR KOŠICE</a:t>
            </a:r>
          </a:p>
          <a:p>
            <a:pPr algn="ctr"/>
            <a:r>
              <a:rPr lang="sk-SK" dirty="0"/>
              <a:t>slovenská                                                        maďarská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700"/>
            <a:ext cx="10072068" cy="332009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458354"/>
            <a:ext cx="10063565" cy="3310091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10143241" y="5936189"/>
            <a:ext cx="1979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len obce s podielom obyv. SK národnosti nižšej ako jadro</a:t>
            </a:r>
          </a:p>
        </p:txBody>
      </p:sp>
    </p:spTree>
    <p:extLst>
      <p:ext uri="{BB962C8B-B14F-4D97-AF65-F5344CB8AC3E}">
        <p14:creationId xmlns:p14="http://schemas.microsoft.com/office/powerpoint/2010/main" val="1627010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 rot="5400000">
            <a:off x="8557815" y="2854895"/>
            <a:ext cx="4833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/>
              <a:t>FMR BRATISLAVA</a:t>
            </a:r>
          </a:p>
          <a:p>
            <a:pPr algn="ctr"/>
            <a:r>
              <a:rPr lang="sk-SK" dirty="0"/>
              <a:t>slovenská                                                        maďarská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53"/>
            <a:ext cx="10063564" cy="330628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1" y="3467149"/>
            <a:ext cx="10058464" cy="3301296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10143241" y="5936189"/>
            <a:ext cx="1979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len obce s podielom obyv. SK národnosti nižšej ako jadro</a:t>
            </a:r>
          </a:p>
        </p:txBody>
      </p:sp>
    </p:spTree>
    <p:extLst>
      <p:ext uri="{BB962C8B-B14F-4D97-AF65-F5344CB8AC3E}">
        <p14:creationId xmlns:p14="http://schemas.microsoft.com/office/powerpoint/2010/main" val="3388702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Vplyv migrácie na etnickú štruktúru obyvateľstva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1442549" cy="4403292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etnická/jazyková príbuznosť zohráva významnú úlohu pri medzinárodnej migrácii</a:t>
            </a:r>
          </a:p>
          <a:p>
            <a:r>
              <a:rPr lang="sk-SK" dirty="0">
                <a:solidFill>
                  <a:schemeClr val="bg1"/>
                </a:solidFill>
              </a:rPr>
              <a:t>príklad z estónska naznačuje, že etnicky zmiešané regióny, obce, môžu byť menej </a:t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dirty="0">
                <a:solidFill>
                  <a:schemeClr val="bg1"/>
                </a:solidFill>
              </a:rPr>
              <a:t>atraktívne aj pre vnútornú migráciu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otázka zasadenia výskumu do miestneho historicko-geopolitického kontextu</a:t>
            </a:r>
          </a:p>
          <a:p>
            <a:r>
              <a:rPr lang="sk-SK" dirty="0">
                <a:solidFill>
                  <a:schemeClr val="bg1"/>
                </a:solidFill>
              </a:rPr>
              <a:t>na Slovensku sa tento vzťah prejavuje len čiastočne</a:t>
            </a:r>
          </a:p>
          <a:p>
            <a:pPr lvl="1"/>
            <a:r>
              <a:rPr lang="sk-SK" spc="-30" dirty="0">
                <a:solidFill>
                  <a:schemeClr val="bg1"/>
                </a:solidFill>
              </a:rPr>
              <a:t>paradoxne, o to väčší má vplyv migrácia na zmenu etnickej štruktúry obyvateľstva v konkrétnych obciach, regiónoch</a:t>
            </a:r>
          </a:p>
          <a:p>
            <a:pPr lvl="1"/>
            <a:r>
              <a:rPr lang="sk-SK" spc="-30" dirty="0">
                <a:solidFill>
                  <a:schemeClr val="bg1"/>
                </a:solidFill>
              </a:rPr>
              <a:t>migračnú atraktívnosť znižuje vysoká koncentrácia (najmä marginalizovaných) rómskych komunít</a:t>
            </a:r>
          </a:p>
          <a:p>
            <a:pPr lvl="1"/>
            <a:r>
              <a:rPr lang="sk-SK" spc="-30" dirty="0">
                <a:solidFill>
                  <a:schemeClr val="bg1"/>
                </a:solidFill>
              </a:rPr>
              <a:t>obdobný vplyv nevykazuje maďarská, rusínska, česká či nemecká národnosť</a:t>
            </a:r>
          </a:p>
          <a:p>
            <a:pPr lvl="1"/>
            <a:r>
              <a:rPr lang="sk-SK" spc="-30" dirty="0">
                <a:solidFill>
                  <a:schemeClr val="bg1"/>
                </a:solidFill>
              </a:rPr>
              <a:t>ak sú pôvodne etnicky relatívne homogénne regióny cieľom migrácií, zvyšuje sa </a:t>
            </a:r>
            <a:r>
              <a:rPr lang="sk-SK" spc="-30" dirty="0" err="1">
                <a:solidFill>
                  <a:schemeClr val="bg1"/>
                </a:solidFill>
              </a:rPr>
              <a:t>heterogentia</a:t>
            </a:r>
            <a:endParaRPr lang="sk-SK" spc="-30" dirty="0">
              <a:solidFill>
                <a:schemeClr val="bg1"/>
              </a:solidFill>
            </a:endParaRPr>
          </a:p>
          <a:p>
            <a:pPr lvl="2"/>
            <a:r>
              <a:rPr lang="sk-SK" spc="-30" dirty="0">
                <a:solidFill>
                  <a:schemeClr val="bg1"/>
                </a:solidFill>
              </a:rPr>
              <a:t>FMR Žilina, FMR Trenčín, FMR Dunajská Streda, ale aj FMR Bratislava</a:t>
            </a:r>
          </a:p>
          <a:p>
            <a:pPr lvl="1"/>
            <a:r>
              <a:rPr lang="sk-SK" spc="-30" dirty="0">
                <a:solidFill>
                  <a:schemeClr val="bg1"/>
                </a:solidFill>
              </a:rPr>
              <a:t>ak sú pôvodne etnicky heterogénne regióny cieľom migrácií, znižuje sa ich heterogenita</a:t>
            </a:r>
          </a:p>
          <a:p>
            <a:pPr lvl="1"/>
            <a:r>
              <a:rPr lang="sk-SK" spc="-30" dirty="0">
                <a:solidFill>
                  <a:schemeClr val="bg1"/>
                </a:solidFill>
              </a:rPr>
              <a:t>decentralizačné procesy v rámci regiónu pripodobňujú populačnú štruktúru obvodu jadru a </a:t>
            </a:r>
            <a:r>
              <a:rPr lang="sk-SK" spc="-30" dirty="0" err="1">
                <a:solidFill>
                  <a:schemeClr val="bg1"/>
                </a:solidFill>
              </a:rPr>
              <a:t>vice</a:t>
            </a:r>
            <a:r>
              <a:rPr lang="sk-SK" spc="-30" dirty="0">
                <a:solidFill>
                  <a:schemeClr val="bg1"/>
                </a:solidFill>
              </a:rPr>
              <a:t> </a:t>
            </a:r>
            <a:r>
              <a:rPr lang="sk-SK" spc="-30" dirty="0" err="1">
                <a:solidFill>
                  <a:schemeClr val="bg1"/>
                </a:solidFill>
              </a:rPr>
              <a:t>versa</a:t>
            </a:r>
            <a:endParaRPr lang="sk-SK" spc="-3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08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pc="-10" dirty="0"/>
              <a:t>Vplyv migrácie na štruktúru obyvateľstva podľa religiozity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1442549" cy="4403292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zo základných kultúrnych atribútov je religiozita tým, ktorého zmeny je vo vzťahu k migrácii najťažšie identifikovať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časť obyvateľstva s neidentifikovaným vierovyznaním</a:t>
            </a:r>
          </a:p>
          <a:p>
            <a:pPr marL="0" indent="0">
              <a:buNone/>
            </a:pPr>
            <a:endParaRPr lang="sk-SK" spc="-30" dirty="0">
              <a:solidFill>
                <a:schemeClr val="bg1"/>
              </a:solidFill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928" y="3508041"/>
            <a:ext cx="6317334" cy="323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79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pc="-10" dirty="0"/>
              <a:t>Vplyv migrácie na štruktúru obyvateľstva podľa religiozity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1442549" cy="4403292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zo základných kultúrnych atribútov je religiozita ten, ktorého zmeny je vo vzťahu k migrácii najťažšie identifikovať</a:t>
            </a:r>
          </a:p>
          <a:p>
            <a:pPr lvl="1"/>
            <a:r>
              <a:rPr lang="sk-SK" spc="-30" dirty="0">
                <a:solidFill>
                  <a:schemeClr val="bg1"/>
                </a:solidFill>
              </a:rPr>
              <a:t>časť obyvateľstva s neidentifikovaným vierovyznaním</a:t>
            </a:r>
          </a:p>
          <a:p>
            <a:r>
              <a:rPr lang="sk-SK" spc="-30" dirty="0">
                <a:solidFill>
                  <a:schemeClr val="bg1"/>
                </a:solidFill>
              </a:rPr>
              <a:t>možno ich pozorovať v medzinárodnej migrácii</a:t>
            </a:r>
          </a:p>
          <a:p>
            <a:r>
              <a:rPr lang="sk-SK" spc="-30" dirty="0">
                <a:solidFill>
                  <a:schemeClr val="bg1"/>
                </a:solidFill>
              </a:rPr>
              <a:t>vo vnútornej migrácii je identifikovateľný vďaka </a:t>
            </a:r>
            <a:br>
              <a:rPr lang="sk-SK" spc="-30" dirty="0">
                <a:solidFill>
                  <a:schemeClr val="bg1"/>
                </a:solidFill>
              </a:rPr>
            </a:br>
            <a:r>
              <a:rPr lang="sk-SK" spc="-30" dirty="0">
                <a:solidFill>
                  <a:schemeClr val="bg1"/>
                </a:solidFill>
              </a:rPr>
              <a:t>tradičnému vzorcu sekulárne mesto </a:t>
            </a:r>
            <a:br>
              <a:rPr lang="sk-SK" spc="-30" dirty="0">
                <a:solidFill>
                  <a:schemeClr val="bg1"/>
                </a:solidFill>
              </a:rPr>
            </a:br>
            <a:r>
              <a:rPr lang="sk-SK" spc="-30" dirty="0" err="1">
                <a:solidFill>
                  <a:schemeClr val="bg1"/>
                </a:solidFill>
              </a:rPr>
              <a:t>vs</a:t>
            </a:r>
            <a:r>
              <a:rPr lang="sk-SK" spc="-30" dirty="0">
                <a:solidFill>
                  <a:schemeClr val="bg1"/>
                </a:solidFill>
              </a:rPr>
              <a:t>. religiózny vidiek</a:t>
            </a:r>
          </a:p>
          <a:p>
            <a:pPr lvl="1"/>
            <a:r>
              <a:rPr lang="sk-SK" spc="-30" dirty="0">
                <a:solidFill>
                  <a:schemeClr val="bg1"/>
                </a:solidFill>
              </a:rPr>
              <a:t>to sa však prestáva platiť aj na Slovensku</a:t>
            </a:r>
          </a:p>
          <a:p>
            <a:r>
              <a:rPr lang="sk-SK" spc="-30" dirty="0">
                <a:solidFill>
                  <a:schemeClr val="bg1"/>
                </a:solidFill>
              </a:rPr>
              <a:t>nepriamy vplyv: medzi migrantmi je väčšia </a:t>
            </a:r>
            <a:br>
              <a:rPr lang="sk-SK" spc="-30" dirty="0">
                <a:solidFill>
                  <a:schemeClr val="bg1"/>
                </a:solidFill>
              </a:rPr>
            </a:br>
            <a:r>
              <a:rPr lang="sk-SK" spc="-40" dirty="0">
                <a:solidFill>
                  <a:schemeClr val="bg1"/>
                </a:solidFill>
              </a:rPr>
              <a:t>tendencia sekularizácie ako medzi nemigrujúcim</a:t>
            </a:r>
            <a:br>
              <a:rPr lang="sk-SK" spc="-30" dirty="0">
                <a:solidFill>
                  <a:schemeClr val="bg1"/>
                </a:solidFill>
              </a:rPr>
            </a:br>
            <a:r>
              <a:rPr lang="sk-SK" spc="-30" dirty="0">
                <a:solidFill>
                  <a:schemeClr val="bg1"/>
                </a:solidFill>
              </a:rPr>
              <a:t>obyvateľstvom</a:t>
            </a:r>
          </a:p>
          <a:p>
            <a:pPr marL="0" indent="0">
              <a:buNone/>
            </a:pPr>
            <a:endParaRPr lang="sk-SK" spc="-30" dirty="0">
              <a:solidFill>
                <a:schemeClr val="bg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126" y="2862815"/>
            <a:ext cx="3667027" cy="3780831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9247695" y="6399518"/>
            <a:ext cx="2799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00" dirty="0">
                <a:solidFill>
                  <a:schemeClr val="bg1"/>
                </a:solidFill>
              </a:rPr>
              <a:t>podiel kresťanov od pádu Osmanskej ríše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659" y="2862815"/>
            <a:ext cx="2278467" cy="378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11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pc="-10" dirty="0"/>
              <a:t>Vplyv migrácie na štruktúru obyvateľstva podľa religiozity</a:t>
            </a: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565" y="2048377"/>
            <a:ext cx="8861314" cy="3361920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991406" y="5410297"/>
            <a:ext cx="10199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Stupeň religiozity obyvateľstva vo FMR Bratislava, Košice a Lučenec, ich jadrách a obvodoch podľa populačných cenzov v rokoch 1991, 2001 a 2011; Spracované podľa dát ŠÚSR (1991, 2001 a 2011)</a:t>
            </a:r>
          </a:p>
        </p:txBody>
      </p:sp>
    </p:spTree>
    <p:extLst>
      <p:ext uri="{BB962C8B-B14F-4D97-AF65-F5344CB8AC3E}">
        <p14:creationId xmlns:p14="http://schemas.microsoft.com/office/powerpoint/2010/main" val="1510934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pc="-10" dirty="0"/>
              <a:t>Vplyv migrácie na štruktúru obyvateľstva podľa religiozity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1010259" y="5476973"/>
            <a:ext cx="10199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Podiel obyvateľstva bez vyznania vo FMR Bratislava, Košice a Lučenec, ich jadrách a obvodoch podľa populačných cenzov v rokoch 1991, 2001 a 2011; Spracované podľa dát ŠÚSR (1991, 2001 a 2011)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284" y="2051305"/>
            <a:ext cx="8671875" cy="342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35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pc="-10" dirty="0"/>
              <a:t>Vplyv migrácie na štruktúru obyvateľstva podľa religiozity</a:t>
            </a: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249" y="2005341"/>
            <a:ext cx="3400216" cy="479276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728" y="2008333"/>
            <a:ext cx="3398094" cy="478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4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pc="-10" dirty="0"/>
              <a:t>Vplyv migrácie na štruktúru obyvateľstva podľa religiozity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04" y="2163268"/>
            <a:ext cx="5891752" cy="416130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140" y="2163268"/>
            <a:ext cx="5891752" cy="416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7772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Vplyv migrácie na etnickú štruktúru obyvateľstva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843922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3265"/>
            <a:ext cx="12192000" cy="2823129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0" y="2871746"/>
            <a:ext cx="7984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sk-SK" sz="1400" i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rial Narrow" panose="020B0606020202030204" pitchFamily="34" charset="0"/>
              </a:rPr>
              <a:t>Vzťah zmeny podielu obyvateľstva bez vierovyznania a vybraných ukazovateľov priestorovej redistribúcie obyvateľstva v súbore všetkých obcí obvodu FMR Bratislava (A), FMR Košice (B) a FMR Lučenec (C) v období 2001 – 2011</a:t>
            </a:r>
            <a:endParaRPr lang="sk-SK" sz="1400" b="1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Arial Narrow" panose="020B0606020202030204" pitchFamily="34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0" y="6276394"/>
            <a:ext cx="7984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i="1" dirty="0">
                <a:solidFill>
                  <a:schemeClr val="bg1"/>
                </a:solidFill>
                <a:latin typeface="+mj-lt"/>
              </a:rPr>
              <a:t>Vzťah zmeny stupňa religiozity a vybraných ukazovateľov priestorovej redistribúcie obyvateľstva v súbore všetkých obcí obvodu FMR Bratislava (A), FMR Košice (B) a FMR Lučenec (C) v období 2001 – 2011</a:t>
            </a:r>
          </a:p>
        </p:txBody>
      </p:sp>
    </p:spTree>
    <p:extLst>
      <p:ext uri="{BB962C8B-B14F-4D97-AF65-F5344CB8AC3E}">
        <p14:creationId xmlns:p14="http://schemas.microsoft.com/office/powerpoint/2010/main" val="27754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Dôsledky migrácie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0102698" cy="3599316"/>
          </a:xfrm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kvantitatívne zmeny v priestorovej distribúcii obyvateľstva</a:t>
            </a:r>
          </a:p>
          <a:p>
            <a:r>
              <a:rPr lang="sk-SK" dirty="0">
                <a:solidFill>
                  <a:schemeClr val="bg1"/>
                </a:solidFill>
              </a:rPr>
              <a:t>redistribúcia reprodukčného potenciálu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migrácia svojou selektivitou prispieva k presunu reprodukčného potenciálu</a:t>
            </a:r>
          </a:p>
          <a:p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5" name="Obrázok 4" descr="Obrázok, na ktorom je text, mapa, atlas&#10;&#10;Automaticky generovaný popis">
            <a:extLst>
              <a:ext uri="{FF2B5EF4-FFF2-40B4-BE49-F238E27FC236}">
                <a16:creationId xmlns:a16="http://schemas.microsoft.com/office/drawing/2014/main" id="{BB9341C7-BC21-042B-9E1F-58A77454B3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6" y="3582955"/>
            <a:ext cx="3303676" cy="3275045"/>
          </a:xfrm>
          <a:prstGeom prst="rect">
            <a:avLst/>
          </a:prstGeom>
        </p:spPr>
      </p:pic>
      <p:pic>
        <p:nvPicPr>
          <p:cNvPr id="7" name="Obrázok 6" descr="Obrázok, na ktorom je text, mapa, minerál, snímka obrazovky&#10;&#10;Automaticky generovaný popis">
            <a:extLst>
              <a:ext uri="{FF2B5EF4-FFF2-40B4-BE49-F238E27FC236}">
                <a16:creationId xmlns:a16="http://schemas.microsoft.com/office/drawing/2014/main" id="{BDAE32DF-D0A8-E98A-A27A-3062D61122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499" y="3582955"/>
            <a:ext cx="3101370" cy="3275046"/>
          </a:xfrm>
          <a:prstGeom prst="rect">
            <a:avLst/>
          </a:prstGeom>
        </p:spPr>
      </p:pic>
      <p:pic>
        <p:nvPicPr>
          <p:cNvPr id="9" name="Obrázok 8" descr="Obrázok, na ktorom je text, mapa, minerál&#10;&#10;Automaticky generovaný popis">
            <a:extLst>
              <a:ext uri="{FF2B5EF4-FFF2-40B4-BE49-F238E27FC236}">
                <a16:creationId xmlns:a16="http://schemas.microsoft.com/office/drawing/2014/main" id="{06000A8F-149B-AD7C-96DB-F29B505E4C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645" y="3582954"/>
            <a:ext cx="3212929" cy="3275046"/>
          </a:xfrm>
          <a:prstGeom prst="rect">
            <a:avLst/>
          </a:prstGeom>
        </p:spPr>
      </p:pic>
      <p:sp>
        <p:nvSpPr>
          <p:cNvPr id="10" name="Šípka: doprava 9">
            <a:extLst>
              <a:ext uri="{FF2B5EF4-FFF2-40B4-BE49-F238E27FC236}">
                <a16:creationId xmlns:a16="http://schemas.microsoft.com/office/drawing/2014/main" id="{C0F4C3C6-F13F-7399-6E3B-FEE428D32DB5}"/>
              </a:ext>
            </a:extLst>
          </p:cNvPr>
          <p:cNvSpPr/>
          <p:nvPr/>
        </p:nvSpPr>
        <p:spPr>
          <a:xfrm>
            <a:off x="3429194" y="4879909"/>
            <a:ext cx="1133213" cy="2612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Šípka: doprava 10">
            <a:extLst>
              <a:ext uri="{FF2B5EF4-FFF2-40B4-BE49-F238E27FC236}">
                <a16:creationId xmlns:a16="http://schemas.microsoft.com/office/drawing/2014/main" id="{652832F4-7F7C-53A0-5E63-F09A77C6EAE7}"/>
              </a:ext>
            </a:extLst>
          </p:cNvPr>
          <p:cNvSpPr/>
          <p:nvPr/>
        </p:nvSpPr>
        <p:spPr>
          <a:xfrm>
            <a:off x="7716692" y="4879909"/>
            <a:ext cx="1133213" cy="2612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22071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Dôsledky migrácie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0102698" cy="3599316"/>
          </a:xfrm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sa výrazne prejavujú aj v štruktúre obyvateľstva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na všetkých priestorových úrovniach okrem globálnej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najviditeľnejšie sú zmeny vo vekovej štruktúre a štruktúre podľa najvyššieho dosiahnutého vzdelania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v špecifických prípadoch môžu mať aj štruktúru podľa pohlavia, etnicity, religiozity, či iných atribútov</a:t>
            </a:r>
          </a:p>
        </p:txBody>
      </p:sp>
    </p:spTree>
    <p:extLst>
      <p:ext uri="{BB962C8B-B14F-4D97-AF65-F5344CB8AC3E}">
        <p14:creationId xmlns:p14="http://schemas.microsoft.com/office/powerpoint/2010/main" val="4170069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Dôsledky migrácie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0102698" cy="3599316"/>
          </a:xfrm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kvantitatívne zmeny v priestorovej distribúcii obyvateľstva</a:t>
            </a:r>
          </a:p>
          <a:p>
            <a:r>
              <a:rPr lang="sk-SK" dirty="0">
                <a:solidFill>
                  <a:schemeClr val="bg1"/>
                </a:solidFill>
              </a:rPr>
              <a:t>redistribúcia reprodukčného potenciálu</a:t>
            </a:r>
          </a:p>
          <a:p>
            <a:r>
              <a:rPr lang="sk-SK" dirty="0">
                <a:solidFill>
                  <a:schemeClr val="bg1"/>
                </a:solidFill>
              </a:rPr>
              <a:t>zmeny štruktúry obyvateľstva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v zdrojovej i cieľovej územnej jednotke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územná jednotka = kontinent, štát, región, obec...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ťažšie kvantifikovateľné, ale veľmi významné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najväčší dôraz na: 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zmeny vekovej štruktúry – pomerne jednoduchá </a:t>
            </a:r>
            <a:r>
              <a:rPr lang="sk-SK" dirty="0" err="1">
                <a:solidFill>
                  <a:schemeClr val="bg1"/>
                </a:solidFill>
              </a:rPr>
              <a:t>kvantifikovateľnosť</a:t>
            </a:r>
            <a:r>
              <a:rPr lang="sk-SK" dirty="0">
                <a:solidFill>
                  <a:schemeClr val="bg1"/>
                </a:solidFill>
              </a:rPr>
              <a:t>, medzinárodná porovnateľnosť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zmeny vzdelanostnej štruktúry – ťažká </a:t>
            </a:r>
            <a:r>
              <a:rPr lang="sk-SK" dirty="0" err="1">
                <a:solidFill>
                  <a:schemeClr val="bg1"/>
                </a:solidFill>
              </a:rPr>
              <a:t>kvantifikovateľnosť</a:t>
            </a:r>
            <a:r>
              <a:rPr lang="sk-SK" dirty="0">
                <a:solidFill>
                  <a:schemeClr val="bg1"/>
                </a:solidFill>
              </a:rPr>
              <a:t>, ale veľký ekonomický význam plus zástupný   </a:t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dirty="0">
                <a:solidFill>
                  <a:schemeClr val="bg1"/>
                </a:solidFill>
              </a:rPr>
              <a:t> 			    indikátor sociálneho statusu</a:t>
            </a:r>
          </a:p>
        </p:txBody>
      </p:sp>
    </p:spTree>
    <p:extLst>
      <p:ext uri="{BB962C8B-B14F-4D97-AF65-F5344CB8AC3E}">
        <p14:creationId xmlns:p14="http://schemas.microsoft.com/office/powerpoint/2010/main" val="2258447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Vplyv migrácie na štruktúru obyvateľstva podľa pohlavia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0973966" cy="3599316"/>
          </a:xfrm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V rozvinutých krajinách sa výrazne neprejavuje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v minulosti bola o niečo vyššia intenzita migrácie u mužov, v súčasnosti skôr u žien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môže sa prejavovať nepriamo cez vplyv na vekovú štruktúru (staršie obyvateľstvo → vyšší podiel žien)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výraznejšie sa môže prejaviť v špecifických lokalitách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v extrémnych prípadoch aj na úrovni celých štátov</a:t>
            </a:r>
          </a:p>
          <a:p>
            <a:pPr lvl="1"/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023" y="4422696"/>
            <a:ext cx="2731248" cy="2339155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9439455" y="4610984"/>
            <a:ext cx="1227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>
                <a:solidFill>
                  <a:schemeClr val="bg1"/>
                </a:solidFill>
              </a:rPr>
              <a:t>UAE (2022)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249" y="4422696"/>
            <a:ext cx="2351058" cy="2344417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6949024" y="4610984"/>
            <a:ext cx="1227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>
                <a:solidFill>
                  <a:schemeClr val="bg1"/>
                </a:solidFill>
              </a:rPr>
              <a:t>Kuvajt (2022)</a:t>
            </a: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50" y="4422696"/>
            <a:ext cx="2296783" cy="2337195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597966" y="4610983"/>
            <a:ext cx="1227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>
                <a:solidFill>
                  <a:schemeClr val="bg1"/>
                </a:solidFill>
              </a:rPr>
              <a:t>Katar (2022)</a:t>
            </a: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45" y="4330460"/>
            <a:ext cx="4268723" cy="2436653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1741323" y="4356707"/>
            <a:ext cx="257307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</a:rPr>
              <a:t>Vzťah zmien pohlavnej štruktúry obyvateľstva obcí </a:t>
            </a:r>
            <a:br>
              <a:rPr lang="sk-SK" sz="1000" dirty="0">
                <a:solidFill>
                  <a:schemeClr val="bg1"/>
                </a:solidFill>
              </a:rPr>
            </a:br>
            <a:r>
              <a:rPr lang="sk-SK" sz="1000" dirty="0">
                <a:solidFill>
                  <a:schemeClr val="bg1"/>
                </a:solidFill>
              </a:rPr>
              <a:t>FMR Košice s relatívnym migračným a prirodzeným</a:t>
            </a:r>
            <a:br>
              <a:rPr lang="sk-SK" sz="1000" dirty="0">
                <a:solidFill>
                  <a:schemeClr val="bg1"/>
                </a:solidFill>
              </a:rPr>
            </a:br>
            <a:r>
              <a:rPr lang="sk-SK" sz="1000" dirty="0">
                <a:solidFill>
                  <a:schemeClr val="bg1"/>
                </a:solidFill>
              </a:rPr>
              <a:t>prírastkom  období 2001 – 2010</a:t>
            </a:r>
          </a:p>
        </p:txBody>
      </p:sp>
    </p:spTree>
    <p:extLst>
      <p:ext uri="{BB962C8B-B14F-4D97-AF65-F5344CB8AC3E}">
        <p14:creationId xmlns:p14="http://schemas.microsoft.com/office/powerpoint/2010/main" val="2662835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Vplyv migrácie na vekovú štruktúru obyvateľstva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29" y="2164414"/>
            <a:ext cx="2670261" cy="2312696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888527" y="2380891"/>
            <a:ext cx="914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00" dirty="0">
                <a:solidFill>
                  <a:schemeClr val="bg1"/>
                </a:solidFill>
              </a:rPr>
              <a:t>Írsko (2015)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236" y="4519834"/>
            <a:ext cx="2687045" cy="2338166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888526" y="4807358"/>
            <a:ext cx="130258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00" dirty="0">
                <a:solidFill>
                  <a:schemeClr val="bg1"/>
                </a:solidFill>
              </a:rPr>
              <a:t>Švédsko (2020)</a:t>
            </a: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8387" y="3183147"/>
            <a:ext cx="2670261" cy="2324303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3585720" y="3320762"/>
            <a:ext cx="914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00" dirty="0">
                <a:solidFill>
                  <a:schemeClr val="bg1"/>
                </a:solidFill>
              </a:rPr>
              <a:t>USA (2020)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5995900" y="4052910"/>
            <a:ext cx="914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00" dirty="0" err="1">
                <a:solidFill>
                  <a:schemeClr val="bg1"/>
                </a:solidFill>
              </a:rPr>
              <a:t>vs</a:t>
            </a:r>
            <a:r>
              <a:rPr lang="sk-SK" sz="13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2137" y="3165895"/>
            <a:ext cx="2670261" cy="2349965"/>
          </a:xfrm>
          <a:prstGeom prst="rect">
            <a:avLst/>
          </a:prstGeom>
        </p:spPr>
      </p:pic>
      <p:sp>
        <p:nvSpPr>
          <p:cNvPr id="12" name="BlokTextu 11"/>
          <p:cNvSpPr txBox="1"/>
          <p:nvPr/>
        </p:nvSpPr>
        <p:spPr>
          <a:xfrm>
            <a:off x="6453100" y="3325641"/>
            <a:ext cx="91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00" dirty="0">
                <a:solidFill>
                  <a:schemeClr val="bg1"/>
                </a:solidFill>
              </a:rPr>
              <a:t>Portugalsko (2020)</a:t>
            </a:r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6895" y="2164414"/>
            <a:ext cx="2670261" cy="2316696"/>
          </a:xfrm>
          <a:prstGeom prst="rect">
            <a:avLst/>
          </a:prstGeom>
        </p:spPr>
      </p:pic>
      <p:sp>
        <p:nvSpPr>
          <p:cNvPr id="14" name="BlokTextu 13"/>
          <p:cNvSpPr txBox="1"/>
          <p:nvPr/>
        </p:nvSpPr>
        <p:spPr>
          <a:xfrm>
            <a:off x="8994496" y="2321716"/>
            <a:ext cx="91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00" dirty="0">
                <a:solidFill>
                  <a:schemeClr val="bg1"/>
                </a:solidFill>
              </a:rPr>
              <a:t>Španielsko (2020)</a:t>
            </a:r>
          </a:p>
        </p:txBody>
      </p:sp>
      <p:pic>
        <p:nvPicPr>
          <p:cNvPr id="15" name="Obrázok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6895" y="4519834"/>
            <a:ext cx="2670261" cy="2326798"/>
          </a:xfrm>
          <a:prstGeom prst="rect">
            <a:avLst/>
          </a:prstGeom>
        </p:spPr>
      </p:pic>
      <p:sp>
        <p:nvSpPr>
          <p:cNvPr id="16" name="BlokTextu 15"/>
          <p:cNvSpPr txBox="1"/>
          <p:nvPr/>
        </p:nvSpPr>
        <p:spPr>
          <a:xfrm>
            <a:off x="8994496" y="4607303"/>
            <a:ext cx="98915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00" dirty="0">
                <a:solidFill>
                  <a:schemeClr val="bg1"/>
                </a:solidFill>
              </a:rPr>
              <a:t>Bosna a Hercegovina (2020)</a:t>
            </a:r>
          </a:p>
        </p:txBody>
      </p:sp>
    </p:spTree>
    <p:extLst>
      <p:ext uri="{BB962C8B-B14F-4D97-AF65-F5344CB8AC3E}">
        <p14:creationId xmlns:p14="http://schemas.microsoft.com/office/powerpoint/2010/main" val="991259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Vplyv migrácie na vekovú štruktúru obyvateľstva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Vo všeobecnosti platí, že najväčšia intenzita migrácie je v mladom ekonomicky aktívnom veku (v rozvinutých krajinách cca 25 – 35 rokov)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vzhľadom na to, že priemerný vek je vyšší, migrácia prispieva priamo k znižovaniu priemerného veku v cieľových územných jednotkách a k zvyšovaniu v zdrojových jednotkách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zreteľný je aj nepriamy vplyv – aký?</a:t>
            </a:r>
          </a:p>
        </p:txBody>
      </p:sp>
    </p:spTree>
    <p:extLst>
      <p:ext uri="{BB962C8B-B14F-4D97-AF65-F5344CB8AC3E}">
        <p14:creationId xmlns:p14="http://schemas.microsoft.com/office/powerpoint/2010/main" val="1913475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Vplyv migrácie na vekovú štruktúru obyvateľstva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Vo všeobecnosti platí, že najväčšia intenzita migrácie je v mladom ekonomicky aktívnom veku (v rozvinutých krajinách cca 25 – 35 rokov)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vzhľadom na to, že priemerný vek je vyšší, migrácia prispieva priamo k znižovaniu priemerného veku v cieľových územných jednotkách a k zvyšovaniu v zdrojových jednotkách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zreteľný je aj nepriamy vplyv súvisiaci s prenosom reprodukčného potenciálu: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do cieľových územných jednotiek prichádzajú najmä migranti vo veku, kedy je najväčšia pravdepodobnosť ich reprodukcie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v cieľových jednotkách teda zvyšujú počet narodených detí – znižuje sa priemerný vek populácie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časť detí, ktoré by sa narodili v zdrojových územných jednotkách sa v dôsledku emigrácie ich rodičov narodia inde – chýbajú deti, čo spôsobuje nárast podielu obyvateľov vo vyššom veku – zvyšuje sa priemerný vek populácie</a:t>
            </a:r>
          </a:p>
        </p:txBody>
      </p:sp>
    </p:spTree>
    <p:extLst>
      <p:ext uri="{BB962C8B-B14F-4D97-AF65-F5344CB8AC3E}">
        <p14:creationId xmlns:p14="http://schemas.microsoft.com/office/powerpoint/2010/main" val="1545415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Vplyv migrácie na vekovú štruktúru obyvateľstva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0835943" cy="3599316"/>
          </a:xfrm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Migrácia špecifických kategórií obyvateľstva, alebo špecifická štruktúra obyvateľstva zdrojových/cieľových jednotiek → zdanlivé anomálie 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migrácia dôchodcov do domovov dôchodcov lokalizovaných v konkrétnych obciach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cieľové obce majú veľké migračné prírastky ale bez pozitívneho dopadu na vekovú štruktúru obyvateľstva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výrazne mladé alebo výrazne prestarnuté obyvateľstvo v zdrojovej/cieľovej obci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vplyv migrácie konkrétnych vekových skupín nemá očakávaný efekt</a:t>
            </a:r>
          </a:p>
        </p:txBody>
      </p:sp>
    </p:spTree>
    <p:extLst>
      <p:ext uri="{BB962C8B-B14F-4D97-AF65-F5344CB8AC3E}">
        <p14:creationId xmlns:p14="http://schemas.microsoft.com/office/powerpoint/2010/main" val="2311638083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C01D8A2BB263943B7AEEA6401CDC5A5" ma:contentTypeVersion="2" ma:contentTypeDescription="Umožňuje vytvoriť nový dokument." ma:contentTypeScope="" ma:versionID="2692a38d2d479d7a49384605e222058b">
  <xsd:schema xmlns:xsd="http://www.w3.org/2001/XMLSchema" xmlns:xs="http://www.w3.org/2001/XMLSchema" xmlns:p="http://schemas.microsoft.com/office/2006/metadata/properties" xmlns:ns2="9a133c65-8058-42e7-a49b-8ccf3a6b6df0" targetNamespace="http://schemas.microsoft.com/office/2006/metadata/properties" ma:root="true" ma:fieldsID="01956fcada25931090f538dab3652080" ns2:_="">
    <xsd:import namespace="9a133c65-8058-42e7-a49b-8ccf3a6b6d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133c65-8058-42e7-a49b-8ccf3a6b6d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90534F-B973-4E38-8FB1-07289A8012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133c65-8058-42e7-a49b-8ccf3a6b6d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08343C-3986-4BEA-8FD1-83016C22EDE5}">
  <ds:schemaRefs>
    <ds:schemaRef ds:uri="9a133c65-8058-42e7-a49b-8ccf3a6b6df0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9D8E9D2-32AE-40A8-B4A5-8A817F7331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Berlín</Template>
  <TotalTime>2449</TotalTime>
  <Words>1355</Words>
  <Application>Microsoft Office PowerPoint</Application>
  <PresentationFormat>Širokouhlá</PresentationFormat>
  <Paragraphs>132</Paragraphs>
  <Slides>30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30</vt:i4>
      </vt:variant>
    </vt:vector>
  </HeadingPairs>
  <TitlesOfParts>
    <vt:vector size="33" baseType="lpstr">
      <vt:lpstr>Arial</vt:lpstr>
      <vt:lpstr>Arial Narrow</vt:lpstr>
      <vt:lpstr>Berlín</vt:lpstr>
      <vt:lpstr>Migrácia a ľudský kapitál</vt:lpstr>
      <vt:lpstr>Dôsledky migrácie</vt:lpstr>
      <vt:lpstr>Dôsledky migrácie</vt:lpstr>
      <vt:lpstr>Dôsledky migrácie</vt:lpstr>
      <vt:lpstr>Vplyv migrácie na štruktúru obyvateľstva podľa pohlavia</vt:lpstr>
      <vt:lpstr>Vplyv migrácie na vekovú štruktúru obyvateľstva</vt:lpstr>
      <vt:lpstr>Vplyv migrácie na vekovú štruktúru obyvateľstva</vt:lpstr>
      <vt:lpstr>Vplyv migrácie na vekovú štruktúru obyvateľstva</vt:lpstr>
      <vt:lpstr>Vplyv migrácie na vekovú štruktúru obyvateľstva</vt:lpstr>
      <vt:lpstr>Vplyv migrácie na vekovú štruktúru obyvateľstva</vt:lpstr>
      <vt:lpstr>Vplyv migrácie na vzdelanostnú štruktúru obyvateľstva</vt:lpstr>
      <vt:lpstr>Vplyv migrácie na vzdelanostnú štruktúru obyvateľstva</vt:lpstr>
      <vt:lpstr>Vplyv migrácie na vzdelanostnú štruktúru obyvateľstva</vt:lpstr>
      <vt:lpstr>Vplyv migrácie na etnickú štruktúru obyvateľstva</vt:lpstr>
      <vt:lpstr>Vplyv migrácie na etnickú štruktúru obyvateľstva</vt:lpstr>
      <vt:lpstr>Vplyv migrácie na etnickú štruktúru obyvateľstva</vt:lpstr>
      <vt:lpstr>Vplyv migrácie na etnickú štruktúru obyvateľstva</vt:lpstr>
      <vt:lpstr>Vplyv migrácie na etnickú štruktúru obyvateľstva</vt:lpstr>
      <vt:lpstr>Prezentácia programu PowerPoint</vt:lpstr>
      <vt:lpstr>Prezentácia programu PowerPoint</vt:lpstr>
      <vt:lpstr>Prezentácia programu PowerPoint</vt:lpstr>
      <vt:lpstr>Vplyv migrácie na etnickú štruktúru obyvateľstva</vt:lpstr>
      <vt:lpstr>Vplyv migrácie na štruktúru obyvateľstva podľa religiozity</vt:lpstr>
      <vt:lpstr>Vplyv migrácie na štruktúru obyvateľstva podľa religiozity</vt:lpstr>
      <vt:lpstr>Vplyv migrácie na štruktúru obyvateľstva podľa religiozity</vt:lpstr>
      <vt:lpstr>Vplyv migrácie na štruktúru obyvateľstva podľa religiozity</vt:lpstr>
      <vt:lpstr>Vplyv migrácie na štruktúru obyvateľstva podľa religiozity</vt:lpstr>
      <vt:lpstr>Vplyv migrácie na štruktúru obyvateľstva podľa religiozity</vt:lpstr>
      <vt:lpstr>Vplyv migrácie na etnickú štruktúru obyvateľstva</vt:lpstr>
      <vt:lpstr>Dôsledky migrácie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Migrácia a ľudský kapitál</dc:title>
  <dc:creator>Windows User</dc:creator>
  <cp:lastModifiedBy>doc. Mgr. Ladislav Novotný PhD.</cp:lastModifiedBy>
  <cp:revision>67</cp:revision>
  <dcterms:created xsi:type="dcterms:W3CDTF">2022-02-26T11:14:40Z</dcterms:created>
  <dcterms:modified xsi:type="dcterms:W3CDTF">2025-03-10T18:29:16Z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0x010100AC01D8A2BB263943B7AEEA6401CDC5A5</vt:lpwstr>
  </property>
</Properties>
</file>