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sldIdLst>
    <p:sldId id="256" r:id="rId5"/>
    <p:sldId id="265" r:id="rId6"/>
    <p:sldId id="280" r:id="rId7"/>
    <p:sldId id="257" r:id="rId8"/>
    <p:sldId id="281" r:id="rId9"/>
    <p:sldId id="306" r:id="rId10"/>
    <p:sldId id="307" r:id="rId11"/>
    <p:sldId id="282" r:id="rId12"/>
    <p:sldId id="296" r:id="rId13"/>
    <p:sldId id="283" r:id="rId14"/>
    <p:sldId id="284" r:id="rId15"/>
    <p:sldId id="286" r:id="rId16"/>
    <p:sldId id="285" r:id="rId17"/>
    <p:sldId id="287" r:id="rId18"/>
    <p:sldId id="288" r:id="rId19"/>
    <p:sldId id="289" r:id="rId20"/>
    <p:sldId id="290" r:id="rId21"/>
    <p:sldId id="291" r:id="rId22"/>
    <p:sldId id="293" r:id="rId23"/>
    <p:sldId id="292" r:id="rId24"/>
    <p:sldId id="294" r:id="rId25"/>
    <p:sldId id="297" r:id="rId26"/>
    <p:sldId id="298" r:id="rId27"/>
    <p:sldId id="299" r:id="rId28"/>
    <p:sldId id="303" r:id="rId29"/>
    <p:sldId id="300" r:id="rId30"/>
    <p:sldId id="301" r:id="rId31"/>
    <p:sldId id="302" r:id="rId32"/>
    <p:sldId id="304" r:id="rId33"/>
    <p:sldId id="30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FEF"/>
    <a:srgbClr val="71DAFF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ab-stat\vedecky_seminar\seminar\na_mapu_vnutror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b-stat\vedecky_seminar\seminar\na_mapu_vnutror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A-4105-9807-E575A202C6A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A-4105-9807-E575A202C6A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A-4105-9807-E575A202C6A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BA-4105-9807-E575A202C6A2}"/>
              </c:ext>
            </c:extLst>
          </c:dPt>
          <c:val>
            <c:numRef>
              <c:f>vnutroreg!$M$65:$M$68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BA-4105-9807-E575A202C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BF6-4E15-983B-1E2B373A9AB9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F6-4E15-983B-1E2B373A9AB9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BF6-4E15-983B-1E2B373A9AB9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F6-4E15-983B-1E2B373A9AB9}"/>
              </c:ext>
            </c:extLst>
          </c:dPt>
          <c:val>
            <c:numRef>
              <c:f>vnutroreg!$N$65:$N$68</c:f>
              <c:numCache>
                <c:formatCode>General</c:formatCode>
                <c:ptCount val="4"/>
                <c:pt idx="0">
                  <c:v>1</c:v>
                </c:pt>
                <c:pt idx="1">
                  <c:v>25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6-4E15-983B-1E2B373A9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83D-4E20-855F-EC0B437F0BF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83D-4E20-855F-EC0B437F0BF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83D-4E20-855F-EC0B437F0BF2}"/>
              </c:ext>
            </c:extLst>
          </c:dPt>
          <c:val>
            <c:numRef>
              <c:f>vnutroreg!$O$65:$O$68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43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D-4E20-855F-EC0B437F0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7624-4912-A435-B8FC787792D5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624-4912-A435-B8FC787792D5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624-4912-A435-B8FC787792D5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624-4912-A435-B8FC787792D5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4-4912-A435-B8FC78779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49160671462823E-2"/>
          <c:y val="0"/>
          <c:w val="0.8920863309352518"/>
          <c:h val="1"/>
        </c:manualLayout>
      </c:layout>
      <c:pieChart>
        <c:varyColors val="1"/>
        <c:ser>
          <c:idx val="1"/>
          <c:order val="0"/>
          <c:spPr>
            <a:ln w="3175">
              <a:solidFill>
                <a:schemeClr val="bg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6777CE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191-42B1-9D75-DA3DB1B87652}"/>
              </c:ext>
            </c:extLst>
          </c:dPt>
          <c:dPt>
            <c:idx val="1"/>
            <c:bubble3D val="0"/>
            <c:spPr>
              <a:solidFill>
                <a:srgbClr val="89CD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91-42B1-9D75-DA3DB1B8765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191-42B1-9D75-DA3DB1B87652}"/>
              </c:ext>
            </c:extLst>
          </c:dPt>
          <c:dPt>
            <c:idx val="3"/>
            <c:bubble3D val="0"/>
            <c:spPr>
              <a:solidFill>
                <a:srgbClr val="CD6667"/>
              </a:solidFill>
              <a:ln w="3175">
                <a:solidFill>
                  <a:schemeClr val="bg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191-42B1-9D75-DA3DB1B87652}"/>
              </c:ext>
            </c:extLst>
          </c:dPt>
          <c:val>
            <c:numRef>
              <c:f>vnutroreg!$P$65:$P$68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44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91-42B1-9D75-DA3DB1B8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41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DAFF"/>
            </a:gs>
            <a:gs pos="54000">
              <a:srgbClr val="009BD2"/>
            </a:gs>
            <a:gs pos="100000">
              <a:srgbClr val="6D8FEF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6DEF-D377-4FC0-BEB9-A1FFE097AF4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063C-9559-47A2-B548-932EA0E1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chart" Target="../charts/chart4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chart" Target="../charts/chart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chart" Target="../charts/chart2.xml"/><Relationship Id="rId5" Type="http://schemas.openxmlformats.org/officeDocument/2006/relationships/image" Target="../media/image44.jpeg"/><Relationship Id="rId10" Type="http://schemas.openxmlformats.org/officeDocument/2006/relationships/chart" Target="../charts/chart1.xml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56804"/>
          </a:xfrm>
        </p:spPr>
        <p:txBody>
          <a:bodyPr/>
          <a:lstStyle/>
          <a:p>
            <a:r>
              <a:rPr lang="sk-SK" dirty="0"/>
              <a:t>Migrácia a ľudský kapitál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7866" y="2625624"/>
            <a:ext cx="8144134" cy="1117687"/>
          </a:xfrm>
        </p:spPr>
        <p:txBody>
          <a:bodyPr/>
          <a:lstStyle/>
          <a:p>
            <a:r>
              <a:rPr lang="sk-SK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</a:t>
            </a:r>
            <a:r>
              <a:rPr lang="sk-SK" dirty="0" err="1"/>
              <a:t>prir</a:t>
            </a:r>
            <a:r>
              <a:rPr lang="sk-SK" dirty="0"/>
              <a:t>. reprodukcia → redistribúcia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1511680" cy="40113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Slovenska?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FMR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mesta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okresu Košice-okolie?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sz="2100" dirty="0">
                <a:solidFill>
                  <a:schemeClr val="bg1"/>
                </a:solidFill>
              </a:rPr>
              <a:t>vo vyspelých západných krajinách má </a:t>
            </a:r>
            <a:r>
              <a:rPr lang="sk-SK" sz="2100" b="1" dirty="0">
                <a:solidFill>
                  <a:schemeClr val="bg1"/>
                </a:solidFill>
              </a:rPr>
              <a:t>v priestorovej redistribúcii obyvateľstva rozhodujúci vplyv migrácia</a:t>
            </a:r>
          </a:p>
          <a:p>
            <a:pPr lvl="1"/>
            <a:r>
              <a:rPr lang="sk-SK" sz="1800" dirty="0">
                <a:solidFill>
                  <a:schemeClr val="bg1"/>
                </a:solidFill>
              </a:rPr>
              <a:t>migrácia má na regionálnej, ale často aj celoštátnej úrovni rozhodujúci vplyv na celkový vývoj počtu obyvateľov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dôležitý je však typ územnej jednotky (napr. FMR </a:t>
            </a:r>
            <a:r>
              <a:rPr lang="sk-SK" dirty="0" err="1">
                <a:solidFill>
                  <a:schemeClr val="bg1"/>
                </a:solidFill>
              </a:rPr>
              <a:t>vs</a:t>
            </a:r>
            <a:r>
              <a:rPr lang="sk-SK" dirty="0">
                <a:solidFill>
                  <a:schemeClr val="bg1"/>
                </a:solidFill>
              </a:rPr>
              <a:t>. okres)</a:t>
            </a:r>
          </a:p>
          <a:p>
            <a:r>
              <a:rPr lang="sk-SK" sz="2100" dirty="0">
                <a:solidFill>
                  <a:schemeClr val="bg1"/>
                </a:solidFill>
              </a:rPr>
              <a:t>v rozvojových krajinách je vplyv prirodzenej reprodukcie obyvateľstva oveľa väčší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Dva zásadne odlišné priestorové procesy:</a:t>
            </a:r>
          </a:p>
          <a:p>
            <a:r>
              <a:rPr lang="sk-SK" dirty="0">
                <a:solidFill>
                  <a:schemeClr val="bg1"/>
                </a:solidFill>
              </a:rPr>
              <a:t>migrácia medzi regiónmi </a:t>
            </a:r>
          </a:p>
          <a:p>
            <a:r>
              <a:rPr lang="sk-SK" dirty="0">
                <a:solidFill>
                  <a:schemeClr val="bg1"/>
                </a:solidFill>
              </a:rPr>
              <a:t>migrácia v rámci regiónov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odlišné motívy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odlišná štruktúra migrantov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odlišné dôsledky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medzi regiónmi</a:t>
            </a:r>
          </a:p>
          <a:p>
            <a:r>
              <a:rPr lang="sk-SK" dirty="0">
                <a:solidFill>
                  <a:schemeClr val="bg1"/>
                </a:solidFill>
              </a:rPr>
              <a:t>migrácia </a:t>
            </a:r>
            <a:r>
              <a:rPr lang="sk-SK" b="1" dirty="0">
                <a:solidFill>
                  <a:schemeClr val="bg1"/>
                </a:solidFill>
              </a:rPr>
              <a:t>do regiónu </a:t>
            </a:r>
            <a:r>
              <a:rPr lang="sk-SK" dirty="0">
                <a:solidFill>
                  <a:schemeClr val="bg1"/>
                </a:solidFill>
              </a:rPr>
              <a:t>z iných 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migračný prírastok regiónu na úkor iných regiónov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koncentrácia</a:t>
            </a:r>
          </a:p>
          <a:p>
            <a:r>
              <a:rPr lang="sk-SK" dirty="0">
                <a:solidFill>
                  <a:schemeClr val="bg1"/>
                </a:solidFill>
              </a:rPr>
              <a:t>migrácia </a:t>
            </a:r>
            <a:r>
              <a:rPr lang="sk-SK" b="1" dirty="0">
                <a:solidFill>
                  <a:schemeClr val="bg1"/>
                </a:solidFill>
              </a:rPr>
              <a:t>z regiónu </a:t>
            </a:r>
            <a:r>
              <a:rPr lang="sk-SK" dirty="0">
                <a:solidFill>
                  <a:schemeClr val="bg1"/>
                </a:solidFill>
              </a:rPr>
              <a:t>do iných 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migračný úbytok regiónu v prospech iných regiónov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dekoncentrácia</a:t>
            </a:r>
          </a:p>
        </p:txBody>
      </p:sp>
    </p:spTree>
    <p:extLst>
      <p:ext uri="{BB962C8B-B14F-4D97-AF65-F5344CB8AC3E}">
        <p14:creationId xmlns:p14="http://schemas.microsoft.com/office/powerpoint/2010/main" val="174722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Priestorová redistribúcia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v rámci regiónov</a:t>
            </a:r>
          </a:p>
          <a:p>
            <a:r>
              <a:rPr lang="sk-SK" dirty="0">
                <a:solidFill>
                  <a:schemeClr val="bg1"/>
                </a:solidFill>
              </a:rPr>
              <a:t>v minulosti migrácia z vidieka do miest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z obvodu do jadra regiónu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centripetálny/dostredivý proces – </a:t>
            </a:r>
            <a:r>
              <a:rPr lang="sk-SK" b="1" dirty="0">
                <a:solidFill>
                  <a:schemeClr val="bg1"/>
                </a:solidFill>
              </a:rPr>
              <a:t>centralizácia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r>
              <a:rPr lang="sk-SK" dirty="0">
                <a:solidFill>
                  <a:schemeClr val="bg1"/>
                </a:solidFill>
              </a:rPr>
              <a:t>v súčasnosti migrácia z miest na vidiek</a:t>
            </a:r>
          </a:p>
          <a:p>
            <a:pPr lvl="1"/>
            <a:r>
              <a:rPr lang="sk-SK" b="1" dirty="0">
                <a:solidFill>
                  <a:schemeClr val="bg1"/>
                </a:solidFill>
              </a:rPr>
              <a:t>z jadra do obvodu regiónu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centrifugálny/odstredivý proces </a:t>
            </a:r>
            <a:r>
              <a:rPr lang="sk-SK" b="1" dirty="0">
                <a:solidFill>
                  <a:schemeClr val="bg1"/>
                </a:solidFill>
              </a:rPr>
              <a:t>– decentralizácia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Procesy priestorovej redistribúcie obyvateľstva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155845" cy="3599316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medziregionálne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koncentrácia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dekoncentrácia</a:t>
            </a:r>
          </a:p>
          <a:p>
            <a:r>
              <a:rPr lang="sk-SK" dirty="0">
                <a:solidFill>
                  <a:schemeClr val="bg1"/>
                </a:solidFill>
              </a:rPr>
              <a:t>vnútroregionálne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centralizácia 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decentralizácia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hoci sa migrácie dotýkajú celého územia, základným stimulom migrácie, a teda priestorovej redistribúcie obyvateľstva boli od začiatku pozorovaní jej zákonitostí zmeny v meste</a:t>
            </a:r>
          </a:p>
          <a:p>
            <a:r>
              <a:rPr lang="sk-SK" dirty="0">
                <a:solidFill>
                  <a:schemeClr val="bg1"/>
                </a:solidFill>
              </a:rPr>
              <a:t>zákonitosti a pravidelnosti v migráciou podmienenej priestorovej redistribúcii obyvateľstva: </a:t>
            </a:r>
            <a:r>
              <a:rPr lang="sk-SK" b="1" dirty="0" err="1">
                <a:solidFill>
                  <a:schemeClr val="bg1"/>
                </a:solidFill>
              </a:rPr>
              <a:t>urbánny</a:t>
            </a:r>
            <a:r>
              <a:rPr lang="sk-SK" b="1" dirty="0">
                <a:solidFill>
                  <a:schemeClr val="bg1"/>
                </a:solidFill>
              </a:rPr>
              <a:t> vývoj</a:t>
            </a:r>
          </a:p>
        </p:txBody>
      </p:sp>
    </p:spTree>
    <p:extLst>
      <p:ext uri="{BB962C8B-B14F-4D97-AF65-F5344CB8AC3E}">
        <p14:creationId xmlns:p14="http://schemas.microsoft.com/office/powerpoint/2010/main" val="137543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identifikuje štádiá na základe vzťahu rastu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jadra a obvodu funkčného mestského regiónu</a:t>
            </a:r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739265" y="2420006"/>
            <a:ext cx="3800475" cy="3657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8942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štádiá: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suburbanizácia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dezurbanizácia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reurbanizácia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5370" y="2336873"/>
            <a:ext cx="4695825" cy="31432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114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1076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štádiá: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suburbanizácia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dezurbanizácia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reurbanizácia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problémy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je vhodnejšie využiť mieru čistej migrácie alebo čistú migráciu?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ako predísť skresleniu pri rôzne veľkých základných komponentoch regiónu?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5370" y="2336873"/>
            <a:ext cx="4695825" cy="31432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8443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96976" cy="441076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model štádií urbánneho vývoja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vyjadrenie pomocou vzťahu vnútroregionálnych a medziregionálnych procesov redistribúcie obyvateľstva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problémy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je vhodnejšie využiť mieru čistej migrácie alebo čistú migráciu?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ako predísť skresleniu pri rôzne veľkých základných komponentoch regiónu?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25630"/>
          <a:stretch/>
        </p:blipFill>
        <p:spPr>
          <a:xfrm>
            <a:off x="680321" y="3374276"/>
            <a:ext cx="7322454" cy="19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identifikuje fázy urbánneho vývoja na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základe vzťahu rastu troch kategórií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regiónov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podľa veľkosti jadra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populačná veľkosť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pozícia v urbánnej hierarchii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ekonomická veľkosť</a:t>
            </a:r>
          </a:p>
          <a:p>
            <a:pPr lvl="2"/>
            <a:r>
              <a:rPr lang="sk-SK" dirty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5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1031" y="2336873"/>
            <a:ext cx="5943600" cy="294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9022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410596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štátu?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regiónu?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rast/pokles počtu obyvateľov obce?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90" y="4579419"/>
            <a:ext cx="3372785" cy="207505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145635" y="292479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9515023" y="2217428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7598708" y="3289465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7314175" y="3036937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9704804" y="2403025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0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fázy: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 (</a:t>
            </a:r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obrátená polarizácia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1031" y="2336873"/>
            <a:ext cx="5943600" cy="294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4699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Modely urbánneho vývoja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259431" cy="3599316"/>
          </a:xfrm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model diferenciálnej urbanizácie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fázy: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urbanizácia (</a:t>
            </a:r>
            <a:r>
              <a:rPr lang="sk-SK" dirty="0" err="1">
                <a:solidFill>
                  <a:schemeClr val="bg1"/>
                </a:solidFill>
              </a:rPr>
              <a:t>metropolizácia</a:t>
            </a:r>
            <a:r>
              <a:rPr lang="sk-SK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obrátená polarizácia</a:t>
            </a:r>
          </a:p>
          <a:p>
            <a:pPr lvl="1"/>
            <a:r>
              <a:rPr lang="sk-SK" dirty="0" err="1">
                <a:solidFill>
                  <a:schemeClr val="bg1"/>
                </a:solidFill>
              </a:rPr>
              <a:t>kontraurbanizácia</a:t>
            </a:r>
            <a:endParaRPr lang="sk-SK" dirty="0">
              <a:solidFill>
                <a:schemeClr val="bg1"/>
              </a:solidFill>
            </a:endParaRP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pPr lvl="8"/>
            <a:r>
              <a:rPr lang="sk-SK" sz="1600" i="1" dirty="0">
                <a:solidFill>
                  <a:schemeClr val="bg1"/>
                </a:solidFill>
              </a:rPr>
              <a:t>vývoj intenzity procesov urbánneho vývoja na východnom Slovensku</a:t>
            </a:r>
          </a:p>
        </p:txBody>
      </p:sp>
      <p:pic>
        <p:nvPicPr>
          <p:cNvPr id="6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33241" y="2336873"/>
            <a:ext cx="5772807" cy="307671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285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Litva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6093" y="2336873"/>
            <a:ext cx="9768089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urbánneho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vývoja môžeme identifikovať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na základe uvedeného obrázku?</a:t>
            </a:r>
          </a:p>
          <a:p>
            <a:r>
              <a:rPr lang="sk-SK" sz="1800" dirty="0" err="1">
                <a:solidFill>
                  <a:schemeClr val="bg1"/>
                </a:solidFill>
              </a:rPr>
              <a:t>Ubarevičiené</a:t>
            </a:r>
            <a:r>
              <a:rPr lang="sk-SK" sz="1800" dirty="0">
                <a:solidFill>
                  <a:schemeClr val="bg1"/>
                </a:solidFill>
              </a:rPr>
              <a:t>, R., van Ham, M., </a:t>
            </a:r>
            <a:r>
              <a:rPr lang="sk-SK" sz="1800" dirty="0" err="1">
                <a:solidFill>
                  <a:schemeClr val="bg1"/>
                </a:solidFill>
              </a:rPr>
              <a:t>Burneika</a:t>
            </a:r>
            <a:r>
              <a:rPr lang="sk-SK" sz="1800" dirty="0">
                <a:solidFill>
                  <a:schemeClr val="bg1"/>
                </a:solidFill>
              </a:rPr>
              <a:t>, D. 2016.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Shrinking Regions in a Shrinking Country: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The Geography of Population Decline in Lithuania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2001-2011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9" y="0"/>
            <a:ext cx="6918542" cy="68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UK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urbánneho vývoja môžeme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identifikovať na základe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uvedeného obrázku?</a:t>
            </a:r>
          </a:p>
          <a:p>
            <a:r>
              <a:rPr lang="sk-SK" sz="1800" dirty="0" err="1">
                <a:solidFill>
                  <a:schemeClr val="bg1"/>
                </a:solidFill>
              </a:rPr>
              <a:t>Lomax</a:t>
            </a:r>
            <a:r>
              <a:rPr lang="sk-SK" sz="1800" dirty="0">
                <a:solidFill>
                  <a:schemeClr val="bg1"/>
                </a:solidFill>
              </a:rPr>
              <a:t>, N., </a:t>
            </a:r>
            <a:r>
              <a:rPr lang="sk-SK" sz="1800" dirty="0" err="1">
                <a:solidFill>
                  <a:schemeClr val="bg1"/>
                </a:solidFill>
              </a:rPr>
              <a:t>Stillwell</a:t>
            </a:r>
            <a:r>
              <a:rPr lang="sk-SK" sz="1800" dirty="0">
                <a:solidFill>
                  <a:schemeClr val="bg1"/>
                </a:solidFill>
              </a:rPr>
              <a:t>, J., </a:t>
            </a:r>
            <a:r>
              <a:rPr lang="sk-SK" sz="1800" dirty="0" err="1">
                <a:solidFill>
                  <a:schemeClr val="bg1"/>
                </a:solidFill>
              </a:rPr>
              <a:t>Norman</a:t>
            </a:r>
            <a:r>
              <a:rPr lang="sk-SK" sz="1800" dirty="0">
                <a:solidFill>
                  <a:schemeClr val="bg1"/>
                </a:solidFill>
              </a:rPr>
              <a:t>, P.,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sk-SK" sz="1800" dirty="0" err="1">
                <a:solidFill>
                  <a:schemeClr val="bg1"/>
                </a:solidFill>
              </a:rPr>
              <a:t>Rees</a:t>
            </a:r>
            <a:r>
              <a:rPr lang="sk-SK" sz="1800" dirty="0">
                <a:solidFill>
                  <a:schemeClr val="bg1"/>
                </a:solidFill>
              </a:rPr>
              <a:t>, P. 2014. </a:t>
            </a:r>
            <a:r>
              <a:rPr lang="sk-SK" sz="1800" dirty="0" err="1">
                <a:solidFill>
                  <a:schemeClr val="bg1"/>
                </a:solidFill>
              </a:rPr>
              <a:t>Internal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r>
              <a:rPr lang="sk-SK" sz="1800" dirty="0" err="1">
                <a:solidFill>
                  <a:schemeClr val="bg1"/>
                </a:solidFill>
              </a:rPr>
              <a:t>Migration</a:t>
            </a:r>
            <a:r>
              <a:rPr lang="sk-SK" sz="1800" dirty="0">
                <a:solidFill>
                  <a:schemeClr val="bg1"/>
                </a:solidFill>
              </a:rPr>
              <a:t>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sk-SK" sz="1800" dirty="0">
                <a:solidFill>
                  <a:schemeClr val="bg1"/>
                </a:solidFill>
              </a:rPr>
              <a:t>in </a:t>
            </a:r>
            <a:r>
              <a:rPr lang="sk-SK" sz="1800" dirty="0" err="1">
                <a:solidFill>
                  <a:schemeClr val="bg1"/>
                </a:solidFill>
              </a:rPr>
              <a:t>the</a:t>
            </a:r>
            <a:r>
              <a:rPr lang="sk-SK" sz="1800" dirty="0">
                <a:solidFill>
                  <a:schemeClr val="bg1"/>
                </a:solidFill>
              </a:rPr>
              <a:t> United </a:t>
            </a:r>
            <a:r>
              <a:rPr lang="sk-SK" sz="1800" dirty="0" err="1">
                <a:solidFill>
                  <a:schemeClr val="bg1"/>
                </a:solidFill>
              </a:rPr>
              <a:t>Kingdom</a:t>
            </a:r>
            <a:r>
              <a:rPr lang="sk-SK" sz="1800" dirty="0">
                <a:solidFill>
                  <a:schemeClr val="bg1"/>
                </a:solidFill>
              </a:rPr>
              <a:t>...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15" y="0"/>
            <a:ext cx="7757786" cy="68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8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Slovensko a Maďarsko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Aké procesy, fázy a štádiá urbánneho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vývoja môžeme identifikovať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na základe uvedeného obrázku?</a:t>
            </a:r>
          </a:p>
          <a:p>
            <a:r>
              <a:rPr lang="sk-SK" sz="1800" dirty="0">
                <a:solidFill>
                  <a:schemeClr val="bg1"/>
                </a:solidFill>
              </a:rPr>
              <a:t>Novotný a </a:t>
            </a:r>
            <a:r>
              <a:rPr lang="sk-SK" sz="1800" dirty="0" err="1">
                <a:solidFill>
                  <a:schemeClr val="bg1"/>
                </a:solidFill>
              </a:rPr>
              <a:t>Pregi</a:t>
            </a:r>
            <a:r>
              <a:rPr lang="sk-SK" sz="1800" dirty="0">
                <a:solidFill>
                  <a:schemeClr val="bg1"/>
                </a:solidFill>
              </a:rPr>
              <a:t> 2018. </a:t>
            </a:r>
            <a:r>
              <a:rPr lang="en-US" sz="1800" dirty="0">
                <a:solidFill>
                  <a:schemeClr val="bg1"/>
                </a:solidFill>
              </a:rPr>
              <a:t>Visualization of migration using spatial interpolation </a:t>
            </a:r>
            <a:br>
              <a:rPr lang="sk-SK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method in Hungary and Slovakia</a:t>
            </a:r>
            <a:r>
              <a:rPr lang="sk-SK" sz="1800" dirty="0">
                <a:solidFill>
                  <a:schemeClr val="bg1"/>
                </a:solidFill>
              </a:rPr>
              <a:t>.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i="1" dirty="0">
                <a:solidFill>
                  <a:schemeClr val="bg1"/>
                </a:solidFill>
              </a:rPr>
              <a:t>Regional Statistics</a:t>
            </a:r>
            <a:r>
              <a:rPr lang="sk-SK" sz="1800" dirty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8</a:t>
            </a:r>
            <a:r>
              <a:rPr lang="sk-SK" sz="1800" dirty="0">
                <a:solidFill>
                  <a:schemeClr val="bg1"/>
                </a:solidFill>
              </a:rPr>
              <a:t>,</a:t>
            </a:r>
            <a:r>
              <a:rPr lang="en-US" sz="1800" dirty="0">
                <a:solidFill>
                  <a:schemeClr val="bg1"/>
                </a:solidFill>
              </a:rPr>
              <a:t> 184</a:t>
            </a:r>
            <a:r>
              <a:rPr lang="sk-SK" sz="1800" dirty="0">
                <a:solidFill>
                  <a:schemeClr val="bg1"/>
                </a:solidFill>
              </a:rPr>
              <a:t>-</a:t>
            </a:r>
            <a:r>
              <a:rPr lang="en-US" sz="1800" dirty="0">
                <a:solidFill>
                  <a:schemeClr val="bg1"/>
                </a:solidFill>
              </a:rPr>
              <a:t>188</a:t>
            </a:r>
            <a:endParaRPr lang="sk-SK" sz="1800" dirty="0">
              <a:solidFill>
                <a:schemeClr val="bg1"/>
              </a:solidFill>
            </a:endParaRPr>
          </a:p>
          <a:p>
            <a:r>
              <a:rPr lang="sk-SK" dirty="0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96" y="0"/>
            <a:ext cx="4926905" cy="69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Regionálna a lokálna dimenzia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24920" r="13127" b="25650"/>
          <a:stretch/>
        </p:blipFill>
        <p:spPr>
          <a:xfrm>
            <a:off x="1618" y="1936955"/>
            <a:ext cx="4151902" cy="1974900"/>
          </a:xfrm>
        </p:spPr>
      </p:pic>
      <p:sp>
        <p:nvSpPr>
          <p:cNvPr id="10" name="BlokTextu 9"/>
          <p:cNvSpPr txBox="1"/>
          <p:nvPr/>
        </p:nvSpPr>
        <p:spPr>
          <a:xfrm>
            <a:off x="9254064" y="6233651"/>
            <a:ext cx="28568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4803" r="13208" b="25735"/>
          <a:stretch/>
        </p:blipFill>
        <p:spPr>
          <a:xfrm>
            <a:off x="-1" y="3962400"/>
            <a:ext cx="4076245" cy="193467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25089" r="13309" b="25591"/>
          <a:stretch/>
        </p:blipFill>
        <p:spPr>
          <a:xfrm>
            <a:off x="4181622" y="1936955"/>
            <a:ext cx="4008921" cy="1929117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24803" r="13208" b="25735"/>
          <a:stretch/>
        </p:blipFill>
        <p:spPr>
          <a:xfrm>
            <a:off x="4153520" y="3962400"/>
            <a:ext cx="4037023" cy="193467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4946" r="13309" b="25592"/>
          <a:stretch/>
        </p:blipFill>
        <p:spPr>
          <a:xfrm>
            <a:off x="8190543" y="1936955"/>
            <a:ext cx="4025794" cy="1934671"/>
          </a:xfrm>
          <a:prstGeom prst="rect">
            <a:avLst/>
          </a:prstGeom>
        </p:spPr>
      </p:pic>
      <p:sp>
        <p:nvSpPr>
          <p:cNvPr id="15" name="Zástupný objekt pre obsah 2"/>
          <p:cNvSpPr txBox="1">
            <a:spLocks/>
          </p:cNvSpPr>
          <p:nvPr/>
        </p:nvSpPr>
        <p:spPr>
          <a:xfrm>
            <a:off x="8198894" y="4092413"/>
            <a:ext cx="3912042" cy="1804658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72000" tIns="72000" rIns="36000" bIns="72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postupná priestorová polarizácia na regionálnej aj lokálnej úrovni</a:t>
            </a:r>
          </a:p>
          <a:p>
            <a:pPr marL="360363" lvl="1" indent="-14128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výraznejší rast len vo FMR Bratislava a Dunajská Streda</a:t>
            </a:r>
          </a:p>
          <a:p>
            <a:pPr marL="360363" lvl="1" indent="-14128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ku koncu rast obcí v najtesnejšom zázemí väčších miest</a:t>
            </a:r>
          </a:p>
          <a:p>
            <a:pPr marL="174625" indent="-174625"/>
            <a:r>
              <a:rPr lang="sk-SK" sz="19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najprv polarizácia, neskôr zmiernenie naprieč veľkostnou štruktúrou obcí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1391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4144751" y="21364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045213" y="409241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819889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77589" r="16675" b="9645"/>
          <a:stretch/>
        </p:blipFill>
        <p:spPr>
          <a:xfrm>
            <a:off x="90216" y="6150126"/>
            <a:ext cx="2734756" cy="49933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8369" r="49966" b="80284"/>
          <a:stretch/>
        </p:blipFill>
        <p:spPr>
          <a:xfrm>
            <a:off x="6172031" y="6150126"/>
            <a:ext cx="2379773" cy="443830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8" t="7234" r="3939" b="79007"/>
          <a:stretch/>
        </p:blipFill>
        <p:spPr>
          <a:xfrm>
            <a:off x="3310217" y="6134781"/>
            <a:ext cx="2376568" cy="5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7660" r="4640" b="23688"/>
          <a:stretch/>
        </p:blipFill>
        <p:spPr>
          <a:xfrm>
            <a:off x="8099652" y="1975449"/>
            <a:ext cx="4088360" cy="19029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27801" r="6146" b="23405"/>
          <a:stretch/>
        </p:blipFill>
        <p:spPr>
          <a:xfrm>
            <a:off x="4059896" y="3977687"/>
            <a:ext cx="4038351" cy="19085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1986" r="6146" b="29078"/>
          <a:stretch/>
        </p:blipFill>
        <p:spPr>
          <a:xfrm>
            <a:off x="4077544" y="1975449"/>
            <a:ext cx="4027287" cy="19140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2128" r="10256" b="28936"/>
          <a:stretch/>
        </p:blipFill>
        <p:spPr>
          <a:xfrm>
            <a:off x="58379" y="1998715"/>
            <a:ext cx="4016223" cy="19140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22270" r="10457" b="28936"/>
          <a:stretch/>
        </p:blipFill>
        <p:spPr>
          <a:xfrm>
            <a:off x="70795" y="3968371"/>
            <a:ext cx="3994041" cy="19085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Koncentrácia a dekoncentrácia obyvateľstva v regiónoch Slovenska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2" name="BlokTextu 31"/>
          <p:cNvSpPr txBox="1"/>
          <p:nvPr/>
        </p:nvSpPr>
        <p:spPr>
          <a:xfrm>
            <a:off x="202241" y="3273645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 Narrow" panose="020B0606020202030204" pitchFamily="34" charset="0"/>
              </a:rPr>
              <a:t>362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45487" y="5162422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1469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4172868" y="321328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3138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172868" y="5266051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4745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8292757" y="3305419"/>
            <a:ext cx="3706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latin typeface="Arial Narrow" panose="020B0606020202030204" pitchFamily="34" charset="0"/>
              </a:rPr>
              <a:t>6212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-24041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-6220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4082566" y="207370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4088877" y="3973716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8184682" y="2059603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168285" y="4222129"/>
            <a:ext cx="3992668" cy="1573298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0" tIns="72000" rIns="0">
            <a:normAutofit fontScale="25000" lnSpcReduction="20000"/>
          </a:bodyPr>
          <a:lstStyle/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rastúca priestorová polarizácia územia</a:t>
            </a:r>
          </a:p>
          <a:p>
            <a:pPr lvl="1" indent="-141288"/>
            <a:r>
              <a:rPr lang="sk-SK" sz="6000" dirty="0">
                <a:solidFill>
                  <a:schemeClr val="bg1"/>
                </a:solidFill>
                <a:latin typeface="Arial Narrow" panose="020B0606020202030204" pitchFamily="34" charset="0"/>
              </a:rPr>
              <a:t>zreteľná fáza </a:t>
            </a:r>
            <a:r>
              <a:rPr lang="sk-SK" sz="6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metropolizácie</a:t>
            </a:r>
            <a:endParaRPr lang="sk-SK" sz="60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indent="-141288"/>
            <a:r>
              <a:rPr lang="sk-SK" sz="7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klesá počet regiónov s koncentráciou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najmä regiónov stredne veľkých a malých miest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osobitná pozícia FMR Bratislava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intenzifikácia dekoncentrácie v periférnych regiónoch</a:t>
            </a:r>
          </a:p>
          <a:p>
            <a:pPr marL="447675" lvl="1" indent="-174625"/>
            <a:r>
              <a:rPr lang="sk-SK" sz="56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pozitívny zvrat v regiónoch väčších miest</a:t>
            </a:r>
          </a:p>
          <a:p>
            <a:pPr lvl="1"/>
            <a:endParaRPr lang="sk-SK" sz="16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2336540" y="346563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2332940" y="535204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26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36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6354287" y="5353656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6354287" y="346563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44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BlokTextu 47"/>
          <p:cNvSpPr txBox="1"/>
          <p:nvPr/>
        </p:nvSpPr>
        <p:spPr>
          <a:xfrm>
            <a:off x="10441456" y="3477953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koncentrácia:     11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dekoncentrácia: 51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4" t="71064" r="28507" b="11915"/>
          <a:stretch/>
        </p:blipFill>
        <p:spPr>
          <a:xfrm>
            <a:off x="1610057" y="5925141"/>
            <a:ext cx="2874357" cy="64240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47234" r="4039" b="30497"/>
          <a:stretch/>
        </p:blipFill>
        <p:spPr>
          <a:xfrm>
            <a:off x="5471108" y="5926091"/>
            <a:ext cx="2352058" cy="871036"/>
          </a:xfrm>
          <a:prstGeom prst="rect">
            <a:avLst/>
          </a:prstGeom>
        </p:spPr>
      </p:pic>
      <p:cxnSp>
        <p:nvCxnSpPr>
          <p:cNvPr id="50" name="Rovná spojovacia šípka 49"/>
          <p:cNvCxnSpPr/>
          <p:nvPr/>
        </p:nvCxnSpPr>
        <p:spPr>
          <a:xfrm flipV="1">
            <a:off x="2332940" y="6112928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>
            <a:off x="2880627" y="6121720"/>
            <a:ext cx="591" cy="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9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1936955"/>
            <a:ext cx="12192000" cy="49210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21792" r="10268" b="28029"/>
          <a:stretch/>
        </p:blipFill>
        <p:spPr>
          <a:xfrm>
            <a:off x="91523" y="1936955"/>
            <a:ext cx="3906156" cy="18938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28602"/>
          <a:stretch/>
        </p:blipFill>
        <p:spPr>
          <a:xfrm>
            <a:off x="3889101" y="1939653"/>
            <a:ext cx="4192850" cy="183436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29892"/>
          <a:stretch/>
        </p:blipFill>
        <p:spPr>
          <a:xfrm>
            <a:off x="9537" y="3842951"/>
            <a:ext cx="3954890" cy="18343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Procesy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Centralizácia a decentralizácia obyvateľstva v regiónoch Slovenska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8207980" y="4017928"/>
            <a:ext cx="3920615" cy="1883409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vert="horz" lIns="91440" tIns="10800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dominantná decentralizácia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 rastúcou intenzitou</a:t>
            </a:r>
          </a:p>
          <a:p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vrchol v krízovom období okolo r. 2008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 ňom stagnácia alebo zvrat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vzrast počtu regiónov s centralizáciou</a:t>
            </a:r>
          </a:p>
          <a:p>
            <a:pPr lvl="2"/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aj regióny stredne veľkých miest</a:t>
            </a:r>
          </a:p>
          <a:p>
            <a:pPr lvl="1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výnimka FMR Košice, Prešov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73118" r="8039" b="13555"/>
          <a:stretch/>
        </p:blipFill>
        <p:spPr>
          <a:xfrm>
            <a:off x="4050726" y="6181333"/>
            <a:ext cx="784365" cy="50301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5" t="69247" r="8343" b="21909"/>
          <a:stretch/>
        </p:blipFill>
        <p:spPr>
          <a:xfrm>
            <a:off x="5050388" y="6256850"/>
            <a:ext cx="1535484" cy="424803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90908" y="20548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1391" y="3990903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080953" y="2136462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73118" r="24461" b="13262"/>
          <a:stretch/>
        </p:blipFill>
        <p:spPr>
          <a:xfrm>
            <a:off x="236718" y="5975640"/>
            <a:ext cx="3172115" cy="700970"/>
          </a:xfrm>
          <a:prstGeom prst="rect">
            <a:avLst/>
          </a:prstGeom>
        </p:spPr>
      </p:pic>
      <p:cxnSp>
        <p:nvCxnSpPr>
          <p:cNvPr id="23" name="Rovná spojovacia šípka 22"/>
          <p:cNvCxnSpPr/>
          <p:nvPr/>
        </p:nvCxnSpPr>
        <p:spPr>
          <a:xfrm flipV="1">
            <a:off x="1410592" y="6169656"/>
            <a:ext cx="1095375" cy="3175"/>
          </a:xfrm>
          <a:prstGeom prst="straightConnector1">
            <a:avLst/>
          </a:prstGeom>
          <a:ln>
            <a:headEnd type="stealth" w="sm" len="lg"/>
            <a:tailEnd type="stealth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1958279" y="6178448"/>
            <a:ext cx="591" cy="182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129269" y="5031457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-3160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4149624" y="3109171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-4480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280601" y="5929418"/>
            <a:ext cx="3368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miery čistej migrácie v jadre a obvode (‰)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4339795" y="6199034"/>
            <a:ext cx="518336" cy="512961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bIns="0" rtlCol="0">
            <a:spAutoFit/>
          </a:bodyPr>
          <a:lstStyle/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2000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1000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500</a:t>
            </a:r>
          </a:p>
          <a:p>
            <a:pPr>
              <a:lnSpc>
                <a:spcPts val="750"/>
              </a:lnSpc>
            </a:pPr>
            <a:r>
              <a:rPr lang="sk-SK" sz="700" dirty="0">
                <a:solidFill>
                  <a:schemeClr val="bg1"/>
                </a:solidFill>
                <a:latin typeface="Arial Narrow" panose="020B0606020202030204" pitchFamily="34" charset="0"/>
              </a:rPr>
              <a:t>  100</a:t>
            </a:r>
            <a:endParaRPr lang="en-US" sz="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2293171" y="3373968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10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52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2224840" y="523070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3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59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6585872" y="3358489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2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60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23083" r="5201" b="28315"/>
          <a:stretch/>
        </p:blipFill>
        <p:spPr>
          <a:xfrm>
            <a:off x="3895580" y="3836041"/>
            <a:ext cx="4187459" cy="1834330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4056532" y="4045279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4080953" y="497001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-3933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6469489" y="523070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Obrázok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21506" r="11889" b="55921"/>
          <a:stretch/>
        </p:blipFill>
        <p:spPr>
          <a:xfrm>
            <a:off x="9537" y="3842951"/>
            <a:ext cx="3954890" cy="851952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2222" r="4342" b="29028"/>
          <a:stretch/>
        </p:blipFill>
        <p:spPr>
          <a:xfrm>
            <a:off x="7956670" y="1934105"/>
            <a:ext cx="4171925" cy="1839916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809256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8207980" y="312993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-4388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0987469" y="3095618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-1713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10544863" y="3321694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centralizácia:       8 FMR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decentralizácia: 54 FMR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" name="Obrázok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22795" r="3276" b="52381"/>
          <a:stretch/>
        </p:blipFill>
        <p:spPr>
          <a:xfrm>
            <a:off x="3889101" y="1939643"/>
            <a:ext cx="4192850" cy="936897"/>
          </a:xfrm>
          <a:prstGeom prst="rect">
            <a:avLst/>
          </a:prstGeom>
        </p:spPr>
      </p:pic>
      <p:sp>
        <p:nvSpPr>
          <p:cNvPr id="44" name="BlokTextu 43"/>
          <p:cNvSpPr txBox="1"/>
          <p:nvPr/>
        </p:nvSpPr>
        <p:spPr>
          <a:xfrm>
            <a:off x="67458" y="344928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-1935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7" t="21792" r="10268" b="53850"/>
          <a:stretch/>
        </p:blipFill>
        <p:spPr>
          <a:xfrm>
            <a:off x="2190796" y="1943044"/>
            <a:ext cx="1796414" cy="919316"/>
          </a:xfrm>
          <a:prstGeom prst="rect">
            <a:avLst/>
          </a:prstGeom>
        </p:spPr>
      </p:pic>
      <p:sp>
        <p:nvSpPr>
          <p:cNvPr id="45" name="BlokTextu 44"/>
          <p:cNvSpPr txBox="1"/>
          <p:nvPr/>
        </p:nvSpPr>
        <p:spPr>
          <a:xfrm>
            <a:off x="90908" y="404310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4056533" y="205486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BlokTextu 46"/>
          <p:cNvSpPr txBox="1"/>
          <p:nvPr/>
        </p:nvSpPr>
        <p:spPr>
          <a:xfrm>
            <a:off x="5025279" y="6222156"/>
            <a:ext cx="1929322" cy="153888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centralizácia          decentralizácia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889101" y="5935466"/>
            <a:ext cx="3423042" cy="23640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Rozdiel medzi hodnotou čistej migrácie v jadre a obvode (počet osôb)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BlokTextu 49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3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Štádiá urbánneho vývoja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</a:t>
            </a:r>
            <a:r>
              <a:rPr lang="sk-SK" sz="2000" dirty="0">
                <a:latin typeface="Arial Narrow" panose="020B0606020202030204" pitchFamily="34" charset="0"/>
              </a:rPr>
              <a:t>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1975449"/>
            <a:ext cx="12192000" cy="48825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" y="1996932"/>
            <a:ext cx="4004906" cy="191708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" y="4087776"/>
            <a:ext cx="4000583" cy="19019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92" y="2007738"/>
            <a:ext cx="4009229" cy="19062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35" y="4102558"/>
            <a:ext cx="3994099" cy="190843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80" y="1996932"/>
            <a:ext cx="4002744" cy="1912759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59158" y="6184654"/>
            <a:ext cx="2814074" cy="560164"/>
            <a:chOff x="67609" y="6141063"/>
            <a:chExt cx="2814074" cy="560164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657"/>
            <a:stretch/>
          </p:blipFill>
          <p:spPr>
            <a:xfrm>
              <a:off x="67609" y="6483437"/>
              <a:ext cx="1327709" cy="217790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47" b="3846"/>
            <a:stretch/>
          </p:blipFill>
          <p:spPr>
            <a:xfrm>
              <a:off x="67609" y="6147668"/>
              <a:ext cx="1327709" cy="223284"/>
            </a:xfrm>
            <a:prstGeom prst="rect">
              <a:avLst/>
            </a:prstGeom>
          </p:spPr>
        </p:pic>
        <p:pic>
          <p:nvPicPr>
            <p:cNvPr id="13" name="Obrázok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6" b="28207"/>
            <a:stretch/>
          </p:blipFill>
          <p:spPr>
            <a:xfrm>
              <a:off x="1553973" y="6477943"/>
              <a:ext cx="1327709" cy="223284"/>
            </a:xfrm>
            <a:prstGeom prst="rect">
              <a:avLst/>
            </a:prstGeom>
          </p:spPr>
        </p:pic>
        <p:pic>
          <p:nvPicPr>
            <p:cNvPr id="14" name="Obrázo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43" b="52568"/>
            <a:stretch/>
          </p:blipFill>
          <p:spPr>
            <a:xfrm>
              <a:off x="1553974" y="6141063"/>
              <a:ext cx="1327709" cy="244549"/>
            </a:xfrm>
            <a:prstGeom prst="rect">
              <a:avLst/>
            </a:prstGeom>
          </p:spPr>
        </p:pic>
      </p:grp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2441100" y="3218015"/>
          <a:ext cx="864261" cy="84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/>
        </p:nvGraphicFramePr>
        <p:xfrm>
          <a:off x="2441100" y="5307096"/>
          <a:ext cx="852964" cy="83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/>
        </p:nvGraphicFramePr>
        <p:xfrm>
          <a:off x="6474433" y="3205262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/>
        </p:nvGraphicFramePr>
        <p:xfrm>
          <a:off x="6474432" y="5301521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/>
        </p:nvGraphicFramePr>
        <p:xfrm>
          <a:off x="10483662" y="3223443"/>
          <a:ext cx="864261" cy="86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1" name="BlokTextu 20"/>
          <p:cNvSpPr txBox="1"/>
          <p:nvPr/>
        </p:nvSpPr>
        <p:spPr>
          <a:xfrm>
            <a:off x="2918239" y="349421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25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566958" y="365759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2708093" y="3271204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918239" y="5603336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25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590414" y="5755857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33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6943970" y="3391999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6637057" y="3622831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43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6895264" y="5417638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6735775" y="5792833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44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6712604" y="5396191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10756303" y="3712598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44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10927516" y="3337502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0691051" y="3316990"/>
            <a:ext cx="318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endParaRPr lang="en-US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50390" y="206145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1996-2000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51391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2001-2005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15256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2006-2010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4152564" y="4108447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2011-2015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8198894" y="2058004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2016-2018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Zástupný objekt pre obsah 2"/>
          <p:cNvSpPr>
            <a:spLocks noGrp="1"/>
          </p:cNvSpPr>
          <p:nvPr>
            <p:ph idx="1"/>
          </p:nvPr>
        </p:nvSpPr>
        <p:spPr>
          <a:xfrm>
            <a:off x="8198894" y="4292397"/>
            <a:ext cx="3916130" cy="1731268"/>
          </a:xfrm>
          <a:solidFill>
            <a:schemeClr val="tx1">
              <a:lumMod val="85000"/>
            </a:schemeClr>
          </a:solidFill>
          <a:ln w="6350"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36000" tIns="72000" rIns="36000" bIns="72000">
            <a:normAutofit lnSpcReduction="10000"/>
          </a:bodyPr>
          <a:lstStyle/>
          <a:p>
            <a:pPr marL="174625" indent="-174625"/>
            <a:r>
              <a:rPr lang="sk-SK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dominancia štádia </a:t>
            </a:r>
            <a:r>
              <a:rPr lang="sk-SK" sz="18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dezurbanizácie</a:t>
            </a:r>
            <a:endParaRPr lang="sk-SK" sz="18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rast počtu regiónov v tomto štádiu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úbytok regiónov v štádiu suburbanizácie</a:t>
            </a:r>
          </a:p>
          <a:p>
            <a:pPr marL="534988" lvl="2" indent="-185738"/>
            <a:r>
              <a:rPr lang="sk-SK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 súčasnosti len regióny najväčších miest a k nim priľahlé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reurbanizácia aj v regiónoch stredne veľkých miest</a:t>
            </a:r>
          </a:p>
          <a:p>
            <a:pPr marL="360363" lvl="1" indent="-185738"/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FMR Košice – presun tromi štádiami </a:t>
            </a:r>
            <a:b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</a:br>
            <a:r>
              <a:rPr lang="sk-SK" sz="14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	          v opačnom poradí</a:t>
            </a:r>
          </a:p>
        </p:txBody>
      </p:sp>
      <p:sp>
        <p:nvSpPr>
          <p:cNvPr id="42" name="Zástupný objekt pre obsah 2"/>
          <p:cNvSpPr txBox="1">
            <a:spLocks/>
          </p:cNvSpPr>
          <p:nvPr/>
        </p:nvSpPr>
        <p:spPr>
          <a:xfrm>
            <a:off x="3237216" y="6226640"/>
            <a:ext cx="6124070" cy="513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poradie štádií podľa </a:t>
            </a:r>
            <a:r>
              <a:rPr lang="sk-SK" sz="15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Klaasena</a:t>
            </a: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a </a:t>
            </a:r>
            <a:r>
              <a:rPr lang="sk-SK" sz="1500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Scimemiho</a:t>
            </a: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(1981):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50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	urbanizácia → suburbanizácia → dezurbanizácia → reurbanizácia</a:t>
            </a:r>
          </a:p>
        </p:txBody>
      </p:sp>
      <p:sp>
        <p:nvSpPr>
          <p:cNvPr id="43" name="BlokTextu 42"/>
          <p:cNvSpPr txBox="1"/>
          <p:nvPr/>
        </p:nvSpPr>
        <p:spPr>
          <a:xfrm>
            <a:off x="9380683" y="6304002"/>
            <a:ext cx="286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FMR 01B (Bezák 2014)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Zdroj dát:	ŠÚSR – Anonymizované údaje o individuálnych</a:t>
            </a:r>
          </a:p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	migráciách 1996-2018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46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>
                <a:latin typeface="Arial Narrow" panose="020B0606020202030204" pitchFamily="34" charset="0"/>
              </a:rPr>
              <a:t>Vnútroregionálny urbánny vývoj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		</a:t>
            </a:r>
            <a:r>
              <a:rPr lang="sk-SK" sz="2000" dirty="0">
                <a:latin typeface="Arial Narrow" panose="020B0606020202030204" pitchFamily="34" charset="0"/>
              </a:rPr>
              <a:t>vo vybraných regiónoch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 flipH="1">
            <a:off x="187412" y="6074025"/>
            <a:ext cx="118134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1996-2018:		jadro: 	−6 750							jadro: 	−3 983								jadro: 	−18 503 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migračné saldo	obvod:	73 955							obvod: 	−1 375								obvod: 	  14 534</a:t>
            </a:r>
          </a:p>
          <a:p>
            <a:r>
              <a:rPr lang="sk-SK" sz="1300" dirty="0">
                <a:solidFill>
                  <a:schemeClr val="bg1"/>
                </a:solidFill>
                <a:latin typeface="Arial Narrow" panose="020B0606020202030204" pitchFamily="34" charset="0"/>
              </a:rPr>
              <a:t>			región:	67 205							región: 	−5 358								región:   −3 969</a:t>
            </a:r>
            <a:endParaRPr lang="en-US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 flipH="1">
            <a:off x="-21929" y="1992842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Bratislava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 flipH="1">
            <a:off x="4045846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Spišská Nová Ves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flipH="1">
            <a:off x="8093971" y="1988740"/>
            <a:ext cx="3595256" cy="276999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FMR Košice</a:t>
            </a:r>
            <a:endParaRPr lang="en-US" sz="1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0" y="2219972"/>
            <a:ext cx="4071600" cy="18488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85" y="2225554"/>
            <a:ext cx="4071600" cy="18432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585" y="2222327"/>
            <a:ext cx="4071600" cy="1846484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75" y="4111800"/>
            <a:ext cx="4071600" cy="1919236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325" y="4111800"/>
            <a:ext cx="4071600" cy="1919236"/>
          </a:xfrm>
          <a:prstGeom prst="rect">
            <a:avLst/>
          </a:prstGeom>
        </p:spPr>
      </p:pic>
      <p:pic>
        <p:nvPicPr>
          <p:cNvPr id="29" name="Obrázo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925" y="4111800"/>
            <a:ext cx="4071600" cy="19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podľa typu prekročenej územnej jednotky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472361" cy="388525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štáte?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regióne?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eriod"/>
            </a:pPr>
            <a:endParaRPr lang="sk-SK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Ktorý typ migrácie má vplyv na zmenu rozmiestnenia obyvateľstva v obci?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Medzinárodná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medziregionálna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medziobecná</a:t>
            </a:r>
            <a:endParaRPr lang="sk-SK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sk-SK" dirty="0">
                <a:solidFill>
                  <a:schemeClr val="bg1"/>
                </a:solidFill>
              </a:rPr>
              <a:t>Vnútorná – vnútroregionálna – </a:t>
            </a:r>
            <a:r>
              <a:rPr lang="sk-SK" dirty="0" err="1">
                <a:solidFill>
                  <a:schemeClr val="bg1"/>
                </a:solidFill>
              </a:rPr>
              <a:t>vnútroobecná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06" y="4507049"/>
            <a:ext cx="3372785" cy="2075053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581330" y="2948440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9950718" y="2241074"/>
            <a:ext cx="707366" cy="70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hnutá šípka nahor 7"/>
          <p:cNvSpPr/>
          <p:nvPr/>
        </p:nvSpPr>
        <p:spPr>
          <a:xfrm rot="20547043">
            <a:off x="8034403" y="3313111"/>
            <a:ext cx="2652481" cy="694591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ástupný objekt pre obsah 2"/>
          <p:cNvSpPr txBox="1">
            <a:spLocks/>
          </p:cNvSpPr>
          <p:nvPr/>
        </p:nvSpPr>
        <p:spPr>
          <a:xfrm>
            <a:off x="7749870" y="3060583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Zástupný objekt pre obsah 2"/>
          <p:cNvSpPr txBox="1">
            <a:spLocks/>
          </p:cNvSpPr>
          <p:nvPr/>
        </p:nvSpPr>
        <p:spPr>
          <a:xfrm>
            <a:off x="10140499" y="2426671"/>
            <a:ext cx="483079" cy="4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60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k-SK" dirty="0" err="1">
                <a:latin typeface="Arial Narrow" panose="020B0606020202030204" pitchFamily="34" charset="0"/>
              </a:rPr>
              <a:t>urbánny</a:t>
            </a:r>
            <a:r>
              <a:rPr lang="sk-SK" dirty="0">
                <a:latin typeface="Arial Narrow" panose="020B0606020202030204" pitchFamily="34" charset="0"/>
              </a:rPr>
              <a:t> vývoj v regionálnych systémoch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689" y="2188315"/>
            <a:ext cx="11706796" cy="1673158"/>
          </a:xfrm>
        </p:spPr>
        <p:txBody>
          <a:bodyPr>
            <a:normAutofit/>
          </a:bodyPr>
          <a:lstStyle/>
          <a:p>
            <a:pPr marL="447675" lvl="2" indent="-174625">
              <a:tabLst>
                <a:tab pos="447675" algn="l"/>
              </a:tabLst>
            </a:pPr>
            <a:r>
              <a:rPr lang="sk-SK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postupný prechod do zreteľnej fázy </a:t>
            </a:r>
            <a:r>
              <a:rPr lang="sk-SK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metropolizácie</a:t>
            </a:r>
            <a:b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v celom regionálnom systéme Slovenska</a:t>
            </a:r>
            <a:b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aj v jeho východoslovenskom subsystéme.</a:t>
            </a:r>
            <a:endParaRPr lang="sk-SK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902341" y="6089515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952598" y="6089515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Vývoj regionálnych systémov v zmysle modelu diferenciálnej urbanizácie podľa „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vidieckosti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b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Novotný (2019):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Impact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Migration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on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Rural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Region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in Post-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Socialist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Slovakia. In.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Bański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J.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ed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Three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Decades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of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Transformation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East-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Central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European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sz="1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countryside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Cham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Springer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), 165-189.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85" y="4122632"/>
            <a:ext cx="4841190" cy="181124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485" y="2276273"/>
            <a:ext cx="4841190" cy="189475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9426103" y="2373548"/>
            <a:ext cx="2315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systém Slovenska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426103" y="4266167"/>
            <a:ext cx="2330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 Narrow" panose="020B0606020202030204" pitchFamily="34" charset="0"/>
              </a:rPr>
              <a:t>Regionálny subsystém východného Slovenska</a:t>
            </a: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41" y="3948072"/>
            <a:ext cx="4841190" cy="2141443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7245485" y="5930428"/>
            <a:ext cx="4841190" cy="714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7299808" y="5933030"/>
            <a:ext cx="4752000" cy="67008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lIns="36000" tIns="18000" rIns="0" bIns="36000" rtlCol="0">
            <a:spAutoFit/>
          </a:bodyPr>
          <a:lstStyle/>
          <a:p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Vývoj regionálnych systémov v zmysle modelu diferenciálnej urbanizácie</a:t>
            </a:r>
            <a:b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Novotný,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Pregi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Kmec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 (2018): Regionálny subsystém východného Slovenska v modeli diferenciálnej urbanizácie. In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Kulla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, Novotný </a:t>
            </a:r>
            <a:r>
              <a:rPr lang="sk-SK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eds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sk-SK" sz="1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Zborník abstraktov z 8. Medzinárodného geografického kolokvia v Danišovciach</a:t>
            </a:r>
            <a:r>
              <a:rPr lang="sk-SK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. Košice (UPJŠ)</a:t>
            </a:r>
          </a:p>
        </p:txBody>
      </p:sp>
    </p:spTree>
    <p:extLst>
      <p:ext uri="{BB962C8B-B14F-4D97-AF65-F5344CB8AC3E}">
        <p14:creationId xmlns:p14="http://schemas.microsoft.com/office/powerpoint/2010/main" val="350449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a...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13500" cy="3599316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 descr="mapa_vzťah_PPaMP_01-11-nástr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1" y="2794920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5985791" y="4665551"/>
            <a:ext cx="612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Vzťah migrácie a prirodzeného pohybu obyvateľstva v okresoch SR v rokoch 2001 a 2011; </a:t>
            </a:r>
            <a:br>
              <a:rPr lang="sk-SK" sz="1400" dirty="0"/>
            </a:br>
            <a:r>
              <a:rPr lang="sk-SK" sz="1400" dirty="0"/>
              <a:t>zdroj: Gazda a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384829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0BC4D-3905-EC31-7CB5-555CE536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27EC9-CA8B-99DB-5F5D-B1D92284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5D3EFA-E798-5CAD-BD55-DE8B86BA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5B94BF9-F6A2-E8A0-B5B0-C8960EFAD159}"/>
              </a:ext>
            </a:extLst>
          </p:cNvPr>
          <p:cNvSpPr txBox="1"/>
          <p:nvPr/>
        </p:nvSpPr>
        <p:spPr>
          <a:xfrm>
            <a:off x="4129147" y="5918757"/>
            <a:ext cx="730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Úhrnná plodnosť v rokoch 2014-2018, zmena plodnosti medzi 2000-2004 a 2014-2018 v okresoch Slovenska</a:t>
            </a:r>
            <a:br>
              <a:rPr lang="sk-SK" sz="1400" dirty="0"/>
            </a:br>
            <a:r>
              <a:rPr lang="sk-SK" sz="1400" dirty="0"/>
              <a:t>Zdroj: </a:t>
            </a:r>
            <a:r>
              <a:rPr lang="sk-SK" sz="1400" dirty="0" err="1"/>
              <a:t>Šprocha</a:t>
            </a:r>
            <a:r>
              <a:rPr lang="sk-SK" sz="1400" dirty="0"/>
              <a:t>, Vaňo, </a:t>
            </a:r>
            <a:r>
              <a:rPr lang="sk-SK" sz="1400" dirty="0" err="1"/>
              <a:t>Bleha</a:t>
            </a:r>
            <a:r>
              <a:rPr lang="sk-SK" sz="1400" dirty="0"/>
              <a:t> 2019: Kraje a okresy Slovenska v demografickej perspektíve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D485EE-A6F6-ED95-DB4F-1A60EBB7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1" y="2791161"/>
            <a:ext cx="10896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2C606-E366-956F-FD9E-714C576A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10BF7-2D3B-3A50-41E9-8B26C45E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prirodzená reprodukcia obyvateľstva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65D62C-EEAD-689A-9C09-5709556D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3161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Aký populačný jav priamo ovplyvňuje zmenu počtu alebo rozmiestnenie obyvateľstva?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migrácia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prirodzená reprodukcia</a:t>
            </a:r>
          </a:p>
          <a:p>
            <a:pPr lvl="1"/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Na akej priestorovej úrovni môžu migrácia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a prirodzená reprodukcia ovplyvňovať vývoj </a:t>
            </a:r>
            <a:br>
              <a:rPr lang="sk-SK" dirty="0">
                <a:solidFill>
                  <a:schemeClr val="bg1"/>
                </a:solidFill>
              </a:rPr>
            </a:br>
            <a:r>
              <a:rPr lang="sk-SK" dirty="0">
                <a:solidFill>
                  <a:schemeClr val="bg1"/>
                </a:solidFill>
              </a:rPr>
              <a:t>celkového počtu obyvateľov?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lokálna?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regionálna?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štátna?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kontinentálna?</a:t>
            </a:r>
          </a:p>
          <a:p>
            <a:pPr lvl="1"/>
            <a:r>
              <a:rPr lang="sk-SK" dirty="0">
                <a:solidFill>
                  <a:schemeClr val="bg1"/>
                </a:solidFill>
              </a:rPr>
              <a:t>planetárna?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rázok 3" descr="mapa_vzťah_PPaMP_01-11-nástrel">
            <a:extLst>
              <a:ext uri="{FF2B5EF4-FFF2-40B4-BE49-F238E27FC236}">
                <a16:creationId xmlns:a16="http://schemas.microsoft.com/office/drawing/2014/main" id="{E8F2419F-EBBA-D9A7-55B1-DD71C1883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1" y="2794920"/>
            <a:ext cx="6078682" cy="18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9C3A481-00C3-FA43-AAC0-57ACF58E278B}"/>
              </a:ext>
            </a:extLst>
          </p:cNvPr>
          <p:cNvSpPr txBox="1"/>
          <p:nvPr/>
        </p:nvSpPr>
        <p:spPr>
          <a:xfrm>
            <a:off x="5985791" y="4665551"/>
            <a:ext cx="612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Vzťah migrácie a prirodzeného pohybu obyvateľstva v okresoch SR v rokoch 2001 a 2011; </a:t>
            </a:r>
            <a:br>
              <a:rPr lang="sk-SK" sz="1400" dirty="0"/>
            </a:br>
            <a:r>
              <a:rPr lang="sk-SK" sz="1400" dirty="0"/>
              <a:t>zdroj: Gazda a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100280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Migrácia a </a:t>
            </a:r>
            <a:r>
              <a:rPr lang="sk-SK" dirty="0" err="1"/>
              <a:t>prir</a:t>
            </a:r>
            <a:r>
              <a:rPr lang="sk-SK" dirty="0"/>
              <a:t>. reprodukcia → redistribúcia obyvateľstva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10313500" cy="40113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Slovenska?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FMR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mesta Košice?</a:t>
            </a:r>
          </a:p>
          <a:p>
            <a:r>
              <a:rPr lang="sk-SK" dirty="0">
                <a:solidFill>
                  <a:schemeClr val="bg1"/>
                </a:solidFill>
              </a:rPr>
              <a:t>Čo má väčší vplyv na vývoj počtu obyvateľov okresu Košice-okolie?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2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FMRKE_PP_vs_MP_96-00_01-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48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FMRKE_PP_vs_MP_06-10_11-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93" y="0"/>
            <a:ext cx="4842777" cy="6869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707670" y="0"/>
            <a:ext cx="248433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444626" y="1254523"/>
            <a:ext cx="274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dirty="0">
                <a:solidFill>
                  <a:schemeClr val="bg1"/>
                </a:solidFill>
              </a:rPr>
              <a:t>Priestorová distribúcia typov obcí FMR Košice podľa určujúcej zložky celkového rastu obyvateľstva; </a:t>
            </a:r>
            <a:br>
              <a:rPr lang="sk-SK" sz="1500" dirty="0">
                <a:solidFill>
                  <a:schemeClr val="bg1"/>
                </a:solidFill>
              </a:rPr>
            </a:br>
            <a:r>
              <a:rPr lang="sk-SK" sz="1500" dirty="0">
                <a:solidFill>
                  <a:schemeClr val="bg1"/>
                </a:solidFill>
              </a:rPr>
              <a:t>Zdroj: Novotný (2014)</a:t>
            </a:r>
          </a:p>
        </p:txBody>
      </p:sp>
    </p:spTree>
    <p:extLst>
      <p:ext uri="{BB962C8B-B14F-4D97-AF65-F5344CB8AC3E}">
        <p14:creationId xmlns:p14="http://schemas.microsoft.com/office/powerpoint/2010/main" val="11793701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01D8A2BB263943B7AEEA6401CDC5A5" ma:contentTypeVersion="2" ma:contentTypeDescription="Umožňuje vytvoriť nový dokument." ma:contentTypeScope="" ma:versionID="2692a38d2d479d7a49384605e222058b">
  <xsd:schema xmlns:xsd="http://www.w3.org/2001/XMLSchema" xmlns:xs="http://www.w3.org/2001/XMLSchema" xmlns:p="http://schemas.microsoft.com/office/2006/metadata/properties" xmlns:ns2="9a133c65-8058-42e7-a49b-8ccf3a6b6df0" targetNamespace="http://schemas.microsoft.com/office/2006/metadata/properties" ma:root="true" ma:fieldsID="01956fcada25931090f538dab3652080" ns2:_="">
    <xsd:import namespace="9a133c65-8058-42e7-a49b-8ccf3a6b6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33c65-8058-42e7-a49b-8ccf3a6b6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8343C-3986-4BEA-8FD1-83016C22EDE5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a133c65-8058-42e7-a49b-8ccf3a6b6df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90534F-B973-4E38-8FB1-07289A80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33c65-8058-42e7-a49b-8ccf3a6b6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8E9D2-32AE-40A8-B4A5-8A817F73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1150</TotalTime>
  <Words>1759</Words>
  <Application>Microsoft Office PowerPoint</Application>
  <PresentationFormat>Širokouhlá</PresentationFormat>
  <Paragraphs>335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3" baseType="lpstr">
      <vt:lpstr>Arial</vt:lpstr>
      <vt:lpstr>Arial Narrow</vt:lpstr>
      <vt:lpstr>Berlín</vt:lpstr>
      <vt:lpstr>Migrácia a ľudský kapitál</vt:lpstr>
      <vt:lpstr>Migrácia podľa typu prekročenej územnej jednotky</vt:lpstr>
      <vt:lpstr>Migrácia podľa typu prekročenej územnej jednotky</vt:lpstr>
      <vt:lpstr>Migrácia a...</vt:lpstr>
      <vt:lpstr>Migrácia a prirodzená reprodukcia obyvateľstva</vt:lpstr>
      <vt:lpstr>Migrácia a prirodzená reprodukcia obyvateľstva</vt:lpstr>
      <vt:lpstr>Migrácia a prirodzená reprodukcia obyvateľstva</vt:lpstr>
      <vt:lpstr>Migrácia a prir. reprodukcia → redistribúcia obyvateľstva</vt:lpstr>
      <vt:lpstr>Prezentácia programu PowerPoint</vt:lpstr>
      <vt:lpstr>Migrácia a prir. reprodukcia → redistribúcia obyvateľstva</vt:lpstr>
      <vt:lpstr>Priestorová redistribúcia obyvateľstva</vt:lpstr>
      <vt:lpstr>Priestorová redistribúcia obyvateľstva</vt:lpstr>
      <vt:lpstr>Priestorová redistribúcia obyvateľstva</vt:lpstr>
      <vt:lpstr>Procesy priestorovej redistribúcie obyvateľstva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Modely urbánneho vývoja</vt:lpstr>
      <vt:lpstr>Príklad Litva</vt:lpstr>
      <vt:lpstr>Príklad UK</vt:lpstr>
      <vt:lpstr>Príklad Slovensko a Maďarsko</vt:lpstr>
      <vt:lpstr>Regionálna a lokálna dimenzia urbánneho vývoja   </vt:lpstr>
      <vt:lpstr>Procesy urbánneho vývoja   Koncentrácia a dekoncentrácia obyvateľstva v regiónoch Slovenska</vt:lpstr>
      <vt:lpstr>Procesy urbánneho vývoja   Centralizácia a decentralizácia obyvateľstva v regiónoch Slovenska</vt:lpstr>
      <vt:lpstr>Štádiá urbánneho vývoja    </vt:lpstr>
      <vt:lpstr>Vnútroregionálny urbánny vývoj   vo vybraných regiónoch</vt:lpstr>
      <vt:lpstr>urbánny vývoj v regionálnych systémoch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Migrácia a ľudský kapitál</dc:title>
  <dc:creator>Windows User</dc:creator>
  <cp:lastModifiedBy>doc. Mgr. Ladislav Novotný PhD.</cp:lastModifiedBy>
  <cp:revision>45</cp:revision>
  <dcterms:created xsi:type="dcterms:W3CDTF">2022-02-26T11:14:40Z</dcterms:created>
  <dcterms:modified xsi:type="dcterms:W3CDTF">2025-02-25T10:38:45Z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0x010100AC01D8A2BB263943B7AEEA6401CDC5A5</vt:lpwstr>
  </property>
</Properties>
</file>