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56" r:id="rId5"/>
    <p:sldId id="257" r:id="rId6"/>
    <p:sldId id="258" r:id="rId7"/>
    <p:sldId id="261" r:id="rId8"/>
    <p:sldId id="281" r:id="rId9"/>
    <p:sldId id="282" r:id="rId10"/>
    <p:sldId id="283" r:id="rId11"/>
    <p:sldId id="26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9" r:id="rId26"/>
    <p:sldId id="278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FEF"/>
    <a:srgbClr val="71DA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41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sh.hu/statszemle_archive/regstat/2022/2022_01/rs120102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sk/sk/pre-media/zakladne-pojmy-o-migracii.html#migraci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sk/sk/pre-media/zakladne-pojmy-o-migracii.html#migraci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stat.sk/vdc/pdf/slovnik_2verdd.pdf" TargetMode="External"/><Relationship Id="rId2" Type="http://schemas.openxmlformats.org/officeDocument/2006/relationships/hyperlink" Target="https://www.iom.sk/sk/pre-media/zakladne-pojmy-o-migracii.html#migrac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stat.sk/vdc/pdf/slovnik_2verdd.pdf" TargetMode="External"/><Relationship Id="rId2" Type="http://schemas.openxmlformats.org/officeDocument/2006/relationships/hyperlink" Target="https://www.iom.sk/sk/pre-media/zakladne-pojmy-o-migracii.html#migrac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Roman-Dzambazovic/publication/349213575_Social_Stratification_and_Social_Mobility_in_Slovakia/links/602d8afc299bf1cc26d2396e/Social-Stratification-and-Social-Mobility-in-Slovakia.pdf?_sg%5b0%5d=Ifc_N8GJrr4kaZHZWciEgHasIWIuE0nOBUXOZ-eb56ESEPDqMmhm6TyJdqkfT9lnIf2Wo_boC5fcQR9pDonTUg.wjqEpl8UNRS6YHowA6rXuT5oQYjEL-byUVmOb3MRrz0q0_3b7V4GsApyDTrFBItCG01MTtnhIPof-9LF8LfIKA&amp;_sg%5b1%5d=yldKDF_QbtPZ7JuTiVq0BFIdEVdDXtzLqqXNC_Mc0W1kHGh6ciKCbKaBg055hYN_kazmFogBWBHROGORnuggD1KvlJ7qqSmzPciTGpSVEQRG.wjqEpl8UNRS6YHowA6rXuT5oQYjEL-byUVmOb3MRrz0q0_3b7V4GsApyDTrFBItCG01MTtnhIPof-9LF8LfIKA&amp;_iepl=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rPr lang="sk-SK" dirty="0"/>
              <a:t>Migrácia a ľudský kapitál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7866" y="2625624"/>
            <a:ext cx="8144134" cy="1117687"/>
          </a:xfrm>
        </p:spPr>
        <p:txBody>
          <a:bodyPr/>
          <a:lstStyle/>
          <a:p>
            <a:r>
              <a:rPr lang="sk-SK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typu prekročenej územnej (administratívnej/štatistickej/regionálnej) jednotky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472361" cy="379410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Medzinárodná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vnútorná</a:t>
            </a: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 EÚ sa pri medzinárodnej migrácii rozlišuje migrácia v rámci EÚ a migrácia z tretích krajín</a:t>
            </a: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prebieha v rámci jednotlivých krajín</a:t>
            </a: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Medziregionálna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vnútroregionálna</a:t>
            </a:r>
          </a:p>
          <a:p>
            <a:pPr marL="457200" lvl="1" indent="0">
              <a:buNone/>
            </a:pPr>
            <a:r>
              <a:rPr lang="sk-SK" dirty="0">
                <a:solidFill>
                  <a:schemeClr val="bg1"/>
                </a:solidFill>
              </a:rPr>
              <a:t>- regióny: kraje, oblasti, okresy, sklony, FMR, mikroregióny...</a:t>
            </a:r>
          </a:p>
          <a:p>
            <a:pPr marL="457200" indent="-457200">
              <a:buAutoNum type="arabicPeriod"/>
            </a:pPr>
            <a:r>
              <a:rPr lang="sk-SK" dirty="0" err="1">
                <a:solidFill>
                  <a:schemeClr val="bg1"/>
                </a:solidFill>
              </a:rPr>
              <a:t>Medziobecná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endParaRPr lang="sk-SK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každá medzinárodná aj medziregionálna je logicky zároveň aj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aj vnútroregionálna medzi obcami </a:t>
            </a:r>
          </a:p>
          <a:p>
            <a:pPr lvl="1">
              <a:buFontTx/>
              <a:buChar char="-"/>
            </a:pP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sa neeviduje</a:t>
            </a:r>
          </a:p>
          <a:p>
            <a:pPr lvl="2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výnimkou sú mestské časti Košíc a Bratislavy, ktoré sú v štatistike migrácie brané ako samostatné obce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64" y="3107970"/>
            <a:ext cx="3372785" cy="20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0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dĺžky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562302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ide o priestorovú alebo časovú vzdialenosť</a:t>
            </a:r>
          </a:p>
          <a:p>
            <a:r>
              <a:rPr lang="sk-SK" dirty="0">
                <a:solidFill>
                  <a:schemeClr val="bg1"/>
                </a:solidFill>
              </a:rPr>
              <a:t>rozlišujeme migráciu na krátke (malé) a dlhé (veľké) vzdialenosti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hranica medzi nimi nie je pevne stanovená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odvíja sa často od regionálnej štruktúry a úzko súvisí s typmi migrácie podľa prekročenej </a:t>
            </a:r>
            <a:r>
              <a:rPr lang="sk-SK" dirty="0" err="1">
                <a:solidFill>
                  <a:schemeClr val="bg1"/>
                </a:solidFill>
              </a:rPr>
              <a:t>adm</a:t>
            </a:r>
            <a:r>
              <a:rPr lang="sk-SK" dirty="0">
                <a:solidFill>
                  <a:schemeClr val="bg1"/>
                </a:solidFill>
              </a:rPr>
              <a:t>. jednotky</a:t>
            </a:r>
          </a:p>
          <a:p>
            <a:r>
              <a:rPr lang="sk-SK" dirty="0">
                <a:solidFill>
                  <a:schemeClr val="bg1"/>
                </a:solidFill>
              </a:rPr>
              <a:t>vzdialenosť migrácie je zväčša diferencovaná aj podľa motívu migrácie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2022" r="3288" b="12131"/>
          <a:stretch/>
        </p:blipFill>
        <p:spPr>
          <a:xfrm>
            <a:off x="3717563" y="4340064"/>
            <a:ext cx="4901783" cy="2457976"/>
          </a:xfrm>
          <a:prstGeom prst="rect">
            <a:avLst/>
          </a:prstGeom>
        </p:spPr>
      </p:pic>
      <p:sp>
        <p:nvSpPr>
          <p:cNvPr id="5" name="Zahnutá šípka nahor 4"/>
          <p:cNvSpPr/>
          <p:nvPr/>
        </p:nvSpPr>
        <p:spPr>
          <a:xfrm rot="10141796">
            <a:off x="3783514" y="5082323"/>
            <a:ext cx="3834054" cy="677751"/>
          </a:xfrm>
          <a:prstGeom prst="curvedUpArrow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ahnutá šípka nahor 5"/>
          <p:cNvSpPr/>
          <p:nvPr/>
        </p:nvSpPr>
        <p:spPr>
          <a:xfrm rot="10177304" flipV="1">
            <a:off x="6965149" y="5561642"/>
            <a:ext cx="658637" cy="317821"/>
          </a:xfrm>
          <a:prstGeom prst="curvedUpArrow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3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dĺžky trvania a pravidelnosti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206879" cy="433375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 slovenských reáliách, najmä vo vzťahu k vnútornej migrácii je migrácia vnímaná ako jednorazový, de </a:t>
            </a:r>
            <a:r>
              <a:rPr lang="sk-SK" dirty="0" err="1">
                <a:solidFill>
                  <a:schemeClr val="bg1"/>
                </a:solidFill>
              </a:rPr>
              <a:t>facto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chemeClr val="bg1"/>
                </a:solidFill>
              </a:rPr>
              <a:t>trvalý akt </a:t>
            </a:r>
            <a:r>
              <a:rPr lang="sk-SK" dirty="0">
                <a:solidFill>
                  <a:schemeClr val="bg1"/>
                </a:solidFill>
              </a:rPr>
              <a:t>– je daná zmenou trvalého pobytu</a:t>
            </a:r>
          </a:p>
          <a:p>
            <a:pPr lvl="3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v medzinárodnej migrácii, p</a:t>
            </a:r>
            <a:r>
              <a:rPr lang="en-US" dirty="0" err="1">
                <a:solidFill>
                  <a:schemeClr val="bg1"/>
                </a:solidFill>
              </a:rPr>
              <a:t>odľa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definície</a:t>
            </a:r>
            <a:r>
              <a:rPr lang="en-US" dirty="0">
                <a:solidFill>
                  <a:schemeClr val="bg1"/>
                </a:solidFill>
              </a:rPr>
              <a:t> OSN </a:t>
            </a:r>
            <a:r>
              <a:rPr lang="sk-SK" dirty="0">
                <a:solidFill>
                  <a:schemeClr val="bg1"/>
                </a:solidFill>
              </a:rPr>
              <a:t>je za migráciu považovaná zmena krajiny trvalého alebo obvyklého pobytu, ktorú </a:t>
            </a:r>
            <a:r>
              <a:rPr lang="en-US" dirty="0" err="1">
                <a:solidFill>
                  <a:schemeClr val="bg1"/>
                </a:solidFill>
              </a:rPr>
              <a:t>osoba</a:t>
            </a:r>
            <a:r>
              <a:rPr lang="sk-SK" dirty="0">
                <a:solidFill>
                  <a:schemeClr val="bg1"/>
                </a:solidFill>
              </a:rPr>
              <a:t> vykonala </a:t>
            </a:r>
            <a:r>
              <a:rPr lang="en-US" dirty="0">
                <a:solidFill>
                  <a:schemeClr val="bg1"/>
                </a:solidFill>
              </a:rPr>
              <a:t>z </a:t>
            </a:r>
            <a:r>
              <a:rPr lang="en-US" dirty="0" err="1">
                <a:solidFill>
                  <a:schemeClr val="bg1"/>
                </a:solidFill>
              </a:rPr>
              <a:t>akýchkoľvek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dôvodov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obdobie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minimálne </a:t>
            </a:r>
            <a:r>
              <a:rPr lang="en-US" b="1" dirty="0">
                <a:solidFill>
                  <a:schemeClr val="bg1"/>
                </a:solidFill>
              </a:rPr>
              <a:t>troch </a:t>
            </a:r>
            <a:r>
              <a:rPr lang="en-US" b="1" dirty="0" err="1">
                <a:solidFill>
                  <a:schemeClr val="bg1"/>
                </a:solidFill>
              </a:rPr>
              <a:t>mesiacov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v terminológii slovenskej štátnej správy sa na označenie takejto osoby nepoužíva slovo </a:t>
            </a:r>
            <a:r>
              <a:rPr lang="sk-SK" b="1" dirty="0">
                <a:solidFill>
                  <a:schemeClr val="bg1"/>
                </a:solidFill>
              </a:rPr>
              <a:t>migrant</a:t>
            </a:r>
            <a:r>
              <a:rPr lang="sk-SK" dirty="0">
                <a:solidFill>
                  <a:schemeClr val="bg1"/>
                </a:solidFill>
              </a:rPr>
              <a:t>, ale </a:t>
            </a:r>
            <a:r>
              <a:rPr lang="sk-SK" b="1" dirty="0">
                <a:solidFill>
                  <a:schemeClr val="bg1"/>
                </a:solidFill>
              </a:rPr>
              <a:t>cudzinec</a:t>
            </a:r>
            <a:r>
              <a:rPr lang="sk-SK" dirty="0">
                <a:solidFill>
                  <a:schemeClr val="bg1"/>
                </a:solidFill>
              </a:rPr>
              <a:t>, a to až do momentu, kým nezíska povolenie na pobyt, resp. trvalý pobyt.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na základe toho sa potom rozlišuje migrácia </a:t>
            </a:r>
            <a:r>
              <a:rPr lang="sk-SK" b="1" dirty="0">
                <a:solidFill>
                  <a:schemeClr val="bg1"/>
                </a:solidFill>
              </a:rPr>
              <a:t>krátkodobá</a:t>
            </a:r>
            <a:r>
              <a:rPr lang="sk-SK" dirty="0">
                <a:solidFill>
                  <a:schemeClr val="bg1"/>
                </a:solidFill>
              </a:rPr>
              <a:t> (do 1 roka) a </a:t>
            </a:r>
            <a:r>
              <a:rPr lang="sk-SK" b="1" dirty="0">
                <a:solidFill>
                  <a:schemeClr val="bg1"/>
                </a:solidFill>
              </a:rPr>
              <a:t>dlhodobá </a:t>
            </a:r>
            <a:r>
              <a:rPr lang="sk-SK" dirty="0">
                <a:solidFill>
                  <a:schemeClr val="bg1"/>
                </a:solidFill>
              </a:rPr>
              <a:t>(viac ako 1 rok)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možno teda rozlišovať migráciu jednorazovú a pravidelnú/opakovanú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ak je dočasná migrácia evidovaná, pri návrate do krajiny pôvodu potom hovoríme o </a:t>
            </a:r>
            <a:r>
              <a:rPr lang="sk-SK" b="1" dirty="0">
                <a:solidFill>
                  <a:schemeClr val="bg1"/>
                </a:solidFill>
              </a:rPr>
              <a:t>reemigrácii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reemigráciu však môžeme pozorovať aj vo vnútornej migrácii, ktoré vyžaduje zmenu trvalého pobytu (najčastejšie z vidieka do mesta a späť, alebo naopak)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4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formálnosti (evidencie)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evidovaná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formalizovaná zmenou trvalého pobytu, príp. prihlásením sa na prechodný pobyt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pri sčítaní označené miesto obvyklého pobytu odlišné od miesta trvalého pobytu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prípade medzinárodnej migrácie na Slovensko: prihlásením sa na trvalý pobyt, získaním povolenia na pobyt a pod.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prípade emigrácie zo Slovenska: odhlásenie sa z trvalého pobytu</a:t>
            </a:r>
          </a:p>
          <a:p>
            <a:pPr lvl="5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neevidovaná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reálna zmena pobytu, avšak bez úradnej formalizácie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Západných krajinách, kde sa evidencia migrácie neodvíja od zmeny TP sa v štatistikách vykazuje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často emigrácia zo Slovenska do zahraničia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ďalšie príklady...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2" y="-47186"/>
            <a:ext cx="11268075" cy="69056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1452" y="6488668"/>
            <a:ext cx="425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Šveda</a:t>
            </a:r>
            <a:r>
              <a:rPr lang="sk-SK" dirty="0"/>
              <a:t> et al. 2021: </a:t>
            </a:r>
            <a:r>
              <a:rPr lang="sk-SK" i="1" dirty="0"/>
              <a:t>Atlas </a:t>
            </a:r>
            <a:r>
              <a:rPr lang="sk-SK" i="1" dirty="0" err="1"/>
              <a:t>SuburBAnizácie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2660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formálnosti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5258023" cy="27291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odkiaľ o nej čerpať informácie</a:t>
            </a:r>
          </a:p>
          <a:p>
            <a:r>
              <a:rPr lang="sk-SK" dirty="0">
                <a:solidFill>
                  <a:schemeClr val="bg1"/>
                </a:solidFill>
              </a:rPr>
              <a:t>dáta od mobilných operátorov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využívajú sa najmä na identifikáciu dochádzkových tokov,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sú však aj vhodný komplementárny zdroj informácií o migrácii</a:t>
            </a:r>
          </a:p>
          <a:p>
            <a:r>
              <a:rPr lang="sk-SK" dirty="0">
                <a:solidFill>
                  <a:schemeClr val="bg1"/>
                </a:solidFill>
              </a:rPr>
              <a:t>sociálna poisťovňa</a:t>
            </a:r>
          </a:p>
          <a:p>
            <a:r>
              <a:rPr lang="sk-SK" dirty="0">
                <a:solidFill>
                  <a:schemeClr val="bg1"/>
                </a:solidFill>
              </a:rPr>
              <a:t>daňové úrady/finančná správa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najmä v zahraničí</a:t>
            </a:r>
          </a:p>
          <a:p>
            <a:r>
              <a:rPr lang="sk-SK" dirty="0">
                <a:solidFill>
                  <a:schemeClr val="bg1"/>
                </a:solidFill>
              </a:rPr>
              <a:t>vysoké školy</a:t>
            </a:r>
          </a:p>
          <a:p>
            <a:r>
              <a:rPr lang="sk-SK" dirty="0">
                <a:solidFill>
                  <a:schemeClr val="bg1"/>
                </a:solidFill>
              </a:rPr>
              <a:t>dáta od zahraničných štatistických úradov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811" y="0"/>
            <a:ext cx="572619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621025" y="6555355"/>
            <a:ext cx="425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Zdroj: </a:t>
            </a:r>
            <a:r>
              <a:rPr lang="sk-SK" dirty="0" err="1">
                <a:solidFill>
                  <a:schemeClr val="bg1"/>
                </a:solidFill>
              </a:rPr>
              <a:t>Šveda</a:t>
            </a:r>
            <a:r>
              <a:rPr lang="sk-SK" dirty="0">
                <a:solidFill>
                  <a:schemeClr val="bg1"/>
                </a:solidFill>
              </a:rPr>
              <a:t> et al. 2021: </a:t>
            </a:r>
            <a:r>
              <a:rPr lang="sk-SK" i="1" dirty="0">
                <a:solidFill>
                  <a:schemeClr val="bg1"/>
                </a:solidFill>
              </a:rPr>
              <a:t>Atlas </a:t>
            </a:r>
            <a:r>
              <a:rPr lang="sk-SK" i="1" dirty="0" err="1">
                <a:solidFill>
                  <a:schemeClr val="bg1"/>
                </a:solidFill>
              </a:rPr>
              <a:t>SuburBAnizácie</a:t>
            </a:r>
            <a:endParaRPr lang="sk-SK" i="1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21" y="4785355"/>
            <a:ext cx="3825437" cy="207264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8298" y="6537367"/>
            <a:ext cx="2007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>
                <a:hlinkClick r:id="rId4"/>
              </a:rPr>
              <a:t>Pregi</a:t>
            </a:r>
            <a:r>
              <a:rPr lang="sk-SK" sz="1600" dirty="0">
                <a:hlinkClick r:id="rId4"/>
              </a:rPr>
              <a:t> a Novotný (2022)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09301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zákonnosti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vo vzťahu k vnútornej migrácii u nás toto delenie nie je relevantné, keďže sme demokratická krajina so slobodou pohybu</a:t>
            </a:r>
          </a:p>
          <a:p>
            <a:r>
              <a:rPr lang="sk-SK" dirty="0">
                <a:solidFill>
                  <a:schemeClr val="bg1"/>
                </a:solidFill>
              </a:rPr>
              <a:t>vo vzťahu k zahraničnej migrácii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legálna migrácia</a:t>
            </a:r>
            <a:r>
              <a:rPr lang="sk-SK" dirty="0">
                <a:solidFill>
                  <a:schemeClr val="bg1"/>
                </a:solidFill>
              </a:rPr>
              <a:t> – prekročenie hranice krajiny s platným cestovným dokladom (vízami a povoleniami – ak sú na realizáciu migrácie do danej krajiny potrebné)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ilegálna migrácia</a:t>
            </a:r>
            <a:r>
              <a:rPr lang="sk-SK" dirty="0">
                <a:solidFill>
                  <a:schemeClr val="bg1"/>
                </a:solidFill>
              </a:rPr>
              <a:t> – neoprávnené prekročenie hranice krajiny bez platných cestovných dokladov, víz a povolenia na pobyt, alebo neoprávnené zotrvávanie na území krajiny po skončení platnosti dokladov, víz alebo povolenia na pobyt;</a:t>
            </a:r>
          </a:p>
        </p:txBody>
      </p:sp>
    </p:spTree>
    <p:extLst>
      <p:ext uri="{BB962C8B-B14F-4D97-AF65-F5344CB8AC3E}">
        <p14:creationId xmlns:p14="http://schemas.microsoft.com/office/powerpoint/2010/main" val="1854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motivácie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4134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najmä vo vzťahu k medzinárodnej migrácii: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nútená migrácia</a:t>
            </a:r>
            <a:r>
              <a:rPr lang="sk-SK" dirty="0">
                <a:solidFill>
                  <a:schemeClr val="bg1"/>
                </a:solidFill>
              </a:rPr>
              <a:t> – nedobrovoľné opustenie krajiny pôvodu pre: 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politické a sociálne problémy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vojnové konflikty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prírodné katastrofy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závažné existenčné a ekonomické problémy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iné dlhodobo pretrvávajúce krízové situácie 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dobrovoľná migrácia</a:t>
            </a:r>
            <a:r>
              <a:rPr lang="sk-SK" dirty="0">
                <a:solidFill>
                  <a:schemeClr val="bg1"/>
                </a:solidFill>
              </a:rPr>
              <a:t> – slobodný pohyb osôb alebo skupín osôb, najčastejšie za účelom: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zamestnania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zlúčenia rodiny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vzdelávania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zmeny sociálneho prostredia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motivácie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74134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vnútorná migrácia u nás je dobrovoľná, rozlišujeme dve základné skupiny motívov: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sociálno-ekonomické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za prácou, vzdelávaním</a:t>
            </a:r>
          </a:p>
          <a:p>
            <a:pPr lvl="3"/>
            <a:r>
              <a:rPr lang="sk-SK" dirty="0">
                <a:solidFill>
                  <a:schemeClr val="bg1"/>
                </a:solidFill>
              </a:rPr>
              <a:t>medziregionálna, na väčšie vzdialenosti</a:t>
            </a:r>
          </a:p>
          <a:p>
            <a:pPr lvl="3"/>
            <a:r>
              <a:rPr lang="sk-SK" dirty="0" err="1">
                <a:solidFill>
                  <a:schemeClr val="bg1"/>
                </a:solidFill>
              </a:rPr>
              <a:t>metropolizácia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kontraurbanizácia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sociálno-environmentálne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za lepším životným prostredím, dostupnejším bývaním s väčšou obytnou plochou, lepšou dostupnosťou služieb...</a:t>
            </a:r>
          </a:p>
          <a:p>
            <a:pPr lvl="3"/>
            <a:r>
              <a:rPr lang="sk-SK" dirty="0">
                <a:solidFill>
                  <a:schemeClr val="bg1"/>
                </a:solidFill>
              </a:rPr>
              <a:t>vnútroregionálna, na menšie vzdialenosti</a:t>
            </a:r>
          </a:p>
          <a:p>
            <a:pPr lvl="3"/>
            <a:r>
              <a:rPr lang="sk-SK" dirty="0">
                <a:solidFill>
                  <a:schemeClr val="bg1"/>
                </a:solidFill>
              </a:rPr>
              <a:t>urbanizácia, suburbanizácia, </a:t>
            </a:r>
            <a:r>
              <a:rPr lang="sk-SK" dirty="0" err="1">
                <a:solidFill>
                  <a:schemeClr val="bg1"/>
                </a:solidFill>
              </a:rPr>
              <a:t>exurbanizácia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Selektívnosť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motiváciu (a teda aj formu podľa dĺžky, formálnosti...) ovplyvňujú rôzne charakteristiky migrantov, najmä: </a:t>
            </a:r>
          </a:p>
        </p:txBody>
      </p:sp>
    </p:spTree>
    <p:extLst>
      <p:ext uri="{BB962C8B-B14F-4D97-AF65-F5344CB8AC3E}">
        <p14:creationId xmlns:p14="http://schemas.microsoft.com/office/powerpoint/2010/main" val="124250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Čo je to migrácia?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9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Selektívnosť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motiváciu (a teda aj formu podľa dĺžky, formálnosti...) ovplyvňujú rôzne charakteristiky migrantov, najmä: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sociálny status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vzdelanie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vek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národnosť, etnicita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priestorové vzorce migrácie sú v rámci jednotlivých kategórií migrantov odlišné</a:t>
            </a:r>
          </a:p>
        </p:txBody>
      </p:sp>
    </p:spTree>
    <p:extLst>
      <p:ext uri="{BB962C8B-B14F-4D97-AF65-F5344CB8AC3E}">
        <p14:creationId xmlns:p14="http://schemas.microsoft.com/office/powerpoint/2010/main" val="134200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Územné jednotky pre výskum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bg1"/>
                </a:solidFill>
              </a:rPr>
              <a:t>najčastejšie administratívne alebo štatistické územné jednotky: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štát, NUTS/LAU, kraj, okres, obec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mnohých prípadoch odrážajú rôzne historické okolnosti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napr. v Anglicku a Walese sa bežne ako základné štatistické jednotky používajú farnosti (</a:t>
            </a:r>
            <a:r>
              <a:rPr lang="sk-SK" dirty="0" err="1">
                <a:solidFill>
                  <a:schemeClr val="bg1"/>
                </a:solidFill>
              </a:rPr>
              <a:t>parishes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často sú limitujúce pre výskum migrácie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tieto jednotky reflektujú skôr potreby verejnej správy, implementácie rozvojových politík,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málokedy však reálne priestorové vzťahy</a:t>
            </a:r>
          </a:p>
          <a:p>
            <a:pPr lvl="2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špeciálne geografmi </a:t>
            </a:r>
            <a:r>
              <a:rPr lang="sk-SK" dirty="0" err="1">
                <a:solidFill>
                  <a:schemeClr val="bg1"/>
                </a:solidFill>
              </a:rPr>
              <a:t>dizajnované</a:t>
            </a:r>
            <a:r>
              <a:rPr lang="sk-SK" dirty="0">
                <a:solidFill>
                  <a:schemeClr val="bg1"/>
                </a:solidFill>
              </a:rPr>
              <a:t> regionálne systémy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funkčné mestské regióny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explicitne definované na základe dochádzky do zamestnania, vďaka čomu umožňujú odlíšiť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migráciu pri zachovaní miesta práce a pri jeho zmene, a teda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dominantné sociálno-ekonomické a sociálno-environmentálne motívy, a teda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vnútroregionálnu a </a:t>
            </a:r>
            <a:r>
              <a:rPr lang="sk-SK" dirty="0" err="1">
                <a:solidFill>
                  <a:schemeClr val="bg1"/>
                </a:solidFill>
              </a:rPr>
              <a:t>medziregiónálnu</a:t>
            </a:r>
            <a:r>
              <a:rPr lang="sk-SK" dirty="0">
                <a:solidFill>
                  <a:schemeClr val="bg1"/>
                </a:solidFill>
              </a:rPr>
              <a:t> migrácie ako dva odlišné priestorové javy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migračné regióny, </a:t>
            </a:r>
            <a:r>
              <a:rPr lang="sk-SK" dirty="0" err="1">
                <a:solidFill>
                  <a:schemeClr val="bg1"/>
                </a:solidFill>
              </a:rPr>
              <a:t>nodálne</a:t>
            </a:r>
            <a:r>
              <a:rPr lang="sk-SK" dirty="0">
                <a:solidFill>
                  <a:schemeClr val="bg1"/>
                </a:solidFill>
              </a:rPr>
              <a:t> regióny, mikroregióny, a podobne, </a:t>
            </a:r>
          </a:p>
        </p:txBody>
      </p:sp>
    </p:spTree>
    <p:extLst>
      <p:ext uri="{BB962C8B-B14F-4D97-AF65-F5344CB8AC3E}">
        <p14:creationId xmlns:p14="http://schemas.microsoft.com/office/powerpoint/2010/main" val="189495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Prítomnosť cudzincov na území Slovenska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10827317" cy="432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Zákon o pobyte cudzincov (404/2011 Z. z.)</a:t>
            </a:r>
          </a:p>
          <a:p>
            <a:r>
              <a:rPr lang="sk-SK" sz="2300" b="1" dirty="0">
                <a:solidFill>
                  <a:schemeClr val="bg1"/>
                </a:solidFill>
              </a:rPr>
              <a:t>Prechodný pobyt</a:t>
            </a:r>
            <a:r>
              <a:rPr lang="sk-SK" sz="23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sk-SK" sz="1900" dirty="0">
                <a:solidFill>
                  <a:schemeClr val="bg1"/>
                </a:solidFill>
              </a:rPr>
              <a:t>oprávňuje štátneho príslušníka tretej krajiny zdržiavať sa, vycestovať a opätovne vstupovať na územie SR v čase, na ktorý mu bol udelený. Zväčša je viazaný na jeden účel (podnikania, zamestnania, štúdia, osobitnej činnosti, výskumu a vývoja, zlúčenia rodiny alebo plnenia služobných povinností civilnými zložkami ozbrojených síl).</a:t>
            </a:r>
          </a:p>
          <a:p>
            <a:r>
              <a:rPr lang="sk-SK" sz="2300" b="1" dirty="0">
                <a:solidFill>
                  <a:schemeClr val="bg1"/>
                </a:solidFill>
              </a:rPr>
              <a:t>Trvalý pobyt</a:t>
            </a:r>
            <a:r>
              <a:rPr lang="sk-SK" sz="23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sk-SK" sz="1900" dirty="0">
                <a:solidFill>
                  <a:schemeClr val="bg1"/>
                </a:solidFill>
              </a:rPr>
              <a:t>štátny príslušník tretej krajiny môže na Slovensku získať trvalý pobyt na päť rokov, trvalý pobyt na neobmedzený čas alebo dlhodobý pobyt. Cudzinci s trvalým pobytom sa nestávajú automaticky občanmi SR.</a:t>
            </a:r>
          </a:p>
          <a:p>
            <a:r>
              <a:rPr lang="sk-SK" sz="2300" b="1" dirty="0">
                <a:solidFill>
                  <a:schemeClr val="bg1"/>
                </a:solidFill>
              </a:rPr>
              <a:t>Tolerovaný pobyt</a:t>
            </a:r>
            <a:r>
              <a:rPr lang="sk-SK" sz="23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sk-SK" sz="1900" dirty="0">
                <a:solidFill>
                  <a:schemeClr val="bg1"/>
                </a:solidFill>
              </a:rPr>
              <a:t>možno udeliť cudzincovi najviac na 180 dní za predpokladu, že existuje prekážka jeho administratívneho vyhostenia, alebo jeho vycestovanie nie je možné a jeho zaistenie nie je účelné, alebo ak je cudzinec maloletým dieťaťom nájdeným na území SR, alebo ak je obeťou trestného činu obchodovania s ľuďmi a podobne.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596107" y="6474925"/>
            <a:ext cx="145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hlinkClick r:id="rId2"/>
              </a:rPr>
              <a:t>IOM (2022)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6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Prítomnosť cudzincov na území Slovenska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00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Zákon o pobyte cudzincov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Utečenec </a:t>
            </a:r>
            <a:r>
              <a:rPr lang="sk-SK" sz="2000" dirty="0">
                <a:solidFill>
                  <a:schemeClr val="bg1"/>
                </a:solidFill>
              </a:rPr>
              <a:t>(všeobecný pojem)</a:t>
            </a:r>
          </a:p>
          <a:p>
            <a:pPr lvl="1"/>
            <a:r>
              <a:rPr lang="sk-SK" sz="1600" dirty="0">
                <a:solidFill>
                  <a:schemeClr val="bg1"/>
                </a:solidFill>
              </a:rPr>
              <a:t>Osoba, ktorá má opodstatnené obavy z prenasledovania z rasových, náboženských, národnostných a politických dôvodov, alebo pre príslušnosť k určitej sociálnej skupine a z dôvodu týchto obáv sa nemôže alebo nechce vrátiť do krajiny pôvodu, ani využiť ochranu tejto krajiny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Azylant </a:t>
            </a:r>
            <a:r>
              <a:rPr lang="sk-SK" sz="2000" dirty="0">
                <a:solidFill>
                  <a:schemeClr val="bg1"/>
                </a:solidFill>
              </a:rPr>
              <a:t>(pojem v zmysle právneho poriadku)</a:t>
            </a:r>
          </a:p>
          <a:p>
            <a:pPr lvl="1"/>
            <a:r>
              <a:rPr lang="sk-SK" sz="1600" dirty="0">
                <a:solidFill>
                  <a:schemeClr val="bg1"/>
                </a:solidFill>
              </a:rPr>
              <a:t>Cudzinec, ktorý splnil kritériá Dohovoru o právnom postavení utečencov (Ženevského dohovoru), čím bol uznaný za utečenca a bola mu poskytnutá medzinárodná ochrana vo forme azylu. V slovenskom právnom poriadku cudzinec, ktorý splnil  podmienky stanovené zákonom č. 480/2002 Z. z. o azyle v znení neskorších predpisov (ďalej len „zákon o azyle“), a ktorému Ministerstvo vnútra SR udelilo azyl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sk-SK" sz="1600" dirty="0">
              <a:solidFill>
                <a:schemeClr val="bg1"/>
              </a:solidFill>
            </a:endParaRPr>
          </a:p>
          <a:p>
            <a:pPr lvl="1"/>
            <a:r>
              <a:rPr lang="sk-SK" sz="1600" b="1" dirty="0">
                <a:solidFill>
                  <a:schemeClr val="bg1"/>
                </a:solidFill>
              </a:rPr>
              <a:t>Odídenec</a:t>
            </a:r>
            <a:r>
              <a:rPr lang="sk-SK" sz="1600" dirty="0">
                <a:solidFill>
                  <a:schemeClr val="bg1"/>
                </a:solidFill>
              </a:rPr>
              <a:t>: osoba, ktorej bola poskytnutá dočasná ochrana na základe smernice o </a:t>
            </a:r>
            <a:r>
              <a:rPr lang="sk-SK" sz="1600" noProof="0" dirty="0">
                <a:solidFill>
                  <a:schemeClr val="bg1"/>
                </a:solidFill>
              </a:rPr>
              <a:t>dočasnej ochrane v prípade masového prílevu vysídlených osôb</a:t>
            </a:r>
          </a:p>
          <a:p>
            <a:pPr lvl="2"/>
            <a:r>
              <a:rPr lang="sk-SK" sz="1400" dirty="0">
                <a:solidFill>
                  <a:schemeClr val="bg1"/>
                </a:solidFill>
              </a:rPr>
              <a:t>Na základe uznesenia vlády v zmysle vyššie uvedeného zákona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423578" y="6211019"/>
            <a:ext cx="145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hlinkClick r:id="rId2"/>
              </a:rPr>
              <a:t>IOM (2022)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7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482C87-24B4-C802-7293-1C57A2F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463" y="5646197"/>
            <a:ext cx="3213716" cy="66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50002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Čo je to migrácia?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680320" y="4692278"/>
            <a:ext cx="11395723" cy="2046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bg1"/>
                </a:solidFill>
                <a:hlinkClick r:id="rId2"/>
              </a:rPr>
              <a:t>IOM (2022)</a:t>
            </a:r>
            <a:r>
              <a:rPr lang="sk-SK" dirty="0">
                <a:solidFill>
                  <a:schemeClr val="bg1"/>
                </a:solidFill>
              </a:rPr>
              <a:t>: Pohyb osôb alebo skupín osôb v geografickom a sociálnom priestore spojený s prechodnou alebo trvalou zmenou miesta pobytu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Pohyb cez hranice administratívnej jednotky, pri ktorom dochádza k zmene trvalého pobytu osoby 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Zmeny v stave obyvateľstva, vychádzajúce z priestorového pohybu, pri ktorom dochádza k zmene trvalého (obvyklého) pobytu obyvateľa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Čo je to migrácia?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680320" y="4692278"/>
            <a:ext cx="11395723" cy="2046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bg1"/>
                </a:solidFill>
                <a:hlinkClick r:id="rId2"/>
              </a:rPr>
              <a:t>IOM (2022)</a:t>
            </a:r>
            <a:r>
              <a:rPr lang="sk-SK" dirty="0">
                <a:solidFill>
                  <a:schemeClr val="bg1"/>
                </a:solidFill>
              </a:rPr>
              <a:t>: Pohyb osôb alebo skupín osôb v geografickom a sociálnom priestore spojený s prechodnou alebo trvalou zmenou miesta pobytu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Pohyb cez hranice administratívnej jednotky, pri ktorom dochádza k zmene trvalého pobytu osoby 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Jurčová (2005)</a:t>
            </a:r>
            <a:r>
              <a:rPr lang="sk-SK" dirty="0">
                <a:solidFill>
                  <a:schemeClr val="bg1"/>
                </a:solidFill>
              </a:rPr>
              <a:t>: Zmeny v stave obyvateľstva, vychádzajúce z priestorového pohybu, pri ktorom dochádza k zmene trvalého (obvyklého) pobytu obyvateľa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624047" y="3027964"/>
            <a:ext cx="43321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500" dirty="0"/>
              <a:t>priestorový (alebo sociálny) jav</a:t>
            </a:r>
          </a:p>
          <a:p>
            <a:pPr marL="285750" indent="-285750">
              <a:buFontTx/>
              <a:buChar char="-"/>
            </a:pPr>
            <a:r>
              <a:rPr lang="sk-SK" sz="2500" dirty="0"/>
              <a:t>konkrétny individuálny akt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0905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(a mobilita)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Priestorová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sociálna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 rot="19167208">
            <a:off x="2606954" y="5098791"/>
            <a:ext cx="251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Priestorová jednotka</a:t>
            </a:r>
            <a:endParaRPr lang="en-US" sz="2200" dirty="0"/>
          </a:p>
        </p:txBody>
      </p:sp>
      <p:sp>
        <p:nvSpPr>
          <p:cNvPr id="12" name="BlokTextu 11"/>
          <p:cNvSpPr txBox="1"/>
          <p:nvPr/>
        </p:nvSpPr>
        <p:spPr>
          <a:xfrm rot="19167208">
            <a:off x="6102161" y="4930225"/>
            <a:ext cx="251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Sociálna vrstva</a:t>
            </a:r>
            <a:endParaRPr lang="en-US" sz="2200" dirty="0"/>
          </a:p>
        </p:txBody>
      </p:sp>
      <p:cxnSp>
        <p:nvCxnSpPr>
          <p:cNvPr id="14" name="Rovná spojovacia šípka 13"/>
          <p:cNvCxnSpPr/>
          <p:nvPr/>
        </p:nvCxnSpPr>
        <p:spPr>
          <a:xfrm flipH="1">
            <a:off x="3866463" y="4039255"/>
            <a:ext cx="425504" cy="840203"/>
          </a:xfrm>
          <a:prstGeom prst="straightConnector1">
            <a:avLst/>
          </a:prstGeom>
          <a:ln w="190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4860300" y="3812387"/>
            <a:ext cx="2003762" cy="1333281"/>
          </a:xfrm>
          <a:prstGeom prst="straightConnector1">
            <a:avLst/>
          </a:prstGeom>
          <a:ln w="190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Sociálna migrácia (mobilita)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188564"/>
            <a:ext cx="10892086" cy="4287187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Častejšie tiež </a:t>
            </a:r>
            <a:r>
              <a:rPr lang="sk-SK" b="1" dirty="0">
                <a:solidFill>
                  <a:schemeClr val="bg1"/>
                </a:solidFill>
              </a:rPr>
              <a:t>sociálna mobilita</a:t>
            </a:r>
          </a:p>
          <a:p>
            <a:r>
              <a:rPr lang="sk-SK" dirty="0">
                <a:solidFill>
                  <a:schemeClr val="bg1"/>
                </a:solidFill>
              </a:rPr>
              <a:t>súvisí s pojmom </a:t>
            </a:r>
            <a:r>
              <a:rPr lang="sk-SK" b="1" dirty="0">
                <a:solidFill>
                  <a:schemeClr val="bg1"/>
                </a:solidFill>
              </a:rPr>
              <a:t>sociálna stratifikácia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sociálne rozvrstvenie spoločnosti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Pohyb jednotlivcov, resp. v medzigeneračnom zmysle aj rodín medzi sociálnymi vrstvami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individuálna alebo </a:t>
            </a:r>
            <a:r>
              <a:rPr lang="sk-SK" dirty="0" err="1">
                <a:solidFill>
                  <a:schemeClr val="bg1"/>
                </a:solidFill>
              </a:rPr>
              <a:t>intergeneračná</a:t>
            </a:r>
            <a:r>
              <a:rPr lang="sk-SK" dirty="0">
                <a:solidFill>
                  <a:schemeClr val="bg1"/>
                </a:solidFill>
              </a:rPr>
              <a:t> sociálna mobilita </a:t>
            </a:r>
          </a:p>
          <a:p>
            <a:r>
              <a:rPr lang="sk-SK" dirty="0">
                <a:solidFill>
                  <a:schemeClr val="bg1"/>
                </a:solidFill>
              </a:rPr>
              <a:t>Slovensko v rámci EÚ patrí ku krajinám s najnižšou mierou sociálnej mobility (</a:t>
            </a:r>
            <a:r>
              <a:rPr lang="sk-SK" dirty="0" err="1">
                <a:solidFill>
                  <a:schemeClr val="bg1"/>
                </a:solidFill>
                <a:hlinkClick r:id="rId2"/>
              </a:rPr>
              <a:t>Sopóci</a:t>
            </a:r>
            <a:r>
              <a:rPr lang="sk-SK" dirty="0">
                <a:solidFill>
                  <a:schemeClr val="bg1"/>
                </a:solidFill>
                <a:hlinkClick r:id="rId2"/>
              </a:rPr>
              <a:t> et al. 2021</a:t>
            </a:r>
            <a:r>
              <a:rPr lang="sk-SK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(Priestorová) 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5540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vlastnosti charakterizujú migráciu?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Priestorová migrácia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5540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vlastnosti charakterizujú migráciu?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23427" y="324928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6492815" y="254191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hnutá šípka nahor 5"/>
          <p:cNvSpPr/>
          <p:nvPr/>
        </p:nvSpPr>
        <p:spPr>
          <a:xfrm rot="20547043">
            <a:off x="4576500" y="361395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4291967" y="336142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6682596" y="272751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 rot="19145887">
            <a:off x="2119164" y="5144227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Dĺžka (vzdialenosť A-B)</a:t>
            </a:r>
            <a:endParaRPr lang="en-US" sz="2000" dirty="0"/>
          </a:p>
        </p:txBody>
      </p:sp>
      <p:sp>
        <p:nvSpPr>
          <p:cNvPr id="10" name="BlokTextu 9"/>
          <p:cNvSpPr txBox="1"/>
          <p:nvPr/>
        </p:nvSpPr>
        <p:spPr>
          <a:xfrm rot="1158607">
            <a:off x="7707998" y="4045998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Motivácia</a:t>
            </a:r>
            <a:endParaRPr lang="en-US" sz="2000" dirty="0"/>
          </a:p>
        </p:txBody>
      </p:sp>
      <p:sp>
        <p:nvSpPr>
          <p:cNvPr id="11" name="BlokTextu 10"/>
          <p:cNvSpPr txBox="1"/>
          <p:nvPr/>
        </p:nvSpPr>
        <p:spPr>
          <a:xfrm rot="20473793">
            <a:off x="341114" y="4000684"/>
            <a:ext cx="341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Typ prekročenej územnej jednotky</a:t>
            </a:r>
            <a:endParaRPr lang="en-US" sz="2000" dirty="0"/>
          </a:p>
        </p:txBody>
      </p:sp>
      <p:sp>
        <p:nvSpPr>
          <p:cNvPr id="12" name="BlokTextu 11"/>
          <p:cNvSpPr txBox="1"/>
          <p:nvPr/>
        </p:nvSpPr>
        <p:spPr>
          <a:xfrm rot="537024">
            <a:off x="8027418" y="3060337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Selektívnosť</a:t>
            </a:r>
            <a:endParaRPr lang="en-US" sz="2000" dirty="0"/>
          </a:p>
        </p:txBody>
      </p:sp>
      <p:sp>
        <p:nvSpPr>
          <p:cNvPr id="13" name="BlokTextu 12"/>
          <p:cNvSpPr txBox="1"/>
          <p:nvPr/>
        </p:nvSpPr>
        <p:spPr>
          <a:xfrm rot="16995846">
            <a:off x="4097225" y="5181066"/>
            <a:ext cx="1731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Dĺžka trvania</a:t>
            </a:r>
            <a:br>
              <a:rPr lang="sk-SK" sz="2000" dirty="0"/>
            </a:br>
            <a:r>
              <a:rPr lang="sk-SK" sz="2000" dirty="0"/>
              <a:t>(pravidelnosť)</a:t>
            </a:r>
            <a:endParaRPr lang="en-US" sz="2000" dirty="0"/>
          </a:p>
        </p:txBody>
      </p:sp>
      <p:sp>
        <p:nvSpPr>
          <p:cNvPr id="14" name="BlokTextu 13"/>
          <p:cNvSpPr txBox="1"/>
          <p:nvPr/>
        </p:nvSpPr>
        <p:spPr>
          <a:xfrm rot="2591278">
            <a:off x="6960127" y="5266161"/>
            <a:ext cx="251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Zákonnosť</a:t>
            </a:r>
            <a:endParaRPr lang="en-US" sz="2000" dirty="0"/>
          </a:p>
        </p:txBody>
      </p:sp>
      <p:sp>
        <p:nvSpPr>
          <p:cNvPr id="15" name="BlokTextu 14"/>
          <p:cNvSpPr txBox="1"/>
          <p:nvPr/>
        </p:nvSpPr>
        <p:spPr>
          <a:xfrm rot="3709966">
            <a:off x="6145460" y="5247917"/>
            <a:ext cx="1332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Formálnosť</a:t>
            </a:r>
            <a:br>
              <a:rPr lang="sk-SK" sz="2000" dirty="0"/>
            </a:br>
            <a:r>
              <a:rPr lang="sk-SK" sz="2000" dirty="0"/>
              <a:t>(evidencia)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37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typu prekročenej územnej (administratívnej/štatistickej/regionálnej) jednotky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Medzinárodná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vnútorná</a:t>
            </a: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 EÚ sa pri medzinárodnej migrácii rozlišuje migrácia v rámci EÚ a migrácia z tretích krajín</a:t>
            </a:r>
          </a:p>
          <a:p>
            <a:pPr marL="914400" lvl="1" indent="-457200"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prebieha v rámci jednotlivých krajín</a:t>
            </a: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Medziregionálna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vnútroregionálna</a:t>
            </a:r>
          </a:p>
          <a:p>
            <a:pPr marL="457200" lvl="1" indent="0">
              <a:buNone/>
            </a:pPr>
            <a:r>
              <a:rPr lang="sk-SK" dirty="0">
                <a:solidFill>
                  <a:schemeClr val="bg1"/>
                </a:solidFill>
              </a:rPr>
              <a:t>- regióny: </a:t>
            </a:r>
          </a:p>
          <a:p>
            <a:pPr marL="457200" indent="-457200">
              <a:buAutoNum type="arabicPeriod"/>
            </a:pPr>
            <a:r>
              <a:rPr lang="sk-SK" dirty="0" err="1">
                <a:solidFill>
                  <a:schemeClr val="bg1"/>
                </a:solidFill>
              </a:rPr>
              <a:t>Medziobecná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3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1D8A2BB263943B7AEEA6401CDC5A5" ma:contentTypeVersion="2" ma:contentTypeDescription="Umožňuje vytvoriť nový dokument." ma:contentTypeScope="" ma:versionID="2692a38d2d479d7a49384605e222058b">
  <xsd:schema xmlns:xsd="http://www.w3.org/2001/XMLSchema" xmlns:xs="http://www.w3.org/2001/XMLSchema" xmlns:p="http://schemas.microsoft.com/office/2006/metadata/properties" xmlns:ns2="9a133c65-8058-42e7-a49b-8ccf3a6b6df0" targetNamespace="http://schemas.microsoft.com/office/2006/metadata/properties" ma:root="true" ma:fieldsID="01956fcada25931090f538dab3652080" ns2:_="">
    <xsd:import namespace="9a133c65-8058-42e7-a49b-8ccf3a6b6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33c65-8058-42e7-a49b-8ccf3a6b6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90534F-B973-4E38-8FB1-07289A80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33c65-8058-42e7-a49b-8ccf3a6b6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08343C-3986-4BEA-8FD1-83016C22ED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D8E9D2-32AE-40A8-B4A5-8A817F733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946</TotalTime>
  <Words>1546</Words>
  <Application>Microsoft Office PowerPoint</Application>
  <PresentationFormat>Širokouhlá</PresentationFormat>
  <Paragraphs>187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7" baseType="lpstr">
      <vt:lpstr>Arial</vt:lpstr>
      <vt:lpstr>Arial Narrow</vt:lpstr>
      <vt:lpstr>Berlín</vt:lpstr>
      <vt:lpstr>Migrácia a ľudský kapitál</vt:lpstr>
      <vt:lpstr>Migrácia</vt:lpstr>
      <vt:lpstr>Migrácia</vt:lpstr>
      <vt:lpstr>Migrácia</vt:lpstr>
      <vt:lpstr>Migrácia (a mobilita)</vt:lpstr>
      <vt:lpstr>Sociálna migrácia (mobilita)</vt:lpstr>
      <vt:lpstr>(Priestorová) migrácia</vt:lpstr>
      <vt:lpstr>Priestorová migrácia</vt:lpstr>
      <vt:lpstr>Migrácia podľa typu prekročenej územnej (administratívnej/štatistickej/regionálnej) jednotky</vt:lpstr>
      <vt:lpstr>Migrácia podľa typu prekročenej územnej (administratívnej/štatistickej/regionálnej) jednotky</vt:lpstr>
      <vt:lpstr>Migrácia podľa dĺžky</vt:lpstr>
      <vt:lpstr>Migrácia podľa dĺžky trvania a pravidelnosti</vt:lpstr>
      <vt:lpstr>Migrácia podľa formálnosti (evidencie)</vt:lpstr>
      <vt:lpstr>Prezentácia programu PowerPoint</vt:lpstr>
      <vt:lpstr>Migrácia podľa formálnosti</vt:lpstr>
      <vt:lpstr>Migrácia podľa zákonnosti</vt:lpstr>
      <vt:lpstr>Migrácia podľa motivácie</vt:lpstr>
      <vt:lpstr>Migrácia podľa motivácie</vt:lpstr>
      <vt:lpstr>Selektívnosť migrácie</vt:lpstr>
      <vt:lpstr>Selektívnosť migrácie</vt:lpstr>
      <vt:lpstr>Územné jednotky pre výskum migrácie</vt:lpstr>
      <vt:lpstr>Prítomnosť cudzincov na území Slovenska</vt:lpstr>
      <vt:lpstr>Prítomnosť cudzincov na území Slovenska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Migrácia a ľudský kapitál</dc:title>
  <dc:creator>Windows User</dc:creator>
  <cp:lastModifiedBy>doc. Mgr. Ladislav Novotný PhD.</cp:lastModifiedBy>
  <cp:revision>32</cp:revision>
  <dcterms:created xsi:type="dcterms:W3CDTF">2022-02-26T11:14:40Z</dcterms:created>
  <dcterms:modified xsi:type="dcterms:W3CDTF">2025-02-11T12:13:40Z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0x010100AC01D8A2BB263943B7AEEA6401CDC5A5</vt:lpwstr>
  </property>
</Properties>
</file>