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39"/>
  </p:notesMasterIdLst>
  <p:sldIdLst>
    <p:sldId id="302" r:id="rId5"/>
    <p:sldId id="305" r:id="rId6"/>
    <p:sldId id="329" r:id="rId7"/>
    <p:sldId id="303" r:id="rId8"/>
    <p:sldId id="257" r:id="rId9"/>
    <p:sldId id="316" r:id="rId10"/>
    <p:sldId id="318" r:id="rId11"/>
    <p:sldId id="262" r:id="rId12"/>
    <p:sldId id="338" r:id="rId13"/>
    <p:sldId id="265" r:id="rId14"/>
    <p:sldId id="267" r:id="rId15"/>
    <p:sldId id="314" r:id="rId16"/>
    <p:sldId id="272" r:id="rId17"/>
    <p:sldId id="330" r:id="rId18"/>
    <p:sldId id="275" r:id="rId19"/>
    <p:sldId id="33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2" r:id="rId28"/>
    <p:sldId id="315" r:id="rId29"/>
    <p:sldId id="332" r:id="rId30"/>
    <p:sldId id="293" r:id="rId31"/>
    <p:sldId id="333" r:id="rId32"/>
    <p:sldId id="334" r:id="rId33"/>
    <p:sldId id="335" r:id="rId34"/>
    <p:sldId id="336" r:id="rId35"/>
    <p:sldId id="337" r:id="rId36"/>
    <p:sldId id="300" r:id="rId37"/>
    <p:sldId id="301" r:id="rId3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20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7C75B-AA2C-4A95-B5F0-44944AA3AB38}" type="datetimeFigureOut">
              <a:rPr lang="sk-SK" smtClean="0"/>
              <a:t>26. 11. 2025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C8AB6-A7DB-4941-A5ED-CD97CDFB1A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3F87B-BE83-4752-BB3F-48D224EB4D9A}" type="slidenum">
              <a:rPr lang="sk-SK" altLang="sk-SK">
                <a:solidFill>
                  <a:prstClr val="black"/>
                </a:solidFill>
              </a:rPr>
              <a:pPr/>
              <a:t>1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26822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638E8-4128-4B26-B732-666CB3E033CE}" type="slidenum">
              <a:rPr lang="sk-SK" altLang="sk-SK">
                <a:solidFill>
                  <a:prstClr val="black"/>
                </a:solidFill>
              </a:rPr>
              <a:pPr/>
              <a:t>15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17424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CE5A7-E7EF-475E-A30A-65366995067E}" type="slidenum">
              <a:rPr lang="sk-SK" altLang="sk-SK">
                <a:solidFill>
                  <a:prstClr val="black"/>
                </a:solidFill>
              </a:rPr>
              <a:pPr/>
              <a:t>16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3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AB991FF-68E3-41AE-B9F8-43B43F1BF0A0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3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67165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76FD6-2934-4ADB-9BB9-938140492E5E}" type="slidenum">
              <a:rPr lang="sk-SK" altLang="sk-SK">
                <a:solidFill>
                  <a:prstClr val="black"/>
                </a:solidFill>
              </a:rPr>
              <a:pPr/>
              <a:t>17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5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D3FF0E9-81CA-44A2-B707-1DA545A9F5A2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5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13008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F8DB2-E6C2-45CC-82A3-1D92E1FB24A4}" type="slidenum">
              <a:rPr lang="sk-SK" altLang="sk-SK">
                <a:solidFill>
                  <a:prstClr val="black"/>
                </a:solidFill>
              </a:rPr>
              <a:pPr/>
              <a:t>18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7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92D25FD-C617-4C4D-AD73-82849E7EB4A7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7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45964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07FE8-709F-4121-9BA7-92F0FB716DA2}" type="slidenum">
              <a:rPr lang="sk-SK" altLang="sk-SK">
                <a:solidFill>
                  <a:prstClr val="black"/>
                </a:solidFill>
              </a:rPr>
              <a:pPr/>
              <a:t>19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9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5EC24E4-F846-4CC4-9DC1-A677F0183621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9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9158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51FC2D-300B-4E93-B33A-E5A4EB6ECFE4}" type="slidenum">
              <a:rPr lang="sk-SK" altLang="sk-SK">
                <a:solidFill>
                  <a:prstClr val="black"/>
                </a:solidFill>
              </a:rPr>
              <a:pPr/>
              <a:t>20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12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F872716-C758-42C6-B515-E515EEC83593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12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32488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EB7C0-F55A-4101-BAE1-1DC2BC8A7B25}" type="slidenum">
              <a:rPr lang="sk-SK" altLang="sk-SK">
                <a:solidFill>
                  <a:prstClr val="black"/>
                </a:solidFill>
              </a:rPr>
              <a:pPr/>
              <a:t>21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140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5DFF5CF-C175-478B-9628-784C342675EF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14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41705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3C6E5-920E-4D14-BAE9-FBA60A91B811}" type="slidenum">
              <a:rPr lang="sk-SK" altLang="sk-SK">
                <a:solidFill>
                  <a:prstClr val="black"/>
                </a:solidFill>
              </a:rPr>
              <a:pPr/>
              <a:t>22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16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14C000-A4AE-4FA3-A514-586911BEA87B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16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33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9E0E06-2865-4225-9347-DB201C4B9D3A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9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22AA21-6BFB-4FC3-AFCB-9FBB7E1F33BE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3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E354A-C77C-4881-AA97-4060E92A2DD1}" type="slidenum">
              <a:rPr lang="sk-SK" altLang="sk-SK">
                <a:solidFill>
                  <a:prstClr val="black"/>
                </a:solidFill>
              </a:rPr>
              <a:pPr/>
              <a:t>4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5869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0931D-1D1D-4CDD-A4E1-2ABF16B1C196}" type="slidenum">
              <a:rPr lang="sk-SK" altLang="sk-SK">
                <a:solidFill>
                  <a:prstClr val="black"/>
                </a:solidFill>
              </a:rPr>
              <a:pPr/>
              <a:t>5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0909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1EF3-C596-461F-A8A8-D18E8DF0AD9A}" type="slidenum">
              <a:rPr lang="sk-SK" altLang="sk-SK">
                <a:solidFill>
                  <a:prstClr val="black"/>
                </a:solidFill>
              </a:rPr>
              <a:pPr/>
              <a:t>7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5525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7FA02-3342-4F78-95A3-6D166E7F7CEB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890285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940A1-0F90-4E19-8879-6278ED3210CD}" type="slidenum">
              <a:rPr lang="sk-SK" altLang="sk-SK">
                <a:solidFill>
                  <a:prstClr val="black"/>
                </a:solidFill>
              </a:rPr>
              <a:pPr/>
              <a:t>10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4457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C6C9E3-9B71-44F9-ADFC-F478D64F439B}" type="slidenum">
              <a:rPr lang="sk-SK" altLang="sk-SK">
                <a:solidFill>
                  <a:prstClr val="black"/>
                </a:solidFill>
              </a:rPr>
              <a:pPr/>
              <a:t>14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0640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6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7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0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4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8BC0-D48F-4D4D-B8DE-0D78BFE61D6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8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B453-ABFE-4E19-8899-1AC597F49D5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0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731D-83FC-4B98-B59E-16F4CB0FC3BB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1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ED5E-0B9E-4A9B-943C-545CB770682A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80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DD06-DA7A-499A-BCBA-B71A4B6E9AA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12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60067-D228-4804-A09B-066B4648C83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4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6BA0-801B-45BE-802E-44AEE21359F4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8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9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EA78-4937-4C24-A9F4-7C37283DB3D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4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3812-9D7B-4C0D-9257-1D5709DFF340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04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EFF9-A34B-4C74-BEC9-6101CB3998D1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30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C6D1-EAB2-4933-819F-F4114DD2325E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54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22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56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9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91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5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69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58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47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07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67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48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76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92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9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2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6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89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0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40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29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00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0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7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9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9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3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86DD2C-FACC-4055-B3EC-09CCB61E26B1}" type="slidenum">
              <a:rPr lang="sk-SK" alt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BCC7EF-DF11-4696-A1C4-EF86F321F98A}" type="slidenum">
              <a:rPr 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2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86DD2C-FACC-4055-B3EC-09CCB61E26B1}" type="slidenum">
              <a:rPr lang="sk-SK" alt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0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247E34-E653-4261-864C-694E70D5D492}" type="slidenum">
              <a:rPr lang="sk-SK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4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pring2015landers.files.wordpress.com/2015/05/papou1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populationreview.com/continents/cities-in-oceani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nevzdelavanie.sk/nauru-strateny-raj/?fbclid=IwAR2IqYUSPpDzrWgIARK1HRgcuQ5JKCGZhCFIfp0cxCqx-4UZ2HyrukkBShM" TargetMode="Externa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aorilawreview.co.nz/2014/03/the-political-ecology-and-political-economy-of-the-indigenous-land-revolution-in-australia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pload.wikimedia.org/wikipedia/commons/5/55/Australia_history.gif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s.gov.au/ausstats/abs@.nsf/Web+Pages/Population+Clock?opendocument" TargetMode="External"/><Relationship Id="rId7" Type="http://schemas.openxmlformats.org/officeDocument/2006/relationships/hyperlink" Target="https://www.populationpyramid.net/australia/202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countrymeters.info/en/Austral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8785225" cy="1281112"/>
          </a:xfrm>
          <a:solidFill>
            <a:schemeClr val="bg1">
              <a:alpha val="3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k-SK" altLang="sk-SK" sz="5900"/>
              <a:t>AUSTRÁLIA A OCEÁNIA</a:t>
            </a:r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1331913" y="5589588"/>
            <a:ext cx="6553200" cy="1016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k-SK" altLang="sk-SK" sz="6000">
                <a:solidFill>
                  <a:srgbClr val="FFFFFF"/>
                </a:solidFill>
              </a:rPr>
              <a:t>AUSTRONÉZIA</a:t>
            </a:r>
          </a:p>
        </p:txBody>
      </p:sp>
    </p:spTree>
    <p:extLst>
      <p:ext uri="{BB962C8B-B14F-4D97-AF65-F5344CB8AC3E}">
        <p14:creationId xmlns:p14="http://schemas.microsoft.com/office/powerpoint/2010/main" val="395006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sk-SK" altLang="sk-SK" sz="4000"/>
              <a:t>rozmiestnenie obyvateľstva</a:t>
            </a:r>
          </a:p>
        </p:txBody>
      </p:sp>
      <p:pic>
        <p:nvPicPr>
          <p:cNvPr id="483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7084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363537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4" name="Text Box 6"/>
          <p:cNvSpPr txBox="1">
            <a:spLocks noChangeArrowheads="1"/>
          </p:cNvSpPr>
          <p:nvPr/>
        </p:nvSpPr>
        <p:spPr bwMode="auto">
          <a:xfrm>
            <a:off x="4356100" y="6149975"/>
            <a:ext cx="4787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k-SK" altLang="sk-SK" sz="2800">
                <a:solidFill>
                  <a:srgbClr val="000000"/>
                </a:solidFill>
              </a:rPr>
              <a:t>priemerne len 3 obyv./km</a:t>
            </a:r>
            <a:r>
              <a:rPr lang="sk-SK" altLang="sk-SK" sz="2800" baseline="30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483336" name="Picture 8" descr="http://www.about-australia.com/wp-content/uploads/2011/11/australias-population-densit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60" y="764704"/>
            <a:ext cx="5957780" cy="489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0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306488" cy="6250706"/>
          </a:xfrm>
        </p:spPr>
        <p:txBody>
          <a:bodyPr vert="vert"/>
          <a:lstStyle/>
          <a:p>
            <a:r>
              <a:rPr lang="sk-SK" dirty="0"/>
              <a:t>jazyková mapa</a:t>
            </a:r>
          </a:p>
        </p:txBody>
      </p:sp>
      <p:pic>
        <p:nvPicPr>
          <p:cNvPr id="533506" name="Picture 2" descr="https://s-media-cache-ak0.pinimg.com/736x/3b/2d/01/3b2d017606d577163679b684a6816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83895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6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Jazyková štruktúra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603" y="1196752"/>
            <a:ext cx="9131397" cy="576064"/>
          </a:xfrm>
        </p:spPr>
        <p:txBody>
          <a:bodyPr/>
          <a:lstStyle/>
          <a:p>
            <a:r>
              <a:rPr lang="sk-SK" sz="2800" dirty="0">
                <a:latin typeface="Arial Narrow" panose="020B0606020202030204" pitchFamily="34" charset="0"/>
              </a:rPr>
              <a:t>Austrália a Oceánia sú jazykovo veľmi heterogénne územia;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77334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076056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 (mapa vo väčšom rozlíšení)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55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 descr="http://2.bp.blogspot.com/-JqecM5oudUg/T-Ll7sdPFGI/AAAAAAAAAU4/AkqsyeB4JUU/s1600/AustReligCens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5" y="880790"/>
            <a:ext cx="6466285" cy="47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179512" y="309290"/>
            <a:ext cx="8745332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kern="0" dirty="0">
                <a:solidFill>
                  <a:srgbClr val="000000"/>
                </a:solidFill>
              </a:rPr>
              <a:t>obyvateľstvo podľa vierovyznania</a:t>
            </a:r>
          </a:p>
        </p:txBody>
      </p:sp>
    </p:spTree>
    <p:extLst>
      <p:ext uri="{BB962C8B-B14F-4D97-AF65-F5344CB8AC3E}">
        <p14:creationId xmlns:p14="http://schemas.microsoft.com/office/powerpoint/2010/main" val="33571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k-SK" altLang="sk-SK" dirty="0"/>
              <a:t>najväčšie mestá </a:t>
            </a:r>
            <a:r>
              <a:rPr lang="sk-SK" altLang="sk-SK" sz="2000" dirty="0"/>
              <a:t>(2022)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516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Sydney		5 000 </a:t>
            </a:r>
            <a:r>
              <a:rPr lang="sk-SK" altLang="sk-SK" sz="2800" dirty="0" err="1">
                <a:latin typeface="Arial Narrow" panose="020B0606020202030204" pitchFamily="34" charset="0"/>
              </a:rPr>
              <a:t>000</a:t>
            </a:r>
            <a:r>
              <a:rPr lang="sk-SK" altLang="sk-SK" sz="2800" dirty="0">
                <a:latin typeface="Arial Narrow" panose="020B0606020202030204" pitchFamily="34" charset="0"/>
              </a:rPr>
              <a:t>	    Nový Južný Wales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Melbourne		4 500 000	    Viktória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Brisbane		2 300 000	    </a:t>
            </a:r>
            <a:r>
              <a:rPr lang="sk-SK" altLang="sk-SK" sz="2800" dirty="0" err="1">
                <a:latin typeface="Arial Narrow" panose="020B0606020202030204" pitchFamily="34" charset="0"/>
              </a:rPr>
              <a:t>Queensland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</a:rPr>
              <a:t>Perth</a:t>
            </a:r>
            <a:r>
              <a:rPr lang="sk-SK" altLang="sk-SK" sz="2800" dirty="0">
                <a:latin typeface="Arial Narrow" panose="020B0606020202030204" pitchFamily="34" charset="0"/>
              </a:rPr>
              <a:t>		2 000 000	    Západná Austrália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Adelaide		1 300 000	    Južná Austrália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... .... .... .... .... .... .... ....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Canberra		   400 000	    Územie hlavného mesta</a:t>
            </a:r>
          </a:p>
          <a:p>
            <a:pPr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</a:rPr>
              <a:t>Hobart</a:t>
            </a:r>
            <a:r>
              <a:rPr lang="sk-SK" altLang="sk-SK" sz="2800" dirty="0">
                <a:latin typeface="Arial Narrow" panose="020B0606020202030204" pitchFamily="34" charset="0"/>
              </a:rPr>
              <a:t>		   220 000 	    Tasmánia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Darwin		   140 000	    Severné teritóriá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Alice </a:t>
            </a:r>
            <a:r>
              <a:rPr lang="sk-SK" altLang="sk-SK" sz="2800" dirty="0" err="1">
                <a:latin typeface="Arial Narrow" panose="020B0606020202030204" pitchFamily="34" charset="0"/>
              </a:rPr>
              <a:t>Springs</a:t>
            </a:r>
            <a:r>
              <a:rPr lang="sk-SK" altLang="sk-SK" sz="2800" dirty="0">
                <a:latin typeface="Arial Narrow" panose="020B0606020202030204" pitchFamily="34" charset="0"/>
              </a:rPr>
              <a:t>   	     25 000	    Severné teritóriá</a:t>
            </a:r>
          </a:p>
          <a:p>
            <a:pPr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miera urbanizácie 90 % – stále vzrastá</a:t>
            </a:r>
          </a:p>
          <a:p>
            <a:pPr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7054991" y="5949280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>
                <a:latin typeface="Arial Narrow" panose="020B0606020202030204" pitchFamily="34" charset="0"/>
                <a:hlinkClick r:id="rId3"/>
              </a:rPr>
              <a:t>najväčšie mestá </a:t>
            </a:r>
            <a:br>
              <a:rPr lang="sk-SK" dirty="0">
                <a:latin typeface="Arial Narrow" panose="020B0606020202030204" pitchFamily="34" charset="0"/>
                <a:hlinkClick r:id="rId3"/>
              </a:rPr>
            </a:br>
            <a:r>
              <a:rPr lang="sk-SK" dirty="0">
                <a:latin typeface="Arial Narrow" panose="020B0606020202030204" pitchFamily="34" charset="0"/>
                <a:hlinkClick r:id="rId3"/>
              </a:rPr>
              <a:t>Austrálie a Oceánie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0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sk-SK" altLang="sk-SK" dirty="0"/>
              <a:t>Hospodárstvo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r>
              <a:rPr lang="sk-SK" altLang="sk-SK" sz="2400" dirty="0">
                <a:latin typeface="Arial Narrow" panose="020B0606020202030204" pitchFamily="34" charset="0"/>
              </a:rPr>
              <a:t>hospodársky vyspelý štát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bohatý na nerastné suroviny – významná ťažba aj vývoz</a:t>
            </a:r>
          </a:p>
          <a:p>
            <a:pPr lvl="1"/>
            <a:r>
              <a:rPr lang="sk-SK" altLang="sk-SK" sz="2000" dirty="0">
                <a:latin typeface="Arial Narrow" panose="020B0606020202030204" pitchFamily="34" charset="0"/>
              </a:rPr>
              <a:t>čierne a hnedé uhlie, železná ruda, bauxit, ropa, zemný plyn,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rudy farebných kovov, zlato (10 % svetovej produkcie)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priemyselné odvetvia:</a:t>
            </a:r>
          </a:p>
          <a:p>
            <a:pPr lvl="1"/>
            <a:r>
              <a:rPr lang="sk-SK" altLang="sk-SK" sz="2000" dirty="0">
                <a:latin typeface="Arial Narrow" panose="020B0606020202030204" pitchFamily="34" charset="0"/>
              </a:rPr>
              <a:t>hutníctvo, petrochémia, chémia, výroba strojov (automobily), textilný a potravinársky priemysel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poľnohospodárstvo (orná pôda len 6,5 % územia)</a:t>
            </a:r>
          </a:p>
          <a:p>
            <a:pPr lvl="1"/>
            <a:r>
              <a:rPr lang="sk-SK" altLang="sk-SK" sz="2000" dirty="0">
                <a:latin typeface="Arial Narrow" panose="020B0606020202030204" pitchFamily="34" charset="0"/>
              </a:rPr>
              <a:t>pšenica, jačmeň, ovos, ryža, cukrová trstina, bavlna, strukoviny, zemiaky, olejniny, zelenina, ovocie...</a:t>
            </a:r>
          </a:p>
          <a:p>
            <a:pPr lvl="1"/>
            <a:r>
              <a:rPr lang="sk-SK" altLang="sk-SK" sz="2000" dirty="0">
                <a:latin typeface="Arial Narrow" panose="020B0606020202030204" pitchFamily="34" charset="0"/>
              </a:rPr>
              <a:t>ovce (5x obyvateľov), dobytok, ošípané, kone, hydina, rybolov</a:t>
            </a:r>
          </a:p>
          <a:p>
            <a:pPr lvl="1"/>
            <a:r>
              <a:rPr lang="sk-SK" altLang="sk-SK" sz="2000" dirty="0">
                <a:latin typeface="Arial Narrow" panose="020B0606020202030204" pitchFamily="34" charset="0"/>
              </a:rPr>
              <a:t>významná je ťažba dreva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vysoko rozvinutá doprava</a:t>
            </a:r>
          </a:p>
          <a:p>
            <a:pPr lvl="1"/>
            <a:r>
              <a:rPr lang="sk-SK" altLang="sk-SK" sz="2000" dirty="0">
                <a:latin typeface="Arial Narrow" panose="020B0606020202030204" pitchFamily="34" charset="0"/>
              </a:rPr>
              <a:t>letecká, automobilová a železničná (vodná len po mori)</a:t>
            </a:r>
          </a:p>
        </p:txBody>
      </p:sp>
    </p:spTree>
    <p:extLst>
      <p:ext uri="{BB962C8B-B14F-4D97-AF65-F5344CB8AC3E}">
        <p14:creationId xmlns:p14="http://schemas.microsoft.com/office/powerpoint/2010/main" val="203133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20" y="2492896"/>
            <a:ext cx="5024580" cy="4365104"/>
          </a:xfrm>
          <a:prstGeom prst="rect">
            <a:avLst/>
          </a:prstGeom>
        </p:spPr>
      </p:pic>
      <p:sp>
        <p:nvSpPr>
          <p:cNvPr id="502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036496" cy="4525963"/>
          </a:xfrm>
        </p:spPr>
        <p:txBody>
          <a:bodyPr/>
          <a:lstStyle/>
          <a:p>
            <a:r>
              <a:rPr lang="sk-SK" altLang="sk-SK" sz="2600" dirty="0">
                <a:latin typeface="Arial Narrow" panose="020B0606020202030204" pitchFamily="34" charset="0"/>
              </a:rPr>
              <a:t>HDP 1 700 mld. USD (13 </a:t>
            </a:r>
            <a:r>
              <a:rPr lang="sk-SK" altLang="sk-SK" sz="1500" dirty="0">
                <a:latin typeface="Arial Narrow" panose="020B0606020202030204" pitchFamily="34" charset="0"/>
              </a:rPr>
              <a:t>rok 2022; cca ako J. Kórea alebo Mexiko; IMF); </a:t>
            </a:r>
            <a:r>
              <a:rPr lang="sk-SK" altLang="sk-SK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(SK – 125 mld.; 62)</a:t>
            </a:r>
            <a:endParaRPr lang="sk-SK" altLang="sk-SK" sz="1500" dirty="0">
              <a:latin typeface="Arial Narrow" panose="020B0606020202030204" pitchFamily="34" charset="0"/>
            </a:endParaRPr>
          </a:p>
          <a:p>
            <a:r>
              <a:rPr lang="sk-SK" altLang="sk-SK" sz="2600" dirty="0">
                <a:latin typeface="Arial Narrow" panose="020B0606020202030204" pitchFamily="34" charset="0"/>
              </a:rPr>
              <a:t>HDP per </a:t>
            </a:r>
            <a:r>
              <a:rPr lang="sk-SK" altLang="sk-SK" sz="26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600" dirty="0">
                <a:latin typeface="Arial Narrow" panose="020B0606020202030204" pitchFamily="34" charset="0"/>
              </a:rPr>
              <a:t> v PKS: 60 000 USD (20</a:t>
            </a:r>
            <a:r>
              <a:rPr lang="sk-SK" altLang="sk-SK" sz="1500" dirty="0">
                <a:latin typeface="Arial Narrow" panose="020B0606020202030204" pitchFamily="34" charset="0"/>
              </a:rPr>
              <a:t> cca ako Belgicko alebo Švédsko); (SK – 40 000; 50)</a:t>
            </a:r>
          </a:p>
          <a:p>
            <a:endParaRPr lang="sk-SK" altLang="sk-SK" sz="2600" dirty="0">
              <a:latin typeface="Arial Narrow" panose="020B0606020202030204" pitchFamily="34" charset="0"/>
            </a:endParaRPr>
          </a:p>
          <a:p>
            <a:r>
              <a:rPr lang="sk-SK" altLang="sk-SK" sz="2600" dirty="0">
                <a:latin typeface="Arial Narrow" panose="020B0606020202030204" pitchFamily="34" charset="0"/>
              </a:rPr>
              <a:t>HDP tvorba (podobne aj zamestnanosť):</a:t>
            </a:r>
          </a:p>
          <a:p>
            <a:pPr lvl="1"/>
            <a:r>
              <a:rPr lang="sk-SK" altLang="sk-SK" sz="2300" dirty="0">
                <a:latin typeface="Arial Narrow" panose="020B0606020202030204" pitchFamily="34" charset="0"/>
              </a:rPr>
              <a:t>poľnohospodárstvo: 4 %</a:t>
            </a:r>
          </a:p>
          <a:p>
            <a:pPr lvl="1"/>
            <a:r>
              <a:rPr lang="sk-SK" altLang="sk-SK" sz="2300" dirty="0">
                <a:latin typeface="Arial Narrow" panose="020B0606020202030204" pitchFamily="34" charset="0"/>
              </a:rPr>
              <a:t>priemysel: 25 %</a:t>
            </a:r>
          </a:p>
          <a:p>
            <a:pPr lvl="1"/>
            <a:r>
              <a:rPr lang="sk-SK" altLang="sk-SK" sz="2300" dirty="0">
                <a:latin typeface="Arial Narrow" panose="020B0606020202030204" pitchFamily="34" charset="0"/>
              </a:rPr>
              <a:t>služby 71 %</a:t>
            </a:r>
          </a:p>
          <a:p>
            <a:pPr lvl="1"/>
            <a:endParaRPr lang="sk-SK" altLang="sk-SK" sz="2300" dirty="0">
              <a:latin typeface="Arial Narrow" panose="020B0606020202030204" pitchFamily="34" charset="0"/>
            </a:endParaRPr>
          </a:p>
          <a:p>
            <a:r>
              <a:rPr lang="sk-SK" altLang="sk-SK" sz="2600" dirty="0">
                <a:latin typeface="Arial Narrow" panose="020B0606020202030204" pitchFamily="34" charset="0"/>
              </a:rPr>
              <a:t>nízka nezamestnanosť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minimálna zadlženosť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výborné školstvo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72008"/>
            <a:ext cx="8229600" cy="98072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kern="0"/>
              <a:t>Hospodárstvo</a:t>
            </a:r>
            <a:endParaRPr lang="sk-SK" altLang="sk-SK" kern="0" dirty="0"/>
          </a:p>
        </p:txBody>
      </p:sp>
    </p:spTree>
    <p:extLst>
      <p:ext uri="{BB962C8B-B14F-4D97-AF65-F5344CB8AC3E}">
        <p14:creationId xmlns:p14="http://schemas.microsoft.com/office/powerpoint/2010/main" val="1010020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813"/>
            <a:ext cx="5724525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02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0"/>
            <a:ext cx="45354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34559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200525"/>
            <a:ext cx="26193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92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1013"/>
            <a:ext cx="511175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9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5580062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98900"/>
            <a:ext cx="49323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24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7438"/>
            <a:ext cx="4932363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0538"/>
            <a:ext cx="45720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3764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406717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5" name="Text Box 9"/>
          <p:cNvSpPr txBox="1">
            <a:spLocks noChangeArrowheads="1"/>
          </p:cNvSpPr>
          <p:nvPr/>
        </p:nvSpPr>
        <p:spPr bwMode="auto">
          <a:xfrm>
            <a:off x="5219700" y="1844675"/>
            <a:ext cx="2305050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k-SK" altLang="sk-SK" sz="2400">
                <a:solidFill>
                  <a:srgbClr val="000000"/>
                </a:solidFill>
              </a:rPr>
              <a:t>Ayers rock</a:t>
            </a:r>
          </a:p>
        </p:txBody>
      </p:sp>
    </p:spTree>
    <p:extLst>
      <p:ext uri="{BB962C8B-B14F-4D97-AF65-F5344CB8AC3E}">
        <p14:creationId xmlns:p14="http://schemas.microsoft.com/office/powerpoint/2010/main" val="314032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4482" y="3716338"/>
            <a:ext cx="2664421" cy="3141662"/>
          </a:xfrm>
          <a:solidFill>
            <a:srgbClr val="CCFFFF">
              <a:alpha val="50195"/>
            </a:srgbClr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en-US" sz="2800" dirty="0">
                <a:latin typeface="Arial Narrow" panose="020B0606020202030204" pitchFamily="34" charset="0"/>
              </a:rPr>
              <a:t>Základné delenie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Nový Zéland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Oceánia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Melanézia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Mikronézia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Polynézia</a:t>
            </a:r>
          </a:p>
        </p:txBody>
      </p:sp>
    </p:spTree>
    <p:extLst>
      <p:ext uri="{BB962C8B-B14F-4D97-AF65-F5344CB8AC3E}">
        <p14:creationId xmlns:p14="http://schemas.microsoft.com/office/powerpoint/2010/main" val="58158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524250"/>
            <a:ext cx="2143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825"/>
            <a:ext cx="536416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535488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259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6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sk-SK" altLang="sk-SK"/>
              <a:t>Sydney</a:t>
            </a:r>
          </a:p>
        </p:txBody>
      </p:sp>
      <p:pic>
        <p:nvPicPr>
          <p:cNvPr id="5130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4067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6011863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59250"/>
            <a:ext cx="40671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981075"/>
            <a:ext cx="36099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861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6"/>
          <p:cNvSpPr>
            <a:spLocks noChangeArrowheads="1"/>
          </p:cNvSpPr>
          <p:nvPr/>
        </p:nvSpPr>
        <p:spPr bwMode="auto">
          <a:xfrm>
            <a:off x="395288" y="3429000"/>
            <a:ext cx="8229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4400">
                <a:solidFill>
                  <a:srgbClr val="000000"/>
                </a:solidFill>
              </a:rPr>
              <a:t>Canberra</a:t>
            </a:r>
          </a:p>
        </p:txBody>
      </p:sp>
      <p:pic>
        <p:nvPicPr>
          <p:cNvPr id="5150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037013"/>
            <a:ext cx="3779837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50056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6250"/>
            <a:ext cx="4643437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57650"/>
            <a:ext cx="4195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79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r>
              <a:rPr lang="sk-SK" altLang="sk-SK" sz="4000"/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139791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sk-SK" altLang="sk-SK"/>
              <a:t>Nový Zéland</a:t>
            </a:r>
          </a:p>
        </p:txBody>
      </p:sp>
      <p:pic>
        <p:nvPicPr>
          <p:cNvPr id="5171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765175"/>
            <a:ext cx="40798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450"/>
            <a:ext cx="3810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765175"/>
            <a:ext cx="280828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79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pPr eaLnBrk="1" hangingPunct="1"/>
            <a:r>
              <a:rPr lang="sk-SK" altLang="sk-SK" sz="4000"/>
              <a:t>obyvateľstvo - rozmiestnenie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421798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8990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39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/>
          <a:lstStyle/>
          <a:p>
            <a:r>
              <a:rPr lang="sk-SK" dirty="0" err="1"/>
              <a:t>Maoriovia</a:t>
            </a:r>
            <a:r>
              <a:rPr lang="sk-SK" dirty="0"/>
              <a:t> – rozmiestnenie a jazyk</a:t>
            </a:r>
            <a:endParaRPr lang="en-GB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20546"/>
            <a:ext cx="4211960" cy="609547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73" y="720546"/>
            <a:ext cx="2884757" cy="24924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" y="3140968"/>
            <a:ext cx="325357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8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HDP podľa MMF </a:t>
            </a:r>
            <a:r>
              <a:rPr lang="sk-SK" altLang="sk-SK" sz="1500" dirty="0">
                <a:latin typeface="Arial Narrow" panose="020B0606020202030204" pitchFamily="34" charset="0"/>
              </a:rPr>
              <a:t>(2023)</a:t>
            </a:r>
            <a:r>
              <a:rPr lang="sk-SK" altLang="sk-SK" sz="2400" dirty="0">
                <a:latin typeface="Arial Narrow" panose="020B0606020202030204" pitchFamily="34" charset="0"/>
              </a:rPr>
              <a:t>: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celkový: 250 mld. USD </a:t>
            </a:r>
            <a:r>
              <a:rPr lang="sk-SK" altLang="sk-SK" sz="1500" dirty="0">
                <a:latin typeface="Arial Narrow" panose="020B0606020202030204" pitchFamily="34" charset="0"/>
              </a:rPr>
              <a:t>(5</a:t>
            </a:r>
            <a:r>
              <a:rPr lang="en-GB" altLang="sk-SK" sz="1500" dirty="0">
                <a:latin typeface="Arial Narrow" panose="020B0606020202030204" pitchFamily="34" charset="0"/>
              </a:rPr>
              <a:t>2</a:t>
            </a:r>
            <a:r>
              <a:rPr lang="sk-SK" altLang="sk-SK" sz="1500" dirty="0">
                <a:latin typeface="Arial Narrow" panose="020B0606020202030204" pitchFamily="34" charset="0"/>
              </a:rPr>
              <a:t>. miesto, cca ako Portugalsko)</a:t>
            </a:r>
            <a:r>
              <a:rPr lang="sk-SK" altLang="sk-SK" sz="2000" dirty="0">
                <a:latin typeface="Arial Narrow" panose="020B0606020202030204" pitchFamily="34" charset="0"/>
              </a:rPr>
              <a:t>		SR: 125 mld. /62. miesto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per </a:t>
            </a:r>
            <a:r>
              <a:rPr lang="sk-SK" altLang="sk-SK" sz="20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000" dirty="0">
                <a:latin typeface="Arial Narrow" panose="020B0606020202030204" pitchFamily="34" charset="0"/>
              </a:rPr>
              <a:t> v PKS: 50 000 USD </a:t>
            </a:r>
            <a:r>
              <a:rPr lang="sk-SK" altLang="sk-SK" sz="1500" dirty="0">
                <a:latin typeface="Arial Narrow" panose="020B0606020202030204" pitchFamily="34" charset="0"/>
              </a:rPr>
              <a:t>(33. miesto cca ako Taliansko, Kuvajt)</a:t>
            </a:r>
            <a:r>
              <a:rPr lang="sk-SK" altLang="sk-SK" sz="2000" dirty="0">
                <a:latin typeface="Arial Narrow" panose="020B0606020202030204" pitchFamily="34" charset="0"/>
              </a:rPr>
              <a:t>	SR: 40 000/50. miesto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má jednu z najväčších </a:t>
            </a:r>
            <a:r>
              <a:rPr lang="en-GB" altLang="sk-SK" sz="2400" dirty="0" err="1">
                <a:latin typeface="Arial Narrow" panose="020B0606020202030204" pitchFamily="34" charset="0"/>
              </a:rPr>
              <a:t>tzv</a:t>
            </a:r>
            <a:r>
              <a:rPr lang="en-GB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dirty="0">
                <a:latin typeface="Arial Narrow" panose="020B0606020202030204" pitchFamily="34" charset="0"/>
              </a:rPr>
              <a:t>výlučných ekonomických zón sveta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vďaka rozsiahlym výsostným vodám</a:t>
            </a:r>
          </a:p>
        </p:txBody>
      </p:sp>
      <p:pic>
        <p:nvPicPr>
          <p:cNvPr id="543746" name="Picture 2" descr="http://kjclub.com/UploadFile/exc_board_53/2012/05/16/0a206695df114a069545b19791516aa2_090811_EEZ_jpg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5"/>
            <a:ext cx="7932509" cy="51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74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411413" y="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sk-SK" altLang="sk-SK" sz="2000" b="1">
                <a:solidFill>
                  <a:srgbClr val="FFFFFF"/>
                </a:solidFill>
              </a:rPr>
              <a:t>CBD Auckland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50768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0" y="3429000"/>
            <a:ext cx="1619250" cy="396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sk-SK" altLang="sk-SK" sz="2000" b="1">
                <a:solidFill>
                  <a:srgbClr val="FFFFFF"/>
                </a:solidFill>
              </a:rPr>
              <a:t>Wellington</a:t>
            </a:r>
          </a:p>
        </p:txBody>
      </p:sp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00513"/>
            <a:ext cx="414020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093912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8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sk-SK" altLang="sk-SK"/>
              <a:t>Oceánia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6032528"/>
            <a:ext cx="840911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8 5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00 000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km</a:t>
            </a:r>
            <a:r>
              <a:rPr lang="sk-SK" altLang="sk-SK" sz="32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   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4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5 000 000 </a:t>
            </a:r>
            <a:r>
              <a:rPr lang="sk-SK" altLang="sk-SK" sz="32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ob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en-GB" altLang="sk-SK" sz="3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(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Austr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á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lia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2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7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mil., Papua N</a:t>
            </a:r>
            <a:r>
              <a:rPr lang="sk-SK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ova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G</a:t>
            </a:r>
            <a:r>
              <a:rPr lang="sk-SK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uinea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10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mil., N</a:t>
            </a:r>
            <a:r>
              <a:rPr lang="sk-SK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ový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Zéland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5 mil.)</a:t>
            </a:r>
            <a:endParaRPr lang="sk-SK" altLang="sk-SK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719816"/>
            <a:ext cx="7236296" cy="53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99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011863" cy="836613"/>
          </a:xfrm>
        </p:spPr>
        <p:txBody>
          <a:bodyPr/>
          <a:lstStyle/>
          <a:p>
            <a:pPr algn="l"/>
            <a:r>
              <a:rPr lang="sk-SK" altLang="sk-SK" dirty="0">
                <a:latin typeface="Arial Narrow" panose="020B0606020202030204" pitchFamily="34" charset="0"/>
              </a:rPr>
              <a:t>Melanézia </a:t>
            </a:r>
            <a:r>
              <a:rPr lang="sk-SK" altLang="sk-SK" sz="2000" dirty="0">
                <a:latin typeface="Arial Narrow" panose="020B0606020202030204" pitchFamily="34" charset="0"/>
              </a:rPr>
              <a:t>(od Novej Guiney po Fidži)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752"/>
            <a:ext cx="8686800" cy="5661248"/>
          </a:xfrm>
        </p:spPr>
        <p:txBody>
          <a:bodyPr/>
          <a:lstStyle/>
          <a:p>
            <a:r>
              <a:rPr lang="sk-SK" altLang="sk-SK" sz="2400" dirty="0">
                <a:latin typeface="Arial Narrow" panose="020B0606020202030204" pitchFamily="34" charset="0"/>
              </a:rPr>
              <a:t>povrch súše asi 1 000 000 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z toho takmer 800 000 km</a:t>
            </a:r>
            <a:r>
              <a:rPr lang="sk-SK" altLang="sk-SK" sz="21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100" dirty="0">
                <a:latin typeface="Arial Narrow" panose="020B0606020202030204" pitchFamily="34" charset="0"/>
              </a:rPr>
              <a:t>  Nová Guinea</a:t>
            </a:r>
            <a:endParaRPr lang="sk-SK" altLang="sk-SK" sz="2100" baseline="30000" dirty="0">
              <a:latin typeface="Arial Narrow" panose="020B0606020202030204" pitchFamily="34" charset="0"/>
            </a:endParaRPr>
          </a:p>
          <a:p>
            <a:r>
              <a:rPr lang="sk-SK" altLang="sk-SK" sz="2400" dirty="0">
                <a:latin typeface="Arial Narrow" panose="020B0606020202030204" pitchFamily="34" charset="0"/>
              </a:rPr>
              <a:t>2000 ostrovov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ekvatoriálne podnebie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12 mil. obyvateľov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10 mil. PNG, &lt;1 </a:t>
            </a:r>
            <a:r>
              <a:rPr lang="sk-SK" altLang="sk-SK" sz="2100" dirty="0" err="1">
                <a:latin typeface="Arial Narrow" panose="020B0606020202030204" pitchFamily="34" charset="0"/>
              </a:rPr>
              <a:t>mil</a:t>
            </a:r>
            <a:r>
              <a:rPr lang="sk-SK" altLang="sk-SK" sz="2100" dirty="0">
                <a:latin typeface="Arial Narrow" panose="020B0606020202030204" pitchFamily="34" charset="0"/>
              </a:rPr>
              <a:t> Fidži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obyvateľstvo – </a:t>
            </a:r>
            <a:r>
              <a:rPr lang="sk-SK" altLang="sk-SK" sz="2400" dirty="0" err="1">
                <a:latin typeface="Arial Narrow" panose="020B0606020202030204" pitchFamily="34" charset="0"/>
              </a:rPr>
              <a:t>negr</a:t>
            </a:r>
            <a:r>
              <a:rPr lang="en-GB" altLang="sk-SK" sz="2400" dirty="0">
                <a:latin typeface="Arial Narrow" panose="020B0606020202030204" pitchFamily="34" charset="0"/>
              </a:rPr>
              <a:t>o</a:t>
            </a:r>
            <a:r>
              <a:rPr lang="sk-SK" altLang="sk-SK" sz="2400" dirty="0" err="1">
                <a:latin typeface="Arial Narrow" panose="020B0606020202030204" pitchFamily="34" charset="0"/>
              </a:rPr>
              <a:t>idné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pôvod z Novej Guiney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väčšinou kresťania</a:t>
            </a:r>
            <a:r>
              <a:rPr lang="en-GB" altLang="sk-SK" sz="2400" dirty="0">
                <a:latin typeface="Arial Narrow" panose="020B0606020202030204" pitchFamily="34" charset="0"/>
              </a:rPr>
              <a:t>,</a:t>
            </a:r>
            <a:r>
              <a:rPr lang="sk-SK" altLang="sk-SK" sz="2400" dirty="0">
                <a:latin typeface="Arial Narrow" panose="020B0606020202030204" pitchFamily="34" charset="0"/>
              </a:rPr>
              <a:t> + animistické náboženstvá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 ojedinele rozšírený aj rituálny kanibalizmus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používajú sa pôvodné jazyky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na Novej Guinei asi 1000 pôvodných papuánskych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dorozumievanie často pomocou angličtiny a francúzštiny </a:t>
            </a:r>
          </a:p>
        </p:txBody>
      </p:sp>
      <p:pic>
        <p:nvPicPr>
          <p:cNvPr id="521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0"/>
            <a:ext cx="230981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449038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4375863"/>
            <a:ext cx="2393460" cy="23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en-US"/>
              <a:t>základné info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679" y="850900"/>
            <a:ext cx="9144000" cy="60071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Rozloha: 8,5 mil.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Počet obyvateľov: </a:t>
            </a:r>
            <a:r>
              <a:rPr lang="en-GB" altLang="en-US" sz="2100" dirty="0">
                <a:latin typeface="Arial Narrow" panose="020B0606020202030204" pitchFamily="34" charset="0"/>
              </a:rPr>
              <a:t>4</a:t>
            </a:r>
            <a:r>
              <a:rPr lang="sk-SK" altLang="en-US" sz="2100" dirty="0">
                <a:latin typeface="Arial Narrow" panose="020B0606020202030204" pitchFamily="34" charset="0"/>
              </a:rPr>
              <a:t>3 miliónov</a:t>
            </a:r>
            <a:r>
              <a:rPr lang="en-GB" altLang="en-US" sz="2100" dirty="0">
                <a:latin typeface="Arial Narrow" panose="020B0606020202030204" pitchFamily="34" charset="0"/>
              </a:rPr>
              <a:t> (20</a:t>
            </a:r>
            <a:r>
              <a:rPr lang="sk-SK" altLang="en-US" sz="2100" dirty="0">
                <a:latin typeface="Arial Narrow" panose="020B0606020202030204" pitchFamily="34" charset="0"/>
              </a:rPr>
              <a:t>22</a:t>
            </a:r>
            <a:r>
              <a:rPr lang="en-GB" altLang="en-US" sz="2100" dirty="0">
                <a:latin typeface="Arial Narrow" panose="020B0606020202030204" pitchFamily="34" charset="0"/>
              </a:rPr>
              <a:t>)</a:t>
            </a:r>
            <a:endParaRPr lang="sk-SK" altLang="en-US" sz="21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Hustota zaľudnenia: </a:t>
            </a:r>
            <a:r>
              <a:rPr lang="en-GB" altLang="en-US" sz="2100" dirty="0">
                <a:latin typeface="Arial Narrow" panose="020B0606020202030204" pitchFamily="34" charset="0"/>
              </a:rPr>
              <a:t>5</a:t>
            </a:r>
            <a:r>
              <a:rPr lang="sk-SK" altLang="en-US" sz="2100" dirty="0">
                <a:latin typeface="Arial Narrow" panose="020B0606020202030204" pitchFamily="34" charset="0"/>
              </a:rPr>
              <a:t> obyv./km²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Priemerná výška: 340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Najvyšší vrchol: Puncak Jaya*, N. Guinea, Indonézia, 4 884 (5 030) m n. m.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en-US" sz="1400" dirty="0">
                <a:latin typeface="Arial Narrow" panose="020B0606020202030204" pitchFamily="34" charset="0"/>
              </a:rPr>
              <a:t>Papua Nová Guinea – 4509 m n. m.; Nový Zéland – 3754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Najväčšia rieka: Murray, Austrália, dĺžka 3 370 km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Najväčšie jazero: </a:t>
            </a:r>
            <a:r>
              <a:rPr lang="sk-SK" altLang="en-US" sz="2100" dirty="0" err="1">
                <a:latin typeface="Arial Narrow" panose="020B0606020202030204" pitchFamily="34" charset="0"/>
              </a:rPr>
              <a:t>Eyrovo</a:t>
            </a:r>
            <a:r>
              <a:rPr lang="sk-SK" altLang="en-US" sz="2100" dirty="0">
                <a:latin typeface="Arial Narrow" panose="020B0606020202030204" pitchFamily="34" charset="0"/>
              </a:rPr>
              <a:t>, Austrália, 9 500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Najväčšie štáty, rozloha: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Austrália 		7 682 557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Papua-Nová Guinea       	   462 840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Nový Zéland 	 	   270 534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 err="1">
                <a:latin typeface="Arial Narrow" panose="020B0606020202030204" pitchFamily="34" charset="0"/>
              </a:rPr>
              <a:t>Najväčie</a:t>
            </a:r>
            <a:r>
              <a:rPr lang="sk-SK" altLang="en-US" sz="2100" dirty="0">
                <a:latin typeface="Arial Narrow" panose="020B0606020202030204" pitchFamily="34" charset="0"/>
              </a:rPr>
              <a:t> mestá (počty obyvateľov):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Sydney 	  5 000 000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Melbourne 	  4 500 000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Brisbane	  2 300 000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Perth 	  2 000 000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Auckland	  1 400 000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Adelaide	  1 300 000</a:t>
            </a:r>
          </a:p>
          <a:p>
            <a:pPr eaLnBrk="1" hangingPunct="1">
              <a:lnSpc>
                <a:spcPct val="90000"/>
              </a:lnSpc>
            </a:pPr>
            <a:endParaRPr lang="sk-SK" altLang="en-US" sz="2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82429"/>
            <a:ext cx="4135273" cy="32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6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059113" cy="908050"/>
          </a:xfrm>
        </p:spPr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Mikronézia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3"/>
            <a:ext cx="8686800" cy="53998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povrch súše 3200 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asi 1500 ostrovov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ekvatoriálne a </a:t>
            </a:r>
            <a:r>
              <a:rPr lang="sk-SK" altLang="sk-SK" sz="2400" dirty="0" err="1">
                <a:latin typeface="Arial Narrow" panose="020B0606020202030204" pitchFamily="34" charset="0"/>
              </a:rPr>
              <a:t>subekvat</a:t>
            </a:r>
            <a:r>
              <a:rPr lang="sk-SK" altLang="sk-SK" sz="2400" dirty="0">
                <a:latin typeface="Arial Narrow" panose="020B0606020202030204" pitchFamily="34" charset="0"/>
              </a:rPr>
              <a:t>. podnebie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asi 550 000 obyvateľov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Guam 170 000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Kiribati 120 000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Mikronézska federácia 110 000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obyvateľstvo Mikronézania</a:t>
            </a:r>
          </a:p>
          <a:p>
            <a:pPr lvl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mix pôvodných obyvateľov Filipín,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Polynézie, Austrálie a Melanézie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náboženstvo dominuje kresťanstvo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dorozumievací jazyk				          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hlavne angličtina</a:t>
            </a:r>
          </a:p>
          <a:p>
            <a:pPr lvl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používajú sa ale rôzne jazyky od japončiny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cez nemčinu po pôvodné jazyky,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ako úradný jazyk väčšinou slúži angličtina</a:t>
            </a:r>
          </a:p>
        </p:txBody>
      </p:sp>
      <p:pic>
        <p:nvPicPr>
          <p:cNvPr id="522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8840"/>
            <a:ext cx="36353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4"/>
          <a:srcRect t="4248"/>
          <a:stretch/>
        </p:blipFill>
        <p:spPr>
          <a:xfrm>
            <a:off x="5076056" y="4074815"/>
            <a:ext cx="2903101" cy="27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1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859338" cy="1066800"/>
          </a:xfrm>
        </p:spPr>
        <p:txBody>
          <a:bodyPr/>
          <a:lstStyle/>
          <a:p>
            <a:pPr algn="l"/>
            <a:r>
              <a:rPr lang="sk-SK" altLang="sk-SK" sz="4000" dirty="0">
                <a:latin typeface="Arial Narrow" panose="020B0606020202030204" pitchFamily="34" charset="0"/>
              </a:rPr>
              <a:t>Polynézia</a:t>
            </a:r>
            <a:br>
              <a:rPr lang="sk-SK" altLang="sk-SK" sz="40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od Havaja po N. Zéland a Veľkonočný ostrov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r>
              <a:rPr lang="sk-SK" altLang="sk-SK" sz="2400" spc="-20" dirty="0">
                <a:latin typeface="Arial Narrow" panose="020B0606020202030204" pitchFamily="34" charset="0"/>
              </a:rPr>
              <a:t>asi 1000 ostrovov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bez NZ asi 25 – 45 000 km</a:t>
            </a:r>
            <a:r>
              <a:rPr lang="sk-SK" altLang="sk-SK" sz="2400" spc="-20" baseline="30000" dirty="0">
                <a:latin typeface="Arial Narrow" panose="020B0606020202030204" pitchFamily="34" charset="0"/>
              </a:rPr>
              <a:t>2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od ekvatoriálneho až po subtropické podnebie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obyvateľstvo bez NZ asi 2 mil.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z toho 1,4 milióna Havajské ostrovy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Francúzska Polynézia 300 000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Samoa 200 000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Tonga 110 000</a:t>
            </a:r>
          </a:p>
          <a:p>
            <a:r>
              <a:rPr lang="sk-SK" altLang="sk-SK" sz="2400" spc="-30" dirty="0">
                <a:latin typeface="Arial Narrow" panose="020B0606020202030204" pitchFamily="34" charset="0"/>
              </a:rPr>
              <a:t>Polynézania (</a:t>
            </a:r>
            <a:r>
              <a:rPr lang="sk-SK" altLang="sk-SK" sz="2400" spc="-30" dirty="0" err="1">
                <a:latin typeface="Arial Narrow" panose="020B0606020202030204" pitchFamily="34" charset="0"/>
              </a:rPr>
              <a:t>mongoloidi</a:t>
            </a:r>
            <a:r>
              <a:rPr lang="sk-SK" altLang="sk-SK" sz="2400" spc="-30" dirty="0">
                <a:latin typeface="Arial Narrow" panose="020B0606020202030204" pitchFamily="34" charset="0"/>
              </a:rPr>
              <a:t>), Ma</a:t>
            </a:r>
            <a:r>
              <a:rPr lang="en-GB" altLang="sk-SK" sz="2400" spc="-30" dirty="0" err="1">
                <a:latin typeface="Arial Narrow" panose="020B0606020202030204" pitchFamily="34" charset="0"/>
              </a:rPr>
              <a:t>ori</a:t>
            </a:r>
            <a:r>
              <a:rPr lang="sk-SK" altLang="sk-SK" sz="2400" spc="-30" dirty="0" err="1">
                <a:latin typeface="Arial Narrow" panose="020B0606020202030204" pitchFamily="34" charset="0"/>
              </a:rPr>
              <a:t>ovia</a:t>
            </a:r>
            <a:r>
              <a:rPr lang="sk-SK" altLang="sk-SK" sz="2400" spc="-30" dirty="0">
                <a:latin typeface="Arial Narrow" panose="020B0606020202030204" pitchFamily="34" charset="0"/>
              </a:rPr>
              <a:t>, Havajčania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náboženstvo – kresťanstvo 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protestantizmus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mix jazykov pôvodných, 				            </a:t>
            </a:r>
            <a:br>
              <a:rPr lang="sk-SK" altLang="sk-SK" sz="2400" spc="-20" dirty="0">
                <a:latin typeface="Arial Narrow" panose="020B0606020202030204" pitchFamily="34" charset="0"/>
              </a:rPr>
            </a:br>
            <a:r>
              <a:rPr lang="sk-SK" altLang="sk-SK" sz="2400" spc="-20" dirty="0">
                <a:latin typeface="Arial Narrow" panose="020B0606020202030204" pitchFamily="34" charset="0"/>
              </a:rPr>
              <a:t>ale aj angličtina</a:t>
            </a:r>
          </a:p>
        </p:txBody>
      </p:sp>
      <p:pic>
        <p:nvPicPr>
          <p:cNvPr id="523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57500"/>
            <a:ext cx="2555776" cy="191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115473"/>
            <a:ext cx="2737270" cy="26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96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777875"/>
          </a:xfrm>
        </p:spPr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Hospodárstvo a doprava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sk-SK" altLang="sk-SK" sz="2600" dirty="0">
                <a:latin typeface="Arial Narrow" panose="020B0606020202030204" pitchFamily="34" charset="0"/>
              </a:rPr>
              <a:t>podmienené polohou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nerastné suroviny: na západe (olovo, zinok, nikel, zlato</a:t>
            </a:r>
            <a:r>
              <a:rPr lang="en-GB" altLang="sk-SK" sz="2600" dirty="0">
                <a:latin typeface="Arial Narrow" panose="020B0606020202030204" pitchFamily="34" charset="0"/>
              </a:rPr>
              <a:t>, </a:t>
            </a:r>
            <a:r>
              <a:rPr lang="en-GB" altLang="sk-SK" sz="2600" dirty="0">
                <a:latin typeface="Arial Narrow" panose="020B0606020202030204" pitchFamily="34" charset="0"/>
                <a:hlinkClick r:id="rId2"/>
              </a:rPr>
              <a:t>fosfáty</a:t>
            </a:r>
            <a:r>
              <a:rPr lang="sk-SK" altLang="sk-SK" sz="2600" dirty="0">
                <a:latin typeface="Arial Narrow" panose="020B0606020202030204" pitchFamily="34" charset="0"/>
              </a:rPr>
              <a:t>)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textilný priemysel: Fidži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inak rybolov, doprava, poštové známky, atď.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značná časť obyvateľstva pracuje v naturálnom hospodárstve (</a:t>
            </a:r>
            <a:r>
              <a:rPr lang="sk-SK" altLang="sk-SK" sz="2600" dirty="0" err="1">
                <a:latin typeface="Arial Narrow" panose="020B0606020202030204" pitchFamily="34" charset="0"/>
              </a:rPr>
              <a:t>subsistence</a:t>
            </a:r>
            <a:r>
              <a:rPr lang="sk-SK" altLang="sk-SK" sz="2600" dirty="0">
                <a:latin typeface="Arial Narrow" panose="020B0606020202030204" pitchFamily="34" charset="0"/>
              </a:rPr>
              <a:t> </a:t>
            </a:r>
            <a:r>
              <a:rPr lang="sk-SK" altLang="sk-SK" sz="2600" dirty="0" err="1">
                <a:latin typeface="Arial Narrow" panose="020B0606020202030204" pitchFamily="34" charset="0"/>
              </a:rPr>
              <a:t>economy</a:t>
            </a:r>
            <a:r>
              <a:rPr lang="sk-SK" altLang="sk-SK" sz="2600" dirty="0">
                <a:latin typeface="Arial Narrow" panose="020B0606020202030204" pitchFamily="34" charset="0"/>
              </a:rPr>
              <a:t>)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daňové raje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cestovný ruch</a:t>
            </a:r>
          </a:p>
        </p:txBody>
      </p:sp>
    </p:spTree>
    <p:extLst>
      <p:ext uri="{BB962C8B-B14F-4D97-AF65-F5344CB8AC3E}">
        <p14:creationId xmlns:p14="http://schemas.microsoft.com/office/powerpoint/2010/main" val="3487583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91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unique-vacation.com/wp-content/uploads/2014/07/fi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550" y="10039"/>
            <a:ext cx="12521984" cy="68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55976" y="332656"/>
            <a:ext cx="14830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500" dirty="0"/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75987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01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57338"/>
            <a:ext cx="8229600" cy="1143000"/>
          </a:xfrm>
        </p:spPr>
        <p:txBody>
          <a:bodyPr/>
          <a:lstStyle/>
          <a:p>
            <a:r>
              <a:rPr lang="sk-SK" altLang="sk-SK" sz="5400" b="1"/>
              <a:t>A U S T R Á L I A</a:t>
            </a:r>
          </a:p>
        </p:txBody>
      </p:sp>
      <p:pic>
        <p:nvPicPr>
          <p:cNvPr id="473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092280" y="6488668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hlinkClick r:id="rId5"/>
              </a:rPr>
              <a:t>zdroj väčšiny máp</a:t>
            </a:r>
            <a:endParaRPr lang="sk-S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42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082704"/>
            <a:ext cx="8229600" cy="775295"/>
          </a:xfrm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7,7 mil. km</a:t>
            </a:r>
            <a:r>
              <a:rPr lang="sk-SK" baseline="30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27362" name="Picture 2" descr="http://www.vandenwyngaerde.be/images/AustraliaEur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" y="188640"/>
            <a:ext cx="897311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2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sk-SK" altLang="sk-SK"/>
              <a:t>História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0900"/>
            <a:ext cx="9144000" cy="60071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400" spc="-20" dirty="0">
                <a:latin typeface="Arial Narrow" panose="020B0606020202030204" pitchFamily="34" charset="0"/>
              </a:rPr>
              <a:t>„autochtónne“ obyvateľstvo sa sem dostalo cez JV Áziu asi pred 50 000 rokmi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1606 – ako prví Európania spozorovali Austráliu </a:t>
            </a:r>
            <a:r>
              <a:rPr lang="sk-SK" altLang="sk-SK" sz="2400" b="1" dirty="0">
                <a:latin typeface="Arial Narrow" panose="020B0606020202030204" pitchFamily="34" charset="0"/>
              </a:rPr>
              <a:t>Holanďania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zmapovali S a Z Austrálie a nazvali ju </a:t>
            </a:r>
            <a:r>
              <a:rPr lang="sk-SK" altLang="sk-SK" sz="2000" b="1" dirty="0">
                <a:latin typeface="Arial Narrow" panose="020B0606020202030204" pitchFamily="34" charset="0"/>
              </a:rPr>
              <a:t>Nové Holandsko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1770 – </a:t>
            </a:r>
            <a:r>
              <a:rPr lang="sk-SK" altLang="sk-SK" sz="2600" b="1" dirty="0">
                <a:latin typeface="Arial Narrow" panose="020B0606020202030204" pitchFamily="34" charset="0"/>
              </a:rPr>
              <a:t>Brit</a:t>
            </a:r>
            <a:r>
              <a:rPr lang="sk-SK" altLang="sk-SK" sz="2600" dirty="0">
                <a:latin typeface="Arial Narrow" panose="020B0606020202030204" pitchFamily="34" charset="0"/>
              </a:rPr>
              <a:t> James </a:t>
            </a:r>
            <a:r>
              <a:rPr lang="sk-SK" altLang="sk-SK" sz="2600" dirty="0" err="1">
                <a:latin typeface="Arial Narrow" panose="020B0606020202030204" pitchFamily="34" charset="0"/>
              </a:rPr>
              <a:t>Cook</a:t>
            </a:r>
            <a:r>
              <a:rPr lang="sk-SK" altLang="sk-SK" sz="2600" dirty="0">
                <a:latin typeface="Arial Narrow" panose="020B0606020202030204" pitchFamily="34" charset="0"/>
              </a:rPr>
              <a:t> objavuje V pobrežie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nazýva ho </a:t>
            </a:r>
            <a:r>
              <a:rPr lang="sk-SK" altLang="sk-SK" sz="2000" b="1" dirty="0">
                <a:latin typeface="Arial Narrow" panose="020B0606020202030204" pitchFamily="34" charset="0"/>
              </a:rPr>
              <a:t>Nový Južný Wales</a:t>
            </a:r>
            <a:r>
              <a:rPr lang="sk-SK" altLang="sk-SK" sz="2000" dirty="0">
                <a:latin typeface="Arial Narrow" panose="020B0606020202030204" pitchFamily="34" charset="0"/>
              </a:rPr>
              <a:t> a zaberá pre Britániu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1788 – Briti začínajú osídľovať NJW ako trestaneckú kolóniu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19. stor. – z NJW postupne vznikajú nové kolónie (dnešné správne jednotky)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sk-SK" altLang="sk-SK" sz="2400" spc="-2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400" spc="-20" dirty="0">
                <a:latin typeface="Arial Narrow" panose="020B0606020202030204" pitchFamily="34" charset="0"/>
              </a:rPr>
              <a:t>1901 – austrálske kolónie vytvárajú </a:t>
            </a:r>
            <a:r>
              <a:rPr lang="sk-SK" altLang="sk-SK" sz="2400" b="1" spc="-20" dirty="0">
                <a:latin typeface="Arial Narrow" panose="020B0606020202030204" pitchFamily="34" charset="0"/>
              </a:rPr>
              <a:t>federáciu</a:t>
            </a:r>
            <a:r>
              <a:rPr lang="sk-SK" altLang="sk-SK" sz="2400" spc="-20" dirty="0">
                <a:latin typeface="Arial Narrow" panose="020B0606020202030204" pitchFamily="34" charset="0"/>
              </a:rPr>
              <a:t>, ktorá sa stáva súčasťou </a:t>
            </a:r>
            <a:r>
              <a:rPr lang="sk-SK" altLang="sk-SK" sz="2400" b="1" spc="-20" dirty="0">
                <a:latin typeface="Arial Narrow" panose="020B0606020202030204" pitchFamily="34" charset="0"/>
              </a:rPr>
              <a:t>Britského spoločenstva národov</a:t>
            </a:r>
            <a:r>
              <a:rPr lang="sk-SK" altLang="sk-SK" sz="2400" spc="-20" dirty="0">
                <a:latin typeface="Arial Narrow" panose="020B0606020202030204" pitchFamily="34" charset="0"/>
              </a:rPr>
              <a:t>, jej hlavnou predstaviteľkou je doposiaľ britská kráľovná </a:t>
            </a:r>
            <a:r>
              <a:rPr lang="sk-SK" altLang="sk-SK" sz="2400" dirty="0">
                <a:latin typeface="Arial Narrow" panose="020B0606020202030204" pitchFamily="34" charset="0"/>
              </a:rPr>
              <a:t>1911 – začiatok výstavby </a:t>
            </a:r>
            <a:r>
              <a:rPr lang="sk-SK" altLang="sk-SK" sz="2400" b="1" dirty="0">
                <a:latin typeface="Arial Narrow" panose="020B0606020202030204" pitchFamily="34" charset="0"/>
              </a:rPr>
              <a:t>Canberry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1911 – 1927 je hlavné mesto </a:t>
            </a:r>
            <a:r>
              <a:rPr lang="sk-SK" altLang="sk-SK" sz="2000" b="1" dirty="0">
                <a:latin typeface="Arial Narrow" panose="020B0606020202030204" pitchFamily="34" charset="0"/>
              </a:rPr>
              <a:t>Melbourne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lang="sk-SK" altLang="sk-SK" sz="230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300" dirty="0">
                <a:latin typeface="Arial Narrow" panose="020B0606020202030204" pitchFamily="34" charset="0"/>
              </a:rPr>
              <a:t>Aktuálne štátoprávne usporiadanie: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oficiálny názov: Austrálsky zväz (vnútorné usporiadanie: federatívny štát)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štátne zriadenie: Konštitučná parlamentná monarchia (hlava štátu Karol III.)</a:t>
            </a:r>
          </a:p>
          <a:p>
            <a:pPr lvl="2">
              <a:lnSpc>
                <a:spcPct val="90000"/>
              </a:lnSpc>
              <a:spcBef>
                <a:spcPts val="4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priamo v Austrálii britského monarchu zastupuje Generálny guvernér (David </a:t>
            </a:r>
            <a:r>
              <a:rPr lang="sk-SK" altLang="sk-SK" sz="1600" dirty="0" err="1">
                <a:latin typeface="Arial Narrow" panose="020B0606020202030204" pitchFamily="34" charset="0"/>
              </a:rPr>
              <a:t>Hurley</a:t>
            </a:r>
            <a:r>
              <a:rPr lang="sk-SK" altLang="sk-SK" sz="1600" dirty="0">
                <a:latin typeface="Arial Narrow" panose="020B0606020202030204" pitchFamily="34" charset="0"/>
              </a:rPr>
              <a:t>), ktorého menuje</a:t>
            </a:r>
          </a:p>
        </p:txBody>
      </p:sp>
    </p:spTree>
    <p:extLst>
      <p:ext uri="{BB962C8B-B14F-4D97-AF65-F5344CB8AC3E}">
        <p14:creationId xmlns:p14="http://schemas.microsoft.com/office/powerpoint/2010/main" val="68870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165303"/>
            <a:ext cx="8229600" cy="658809"/>
          </a:xfrm>
        </p:spPr>
        <p:txBody>
          <a:bodyPr/>
          <a:lstStyle/>
          <a:p>
            <a:r>
              <a:rPr lang="sk-SK" sz="3000" dirty="0"/>
              <a:t>základné administratívne členenie + </a:t>
            </a:r>
            <a:r>
              <a:rPr lang="sk-SK" sz="3000" dirty="0">
                <a:hlinkClick r:id="rId2"/>
              </a:rPr>
              <a:t>vývoj</a:t>
            </a:r>
            <a:endParaRPr lang="sk-SK" sz="3000" dirty="0"/>
          </a:p>
        </p:txBody>
      </p:sp>
      <p:pic>
        <p:nvPicPr>
          <p:cNvPr id="528386" name="Picture 2" descr="http://www.eia.gov/beta/international/analysis_includes/countries_long/Australia/images/australia_states_territories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593"/>
            <a:ext cx="7315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4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sk-SK" altLang="sk-SK"/>
              <a:t>Obyvateľstvo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48374"/>
            <a:ext cx="5796136" cy="1397000"/>
          </a:xfrm>
        </p:spPr>
        <p:txBody>
          <a:bodyPr/>
          <a:lstStyle/>
          <a:p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aktuálny počet obyvateľov &lt;27 000 000</a:t>
            </a:r>
            <a:r>
              <a:rPr lang="sk-SK" altLang="sk-SK" sz="2200" dirty="0">
                <a:latin typeface="Arial Narrow" panose="020B0606020202030204" pitchFamily="34" charset="0"/>
              </a:rPr>
              <a:t> (2023)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r>
              <a:rPr lang="sk-SK" altLang="sk-SK" sz="2200" dirty="0">
                <a:latin typeface="Arial Narrow" panose="020B0606020202030204" pitchFamily="34" charset="0"/>
                <a:hlinkClick r:id="rId4"/>
              </a:rPr>
              <a:t>rast prirodzeným prírastkom i migráciou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r>
              <a:rPr lang="sk-SK" altLang="sk-SK" sz="2200" dirty="0">
                <a:latin typeface="Arial Narrow" panose="020B0606020202030204" pitchFamily="34" charset="0"/>
              </a:rPr>
              <a:t>hrubá miera celkového prírastku </a:t>
            </a:r>
            <a:r>
              <a:rPr lang="en-GB" altLang="sk-SK" sz="2200" dirty="0" err="1">
                <a:latin typeface="Arial Narrow" panose="020B0606020202030204" pitchFamily="34" charset="0"/>
              </a:rPr>
              <a:t>cez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1</a:t>
            </a:r>
            <a:r>
              <a:rPr lang="en-GB" altLang="sk-SK" sz="2200" dirty="0">
                <a:latin typeface="Arial Narrow" panose="020B0606020202030204" pitchFamily="34" charset="0"/>
              </a:rPr>
              <a:t>0</a:t>
            </a:r>
            <a:r>
              <a:rPr lang="sk-SK" altLang="sk-SK" sz="2200" dirty="0">
                <a:latin typeface="Arial Narrow" panose="020B0606020202030204" pitchFamily="34" charset="0"/>
              </a:rPr>
              <a:t> ‰</a:t>
            </a:r>
          </a:p>
          <a:p>
            <a:r>
              <a:rPr lang="sk-SK" altLang="sk-SK" sz="2200" dirty="0">
                <a:latin typeface="Arial Narrow" panose="020B0606020202030204" pitchFamily="34" charset="0"/>
              </a:rPr>
              <a:t>očakávaná dĺžka života pri narodení: 82 rokov</a:t>
            </a:r>
          </a:p>
        </p:txBody>
      </p:sp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" y="1217322"/>
            <a:ext cx="6053106" cy="403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6"/>
          <a:srcRect r="21102"/>
          <a:stretch/>
        </p:blipFill>
        <p:spPr>
          <a:xfrm>
            <a:off x="6074933" y="1795035"/>
            <a:ext cx="2961563" cy="355965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41478" y="5440969"/>
            <a:ext cx="3096344" cy="49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hlinkClick r:id="rId7"/>
              </a:rPr>
              <a:t>zdroj a interaktívna verzia</a:t>
            </a:r>
            <a:endParaRPr kumimoji="0" lang="sk-SK" altLang="sk-SK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033374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dvolený návrh">
  <a:themeElements>
    <a:clrScheme name="1_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1165</Words>
  <Application>Microsoft Office PowerPoint</Application>
  <PresentationFormat>Prezentácia na obrazovke (4:3)</PresentationFormat>
  <Paragraphs>192</Paragraphs>
  <Slides>34</Slides>
  <Notes>17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Calibri</vt:lpstr>
      <vt:lpstr>Predvolený návrh</vt:lpstr>
      <vt:lpstr>1_Predvolený návrh</vt:lpstr>
      <vt:lpstr>2_Predvolený návrh</vt:lpstr>
      <vt:lpstr>3_Predvolený návrh</vt:lpstr>
      <vt:lpstr>AUSTRÁLIA A OCEÁNIA</vt:lpstr>
      <vt:lpstr>Prezentácia programu PowerPoint</vt:lpstr>
      <vt:lpstr>základné info</vt:lpstr>
      <vt:lpstr>Prezentácia programu PowerPoint</vt:lpstr>
      <vt:lpstr>A U S T R Á L I A</vt:lpstr>
      <vt:lpstr>7,7 mil. km2</vt:lpstr>
      <vt:lpstr>História</vt:lpstr>
      <vt:lpstr>základné administratívne členenie + vývoj</vt:lpstr>
      <vt:lpstr>Obyvateľstvo</vt:lpstr>
      <vt:lpstr>rozmiestnenie obyvateľstva</vt:lpstr>
      <vt:lpstr>jazyková mapa</vt:lpstr>
      <vt:lpstr>Jazyková štruktúra</vt:lpstr>
      <vt:lpstr>Prezentácia programu PowerPoint</vt:lpstr>
      <vt:lpstr>najväčšie mestá (2022)</vt:lpstr>
      <vt:lpstr>Hospodárstvo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Sydney</vt:lpstr>
      <vt:lpstr>Melbourne</vt:lpstr>
      <vt:lpstr>Nový Zéland</vt:lpstr>
      <vt:lpstr>obyvateľstvo - rozmiestnenie</vt:lpstr>
      <vt:lpstr>Maoriovia – rozmiestnenie a jazyk</vt:lpstr>
      <vt:lpstr>Prezentácia programu PowerPoint</vt:lpstr>
      <vt:lpstr>Prezentácia programu PowerPoint</vt:lpstr>
      <vt:lpstr>Oceánia</vt:lpstr>
      <vt:lpstr>Melanézia (od Novej Guiney po Fidži)</vt:lpstr>
      <vt:lpstr>Mikronézia</vt:lpstr>
      <vt:lpstr>Polynézia od Havaja po N. Zéland a Veľkonočný ostrov</vt:lpstr>
      <vt:lpstr>Hospodárstvo a doprava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AUSTRÁLIA A OCEÁNIA</dc:title>
  <dc:creator>Novotny</dc:creator>
  <cp:lastModifiedBy>Reviewer</cp:lastModifiedBy>
  <cp:revision>27</cp:revision>
  <dcterms:created xsi:type="dcterms:W3CDTF">2015-11-10T15:23:29Z</dcterms:created>
  <dcterms:modified xsi:type="dcterms:W3CDTF">2025-11-26T15:56:42Z</dcterms:modified>
</cp:coreProperties>
</file>