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945" r:id="rId7"/>
    <p:sldMasterId id="2147483957" r:id="rId8"/>
    <p:sldMasterId id="2147483993" r:id="rId9"/>
    <p:sldMasterId id="2147484029" r:id="rId10"/>
    <p:sldMasterId id="2147484041" r:id="rId11"/>
  </p:sldMasterIdLst>
  <p:notesMasterIdLst>
    <p:notesMasterId r:id="rId56"/>
  </p:notesMasterIdLst>
  <p:sldIdLst>
    <p:sldId id="256" r:id="rId12"/>
    <p:sldId id="383" r:id="rId13"/>
    <p:sldId id="386" r:id="rId14"/>
    <p:sldId id="387" r:id="rId15"/>
    <p:sldId id="298" r:id="rId16"/>
    <p:sldId id="301" r:id="rId17"/>
    <p:sldId id="302" r:id="rId18"/>
    <p:sldId id="304" r:id="rId19"/>
    <p:sldId id="305" r:id="rId20"/>
    <p:sldId id="306" r:id="rId21"/>
    <p:sldId id="442" r:id="rId22"/>
    <p:sldId id="311" r:id="rId23"/>
    <p:sldId id="312" r:id="rId24"/>
    <p:sldId id="392" r:id="rId25"/>
    <p:sldId id="443" r:id="rId26"/>
    <p:sldId id="468" r:id="rId27"/>
    <p:sldId id="469" r:id="rId28"/>
    <p:sldId id="470" r:id="rId29"/>
    <p:sldId id="471" r:id="rId30"/>
    <p:sldId id="472" r:id="rId31"/>
    <p:sldId id="319" r:id="rId32"/>
    <p:sldId id="477" r:id="rId33"/>
    <p:sldId id="478" r:id="rId34"/>
    <p:sldId id="398" r:id="rId35"/>
    <p:sldId id="402" r:id="rId36"/>
    <p:sldId id="450" r:id="rId37"/>
    <p:sldId id="451" r:id="rId38"/>
    <p:sldId id="474" r:id="rId39"/>
    <p:sldId id="479" r:id="rId40"/>
    <p:sldId id="409" r:id="rId41"/>
    <p:sldId id="410" r:id="rId42"/>
    <p:sldId id="411" r:id="rId43"/>
    <p:sldId id="439" r:id="rId44"/>
    <p:sldId id="334" r:id="rId45"/>
    <p:sldId id="452" r:id="rId46"/>
    <p:sldId id="480" r:id="rId47"/>
    <p:sldId id="481" r:id="rId48"/>
    <p:sldId id="342" r:id="rId49"/>
    <p:sldId id="475" r:id="rId50"/>
    <p:sldId id="476" r:id="rId51"/>
    <p:sldId id="460" r:id="rId52"/>
    <p:sldId id="435" r:id="rId53"/>
    <p:sldId id="483" r:id="rId54"/>
    <p:sldId id="355" r:id="rId5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FCFC"/>
    <a:srgbClr val="CC9900"/>
    <a:srgbClr val="CCFF33"/>
    <a:srgbClr val="66FF99"/>
    <a:srgbClr val="66FFCC"/>
    <a:srgbClr val="FF99FF"/>
    <a:srgbClr val="FF66CC"/>
    <a:srgbClr val="E7833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24" autoAdjust="0"/>
  </p:normalViewPr>
  <p:slideViewPr>
    <p:cSldViewPr>
      <p:cViewPr varScale="1">
        <p:scale>
          <a:sx n="149" d="100"/>
          <a:sy n="149" d="100"/>
        </p:scale>
        <p:origin x="2068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/>
              <a:t>Kliknite sem a upravte štýly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40E0458-E6DA-4A9C-B7F2-C535DAA985E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5971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FB8539-A268-481C-9E13-C15C17334A3A}" type="slidenum">
              <a:rPr lang="sk-SK" altLang="sk-SK"/>
              <a:pPr eaLnBrk="1" hangingPunct="1">
                <a:spcBef>
                  <a:spcPct val="0"/>
                </a:spcBef>
              </a:pPr>
              <a:t>1</a:t>
            </a:fld>
            <a:endParaRPr lang="sk-SK" altLang="sk-SK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7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465077-738A-4ABD-9972-0014A4F3AE2A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3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8B9892-696B-4CD8-BD1B-959886EDE512}" type="slidenum">
              <a:rPr lang="sk-SK" altLang="sk-SK"/>
              <a:pPr eaLnBrk="1" hangingPunct="1">
                <a:spcBef>
                  <a:spcPct val="0"/>
                </a:spcBef>
              </a:pPr>
              <a:t>11</a:t>
            </a:fld>
            <a:endParaRPr lang="sk-SK" altLang="sk-SK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47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07D78D-2C81-4EDD-A228-28388A265232}" type="slidenum">
              <a:rPr lang="sk-SK" altLang="sk-SK"/>
              <a:pPr eaLnBrk="1" hangingPunct="1">
                <a:spcBef>
                  <a:spcPct val="0"/>
                </a:spcBef>
              </a:pPr>
              <a:t>14</a:t>
            </a:fld>
            <a:endParaRPr lang="sk-SK" altLang="sk-SK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66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72D33C-FEB0-4599-B94C-7C0F3C038EF5}" type="slidenum">
              <a:rPr lang="sk-SK" altLang="sk-SK"/>
              <a:pPr eaLnBrk="1" hangingPunct="1">
                <a:spcBef>
                  <a:spcPct val="0"/>
                </a:spcBef>
              </a:pPr>
              <a:t>15</a:t>
            </a:fld>
            <a:endParaRPr lang="sk-SK" altLang="sk-SK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48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F7D6B6-0948-444F-BE77-634B2A5C9FFE}" type="slidenum">
              <a:rPr lang="sk-SK" altLang="sk-SK"/>
              <a:pPr eaLnBrk="1" hangingPunct="1">
                <a:spcBef>
                  <a:spcPct val="0"/>
                </a:spcBef>
              </a:pPr>
              <a:t>16</a:t>
            </a:fld>
            <a:endParaRPr lang="sk-SK" altLang="sk-SK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2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CA3D8C-DF04-44FB-833C-357F69739484}" type="slidenum">
              <a:rPr lang="sk-SK" altLang="sk-SK"/>
              <a:pPr eaLnBrk="1" hangingPunct="1">
                <a:spcBef>
                  <a:spcPct val="0"/>
                </a:spcBef>
              </a:pPr>
              <a:t>19</a:t>
            </a:fld>
            <a:endParaRPr lang="sk-SK" altLang="sk-SK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5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577E96-5FEF-49B2-B511-01EA2AE3691F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44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FC6104-0A42-4392-940E-45C63254B66D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67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CEF49A-3BD5-46A9-9D5A-90156D4DB4C6}" type="slidenum">
              <a:rPr lang="sk-SK" altLang="sk-SK"/>
              <a:pPr eaLnBrk="1" hangingPunct="1">
                <a:spcBef>
                  <a:spcPct val="0"/>
                </a:spcBef>
              </a:pPr>
              <a:t>23</a:t>
            </a:fld>
            <a:endParaRPr lang="sk-SK" altLang="sk-SK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981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A63E0D-D0B1-4A3D-A02F-295A493BBC90}" type="slidenum">
              <a:rPr lang="sk-SK" altLang="sk-SK"/>
              <a:pPr eaLnBrk="1" hangingPunct="1">
                <a:spcBef>
                  <a:spcPct val="0"/>
                </a:spcBef>
              </a:pPr>
              <a:t>24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7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80231E-3952-4087-B936-A38D3B2AF3D3}" type="slidenum">
              <a:rPr lang="sk-SK" altLang="sk-SK"/>
              <a:pPr eaLnBrk="1" hangingPunct="1">
                <a:spcBef>
                  <a:spcPct val="0"/>
                </a:spcBef>
              </a:pPr>
              <a:t>2</a:t>
            </a:fld>
            <a:endParaRPr lang="sk-SK" altLang="sk-SK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23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609350-DF79-4869-815C-507C043FC7D6}" type="slidenum">
              <a:rPr lang="sk-SK" altLang="sk-SK"/>
              <a:pPr eaLnBrk="1" hangingPunct="1">
                <a:spcBef>
                  <a:spcPct val="0"/>
                </a:spcBef>
              </a:pPr>
              <a:t>25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79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32BF5-BB0E-49E8-87D6-97E3A38382BE}" type="slidenum">
              <a:rPr lang="sk-SK" altLang="sk-SK"/>
              <a:pPr eaLnBrk="1" hangingPunct="1">
                <a:spcBef>
                  <a:spcPct val="0"/>
                </a:spcBef>
              </a:pPr>
              <a:t>26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95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AE9BCC-0085-4319-8B22-241C7246FF8A}" type="slidenum">
              <a:rPr lang="sk-SK" altLang="sk-SK"/>
              <a:pPr eaLnBrk="1" hangingPunct="1">
                <a:spcBef>
                  <a:spcPct val="0"/>
                </a:spcBef>
              </a:pPr>
              <a:t>28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9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AE9BCC-0085-4319-8B22-241C7246FF8A}" type="slidenum">
              <a:rPr lang="sk-SK" altLang="sk-SK"/>
              <a:pPr eaLnBrk="1" hangingPunct="1">
                <a:spcBef>
                  <a:spcPct val="0"/>
                </a:spcBef>
              </a:pPr>
              <a:t>29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00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933D365-330C-440D-8E86-A2D78638F56B}" type="slidenum">
              <a:rPr lang="sk-SK" altLang="sk-SK"/>
              <a:pPr>
                <a:spcBef>
                  <a:spcPct val="0"/>
                </a:spcBef>
              </a:pPr>
              <a:t>30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23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B89B2F-0F02-4736-823A-D5F8B31C4B7B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00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DE20B8-D69D-4B1D-B1AF-52804ABFD16E}" type="slidenum">
              <a:rPr lang="sk-SK" altLang="sk-SK"/>
              <a:pPr>
                <a:spcBef>
                  <a:spcPct val="0"/>
                </a:spcBef>
              </a:pPr>
              <a:t>35</a:t>
            </a:fld>
            <a:endParaRPr lang="sk-SK" altLang="sk-SK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08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96E25-D310-4737-812F-A7B395EA2D93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710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4C4F21-CAA3-447F-B976-29B9270C2A01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913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B82C20-1FF5-4295-8B4F-1AA31F946A8F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7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D5D63F-FA41-45A0-B1FF-88C9EDB91E42}" type="slidenum">
              <a:rPr lang="sk-SK" altLang="sk-SK"/>
              <a:pPr eaLnBrk="1" hangingPunct="1">
                <a:spcBef>
                  <a:spcPct val="0"/>
                </a:spcBef>
              </a:pPr>
              <a:t>3</a:t>
            </a:fld>
            <a:endParaRPr lang="sk-SK" altLang="sk-SK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826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A533E6-EEA4-4E76-A743-EEDF5BEEF04A}" type="slidenum">
              <a:rPr lang="sk-SK" altLang="sk-SK"/>
              <a:pPr>
                <a:spcBef>
                  <a:spcPct val="0"/>
                </a:spcBef>
              </a:pPr>
              <a:t>39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7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5EB9B5-0567-449B-9FF3-47CC4617542A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6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221319-1ED5-4270-93F6-CFE079DEB256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9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0D778C-6983-4FDB-9B48-AF3F41A85949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251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A9C62E-AA86-4CA3-ACE9-24160D784FDC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8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F0DA0B-92A8-4654-BC3B-63208CD0EE08}" type="slidenum">
              <a:rPr lang="sk-SK" altLang="sk-SK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55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70224A-55C3-4E80-B094-4430D04C89D1}" type="slidenum">
              <a:rPr lang="sk-SK" altLang="sk-SK"/>
              <a:pPr eaLnBrk="1" hangingPunct="1">
                <a:spcBef>
                  <a:spcPct val="0"/>
                </a:spcBef>
              </a:pPr>
              <a:t>9</a:t>
            </a:fld>
            <a:endParaRPr lang="sk-SK" altLang="sk-SK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768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F385B-EF45-4B5D-8EAC-1A7CEABD9DE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9293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FD6B0-0A41-455B-9A5F-92C60DFFB69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9277430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1A5A-A2D7-43CF-8F55-A78AE21AC8B5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120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200CA-692A-4FA7-B164-206AFFE9CDA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10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B267-1AD4-4CE4-A191-38F738F09456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4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4638-F4BD-4B88-BF88-E72D3A2E4ED2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377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3D24-D571-4765-8608-449BDBA0725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065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33C44-C228-441D-A5C8-B0AD6874DD4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802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DB0F-8BE6-4134-A739-B0D25403271E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966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77D1-0BA6-4EAC-94F5-6604D1068B06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17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41AB-C4F4-43F3-9550-777E102B9C6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299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08880-0396-41B8-9161-68CAEA8E4BB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1E5C6-FD99-43EB-B8E8-E3AD1743796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0544673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2C75-12AB-40C9-94A8-C238D2DE98A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327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1A5A-A2D7-43CF-8F55-A78AE21AC8B5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817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200CA-692A-4FA7-B164-206AFFE9CDA4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693342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B267-1AD4-4CE4-A191-38F738F0945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22827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4638-F4BD-4B88-BF88-E72D3A2E4ED2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166540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3D24-D571-4765-8608-449BDBA07254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543000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33C44-C228-441D-A5C8-B0AD6874DD40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70744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DB0F-8BE6-4134-A739-B0D25403271E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5155719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77D1-0BA6-4EAC-94F5-6604D1068B06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204084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41AB-C4F4-43F3-9550-777E102B9C60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119452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sk-SK" altLang="en-US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sk-SK" altLang="en-US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CAE66-EBC4-4AAA-B951-A261521F03D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457213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08880-0396-41B8-9161-68CAEA8E4BB0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964809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2C75-12AB-40C9-94A8-C238D2DE98A4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73027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E1A5A-A2D7-43CF-8F55-A78AE21AC8B5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4988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73F2F-B46B-4BF6-8689-78876CC595D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1708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0DBF6-9AD8-40EF-9BDB-FE4C45F9899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511275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0D8EC-1600-439B-BFD3-6C67BE64D8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54199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AF6B2-1B6C-46F4-BD50-75B6355CE5F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85407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1F258-823A-48EE-9220-13329F03A58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68540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24CE5-911F-42A2-8543-E7C4F09023E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51183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5C7F8-0079-4E6E-942B-9F872BFBD30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6911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A2DCB-CD80-492F-8609-09B0E10B557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75685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6AEE6-5CC6-4857-8DB3-5BEAD6A14CD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055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F71E0-C693-4DEA-B67E-CFFC48E22F9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9329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7B50-9C9A-4197-B717-BC3A3405742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30356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sk-SK" altLang="en-US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sk-SK" altLang="en-US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2F0F0-371B-45FD-B2D7-1CC0F2EC888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90944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60001-82B8-4040-9734-D90D9886438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51736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58E3F-4E18-4681-A690-5CB8D505861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25946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3BB05-A855-4D44-A608-A8A716E71F2B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4729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604A3-03D9-4D8E-BEA6-F2C4E9FB572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6989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31AA9D-4122-41FD-948A-98C6311EC4F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796334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A3E026-D716-4F9B-88CB-661363823EC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4681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381D0-B4DB-4B2F-9733-893D4B8FF05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682908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F1F69-A683-4FED-B04A-0AF2F5D54B0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71236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CAB68-23EE-459D-B87E-1DE7498996AC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4715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B5FF0-C52B-449B-AF1B-87A0B3FBF01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196620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7A363-A6AA-4F68-A8D3-BC524AD4A81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93599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sk-SK" altLang="en-US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sk-SK" altLang="en-US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23EEB-898B-451C-BDDE-1FAFDB88B40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884796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617B7-12C1-4CFA-A9F6-27E137080EC5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35902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EF5A5-68A8-4ACA-B075-08B4E078FAC6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443466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6B907-64C2-41DC-AE24-47C6AA824D9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176541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15C2F-0F79-4ED4-8624-42F254953B1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34578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CEBDF-F4DF-4D6B-B400-623EC5AEEFB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29379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A1912-905C-4701-9CAA-6EF61551C3B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075727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E0DEE-BC60-4CA6-B55D-7E91DA2E423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805991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A1F39-8E6A-44EA-9F4B-AC0A0A93C0C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17603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DBFBA-0BF8-4EC6-A6D8-A9B61538E55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4924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C1F31-795D-415C-A6A0-0113355F555F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156627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0A711-457E-4C52-9C1C-527B255CFF3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315371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k-SK">
                <a:solidFill>
                  <a:srgbClr val="FFFFFF"/>
                </a:solidFill>
                <a:latin typeface="Garamond" pitchFamily="18" charset="0"/>
                <a:cs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7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07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953C06-51B7-45D1-858C-61C3C009533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6781062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86496-0239-45EB-B9E0-2F170C88049D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16304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8417F2-752F-411C-A32C-152AE307111A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04413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3F38F-B8E3-4B72-B000-0ACCA5E24DE8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4293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0A2BB-8C1A-4FA5-80E9-0C96196BF34F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64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89C2B-5ED7-442A-B22F-B0B8E8AC0890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74204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BFA59-81F7-47EE-911B-9014F9268913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8383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80815-0522-49B3-B7BD-80F82A1167CE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221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91BCB-07C9-4007-9446-AA45613AE98F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62385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D942C-8DE4-4725-8743-42EF8BBC90C6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5623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DAD2A-607B-419C-9B82-3A1751F9AB7B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3320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215F-0520-41A5-8C69-FBCCBCE4185B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0002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2038F-F30D-4F22-A539-4A006A81EF09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49200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sk-SK" altLang="en-US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sk-SK" altLang="en-US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1F7F-F90C-44E6-B874-A38608384D6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507267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2A29F-F240-46CF-9ECB-53C525DD1BE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99128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C690B-12D3-4048-8292-2DCFD1DCE63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61848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8362E-C0EE-4E4B-BDD2-FBD5E3E55944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18733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1180-B230-4462-A516-EF38501B6CD7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4025776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72854-D4F2-4455-8EC4-DA6D4510BCF3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871083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45738-404A-491F-A90F-9B09979B7B31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283767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890F4-06EA-4352-9CB6-D5940E42359E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815959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779BF-8739-48F4-AC10-B0AD785045E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486786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4D711-D1E9-4C25-9E99-241ABE0A4502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376074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0C27F-B6AE-4E0E-91A6-A2EF6BD1D398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4283897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B9497-3801-4A8C-A174-49C59ED409A9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6527595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F6F4C-A709-4335-9D71-C105305F07A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12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BADFF-A9A0-4CE0-BAAF-8F78D28E280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1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B9E7A-C7F3-40F9-9B06-966D11F3DC2A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9843790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F8A12-4EDD-42A3-ABCA-0C6A35F92A9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24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DD11A-0CC3-404F-A810-61E818A977C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75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726A3-732F-4949-95A6-77E73843540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004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4936D-D515-4D47-9B44-0658614B85AF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02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928C-0CCB-432A-86FA-9E8DE7CAFE2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79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77194-C7DF-4107-A43A-B8F15625E7C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21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91AAE-ACFC-4DD0-9A25-884CA123D5AB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4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CE546-35B1-4450-B69E-667A482B65F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326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704E9-0BB1-45A0-BAE5-FC49DB2420A2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F6F4C-A709-4335-9D71-C105305F07A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1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BEFB0-0E4A-49BF-9B3D-E65E01E7C3C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203718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BADFF-A9A0-4CE0-BAAF-8F78D28E2804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55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F8A12-4EDD-42A3-ABCA-0C6A35F92A9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076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DD11A-0CC3-404F-A810-61E818A977C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66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726A3-732F-4949-95A6-77E738435405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4936D-D515-4D47-9B44-0658614B85AF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95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928C-0CCB-432A-86FA-9E8DE7CAFE2A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65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77194-C7DF-4107-A43A-B8F15625E7C3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63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91AAE-ACFC-4DD0-9A25-884CA123D5AB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41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CE546-35B1-4450-B69E-667A482B65F9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596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8704E9-0BB1-45A0-BAE5-FC49DB2420A2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CEFD0-0636-4ED2-A024-0896F57DADDD}" type="slidenum">
              <a:rPr lang="sk-SK" altLang="en-US"/>
              <a:pPr/>
              <a:t>‹#›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1791342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sk-SK" altLang="en-US" noProof="0"/>
              <a:t>Kliknite sem a upravte štýl predlohy nadpisov.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sk-SK" altLang="en-US" noProof="0"/>
              <a:t>Kliknite sem a upravte štýl predlohy podnadpisov.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C200CA-692A-4FA7-B164-206AFFE9CDA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752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B267-1AD4-4CE4-A191-38F738F09456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24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4638-F4BD-4B88-BF88-E72D3A2E4ED2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23D24-D571-4765-8608-449BDBA0725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805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33C44-C228-441D-A5C8-B0AD6874DD4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521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9DB0F-8BE6-4134-A739-B0D25403271E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64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77D1-0BA6-4EAC-94F5-6604D1068B06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717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41AB-C4F4-43F3-9550-777E102B9C6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27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08880-0396-41B8-9161-68CAEA8E4BB0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314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92C75-12AB-40C9-94A8-C238D2DE98A4}" type="slidenum">
              <a:rPr lang="sk-SK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20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8118A3F-74AE-4B9F-8009-A9EFCB84452E}" type="slidenum">
              <a:rPr lang="sk-SK" altLang="en-US"/>
              <a:pPr/>
              <a:t>‹#›</a:t>
            </a:fld>
            <a:endParaRPr lang="sk-S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FC55EA1-BBDA-4A7E-A89D-2E827D868059}" type="slidenum">
              <a:rPr lang="sk-SK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6284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FC55EA1-BBDA-4A7E-A89D-2E827D868059}" type="slidenum">
              <a:rPr lang="sk-SK" altLang="en-US"/>
              <a:pPr>
                <a:defRPr/>
              </a:pPr>
              <a:t>‹#›</a:t>
            </a:fld>
            <a:endParaRPr lang="sk-SK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014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ED0F74CA-B280-4201-B35A-0B7949C7A74E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307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79FCE388-E24C-418B-8909-CAF3F1802C00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410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EFD3442E-5008-4DF4-B4E4-9DADF789FBB5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512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D6E43E0-B072-42E3-9FDC-564115383E9C}" type="slidenum">
              <a:rPr lang="sk-SK" altLang="en-US"/>
              <a:pPr/>
              <a:t>‹#›</a:t>
            </a:fld>
            <a:endParaRPr lang="sk-SK" altLang="en-US"/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15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97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297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297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  <p:sp>
            <p:nvSpPr>
              <p:cNvPr id="615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7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sk-SK">
                  <a:solidFill>
                    <a:srgbClr val="FFFFFF"/>
                  </a:solidFill>
                  <a:latin typeface="Garamond" pitchFamily="18" charset="0"/>
                  <a:cs typeface="Arial" charset="0"/>
                </a:endParaRPr>
              </a:p>
            </p:txBody>
          </p:sp>
        </p:grpSp>
        <p:sp>
          <p:nvSpPr>
            <p:cNvPr id="297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k-SK">
                <a:solidFill>
                  <a:srgbClr val="FFFFFF"/>
                </a:solidFill>
                <a:latin typeface="Garamond" pitchFamily="18" charset="0"/>
                <a:cs typeface="Arial" charset="0"/>
              </a:endParaRPr>
            </a:p>
          </p:txBody>
        </p:sp>
        <p:sp>
          <p:nvSpPr>
            <p:cNvPr id="615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7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 predlohy nadpisov.</a:t>
            </a:r>
          </a:p>
        </p:txBody>
      </p:sp>
      <p:sp>
        <p:nvSpPr>
          <p:cNvPr id="297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97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sk-SK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Garamond" panose="02020404030301010803" pitchFamily="18" charset="0"/>
              </a:defRPr>
            </a:lvl1pPr>
          </a:lstStyle>
          <a:p>
            <a:fld id="{952CDDF1-5357-44FB-B023-DF2C5952C1F9}" type="slidenum">
              <a:rPr lang="sk-SK" altLang="en-US"/>
              <a:pPr/>
              <a:t>‹#›</a:t>
            </a:fld>
            <a:endParaRPr lang="sk-SK" altLang="en-US"/>
          </a:p>
        </p:txBody>
      </p:sp>
      <p:sp>
        <p:nvSpPr>
          <p:cNvPr id="7175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6B5408B-C9D9-472F-B7A0-A441CF11022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14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Arial" charset="0"/>
              </a:defRPr>
            </a:lvl1pPr>
          </a:lstStyle>
          <a:p>
            <a:pPr>
              <a:defRPr/>
            </a:pPr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fld id="{06B5408B-C9D9-472F-B7A0-A441CF110221}" type="slidenum">
              <a:rPr lang="sk-SK" altLang="en-US">
                <a:solidFill>
                  <a:srgbClr val="000000"/>
                </a:solidFill>
              </a:rPr>
              <a:pPr/>
              <a:t>‹#›</a:t>
            </a:fld>
            <a:endParaRPr lang="sk-SK" altLang="en-U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6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Kliknite sem a upravte štýly predlohy textu.</a:t>
            </a:r>
          </a:p>
          <a:p>
            <a:pPr lvl="1"/>
            <a:r>
              <a:rPr lang="sk-SK" altLang="en-US"/>
              <a:t>Druhá úroveň</a:t>
            </a:r>
          </a:p>
          <a:p>
            <a:pPr lvl="2"/>
            <a:r>
              <a:rPr lang="sk-SK" altLang="en-US"/>
              <a:t>Tretia úroveň</a:t>
            </a:r>
          </a:p>
          <a:p>
            <a:pPr lvl="3"/>
            <a:r>
              <a:rPr lang="sk-SK" altLang="en-US"/>
              <a:t>Štvrtá úroveň</a:t>
            </a:r>
          </a:p>
          <a:p>
            <a:pPr lvl="4"/>
            <a:r>
              <a:rPr lang="sk-SK" altLang="en-US"/>
              <a:t>Piata úroveň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9FC55EA1-BBDA-4A7E-A89D-2E827D868059}" type="slidenum">
              <a:rPr lang="sk-SK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sk-SK" alt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GB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455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hyperlink" Target="https://untappedcities.com/2015/07/02/the-top-10-secrets-of-the-statue-of-liberty/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knoema.com/infographics/yqnxppc/world-population-forecast-201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knoema.com/atlas/topics/Demographics/Population/Rate-of-natural-increase?type=maps" TargetMode="Externa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urbanization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data.worldbank.org/indicator/sp.urb.totl.in.zs?end=2018&amp;most_recent_value_desc=false&amp;start=1960&amp;view=chart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f.org/external/datamapper/datasets/WEO/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nnikn.sk/1247117/argentina-dvesto-rokov-zlyhania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6686" y="1988840"/>
            <a:ext cx="9197197" cy="1196752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eaLnBrk="1" hangingPunct="1"/>
            <a:r>
              <a:rPr lang="sk-SK" altLang="sk-SK" sz="8000" dirty="0"/>
              <a:t>AMERIKA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7489825" y="6375400"/>
            <a:ext cx="1619250" cy="369332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>
                <a:solidFill>
                  <a:schemeClr val="bg1"/>
                </a:solidFill>
              </a:rPr>
              <a:t>ZS 2024/2025</a:t>
            </a:r>
            <a:endParaRPr lang="sk-SK" altLang="sk-SK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84784"/>
            <a:ext cx="8763000" cy="4646141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taliansky moreplavec </a:t>
            </a:r>
            <a:r>
              <a:rPr lang="sk-SK" altLang="sk-SK" sz="2400" b="1" dirty="0">
                <a:latin typeface="Arial Narrow" panose="020B0606020202030204" pitchFamily="34" charset="0"/>
              </a:rPr>
              <a:t>Krištof Kolumbus</a:t>
            </a:r>
            <a:r>
              <a:rPr lang="sk-SK" altLang="sk-SK" sz="2400" dirty="0">
                <a:latin typeface="Arial Narrow" panose="020B0606020202030204" pitchFamily="34" charset="0"/>
              </a:rPr>
              <a:t> chcel nájsť cestu do Indie cez Atlantik, pričom sa spoliehal na Koperníkovu teóriu, že Zem je guľatá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na portugalskom dvore požiadal o pokus dostať sa do Indie cez Atlantik, avšak neuspel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vydal sa teda zo Španielska, ktoré bolo rozmáhajúcou sa námornou veľmocou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000" b="1" dirty="0">
                <a:latin typeface="Arial Narrow" panose="020B0606020202030204" pitchFamily="34" charset="0"/>
              </a:rPr>
              <a:t>12. októbra 1</a:t>
            </a:r>
            <a:r>
              <a:rPr lang="en-GB" altLang="sk-SK" sz="2000" b="1" dirty="0">
                <a:latin typeface="Arial Narrow" panose="020B0606020202030204" pitchFamily="34" charset="0"/>
              </a:rPr>
              <a:t>49</a:t>
            </a:r>
            <a:r>
              <a:rPr lang="sk-SK" altLang="sk-SK" sz="2000" b="1" dirty="0">
                <a:latin typeface="Arial Narrow" panose="020B0606020202030204" pitchFamily="34" charset="0"/>
              </a:rPr>
              <a:t>2</a:t>
            </a:r>
            <a:r>
              <a:rPr lang="sk-SK" altLang="sk-SK" sz="2000" dirty="0">
                <a:latin typeface="Arial Narrow" panose="020B0606020202030204" pitchFamily="34" charset="0"/>
              </a:rPr>
              <a:t> sa dostal na ostrov San Salvador (Bahamy), odtiaľ pokračoval na Antily, tento dátum sa dnes považuje za deň objavenia Ameriky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o neznámu pevninu prejavilo vzápätí záujem aj Portugalsko</a:t>
            </a:r>
          </a:p>
          <a:p>
            <a:pPr marL="0" indent="0" eaLnBrk="1" hangingPunct="1">
              <a:spcBef>
                <a:spcPct val="35000"/>
              </a:spcBef>
              <a:spcAft>
                <a:spcPct val="35000"/>
              </a:spcAft>
              <a:buNone/>
            </a:pPr>
            <a:endParaRPr lang="sk-SK" altLang="sk-SK" sz="2400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81000" y="3810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sk-SK" sz="4200" kern="0" dirty="0">
                <a:solidFill>
                  <a:srgbClr val="006633"/>
                </a:solidFill>
                <a:latin typeface="Garamond"/>
                <a:cs typeface="Arial"/>
              </a:rPr>
              <a:t>Príchod Európanov a dobývanie Ameriky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r="38409"/>
          <a:stretch/>
        </p:blipFill>
        <p:spPr>
          <a:xfrm>
            <a:off x="457201" y="549275"/>
            <a:ext cx="8305800" cy="5919729"/>
          </a:xfrm>
          <a:prstGeom prst="rect">
            <a:avLst/>
          </a:prstGeom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457200" y="228600"/>
            <a:ext cx="3352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/>
              <a:t>Začiatok kolonializácie Ameriky</a:t>
            </a:r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0" y="6172200"/>
            <a:ext cx="9144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- objavenie Ameriky</a:t>
            </a:r>
          </a:p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- dobývanie pôvodných civilizácií, zakladanie osád</a:t>
            </a:r>
          </a:p>
        </p:txBody>
      </p:sp>
    </p:spTree>
    <p:extLst>
      <p:ext uri="{BB962C8B-B14F-4D97-AF65-F5344CB8AC3E}">
        <p14:creationId xmlns:p14="http://schemas.microsoft.com/office/powerpoint/2010/main" val="23362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630" r="742" b="6128"/>
          <a:stretch/>
        </p:blipFill>
        <p:spPr bwMode="auto">
          <a:xfrm>
            <a:off x="-28849" y="-30386"/>
            <a:ext cx="9371335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6488668"/>
            <a:ext cx="861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Španielsko a Portugalsko si rýchlo podmaňujú rozsiahle územia najmä v dnešnej Latinskej Amerike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Voľný tvar 6"/>
          <p:cNvSpPr/>
          <p:nvPr/>
        </p:nvSpPr>
        <p:spPr>
          <a:xfrm>
            <a:off x="163773" y="3043451"/>
            <a:ext cx="3057099" cy="2115403"/>
          </a:xfrm>
          <a:custGeom>
            <a:avLst/>
            <a:gdLst>
              <a:gd name="connsiteX0" fmla="*/ 40943 w 3057099"/>
              <a:gd name="connsiteY0" fmla="*/ 0 h 2115403"/>
              <a:gd name="connsiteX1" fmla="*/ 0 w 3057099"/>
              <a:gd name="connsiteY1" fmla="*/ 2115403 h 2115403"/>
              <a:gd name="connsiteX2" fmla="*/ 2292824 w 3057099"/>
              <a:gd name="connsiteY2" fmla="*/ 2006221 h 2115403"/>
              <a:gd name="connsiteX3" fmla="*/ 3057099 w 3057099"/>
              <a:gd name="connsiteY3" fmla="*/ 1637731 h 2115403"/>
              <a:gd name="connsiteX4" fmla="*/ 2838734 w 3057099"/>
              <a:gd name="connsiteY4" fmla="*/ 1255594 h 2115403"/>
              <a:gd name="connsiteX5" fmla="*/ 1856096 w 3057099"/>
              <a:gd name="connsiteY5" fmla="*/ 1037230 h 2115403"/>
              <a:gd name="connsiteX6" fmla="*/ 1692323 w 3057099"/>
              <a:gd name="connsiteY6" fmla="*/ 641445 h 2115403"/>
              <a:gd name="connsiteX7" fmla="*/ 1596788 w 3057099"/>
              <a:gd name="connsiteY7" fmla="*/ 68239 h 2115403"/>
              <a:gd name="connsiteX8" fmla="*/ 40943 w 3057099"/>
              <a:gd name="connsiteY8" fmla="*/ 0 h 211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57099" h="2115403">
                <a:moveTo>
                  <a:pt x="40943" y="0"/>
                </a:moveTo>
                <a:lnTo>
                  <a:pt x="0" y="2115403"/>
                </a:lnTo>
                <a:lnTo>
                  <a:pt x="2292824" y="2006221"/>
                </a:lnTo>
                <a:lnTo>
                  <a:pt x="3057099" y="1637731"/>
                </a:lnTo>
                <a:lnTo>
                  <a:pt x="2838734" y="1255594"/>
                </a:lnTo>
                <a:lnTo>
                  <a:pt x="1856096" y="1037230"/>
                </a:lnTo>
                <a:lnTo>
                  <a:pt x="1692323" y="641445"/>
                </a:lnTo>
                <a:lnTo>
                  <a:pt x="1596788" y="68239"/>
                </a:lnTo>
                <a:lnTo>
                  <a:pt x="40943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78094" b="39324"/>
          <a:stretch/>
        </p:blipFill>
        <p:spPr bwMode="auto">
          <a:xfrm>
            <a:off x="171580" y="3541237"/>
            <a:ext cx="2123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"/>
          <a:stretch/>
        </p:blipFill>
        <p:spPr bwMode="auto">
          <a:xfrm>
            <a:off x="0" y="-17381"/>
            <a:ext cx="900906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oľný tvar 2"/>
          <p:cNvSpPr/>
          <p:nvPr/>
        </p:nvSpPr>
        <p:spPr>
          <a:xfrm>
            <a:off x="337377" y="2725194"/>
            <a:ext cx="2702257" cy="2715904"/>
          </a:xfrm>
          <a:custGeom>
            <a:avLst/>
            <a:gdLst>
              <a:gd name="connsiteX0" fmla="*/ 0 w 2702257"/>
              <a:gd name="connsiteY0" fmla="*/ 0 h 2715904"/>
              <a:gd name="connsiteX1" fmla="*/ 27296 w 2702257"/>
              <a:gd name="connsiteY1" fmla="*/ 2715904 h 2715904"/>
              <a:gd name="connsiteX2" fmla="*/ 2620370 w 2702257"/>
              <a:gd name="connsiteY2" fmla="*/ 2129050 h 2715904"/>
              <a:gd name="connsiteX3" fmla="*/ 2702257 w 2702257"/>
              <a:gd name="connsiteY3" fmla="*/ 1637731 h 2715904"/>
              <a:gd name="connsiteX4" fmla="*/ 2388358 w 2702257"/>
              <a:gd name="connsiteY4" fmla="*/ 1173707 h 2715904"/>
              <a:gd name="connsiteX5" fmla="*/ 1282890 w 2702257"/>
              <a:gd name="connsiteY5" fmla="*/ 95534 h 2715904"/>
              <a:gd name="connsiteX6" fmla="*/ 0 w 2702257"/>
              <a:gd name="connsiteY6" fmla="*/ 0 h 271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2257" h="2715904">
                <a:moveTo>
                  <a:pt x="0" y="0"/>
                </a:moveTo>
                <a:lnTo>
                  <a:pt x="27296" y="2715904"/>
                </a:lnTo>
                <a:lnTo>
                  <a:pt x="2620370" y="2129050"/>
                </a:lnTo>
                <a:lnTo>
                  <a:pt x="2702257" y="1637731"/>
                </a:lnTo>
                <a:lnTo>
                  <a:pt x="2388358" y="1173707"/>
                </a:lnTo>
                <a:lnTo>
                  <a:pt x="1282890" y="95534"/>
                </a:lnTo>
                <a:lnTo>
                  <a:pt x="0" y="0"/>
                </a:lnTo>
                <a:close/>
              </a:path>
            </a:pathLst>
          </a:cu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lokTextu 5"/>
          <p:cNvSpPr txBox="1"/>
          <p:nvPr/>
        </p:nvSpPr>
        <p:spPr>
          <a:xfrm>
            <a:off x="337377" y="2753043"/>
            <a:ext cx="1440160" cy="181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Anglicko</a:t>
            </a:r>
          </a:p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Francúzsko</a:t>
            </a:r>
          </a:p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Portugalsko</a:t>
            </a:r>
          </a:p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Španielsko</a:t>
            </a:r>
          </a:p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Dánsko</a:t>
            </a:r>
          </a:p>
          <a:p>
            <a:pPr>
              <a:spcBef>
                <a:spcPts val="100"/>
              </a:spcBef>
            </a:pPr>
            <a:r>
              <a:rPr lang="sk-SK" dirty="0">
                <a:latin typeface="Arial Narrow" panose="020B0606020202030204" pitchFamily="34" charset="0"/>
              </a:rPr>
              <a:t>Holandsko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t="73183" r="96588" b="6074"/>
          <a:stretch/>
        </p:blipFill>
        <p:spPr bwMode="auto">
          <a:xfrm>
            <a:off x="35496" y="3978316"/>
            <a:ext cx="288033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6804" y="-24982"/>
            <a:ext cx="32290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16. – 17. storočie: Nástup Anglicka,</a:t>
            </a:r>
            <a:br>
              <a:rPr lang="sk-SK" dirty="0">
                <a:latin typeface="Arial Narrow" panose="020B0606020202030204" pitchFamily="34" charset="0"/>
              </a:rPr>
            </a:br>
            <a:r>
              <a:rPr lang="sk-SK" dirty="0">
                <a:latin typeface="Arial Narrow" panose="020B0606020202030204" pitchFamily="34" charset="0"/>
              </a:rPr>
              <a:t>Francúzska a Holandska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-20275" y="5589240"/>
            <a:ext cx="92862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v polovici 16. stor. na scénu vstupujú nové koloniálne mocnosti: Anglicko a Francúzsko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začiatkom 17. stor. sa pridáva Holandsko – sústreďujú sa na sever (dnešná Anglosaská Amerika)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Španielsko a Portugalsko naďalej rozširujú svoje pozície v Latinskej Amerike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o kolónie sa pokúša aj Švédsko (Delaware)</a:t>
            </a:r>
            <a:br>
              <a:rPr lang="sk-SK" dirty="0">
                <a:latin typeface="Arial Narrow" panose="020B0606020202030204" pitchFamily="34" charset="0"/>
              </a:rPr>
            </a:br>
            <a:endParaRPr 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Sedemročná vojna (1756 – 1763)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4911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500" spc="-20" dirty="0">
                <a:latin typeface="Arial Narrow" panose="020B0606020202030204" pitchFamily="34" charset="0"/>
              </a:rPr>
              <a:t>kvôli priestorovému rozsahu ju W. </a:t>
            </a:r>
            <a:r>
              <a:rPr lang="sk-SK" altLang="sk-SK" sz="2500" spc="-20" dirty="0" err="1">
                <a:latin typeface="Arial Narrow" panose="020B0606020202030204" pitchFamily="34" charset="0"/>
              </a:rPr>
              <a:t>Churchill</a:t>
            </a:r>
            <a:r>
              <a:rPr lang="sk-SK" altLang="sk-SK" sz="2500" spc="-20" dirty="0">
                <a:latin typeface="Arial Narrow" panose="020B0606020202030204" pitchFamily="34" charset="0"/>
              </a:rPr>
              <a:t> označuje za 1. svetovú vojnu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bojovalo sa v Európe, Amerike i Ázii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Proti sebe stáli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Veľká Británia (aj kolónie)</a:t>
            </a:r>
            <a:r>
              <a:rPr lang="sk-SK" altLang="sk-SK" sz="2100" dirty="0">
                <a:latin typeface="Arial Narrow" panose="020B0606020202030204" pitchFamily="34" charset="0"/>
              </a:rPr>
              <a:t>, Prusko, </a:t>
            </a:r>
            <a:r>
              <a:rPr lang="sk-SK" altLang="sk-SK" sz="2100" dirty="0" err="1">
                <a:latin typeface="Arial Narrow" panose="020B0606020202030204" pitchFamily="34" charset="0"/>
              </a:rPr>
              <a:t>Hanover</a:t>
            </a:r>
            <a:r>
              <a:rPr lang="sk-SK" altLang="sk-SK" sz="2100" dirty="0">
                <a:latin typeface="Arial Narrow" panose="020B0606020202030204" pitchFamily="34" charset="0"/>
              </a:rPr>
              <a:t>, neskôr do konfliktu vtiahnuté </a:t>
            </a:r>
            <a:r>
              <a:rPr lang="sk-SK" altLang="sk-SK" sz="2100" b="1" dirty="0">
                <a:latin typeface="Arial Narrow" panose="020B0606020202030204" pitchFamily="34" charset="0"/>
              </a:rPr>
              <a:t>Portugalsko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Francúzsko (aj kolónie)</a:t>
            </a:r>
            <a:r>
              <a:rPr lang="sk-SK" altLang="sk-SK" sz="2100" dirty="0">
                <a:latin typeface="Arial Narrow" panose="020B0606020202030204" pitchFamily="34" charset="0"/>
              </a:rPr>
              <a:t>, Rakúsko, </a:t>
            </a:r>
            <a:r>
              <a:rPr lang="sk-SK" altLang="sk-SK" sz="2100" dirty="0" err="1">
                <a:latin typeface="Arial Narrow" panose="020B0606020202030204" pitchFamily="34" charset="0"/>
              </a:rPr>
              <a:t>Rusk</a:t>
            </a:r>
            <a:r>
              <a:rPr lang="en-GB" altLang="sk-SK" sz="2100" dirty="0">
                <a:latin typeface="Arial Narrow" panose="020B0606020202030204" pitchFamily="34" charset="0"/>
              </a:rPr>
              <a:t>o</a:t>
            </a:r>
            <a:r>
              <a:rPr lang="sk-SK" altLang="sk-SK" sz="2100" dirty="0">
                <a:latin typeface="Arial Narrow" panose="020B0606020202030204" pitchFamily="34" charset="0"/>
              </a:rPr>
              <a:t>, Švédsko, Sasko, neskôr vtiahnuté </a:t>
            </a:r>
            <a:r>
              <a:rPr lang="sk-SK" altLang="sk-SK" sz="2100" b="1" dirty="0">
                <a:latin typeface="Arial Narrow" panose="020B0606020202030204" pitchFamily="34" charset="0"/>
              </a:rPr>
              <a:t>Španielsko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Parížsky a </a:t>
            </a:r>
            <a:r>
              <a:rPr lang="sk-SK" altLang="sk-SK" sz="2500" dirty="0" err="1">
                <a:latin typeface="Arial Narrow" panose="020B0606020202030204" pitchFamily="34" charset="0"/>
              </a:rPr>
              <a:t>Hubertsburský</a:t>
            </a:r>
            <a:r>
              <a:rPr lang="sk-SK" altLang="sk-SK" sz="2500" dirty="0">
                <a:latin typeface="Arial Narrow" panose="020B0606020202030204" pitchFamily="34" charset="0"/>
              </a:rPr>
              <a:t> mier (1763):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b="1" dirty="0">
                <a:latin typeface="Arial Narrow" panose="020B0606020202030204" pitchFamily="34" charset="0"/>
              </a:rPr>
              <a:t>Veľká Británia vychádza ako primárna koloniálna veľmoc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100" dirty="0">
                <a:latin typeface="Arial Narrow" panose="020B0606020202030204" pitchFamily="34" charset="0"/>
              </a:rPr>
              <a:t>Francúzsko stratilo severoamerické a indické územia</a:t>
            </a:r>
          </a:p>
          <a:p>
            <a:pPr lvl="1" eaLnBrk="1" hangingPunct="1">
              <a:lnSpc>
                <a:spcPct val="90000"/>
              </a:lnSpc>
            </a:pPr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500" dirty="0">
                <a:latin typeface="Arial Narrow" panose="020B0606020202030204" pitchFamily="34" charset="0"/>
              </a:rPr>
              <a:t>do r. 1773 vytvorila na východe SA územie 13 kolónií, ktoré sa stali základom USA =&gt; </a:t>
            </a:r>
            <a:r>
              <a:rPr lang="sk-SK" altLang="sk-SK" sz="2500" b="1" dirty="0">
                <a:latin typeface="Arial Narrow" panose="020B0606020202030204" pitchFamily="34" charset="0"/>
              </a:rPr>
              <a:t>vojna za nezávislosť</a:t>
            </a:r>
          </a:p>
        </p:txBody>
      </p:sp>
    </p:spTree>
    <p:extLst>
      <p:ext uri="{BB962C8B-B14F-4D97-AF65-F5344CB8AC3E}">
        <p14:creationId xmlns:p14="http://schemas.microsoft.com/office/powerpoint/2010/main" val="355065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/>
            <a:r>
              <a:rPr lang="sk-SK" altLang="sk-SK" sz="3200" b="1" i="1">
                <a:latin typeface="Arial" panose="020B0604020202020204" pitchFamily="34" charset="0"/>
              </a:rPr>
              <a:t>Americká vojna za nezávislosť </a:t>
            </a:r>
            <a:br>
              <a:rPr lang="sk-SK" altLang="sk-SK" sz="3200" b="1" i="1">
                <a:latin typeface="Arial" panose="020B0604020202020204" pitchFamily="34" charset="0"/>
              </a:rPr>
            </a:br>
            <a:r>
              <a:rPr lang="sk-SK" altLang="sk-SK" sz="3200" b="1" i="1">
                <a:latin typeface="Arial" panose="020B0604020202020204" pitchFamily="34" charset="0"/>
              </a:rPr>
              <a:t>						</a:t>
            </a:r>
            <a:r>
              <a:rPr lang="sk-SK" altLang="sk-SK" sz="2800" b="1" i="1">
                <a:latin typeface="Arial" panose="020B0604020202020204" pitchFamily="34" charset="0"/>
              </a:rPr>
              <a:t>(1775 – 1783)</a:t>
            </a:r>
            <a:br>
              <a:rPr lang="sk-SK" altLang="sk-SK" sz="3200" b="1" i="1">
                <a:latin typeface="Arial" panose="020B0604020202020204" pitchFamily="34" charset="0"/>
              </a:rPr>
            </a:br>
            <a:endParaRPr lang="sk-SK" altLang="sk-SK" sz="3200" b="1" i="1">
              <a:latin typeface="Arial" panose="020B060402020202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962" y="1524000"/>
            <a:ext cx="5029200" cy="4149725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vojna medzi Kráľovstvom Veľkej Británie a 13 kolóniami v Severnej Amerike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vojna skončila zvrhnutím britskej vlády a založením Spojených štátov amerických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kľúčovú úlohu v pomoci revolúcii zohralo Francúzsko: zásobovalo amerických vlastencov financiami a muníciou, organizovalo koalíciu proti Británii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americký generál George Washington sa stal v roku 1789 prvým prezidentom USA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14" y="1389062"/>
            <a:ext cx="2323227" cy="290403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673422" y="1628800"/>
            <a:ext cx="83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>
                <a:hlinkClick r:id="rId4"/>
              </a:rPr>
              <a:t>zdroj</a:t>
            </a:r>
            <a:endParaRPr lang="en-US" sz="1500" dirty="0"/>
          </a:p>
        </p:txBody>
      </p:sp>
      <p:sp>
        <p:nvSpPr>
          <p:cNvPr id="4" name="BlokTextu 3"/>
          <p:cNvSpPr txBox="1"/>
          <p:nvPr/>
        </p:nvSpPr>
        <p:spPr>
          <a:xfrm>
            <a:off x="107504" y="6248400"/>
            <a:ext cx="629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≠ Americká občianska vojna známa ako Vojna Sever proti Juhu 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16" y="4149080"/>
            <a:ext cx="3573182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8"/>
          <a:stretch/>
        </p:blipFill>
        <p:spPr bwMode="auto">
          <a:xfrm>
            <a:off x="381000" y="257175"/>
            <a:ext cx="845820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Stav pred Sedemročnou vojnou</a:t>
            </a:r>
          </a:p>
        </p:txBody>
      </p:sp>
    </p:spTree>
    <p:extLst>
      <p:ext uri="{BB962C8B-B14F-4D97-AF65-F5344CB8AC3E}">
        <p14:creationId xmlns:p14="http://schemas.microsoft.com/office/powerpoint/2010/main" val="384999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upload.wikimedia.org/wikipedia/commons/thumb/3/3d/Colonial_empires_in_1800.svg/800px-Colonial_empires_in_1800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5"/>
          <a:stretch/>
        </p:blipFill>
        <p:spPr bwMode="auto">
          <a:xfrm>
            <a:off x="0" y="304800"/>
            <a:ext cx="89154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5257800" y="5486400"/>
            <a:ext cx="3505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Stav po Sedemročnej vojne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a Americkej vojne za nezávislosť</a:t>
            </a:r>
          </a:p>
        </p:txBody>
      </p:sp>
    </p:spTree>
    <p:extLst>
      <p:ext uri="{BB962C8B-B14F-4D97-AF65-F5344CB8AC3E}">
        <p14:creationId xmlns:p14="http://schemas.microsoft.com/office/powerpoint/2010/main" val="2413906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400" kern="0" dirty="0">
                <a:latin typeface="Arial Narrow" panose="020B0606020202030204" pitchFamily="34" charset="0"/>
              </a:rPr>
              <a:t>1800 – 1825 – Boje o nezávislosť v latinskoamerických štátoch</a:t>
            </a:r>
            <a:endParaRPr lang="en-GB" altLang="sk-SK" sz="2400" kern="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000" kern="0" dirty="0">
                <a:latin typeface="Arial Narrow" panose="020B0606020202030204" pitchFamily="34" charset="0"/>
              </a:rPr>
              <a:t>začiatok 1810 – revolúcia vo Venezuele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sk-SK" altLang="sk-SK" sz="2400" kern="0" dirty="0">
                <a:latin typeface="Arial Narrow" panose="020B0606020202030204" pitchFamily="34" charset="0"/>
              </a:rPr>
              <a:t>1825 – 1900 – Postupné budovanie nových nezávislých štátov v Latinskej Amerike</a:t>
            </a:r>
            <a:endParaRPr lang="en-GB" altLang="sk-SK" sz="2400" kern="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en-GB" altLang="sk-SK" sz="2000" kern="0" dirty="0" err="1">
                <a:latin typeface="Arial Narrow" panose="020B0606020202030204" pitchFamily="34" charset="0"/>
              </a:rPr>
              <a:t>špecifický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prípad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Brazília</a:t>
            </a:r>
            <a:r>
              <a:rPr lang="en-GB" altLang="sk-SK" sz="2000" kern="0" dirty="0">
                <a:latin typeface="Arial Narrow" panose="020B0606020202030204" pitchFamily="34" charset="0"/>
              </a:rPr>
              <a:t>,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kam</a:t>
            </a:r>
            <a:r>
              <a:rPr lang="en-GB" altLang="sk-SK" sz="2000" kern="0" dirty="0">
                <a:latin typeface="Arial Narrow" panose="020B0606020202030204" pitchFamily="34" charset="0"/>
              </a:rPr>
              <a:t> v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roku</a:t>
            </a:r>
            <a:r>
              <a:rPr lang="en-GB" altLang="sk-SK" sz="2000" kern="0" dirty="0">
                <a:latin typeface="Arial Narrow" panose="020B0606020202030204" pitchFamily="34" charset="0"/>
              </a:rPr>
              <a:t> 1808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ušla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portugalská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kráľovská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rodina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pred</a:t>
            </a:r>
            <a:r>
              <a:rPr lang="en-GB" altLang="sk-SK" sz="2000" kern="0" dirty="0">
                <a:latin typeface="Arial Narrow" panose="020B0606020202030204" pitchFamily="34" charset="0"/>
              </a:rPr>
              <a:t> </a:t>
            </a:r>
            <a:r>
              <a:rPr lang="en-GB" altLang="sk-SK" sz="2000" kern="0" dirty="0" err="1">
                <a:latin typeface="Arial Narrow" panose="020B0606020202030204" pitchFamily="34" charset="0"/>
              </a:rPr>
              <a:t>Napoleonom</a:t>
            </a:r>
            <a:endParaRPr lang="en-GB" altLang="sk-SK" sz="2000" kern="0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ct val="30000"/>
              </a:spcBef>
              <a:spcAft>
                <a:spcPct val="30000"/>
              </a:spcAft>
              <a:defRPr/>
            </a:pPr>
            <a:r>
              <a:rPr lang="pt-BR" altLang="sk-SK" sz="1600" kern="0" dirty="0">
                <a:latin typeface="Arial Narrow" panose="020B0606020202030204" pitchFamily="34" charset="0"/>
              </a:rPr>
              <a:t>po návrate rodiny do Portugalska tu ako regent ostal korunný portugalský princ Peter, ktorý vyhlásil nezávislosť Brazílie (Peter I. Brazílsky a IV. Portugalský)</a:t>
            </a:r>
            <a:endParaRPr lang="en-GB" altLang="sk-SK" sz="1600" kern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0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8"/>
          <a:stretch/>
        </p:blipFill>
        <p:spPr bwMode="auto">
          <a:xfrm>
            <a:off x="381001" y="261938"/>
            <a:ext cx="8534399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0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>
                <a:latin typeface="Arial" panose="020B0604020202020204" pitchFamily="34" charset="0"/>
              </a:rPr>
              <a:t>Osídľovanie/zaľudňovanie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49879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sk-SK" altLang="sk-SK" sz="2800" dirty="0">
                <a:latin typeface="Arial Narrow" panose="020B0606020202030204" pitchFamily="34" charset="0"/>
              </a:rPr>
              <a:t>Amerika nemala autochtónne obyvateľstvo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dirty="0">
                <a:latin typeface="Arial Narrow" panose="020B0606020202030204" pitchFamily="34" charset="0"/>
              </a:rPr>
              <a:t>Tzv. </a:t>
            </a:r>
            <a:r>
              <a:rPr lang="sk-SK" altLang="sk-SK" u="sng" dirty="0" err="1">
                <a:latin typeface="Arial Narrow" panose="020B0606020202030204" pitchFamily="34" charset="0"/>
              </a:rPr>
              <a:t>Paleoindiánska</a:t>
            </a:r>
            <a:r>
              <a:rPr lang="sk-SK" altLang="sk-SK" u="sng" dirty="0">
                <a:latin typeface="Arial Narrow" panose="020B0606020202030204" pitchFamily="34" charset="0"/>
              </a:rPr>
              <a:t> migrácia</a:t>
            </a:r>
            <a:r>
              <a:rPr lang="sk-SK" altLang="sk-SK" dirty="0">
                <a:latin typeface="Arial Narrow" panose="020B0606020202030204" pitchFamily="34" charset="0"/>
              </a:rPr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pred 40 – 17 000 rokmi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značný pokles morskej hladiny kvôli štvrtohornému zaľadneniu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počas dôb ľadových bol Beringov prieliv ľahko priechodný</a:t>
            </a: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r>
              <a:rPr lang="sk-SK" altLang="sk-SK" sz="2800" dirty="0">
                <a:latin typeface="Arial Narrow" panose="020B0606020202030204" pitchFamily="34" charset="0"/>
              </a:rPr>
              <a:t>po skončení kvartérneho zaľadnenia – </a:t>
            </a:r>
            <a:r>
              <a:rPr lang="sk-SK" altLang="sk-SK" sz="2800" dirty="0" err="1">
                <a:latin typeface="Arial Narrow" panose="020B0606020202030204" pitchFamily="34" charset="0"/>
              </a:rPr>
              <a:t>Amerindiáni</a:t>
            </a:r>
            <a:r>
              <a:rPr lang="en-GB" altLang="sk-SK" sz="2800" dirty="0">
                <a:latin typeface="Arial Narrow" panose="020B0606020202030204" pitchFamily="34" charset="0"/>
              </a:rPr>
              <a:t> </a:t>
            </a:r>
            <a:endParaRPr lang="sk-SK" altLang="sk-SK" sz="2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spcAft>
                <a:spcPct val="30000"/>
              </a:spcAft>
            </a:pPr>
            <a:endParaRPr lang="sk-SK" altLang="sk-SK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41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upload.wikimedia.org/wikipedia/commons/8/89/Colonisation_19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98"/>
          <a:stretch/>
        </p:blipFill>
        <p:spPr bwMode="auto">
          <a:xfrm>
            <a:off x="1" y="26988"/>
            <a:ext cx="9036496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395777" y="5229200"/>
            <a:ext cx="6624736" cy="1200329"/>
          </a:xfrm>
          <a:prstGeom prst="rect">
            <a:avLst/>
          </a:prstGeom>
          <a:solidFill>
            <a:srgbClr val="FFFFFF">
              <a:alpha val="58039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1919/1931 – de </a:t>
            </a:r>
            <a:r>
              <a:rPr lang="sk-SK" dirty="0" err="1">
                <a:latin typeface="Arial Narrow" panose="020B0606020202030204" pitchFamily="34" charset="0"/>
              </a:rPr>
              <a:t>facto</a:t>
            </a:r>
            <a:r>
              <a:rPr lang="sk-SK" dirty="0">
                <a:latin typeface="Arial Narrow" panose="020B0606020202030204" pitchFamily="34" charset="0"/>
              </a:rPr>
              <a:t> nezávislosť Kanady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1966 – nezávislosť Guyany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1975 – nezávislosť Surinamu (Holandská Guyana)</a:t>
            </a: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1981 – nezávislosť Belize (Britský Honduras)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23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/>
              <a:t>Demografia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27965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počet obyvateľov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rozmiestnenie (hustota)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rasová skladba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náboženstvo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jazyk</a:t>
            </a:r>
          </a:p>
          <a:p>
            <a:pPr algn="l" eaLnBrk="1" hangingPunct="1">
              <a:lnSpc>
                <a:spcPct val="80000"/>
              </a:lnSpc>
              <a:buFontTx/>
              <a:buChar char="•"/>
              <a:defRPr/>
            </a:pPr>
            <a:r>
              <a:rPr lang="sk-SK" sz="2400" i="1">
                <a:latin typeface="Arial" charset="0"/>
              </a:rPr>
              <a:t> pohyb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4000" dirty="0">
                <a:latin typeface="Arial" charset="0"/>
              </a:rPr>
              <a:t>počet obyvateľov </a:t>
            </a:r>
            <a:r>
              <a:rPr lang="sk-SK" altLang="sk-SK" sz="2400" i="1">
                <a:latin typeface="Arial" charset="0"/>
              </a:rPr>
              <a:t>(2023)</a:t>
            </a:r>
            <a:endParaRPr lang="sk-SK" altLang="sk-SK" sz="2400" i="1" dirty="0">
              <a:latin typeface="Arial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686800" cy="5256213"/>
          </a:xfrm>
        </p:spPr>
        <p:txBody>
          <a:bodyPr/>
          <a:lstStyle/>
          <a:p>
            <a:pPr eaLnBrk="1" hangingPunct="1">
              <a:spcBef>
                <a:spcPct val="10000"/>
              </a:spcBef>
              <a:defRPr/>
            </a:pPr>
            <a:r>
              <a:rPr lang="sk-SK" altLang="sk-SK" dirty="0">
                <a:latin typeface="Arial Narrow" panose="020B0606020202030204" pitchFamily="34" charset="0"/>
              </a:rPr>
              <a:t>Amerika pokrýva asi </a:t>
            </a:r>
            <a:r>
              <a:rPr lang="sk-SK" altLang="sk-SK" b="1" dirty="0">
                <a:latin typeface="Arial Narrow" panose="020B0606020202030204" pitchFamily="34" charset="0"/>
              </a:rPr>
              <a:t>2</a:t>
            </a:r>
            <a:r>
              <a:rPr lang="en-GB" altLang="sk-SK" b="1" dirty="0">
                <a:latin typeface="Arial Narrow" panose="020B0606020202030204" pitchFamily="34" charset="0"/>
              </a:rPr>
              <a:t>9</a:t>
            </a:r>
            <a:r>
              <a:rPr lang="sk-SK" altLang="sk-SK" b="1" dirty="0">
                <a:latin typeface="Arial Narrow" panose="020B0606020202030204" pitchFamily="34" charset="0"/>
              </a:rPr>
              <a:t> %</a:t>
            </a:r>
            <a:r>
              <a:rPr lang="sk-SK" altLang="sk-SK" dirty="0">
                <a:latin typeface="Arial Narrow" panose="020B0606020202030204" pitchFamily="34" charset="0"/>
              </a:rPr>
              <a:t> povrchu zemskej súše</a:t>
            </a:r>
          </a:p>
          <a:p>
            <a:pPr eaLnBrk="1" hangingPunct="1">
              <a:spcBef>
                <a:spcPct val="10000"/>
              </a:spcBef>
              <a:defRPr/>
            </a:pPr>
            <a:r>
              <a:rPr lang="sk-SK" altLang="sk-SK" dirty="0">
                <a:latin typeface="Arial Narrow" panose="020B0606020202030204" pitchFamily="34" charset="0"/>
              </a:rPr>
              <a:t>Populácia tvorí asi </a:t>
            </a:r>
            <a:r>
              <a:rPr lang="sk-SK" altLang="sk-SK" b="1" dirty="0">
                <a:latin typeface="Arial Narrow" panose="020B0606020202030204" pitchFamily="34" charset="0"/>
              </a:rPr>
              <a:t>1</a:t>
            </a:r>
            <a:r>
              <a:rPr lang="en-GB" altLang="sk-SK" b="1" dirty="0">
                <a:latin typeface="Arial Narrow" panose="020B0606020202030204" pitchFamily="34" charset="0"/>
              </a:rPr>
              <a:t>3</a:t>
            </a:r>
            <a:r>
              <a:rPr lang="sk-SK" altLang="sk-SK" b="1" dirty="0">
                <a:latin typeface="Arial Narrow" panose="020B0606020202030204" pitchFamily="34" charset="0"/>
              </a:rPr>
              <a:t> % </a:t>
            </a:r>
            <a:r>
              <a:rPr lang="sk-SK" altLang="sk-SK" dirty="0">
                <a:latin typeface="Arial Narrow" panose="020B0606020202030204" pitchFamily="34" charset="0"/>
              </a:rPr>
              <a:t>svetovej populácie</a:t>
            </a:r>
          </a:p>
          <a:p>
            <a:pPr eaLnBrk="1" hangingPunct="1">
              <a:spcBef>
                <a:spcPct val="10000"/>
              </a:spcBef>
              <a:defRPr/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10000"/>
              </a:spcBef>
              <a:defRPr/>
            </a:pPr>
            <a:r>
              <a:rPr lang="sk-SK" altLang="sk-SK" dirty="0">
                <a:latin typeface="Arial Narrow" panose="020B0606020202030204" pitchFamily="34" charset="0"/>
              </a:rPr>
              <a:t>spolu:	</a:t>
            </a:r>
            <a:r>
              <a:rPr lang="en-GB" altLang="sk-SK" dirty="0">
                <a:latin typeface="Arial Narrow" panose="020B0606020202030204" pitchFamily="34" charset="0"/>
              </a:rPr>
              <a:t>1 0</a:t>
            </a:r>
            <a:r>
              <a:rPr lang="sk-SK" altLang="sk-SK" dirty="0">
                <a:latin typeface="Arial Narrow" panose="020B0606020202030204" pitchFamily="34" charset="0"/>
              </a:rPr>
              <a:t>50 000 000 obyv.</a:t>
            </a:r>
          </a:p>
          <a:p>
            <a:pPr lvl="1" eaLnBrk="1" hangingPunct="1">
              <a:spcBef>
                <a:spcPct val="10000"/>
              </a:spcBef>
              <a:defRPr/>
            </a:pPr>
            <a:endParaRPr lang="sk-SK" altLang="sk-SK" sz="2200" i="1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i="1" dirty="0">
                <a:latin typeface="Arial Narrow" panose="020B0606020202030204" pitchFamily="34" charset="0"/>
              </a:rPr>
              <a:t>Severná: 		505 000 000 obyv.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i="1" dirty="0">
                <a:latin typeface="Arial Narrow" panose="020B0606020202030204" pitchFamily="34" charset="0"/>
              </a:rPr>
              <a:t>Stredná pevnina: 	  </a:t>
            </a:r>
            <a:r>
              <a:rPr lang="en-GB" altLang="sk-SK" sz="2200" i="1" dirty="0">
                <a:latin typeface="Arial Narrow" panose="020B0606020202030204" pitchFamily="34" charset="0"/>
              </a:rPr>
              <a:t>6</a:t>
            </a:r>
            <a:r>
              <a:rPr lang="sk-SK" altLang="sk-SK" sz="2200" i="1" dirty="0">
                <a:latin typeface="Arial Narrow" panose="020B0606020202030204" pitchFamily="34" charset="0"/>
              </a:rPr>
              <a:t>0 000 000 obyv.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i="1" dirty="0">
                <a:latin typeface="Arial Narrow" panose="020B0606020202030204" pitchFamily="34" charset="0"/>
              </a:rPr>
              <a:t>Karibik:		</a:t>
            </a:r>
            <a:r>
              <a:rPr lang="en-GB" altLang="sk-SK" sz="2200" i="1" dirty="0">
                <a:latin typeface="Arial Narrow" panose="020B0606020202030204" pitchFamily="34" charset="0"/>
              </a:rPr>
              <a:t> </a:t>
            </a:r>
            <a:r>
              <a:rPr lang="sk-SK" altLang="sk-SK" sz="2200" i="1" dirty="0">
                <a:latin typeface="Arial Narrow" panose="020B0606020202030204" pitchFamily="34" charset="0"/>
              </a:rPr>
              <a:t> 45 000 000 obyv.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i="1" dirty="0">
                <a:latin typeface="Arial Narrow" panose="020B0606020202030204" pitchFamily="34" charset="0"/>
              </a:rPr>
              <a:t>Južná:		440 000 000 obyv.</a:t>
            </a:r>
          </a:p>
          <a:p>
            <a:pPr lvl="1" eaLnBrk="1" hangingPunct="1">
              <a:spcBef>
                <a:spcPct val="1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.............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Anglosaská:	380 000 000 obyv. </a:t>
            </a:r>
          </a:p>
          <a:p>
            <a:pPr lvl="1" eaLnBrk="1" hangingPunct="1">
              <a:spcBef>
                <a:spcPct val="100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Latinská :	</a:t>
            </a:r>
            <a:r>
              <a:rPr lang="en-GB" altLang="sk-SK" sz="2200" dirty="0">
                <a:latin typeface="Arial Narrow" panose="020B0606020202030204" pitchFamily="34" charset="0"/>
              </a:rPr>
              <a:t>	6</a:t>
            </a:r>
            <a:r>
              <a:rPr lang="sk-SK" altLang="sk-SK" sz="2200" dirty="0">
                <a:latin typeface="Arial Narrow" panose="020B0606020202030204" pitchFamily="34" charset="0"/>
              </a:rPr>
              <a:t>7</a:t>
            </a:r>
            <a:r>
              <a:rPr lang="en-GB" altLang="sk-SK" sz="2200" dirty="0">
                <a:latin typeface="Arial Narrow" panose="020B0606020202030204" pitchFamily="34" charset="0"/>
              </a:rPr>
              <a:t>0 </a:t>
            </a:r>
            <a:r>
              <a:rPr lang="sk-SK" altLang="sk-SK" sz="2200" dirty="0">
                <a:latin typeface="Arial Narrow" panose="020B0606020202030204" pitchFamily="34" charset="0"/>
              </a:rPr>
              <a:t>000 000 obyv.</a:t>
            </a:r>
          </a:p>
        </p:txBody>
      </p:sp>
    </p:spTree>
    <p:extLst>
      <p:ext uri="{BB962C8B-B14F-4D97-AF65-F5344CB8AC3E}">
        <p14:creationId xmlns:p14="http://schemas.microsoft.com/office/powerpoint/2010/main" val="118272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4288"/>
            <a:ext cx="9144000" cy="850901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800" dirty="0">
                <a:latin typeface="Arial" charset="0"/>
              </a:rPr>
              <a:t>krajiny podľa počtu obyvateľov (2023)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1075"/>
            <a:ext cx="8712968" cy="561657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  3.  (3.)  USA			340 000 000	</a:t>
            </a:r>
            <a:r>
              <a:rPr lang="sk-SK" altLang="sk-SK" sz="1500" dirty="0"/>
              <a:t>(v zátvorke)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  7.  (5.)  Brazília			220 000 000	</a:t>
            </a:r>
            <a:r>
              <a:rPr lang="sk-SK" altLang="sk-SK" sz="1500" dirty="0"/>
              <a:t>(poradie v 2018)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10. (11.) Mexiko			130 000 000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29. (2</a:t>
            </a:r>
            <a:r>
              <a:rPr lang="en-GB" altLang="sk-SK" dirty="0"/>
              <a:t>9</a:t>
            </a:r>
            <a:r>
              <a:rPr lang="sk-SK" altLang="sk-SK" dirty="0"/>
              <a:t>.) Kolumbia		</a:t>
            </a:r>
            <a:r>
              <a:rPr lang="sk-SK" altLang="sk-SK" sz="1800" dirty="0"/>
              <a:t>   </a:t>
            </a:r>
            <a:r>
              <a:rPr lang="en-GB" altLang="sk-SK" dirty="0"/>
              <a:t>50</a:t>
            </a:r>
            <a:r>
              <a:rPr lang="sk-SK" altLang="sk-SK" dirty="0"/>
              <a:t>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33. (32.) Argentína		</a:t>
            </a:r>
            <a:r>
              <a:rPr lang="sk-SK" altLang="sk-SK" sz="1800" dirty="0"/>
              <a:t>   </a:t>
            </a:r>
            <a:r>
              <a:rPr lang="sk-SK" altLang="sk-SK" dirty="0"/>
              <a:t>47 000 000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38. (3</a:t>
            </a:r>
            <a:r>
              <a:rPr lang="en-GB" altLang="sk-SK" dirty="0"/>
              <a:t>8</a:t>
            </a:r>
            <a:r>
              <a:rPr lang="sk-SK" altLang="sk-SK" dirty="0"/>
              <a:t>.) Kanada			 </a:t>
            </a:r>
            <a:r>
              <a:rPr lang="sk-SK" altLang="sk-SK" sz="1800" dirty="0"/>
              <a:t> </a:t>
            </a:r>
            <a:r>
              <a:rPr lang="sk-SK" altLang="sk-SK" dirty="0"/>
              <a:t>39 000 000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sk-SK" altLang="sk-SK" dirty="0"/>
              <a:t>46. (4</a:t>
            </a:r>
            <a:r>
              <a:rPr lang="en-GB" altLang="sk-SK" dirty="0"/>
              <a:t>3</a:t>
            </a:r>
            <a:r>
              <a:rPr lang="sk-SK" altLang="sk-SK" dirty="0"/>
              <a:t>.) </a:t>
            </a:r>
            <a:r>
              <a:rPr lang="en-GB" altLang="sk-SK" dirty="0"/>
              <a:t>Peru	</a:t>
            </a:r>
            <a:r>
              <a:rPr lang="sk-SK" altLang="sk-SK" dirty="0"/>
              <a:t>		</a:t>
            </a:r>
            <a:r>
              <a:rPr lang="sk-SK" altLang="sk-SK" sz="1800" dirty="0"/>
              <a:t>   </a:t>
            </a:r>
            <a:r>
              <a:rPr lang="sk-SK" altLang="sk-SK" dirty="0"/>
              <a:t>33 000 000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sk-SK" altLang="sk-SK" dirty="0"/>
              <a:t>50. (4</a:t>
            </a:r>
            <a:r>
              <a:rPr lang="en-GB" altLang="sk-SK" dirty="0"/>
              <a:t>4</a:t>
            </a:r>
            <a:r>
              <a:rPr lang="sk-SK" altLang="sk-SK" dirty="0"/>
              <a:t>). </a:t>
            </a:r>
            <a:r>
              <a:rPr lang="en-GB" altLang="sk-SK" dirty="0"/>
              <a:t>Venezuela</a:t>
            </a:r>
            <a:r>
              <a:rPr lang="sk-SK" altLang="sk-SK" dirty="0"/>
              <a:t>		</a:t>
            </a:r>
            <a:r>
              <a:rPr lang="sk-SK" altLang="sk-SK" sz="1800" dirty="0"/>
              <a:t>   </a:t>
            </a:r>
            <a:r>
              <a:rPr lang="sk-SK" altLang="sk-SK" dirty="0"/>
              <a:t>30 000 000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sk-SK" altLang="sk-SK" dirty="0"/>
              <a:t>... ... ... ... ... ... ... ... ... ... ... ... ... ...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sk-SK" dirty="0"/>
              <a:t>	Antigua a Barbuda    		</a:t>
            </a:r>
            <a:r>
              <a:rPr lang="en-GB" dirty="0"/>
              <a:t>94</a:t>
            </a:r>
            <a:r>
              <a:rPr lang="sk-SK" dirty="0"/>
              <a:t>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sk-SK" dirty="0"/>
              <a:t>	Dominika		        		7</a:t>
            </a:r>
            <a:r>
              <a:rPr lang="en-GB" dirty="0"/>
              <a:t>4</a:t>
            </a:r>
            <a:r>
              <a:rPr lang="sk-SK" dirty="0"/>
              <a:t> 000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sk-SK" dirty="0"/>
              <a:t>	Svätý Krištof a Nevis 		</a:t>
            </a:r>
            <a:r>
              <a:rPr lang="en-GB" dirty="0"/>
              <a:t>52</a:t>
            </a:r>
            <a:r>
              <a:rPr lang="sk-SK" dirty="0"/>
              <a:t> 000</a:t>
            </a:r>
            <a:endParaRPr lang="en-GB" dirty="0"/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GB" sz="1200" dirty="0"/>
          </a:p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GB" sz="1200" dirty="0"/>
              <a:t>							</a:t>
            </a:r>
            <a:r>
              <a:rPr lang="sk-SK" sz="1200" dirty="0"/>
              <a:t>	</a:t>
            </a:r>
            <a:r>
              <a:rPr lang="en-GB" sz="1200" dirty="0"/>
              <a:t>(CIA </a:t>
            </a:r>
            <a:r>
              <a:rPr lang="en-GB" sz="1200" dirty="0" err="1"/>
              <a:t>Worldfactbook</a:t>
            </a:r>
            <a:r>
              <a:rPr lang="en-GB" sz="1200" dirty="0"/>
              <a:t>, 20</a:t>
            </a:r>
            <a:r>
              <a:rPr lang="sk-SK" sz="1200" dirty="0"/>
              <a:t>23</a:t>
            </a:r>
            <a:r>
              <a:rPr lang="en-GB" sz="1200" dirty="0"/>
              <a:t>)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144081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-100013"/>
            <a:ext cx="8229600" cy="720726"/>
          </a:xfrm>
        </p:spPr>
        <p:txBody>
          <a:bodyPr/>
          <a:lstStyle/>
          <a:p>
            <a:pPr algn="l" eaLnBrk="1" hangingPunct="1">
              <a:defRPr/>
            </a:pPr>
            <a:r>
              <a:rPr lang="sk-SK" altLang="sk-SK" sz="4000" dirty="0">
                <a:latin typeface="Arial" charset="0"/>
              </a:rPr>
              <a:t>rozmiestnenie obyvateľstva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785225" cy="2303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altLang="sk-SK" sz="2400" b="1" dirty="0">
                <a:latin typeface="Arial Narrow" panose="020B0606020202030204" pitchFamily="34" charset="0"/>
              </a:rPr>
              <a:t>v porovnaní so svetom veľmi nízka hustota zaľudnenia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sk-SK" altLang="sk-SK" sz="2400" b="1" dirty="0">
                <a:latin typeface="Arial Narrow" panose="020B0606020202030204" pitchFamily="34" charset="0"/>
              </a:rPr>
              <a:t>najhustejšie zaľudnené sú: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východné pobrežie Severnej Ameriky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Stredná Amerika vrátane ostrovov Karibiku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oblasť severných Ánd a južných Kordiller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sk-SK" altLang="sk-SK" sz="2000" dirty="0">
                <a:solidFill>
                  <a:schemeClr val="bg2"/>
                </a:solidFill>
                <a:latin typeface="Arial Narrow" panose="020B0606020202030204" pitchFamily="34" charset="0"/>
              </a:rPr>
              <a:t>východné pobrežie Južnej Ameriky</a:t>
            </a:r>
          </a:p>
        </p:txBody>
      </p:sp>
    </p:spTree>
    <p:extLst>
      <p:ext uri="{BB962C8B-B14F-4D97-AF65-F5344CB8AC3E}">
        <p14:creationId xmlns:p14="http://schemas.microsoft.com/office/powerpoint/2010/main" val="353040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3400" dirty="0">
                <a:latin typeface="Arial" charset="0"/>
              </a:rPr>
              <a:t>základná rasovo-etnická štruktúra obyvateľstva amerických štátov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09417"/>
            <a:ext cx="4657725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092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716463" cy="6858000"/>
          </a:xfrm>
        </p:spPr>
        <p:txBody>
          <a:bodyPr tIns="0" bIns="0"/>
          <a:lstStyle/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en-US" altLang="sk-SK" sz="2400" dirty="0">
                <a:latin typeface="Arial Narrow" panose="020B0606020202030204" pitchFamily="34" charset="0"/>
              </a:rPr>
              <a:t>Ú</a:t>
            </a:r>
            <a:r>
              <a:rPr lang="sk-SK" altLang="sk-SK" sz="2400" dirty="0">
                <a:latin typeface="Arial Narrow" panose="020B0606020202030204" pitchFamily="34" charset="0"/>
              </a:rPr>
              <a:t>RADN</a:t>
            </a:r>
            <a:r>
              <a:rPr lang="en-US" altLang="sk-SK" sz="2400" dirty="0">
                <a:latin typeface="Arial Narrow" panose="020B0606020202030204" pitchFamily="34" charset="0"/>
              </a:rPr>
              <a:t>É</a:t>
            </a:r>
            <a:r>
              <a:rPr lang="sk-SK" altLang="sk-SK" sz="2400" dirty="0">
                <a:latin typeface="Arial Narrow" panose="020B0606020202030204" pitchFamily="34" charset="0"/>
              </a:rPr>
              <a:t> JAZYKY:</a:t>
            </a: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Angličtina</a:t>
            </a:r>
            <a:r>
              <a:rPr lang="sk-SK" altLang="sk-SK" sz="2100" dirty="0">
                <a:latin typeface="Arial Narrow" panose="020B0606020202030204" pitchFamily="34" charset="0"/>
              </a:rPr>
              <a:t>: Kanada, USA</a:t>
            </a: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*</a:t>
            </a:r>
            <a:r>
              <a:rPr lang="sk-SK" altLang="sk-SK" sz="2100" dirty="0">
                <a:latin typeface="Arial Narrow" panose="020B0606020202030204" pitchFamily="34" charset="0"/>
              </a:rPr>
              <a:t>, Belize, </a:t>
            </a:r>
            <a:r>
              <a:rPr lang="sk-SK" altLang="sk-SK" sz="2100" dirty="0" err="1">
                <a:latin typeface="Arial Narrow" panose="020B0606020202030204" pitchFamily="34" charset="0"/>
              </a:rPr>
              <a:t>Guayana</a:t>
            </a:r>
            <a:r>
              <a:rPr lang="sk-SK" altLang="sk-SK" sz="2100" dirty="0">
                <a:latin typeface="Arial Narrow" panose="020B0606020202030204" pitchFamily="34" charset="0"/>
              </a:rPr>
              <a:t>, Falklandy, britské </a:t>
            </a:r>
            <a:r>
              <a:rPr lang="sk-SK" altLang="sk-SK" sz="2100" dirty="0" err="1">
                <a:latin typeface="Arial Narrow" panose="020B0606020202030204" pitchFamily="34" charset="0"/>
              </a:rPr>
              <a:t>kol</a:t>
            </a:r>
            <a:r>
              <a:rPr lang="en-US" altLang="sk-SK" sz="2100" dirty="0">
                <a:latin typeface="Arial Narrow" panose="020B0606020202030204" pitchFamily="34" charset="0"/>
              </a:rPr>
              <a:t>ó</a:t>
            </a:r>
            <a:r>
              <a:rPr lang="sk-SK" altLang="sk-SK" sz="2100" dirty="0">
                <a:latin typeface="Arial Narrow" panose="020B0606020202030204" pitchFamily="34" charset="0"/>
              </a:rPr>
              <a:t>nie v Karibskom mori;</a:t>
            </a:r>
            <a:endParaRPr lang="en-US" altLang="sk-SK" sz="21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Francúzština</a:t>
            </a:r>
            <a:r>
              <a:rPr lang="sk-SK" altLang="sk-SK" sz="2100" dirty="0">
                <a:latin typeface="Arial Narrow" panose="020B0606020202030204" pitchFamily="34" charset="0"/>
              </a:rPr>
              <a:t>: Kanada, Haiti, francúzske zámorské departmenty;</a:t>
            </a: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Holandčina</a:t>
            </a:r>
            <a:r>
              <a:rPr lang="sk-SK" altLang="sk-SK" sz="2100" dirty="0">
                <a:latin typeface="Arial Narrow" panose="020B0606020202030204" pitchFamily="34" charset="0"/>
              </a:rPr>
              <a:t>: Surinam, Holandské Antily, Aruba;</a:t>
            </a: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Portugalčina</a:t>
            </a:r>
            <a:r>
              <a:rPr lang="sk-SK" altLang="sk-SK" sz="2100" dirty="0">
                <a:latin typeface="Arial Narrow" panose="020B0606020202030204" pitchFamily="34" charset="0"/>
              </a:rPr>
              <a:t>: Brazília;</a:t>
            </a: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Španielčina</a:t>
            </a:r>
            <a:r>
              <a:rPr lang="sk-SK" altLang="sk-SK" sz="2100" dirty="0">
                <a:latin typeface="Arial Narrow" panose="020B0606020202030204" pitchFamily="34" charset="0"/>
              </a:rPr>
              <a:t>: zvyšok JA</a:t>
            </a: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Dánčina</a:t>
            </a:r>
            <a:r>
              <a:rPr lang="sk-SK" altLang="sk-SK" sz="2100" dirty="0">
                <a:latin typeface="Arial Narrow" panose="020B0606020202030204" pitchFamily="34" charset="0"/>
              </a:rPr>
              <a:t>: Grónsko</a:t>
            </a:r>
          </a:p>
          <a:p>
            <a:pPr eaLnBrk="1" hangingPunct="1">
              <a:spcBef>
                <a:spcPct val="30000"/>
              </a:spcBef>
              <a:buNone/>
              <a:defRPr/>
            </a:pPr>
            <a:r>
              <a:rPr lang="sk-SK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*</a:t>
            </a:r>
            <a:r>
              <a:rPr lang="en-GB" altLang="sk-SK" sz="2100" b="1" dirty="0">
                <a:solidFill>
                  <a:srgbClr val="FF3300"/>
                </a:solidFill>
                <a:latin typeface="Arial Narrow" panose="020B0606020202030204" pitchFamily="34" charset="0"/>
              </a:rPr>
              <a:t> 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USA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úradný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jazyk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na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federálnej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úrovni</a:t>
            </a:r>
            <a:r>
              <a:rPr lang="en-GB" altLang="sk-SK" sz="18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nemajú</a:t>
            </a:r>
            <a:endParaRPr lang="en-GB" altLang="sk-SK" sz="18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30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z pôvodných jazykov v Grónsku </a:t>
            </a:r>
            <a:r>
              <a:rPr lang="sk-SK" altLang="sk-SK" sz="2100" b="1" spc="-2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Grónčina</a:t>
            </a: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; </a:t>
            </a:r>
            <a:br>
              <a:rPr lang="en-GB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 Peru a Bolívii </a:t>
            </a:r>
            <a:r>
              <a:rPr lang="sk-SK" altLang="sk-SK" sz="2100" b="1" spc="-2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Kečuánčina</a:t>
            </a: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; v Bolívii aj </a:t>
            </a:r>
            <a:r>
              <a:rPr lang="sk-SK" altLang="sk-SK" sz="2100" b="1" spc="-20" dirty="0" err="1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Ajmarčina</a:t>
            </a: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; v Paraguaji </a:t>
            </a:r>
            <a:r>
              <a:rPr lang="sk-SK" altLang="sk-SK" sz="2100" b="1" spc="-2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Guaraní</a:t>
            </a: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; </a:t>
            </a:r>
            <a:r>
              <a:rPr lang="sk-SK" altLang="sk-SK" sz="2100" b="1" spc="-2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Mayské jazyky</a:t>
            </a:r>
            <a:r>
              <a:rPr lang="sk-SK" altLang="sk-SK" sz="2100" spc="-20" dirty="0">
                <a:solidFill>
                  <a:srgbClr val="66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sk-SK" altLang="sk-SK" sz="21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 Guatemale a na </a:t>
            </a:r>
            <a:r>
              <a:rPr lang="sk-SK" altLang="sk-SK" sz="2100" spc="-2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Yucatane</a:t>
            </a:r>
            <a:endParaRPr lang="sk-SK" altLang="sk-SK" sz="2100" spc="-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100" b="1" dirty="0">
                <a:latin typeface="Arial Narrow" panose="020B0606020202030204" pitchFamily="34" charset="0"/>
              </a:rPr>
              <a:t>zmiešané</a:t>
            </a:r>
            <a:r>
              <a:rPr lang="sk-SK" altLang="sk-SK" sz="2100" dirty="0">
                <a:latin typeface="Arial Narrow" panose="020B0606020202030204" pitchFamily="34" charset="0"/>
              </a:rPr>
              <a:t>: </a:t>
            </a:r>
            <a:r>
              <a:rPr lang="sk-SK" altLang="sk-SK" sz="2100" dirty="0">
                <a:solidFill>
                  <a:srgbClr val="FF9933"/>
                </a:solidFill>
                <a:latin typeface="Arial Narrow" panose="020B0606020202030204" pitchFamily="34" charset="0"/>
              </a:rPr>
              <a:t>kreolská angličtina, kreolská francúzština, papiamento, inuktitut</a:t>
            </a:r>
          </a:p>
        </p:txBody>
      </p:sp>
      <p:pic>
        <p:nvPicPr>
          <p:cNvPr id="1638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0"/>
            <a:ext cx="5262116" cy="5895398"/>
          </a:xfrm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572000" y="-26988"/>
            <a:ext cx="3527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Mapa používaných jazykov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4572000" y="5895398"/>
            <a:ext cx="46434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- v</a:t>
            </a:r>
            <a: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  <a:r>
              <a:rPr lang="sk-SK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USA</a:t>
            </a:r>
            <a: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 je </a:t>
            </a:r>
            <a:r>
              <a:rPr lang="en-GB" altLang="sk-SK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výrazný</a:t>
            </a:r>
            <a: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  <a:r>
              <a:rPr lang="en-GB" altLang="sk-SK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podiel</a:t>
            </a:r>
            <a: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  <a:r>
              <a:rPr lang="en-GB" altLang="sk-SK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španielsky</a:t>
            </a:r>
            <a: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 </a:t>
            </a:r>
            <a:r>
              <a:rPr lang="en-GB" altLang="sk-SK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hovoriacich</a:t>
            </a:r>
            <a:r>
              <a:rPr lang="sk-SK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, ktorí nehovoria po anglicky </a:t>
            </a:r>
            <a:br>
              <a:rPr lang="en-GB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</a:br>
            <a:r>
              <a:rPr lang="sk-SK" altLang="sk-SK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– vzniká nový hovorový jazyk, tzv. </a:t>
            </a:r>
            <a:r>
              <a:rPr lang="sk-SK" altLang="sk-SK" b="1" i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  <a:cs typeface="Arial" charset="0"/>
              </a:rPr>
              <a:t>spanglish</a:t>
            </a:r>
            <a:endParaRPr lang="sk-SK" altLang="sk-SK" b="1" i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45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/>
              <a:t>čo zobrazujú dané mapy?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k-SK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341438"/>
            <a:ext cx="436245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341438"/>
            <a:ext cx="4173538" cy="5295900"/>
          </a:xfrm>
          <a:noFill/>
        </p:spPr>
      </p:pic>
    </p:spTree>
    <p:extLst>
      <p:ext uri="{BB962C8B-B14F-4D97-AF65-F5344CB8AC3E}">
        <p14:creationId xmlns:p14="http://schemas.microsoft.com/office/powerpoint/2010/main" val="161090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567" y="764704"/>
            <a:ext cx="5646738" cy="5760640"/>
          </a:xfr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súčasný stav odráža náboženské štruktúry kolonizátorov (</a:t>
            </a:r>
            <a:r>
              <a:rPr lang="sk-SK" altLang="sk-SK" sz="2000" b="1" dirty="0">
                <a:latin typeface="Arial Narrow" panose="020B0606020202030204" pitchFamily="34" charset="0"/>
              </a:rPr>
              <a:t>kresťanstvo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b="1" dirty="0">
                <a:latin typeface="Arial Narrow" panose="020B0606020202030204" pitchFamily="34" charset="0"/>
              </a:rPr>
              <a:t>animistické kulty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latin typeface="Arial Narrow" panose="020B0606020202030204" pitchFamily="34" charset="0"/>
              </a:rPr>
              <a:t>Amerindiánov</a:t>
            </a:r>
            <a:r>
              <a:rPr lang="sk-SK" altLang="sk-SK" sz="2000" dirty="0">
                <a:latin typeface="Arial Narrow" panose="020B0606020202030204" pitchFamily="34" charset="0"/>
              </a:rPr>
              <a:t> sa udržali len sporadicky na severe kontinentu a </a:t>
            </a:r>
            <a:br>
              <a:rPr lang="en-GB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 Amazonskom pralese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miestami sa udržali </a:t>
            </a:r>
            <a:r>
              <a:rPr lang="sk-SK" altLang="sk-SK" sz="2000" b="1" dirty="0">
                <a:latin typeface="Arial Narrow" panose="020B0606020202030204" pitchFamily="34" charset="0"/>
              </a:rPr>
              <a:t>africké kulty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br>
              <a:rPr lang="en-GB" altLang="sk-SK" sz="2000" dirty="0">
                <a:latin typeface="Arial Narrow" panose="020B0606020202030204" pitchFamily="34" charset="0"/>
              </a:rPr>
            </a:br>
            <a:r>
              <a:rPr lang="en-GB" altLang="sk-SK" sz="2000" dirty="0">
                <a:latin typeface="Arial Narrow" panose="020B0606020202030204" pitchFamily="34" charset="0"/>
              </a:rPr>
              <a:t>-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vúdú</a:t>
            </a:r>
            <a:r>
              <a:rPr lang="sk-SK" altLang="sk-SK" sz="2000" dirty="0">
                <a:latin typeface="Arial Narrow" panose="020B0606020202030204" pitchFamily="34" charset="0"/>
              </a:rPr>
              <a:t> na Haiti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altLang="sk-SK" sz="2000" dirty="0">
                <a:latin typeface="Arial Narrow" panose="020B0606020202030204" pitchFamily="34" charset="0"/>
              </a:rPr>
              <a:t>resp. </a:t>
            </a:r>
            <a:r>
              <a:rPr lang="en-GB" altLang="sk-SK" sz="2000" dirty="0" err="1">
                <a:latin typeface="Arial Narrow" panose="020B0606020202030204" pitchFamily="34" charset="0"/>
              </a:rPr>
              <a:t>vznikli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nové</a:t>
            </a:r>
            <a:r>
              <a:rPr lang="en-GB" altLang="sk-SK" sz="2000" dirty="0">
                <a:latin typeface="Arial Narrow" panose="020B0606020202030204" pitchFamily="34" charset="0"/>
              </a:rPr>
              <a:t>: </a:t>
            </a:r>
            <a:r>
              <a:rPr lang="en-GB" altLang="sk-SK" sz="2000" b="1" dirty="0" err="1">
                <a:latin typeface="Arial Narrow" panose="020B0606020202030204" pitchFamily="34" charset="0"/>
              </a:rPr>
              <a:t>Rastafariánstvo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600"/>
              </a:spcBef>
              <a:defRPr/>
            </a:pPr>
            <a:r>
              <a:rPr lang="fi-FI" altLang="sk-SK" sz="1600" dirty="0">
                <a:latin typeface="Arial Narrow" panose="020B0606020202030204" pitchFamily="34" charset="0"/>
              </a:rPr>
              <a:t>c</a:t>
            </a:r>
            <a:r>
              <a:rPr lang="sk-SK" altLang="sk-SK" sz="1600" dirty="0" err="1">
                <a:latin typeface="Arial Narrow" panose="020B0606020202030204" pitchFamily="34" charset="0"/>
              </a:rPr>
              <a:t>isár</a:t>
            </a:r>
            <a:r>
              <a:rPr lang="fi-FI" altLang="sk-SK" sz="1600" dirty="0">
                <a:latin typeface="Arial Narrow" panose="020B0606020202030204" pitchFamily="34" charset="0"/>
              </a:rPr>
              <a:t> Haile Selassie </a:t>
            </a:r>
            <a:r>
              <a:rPr lang="sk-SK" altLang="sk-SK" sz="1600" dirty="0">
                <a:latin typeface="Arial Narrow" panose="020B0606020202030204" pitchFamily="34" charset="0"/>
              </a:rPr>
              <a:t> - </a:t>
            </a:r>
            <a:r>
              <a:rPr lang="fi-FI" altLang="sk-SK" sz="1600" dirty="0">
                <a:latin typeface="Arial Narrow" panose="020B0606020202030204" pitchFamily="34" charset="0"/>
              </a:rPr>
              <a:t>rás Tafari Makonnen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spc="-30" dirty="0">
                <a:latin typeface="Arial Narrow" panose="020B0606020202030204" pitchFamily="34" charset="0"/>
              </a:rPr>
              <a:t>vyznávači – stratený izraelský kmeň – potomkovia </a:t>
            </a:r>
            <a:r>
              <a:rPr lang="sk-SK" altLang="sk-SK" sz="1600" spc="-30" dirty="0" err="1">
                <a:latin typeface="Arial Narrow" panose="020B0606020202030204" pitchFamily="34" charset="0"/>
              </a:rPr>
              <a:t>Šalamuna</a:t>
            </a:r>
            <a:endParaRPr lang="sk-SK" altLang="sk-SK" sz="1600" spc="-3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vlastné náboženstvo si zachovávajú prisťahovalci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z Ázie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800" dirty="0">
                <a:latin typeface="Arial Narrow" panose="020B0606020202030204" pitchFamily="34" charset="0"/>
              </a:rPr>
              <a:t>v oblastiach s prevahou prisťahovalcov </a:t>
            </a:r>
            <a:br>
              <a:rPr lang="en-GB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z JV a V Ázie sa praktizuje </a:t>
            </a:r>
            <a:r>
              <a:rPr lang="sk-SK" altLang="sk-SK" sz="1800" b="1" dirty="0">
                <a:latin typeface="Arial Narrow" panose="020B0606020202030204" pitchFamily="34" charset="0"/>
              </a:rPr>
              <a:t>budhizmus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800" dirty="0">
                <a:latin typeface="Arial Narrow" panose="020B0606020202030204" pitchFamily="34" charset="0"/>
              </a:rPr>
              <a:t>Indovia si priniesli </a:t>
            </a:r>
            <a:r>
              <a:rPr lang="sk-SK" altLang="sk-SK" sz="1800" b="1" dirty="0">
                <a:latin typeface="Arial Narrow" panose="020B0606020202030204" pitchFamily="34" charset="0"/>
              </a:rPr>
              <a:t>hinduizmus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altLang="sk-SK" sz="1800" dirty="0" err="1">
                <a:latin typeface="Arial Narrow" panose="020B0606020202030204" pitchFamily="34" charset="0"/>
              </a:rPr>
              <a:t>blízkovýchodní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imigranti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latin typeface="Arial Narrow" panose="020B0606020202030204" pitchFamily="34" charset="0"/>
              </a:rPr>
              <a:t>islam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vďaka </a:t>
            </a:r>
            <a:r>
              <a:rPr lang="sk-SK" altLang="sk-SK" sz="2000" dirty="0" err="1">
                <a:latin typeface="Arial Narrow" panose="020B0606020202030204" pitchFamily="34" charset="0"/>
              </a:rPr>
              <a:t>exodu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>
                <a:latin typeface="Arial Narrow" panose="020B0606020202030204" pitchFamily="34" charset="0"/>
              </a:rPr>
              <a:t>Židov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>
                <a:latin typeface="Arial Narrow" panose="020B0606020202030204" pitchFamily="34" charset="0"/>
              </a:rPr>
              <a:t>je </a:t>
            </a:r>
            <a:r>
              <a:rPr lang="sk-SK" altLang="sk-SK" sz="2000" dirty="0">
                <a:latin typeface="Arial Narrow" panose="020B0606020202030204" pitchFamily="34" charset="0"/>
              </a:rPr>
              <a:t>dnes v USA najväčšia diaspóra </a:t>
            </a:r>
            <a:r>
              <a:rPr lang="en-GB" altLang="sk-SK" sz="2000" dirty="0">
                <a:latin typeface="Arial Narrow" panose="020B0606020202030204" pitchFamily="34" charset="0"/>
              </a:rPr>
              <a:t>ž</a:t>
            </a:r>
            <a:r>
              <a:rPr lang="sk-SK" altLang="sk-SK" sz="2000" dirty="0" err="1">
                <a:latin typeface="Arial Narrow" panose="020B0606020202030204" pitchFamily="34" charset="0"/>
              </a:rPr>
              <a:t>idov</a:t>
            </a:r>
            <a:r>
              <a:rPr lang="en-GB" altLang="sk-SK" sz="2000" dirty="0">
                <a:latin typeface="Arial Narrow" panose="020B0606020202030204" pitchFamily="34" charset="0"/>
              </a:rPr>
              <a:t> (</a:t>
            </a:r>
            <a:r>
              <a:rPr lang="sk-SK" altLang="sk-SK" sz="2000" dirty="0">
                <a:latin typeface="Arial Narrow" panose="020B0606020202030204" pitchFamily="34" charset="0"/>
              </a:rPr>
              <a:t>vyznávačov judaizmu</a:t>
            </a:r>
            <a:r>
              <a:rPr lang="en-GB" altLang="sk-SK" sz="2000" dirty="0">
                <a:latin typeface="Arial Narrow" panose="020B0606020202030204" pitchFamily="34" charset="0"/>
              </a:rPr>
              <a:t>)</a:t>
            </a:r>
            <a:r>
              <a:rPr lang="sk-SK" altLang="sk-SK" sz="2000" dirty="0">
                <a:latin typeface="Arial Narrow" panose="020B0606020202030204" pitchFamily="34" charset="0"/>
              </a:rPr>
              <a:t> na svete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2060575"/>
            <a:ext cx="19145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68638"/>
            <a:ext cx="1628775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4221163"/>
            <a:ext cx="20351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797425"/>
            <a:ext cx="1900238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589588"/>
            <a:ext cx="1727200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Rot="1" noChangeArrowheads="1"/>
          </p:cNvSpPr>
          <p:nvPr/>
        </p:nvSpPr>
        <p:spPr bwMode="auto">
          <a:xfrm>
            <a:off x="0" y="0"/>
            <a:ext cx="9144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k-SK" altLang="sk-SK" sz="4000" kern="0">
                <a:latin typeface="Arial" charset="0"/>
              </a:rPr>
              <a:t>štruktúra obyv. podľa náboženstva</a:t>
            </a:r>
            <a:endParaRPr lang="sk-SK" altLang="sk-SK" sz="4000" kern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56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4000" dirty="0">
                <a:latin typeface="Arial" charset="0"/>
              </a:rPr>
              <a:t>štruktúra obyv. podľa náboženstva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60" y="881740"/>
            <a:ext cx="3851920" cy="540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567" y="764704"/>
            <a:ext cx="5646738" cy="5760640"/>
          </a:xfr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súčasný stav odráža náboženské štruktúry kolonizátorov (</a:t>
            </a:r>
            <a:r>
              <a:rPr lang="sk-SK" altLang="sk-SK" sz="2000" b="1" dirty="0">
                <a:latin typeface="Arial Narrow" panose="020B0606020202030204" pitchFamily="34" charset="0"/>
              </a:rPr>
              <a:t>kresťanstvo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b="1" dirty="0">
                <a:latin typeface="Arial Narrow" panose="020B0606020202030204" pitchFamily="34" charset="0"/>
              </a:rPr>
              <a:t>animistické kulty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dirty="0" err="1">
                <a:latin typeface="Arial Narrow" panose="020B0606020202030204" pitchFamily="34" charset="0"/>
              </a:rPr>
              <a:t>Amerindiánov</a:t>
            </a:r>
            <a:r>
              <a:rPr lang="sk-SK" altLang="sk-SK" sz="2000" dirty="0">
                <a:latin typeface="Arial Narrow" panose="020B0606020202030204" pitchFamily="34" charset="0"/>
              </a:rPr>
              <a:t> sa udržali len sporadicky na severe kontinentu a </a:t>
            </a:r>
            <a:br>
              <a:rPr lang="en-GB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v Amazonskom pralese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miestami sa udržali </a:t>
            </a:r>
            <a:r>
              <a:rPr lang="sk-SK" altLang="sk-SK" sz="2000" b="1" dirty="0">
                <a:latin typeface="Arial Narrow" panose="020B0606020202030204" pitchFamily="34" charset="0"/>
              </a:rPr>
              <a:t>africké kulty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br>
              <a:rPr lang="en-GB" altLang="sk-SK" sz="2000" dirty="0">
                <a:latin typeface="Arial Narrow" panose="020B0606020202030204" pitchFamily="34" charset="0"/>
              </a:rPr>
            </a:br>
            <a:r>
              <a:rPr lang="en-GB" altLang="sk-SK" sz="2000" dirty="0">
                <a:latin typeface="Arial Narrow" panose="020B0606020202030204" pitchFamily="34" charset="0"/>
              </a:rPr>
              <a:t>- </a:t>
            </a:r>
            <a:r>
              <a:rPr lang="sk-SK" altLang="sk-SK" sz="2000" b="1" dirty="0" err="1">
                <a:latin typeface="Arial Narrow" panose="020B0606020202030204" pitchFamily="34" charset="0"/>
              </a:rPr>
              <a:t>vúdú</a:t>
            </a:r>
            <a:r>
              <a:rPr lang="sk-SK" altLang="sk-SK" sz="2000" dirty="0">
                <a:latin typeface="Arial Narrow" panose="020B0606020202030204" pitchFamily="34" charset="0"/>
              </a:rPr>
              <a:t> na Haiti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altLang="sk-SK" sz="2000" dirty="0">
                <a:latin typeface="Arial Narrow" panose="020B0606020202030204" pitchFamily="34" charset="0"/>
              </a:rPr>
              <a:t>resp. </a:t>
            </a:r>
            <a:r>
              <a:rPr lang="en-GB" altLang="sk-SK" sz="2000" dirty="0" err="1">
                <a:latin typeface="Arial Narrow" panose="020B0606020202030204" pitchFamily="34" charset="0"/>
              </a:rPr>
              <a:t>vznikli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nové</a:t>
            </a:r>
            <a:r>
              <a:rPr lang="en-GB" altLang="sk-SK" sz="2000" dirty="0">
                <a:latin typeface="Arial Narrow" panose="020B0606020202030204" pitchFamily="34" charset="0"/>
              </a:rPr>
              <a:t>: </a:t>
            </a:r>
            <a:r>
              <a:rPr lang="en-GB" altLang="sk-SK" sz="2000" b="1" dirty="0" err="1">
                <a:latin typeface="Arial Narrow" panose="020B0606020202030204" pitchFamily="34" charset="0"/>
              </a:rPr>
              <a:t>Rastafariánstvo</a:t>
            </a:r>
            <a:endParaRPr lang="sk-SK" altLang="sk-SK" sz="2000" b="1" dirty="0">
              <a:latin typeface="Arial Narrow" panose="020B0606020202030204" pitchFamily="34" charset="0"/>
            </a:endParaRPr>
          </a:p>
          <a:p>
            <a:pPr lvl="2" eaLnBrk="1" hangingPunct="1">
              <a:spcBef>
                <a:spcPts val="600"/>
              </a:spcBef>
              <a:defRPr/>
            </a:pPr>
            <a:r>
              <a:rPr lang="fi-FI" altLang="sk-SK" sz="1600" dirty="0">
                <a:latin typeface="Arial Narrow" panose="020B0606020202030204" pitchFamily="34" charset="0"/>
              </a:rPr>
              <a:t>c</a:t>
            </a:r>
            <a:r>
              <a:rPr lang="sk-SK" altLang="sk-SK" sz="1600" dirty="0" err="1">
                <a:latin typeface="Arial Narrow" panose="020B0606020202030204" pitchFamily="34" charset="0"/>
              </a:rPr>
              <a:t>isár</a:t>
            </a:r>
            <a:r>
              <a:rPr lang="fi-FI" altLang="sk-SK" sz="1600" dirty="0">
                <a:latin typeface="Arial Narrow" panose="020B0606020202030204" pitchFamily="34" charset="0"/>
              </a:rPr>
              <a:t> Haile Selassie </a:t>
            </a:r>
            <a:r>
              <a:rPr lang="sk-SK" altLang="sk-SK" sz="1600" dirty="0">
                <a:latin typeface="Arial Narrow" panose="020B0606020202030204" pitchFamily="34" charset="0"/>
              </a:rPr>
              <a:t> - </a:t>
            </a:r>
            <a:r>
              <a:rPr lang="fi-FI" altLang="sk-SK" sz="1600" dirty="0">
                <a:latin typeface="Arial Narrow" panose="020B0606020202030204" pitchFamily="34" charset="0"/>
              </a:rPr>
              <a:t>rás Tafari Makonnen</a:t>
            </a:r>
            <a:br>
              <a:rPr lang="sk-SK" altLang="sk-SK" sz="1600" dirty="0">
                <a:latin typeface="Arial Narrow" panose="020B0606020202030204" pitchFamily="34" charset="0"/>
              </a:rPr>
            </a:br>
            <a:r>
              <a:rPr lang="sk-SK" altLang="sk-SK" sz="1600" spc="-30" dirty="0">
                <a:latin typeface="Arial Narrow" panose="020B0606020202030204" pitchFamily="34" charset="0"/>
              </a:rPr>
              <a:t>vyznávači – stratený izraelský kmeň – potomkovia </a:t>
            </a:r>
            <a:r>
              <a:rPr lang="sk-SK" altLang="sk-SK" sz="1600" spc="-30" dirty="0" err="1">
                <a:latin typeface="Arial Narrow" panose="020B0606020202030204" pitchFamily="34" charset="0"/>
              </a:rPr>
              <a:t>Šalamuna</a:t>
            </a:r>
            <a:endParaRPr lang="sk-SK" altLang="sk-SK" sz="1600" spc="-3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vlastné náboženstvo si zachovávajú prisťahovalci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z Ázie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800" dirty="0">
                <a:latin typeface="Arial Narrow" panose="020B0606020202030204" pitchFamily="34" charset="0"/>
              </a:rPr>
              <a:t>v oblastiach s prevahou prisťahovalcov </a:t>
            </a:r>
            <a:br>
              <a:rPr lang="en-GB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z JV a V Ázie sa praktizuje </a:t>
            </a:r>
            <a:r>
              <a:rPr lang="sk-SK" altLang="sk-SK" sz="1800" b="1" dirty="0">
                <a:latin typeface="Arial Narrow" panose="020B0606020202030204" pitchFamily="34" charset="0"/>
              </a:rPr>
              <a:t>budhizmus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800" dirty="0">
                <a:latin typeface="Arial Narrow" panose="020B0606020202030204" pitchFamily="34" charset="0"/>
              </a:rPr>
              <a:t>Indovia si priniesli </a:t>
            </a:r>
            <a:r>
              <a:rPr lang="sk-SK" altLang="sk-SK" sz="1800" b="1" dirty="0">
                <a:latin typeface="Arial Narrow" panose="020B0606020202030204" pitchFamily="34" charset="0"/>
              </a:rPr>
              <a:t>hinduizmus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GB" altLang="sk-SK" sz="1800" dirty="0" err="1">
                <a:latin typeface="Arial Narrow" panose="020B0606020202030204" pitchFamily="34" charset="0"/>
              </a:rPr>
              <a:t>blízkovýchodní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imigranti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latin typeface="Arial Narrow" panose="020B0606020202030204" pitchFamily="34" charset="0"/>
              </a:rPr>
              <a:t>islam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vďaka </a:t>
            </a:r>
            <a:r>
              <a:rPr lang="sk-SK" altLang="sk-SK" sz="2000" dirty="0" err="1">
                <a:latin typeface="Arial Narrow" panose="020B0606020202030204" pitchFamily="34" charset="0"/>
              </a:rPr>
              <a:t>exodu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2000" b="1" dirty="0">
                <a:latin typeface="Arial Narrow" panose="020B0606020202030204" pitchFamily="34" charset="0"/>
              </a:rPr>
              <a:t>Židov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>
                <a:latin typeface="Arial Narrow" panose="020B0606020202030204" pitchFamily="34" charset="0"/>
              </a:rPr>
              <a:t>je </a:t>
            </a:r>
            <a:r>
              <a:rPr lang="sk-SK" altLang="sk-SK" sz="2000" dirty="0">
                <a:latin typeface="Arial Narrow" panose="020B0606020202030204" pitchFamily="34" charset="0"/>
              </a:rPr>
              <a:t>dnes v USA najväčšia diaspóra </a:t>
            </a:r>
            <a:r>
              <a:rPr lang="en-GB" altLang="sk-SK" sz="2000" dirty="0">
                <a:latin typeface="Arial Narrow" panose="020B0606020202030204" pitchFamily="34" charset="0"/>
              </a:rPr>
              <a:t>ž</a:t>
            </a:r>
            <a:r>
              <a:rPr lang="sk-SK" altLang="sk-SK" sz="2000" dirty="0" err="1">
                <a:latin typeface="Arial Narrow" panose="020B0606020202030204" pitchFamily="34" charset="0"/>
              </a:rPr>
              <a:t>idov</a:t>
            </a:r>
            <a:r>
              <a:rPr lang="en-GB" altLang="sk-SK" sz="2000" dirty="0">
                <a:latin typeface="Arial Narrow" panose="020B0606020202030204" pitchFamily="34" charset="0"/>
              </a:rPr>
              <a:t> (</a:t>
            </a:r>
            <a:r>
              <a:rPr lang="sk-SK" altLang="sk-SK" sz="2000" dirty="0">
                <a:latin typeface="Arial Narrow" panose="020B0606020202030204" pitchFamily="34" charset="0"/>
              </a:rPr>
              <a:t>vyznávačov judaizmu</a:t>
            </a:r>
            <a:r>
              <a:rPr lang="en-GB" altLang="sk-SK" sz="2000" dirty="0">
                <a:latin typeface="Arial Narrow" panose="020B0606020202030204" pitchFamily="34" charset="0"/>
              </a:rPr>
              <a:t>)</a:t>
            </a:r>
            <a:r>
              <a:rPr lang="sk-SK" altLang="sk-SK" sz="2000" dirty="0">
                <a:latin typeface="Arial Narrow" panose="020B0606020202030204" pitchFamily="34" charset="0"/>
              </a:rPr>
              <a:t> na svete</a:t>
            </a:r>
          </a:p>
        </p:txBody>
      </p:sp>
    </p:spTree>
    <p:extLst>
      <p:ext uri="{BB962C8B-B14F-4D97-AF65-F5344CB8AC3E}">
        <p14:creationId xmlns:p14="http://schemas.microsoft.com/office/powerpoint/2010/main" val="421610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00200" y="0"/>
            <a:ext cx="11201400" cy="6165850"/>
          </a:xfrm>
        </p:spPr>
      </p:pic>
    </p:spTree>
    <p:extLst>
      <p:ext uri="{BB962C8B-B14F-4D97-AF65-F5344CB8AC3E}">
        <p14:creationId xmlns:p14="http://schemas.microsoft.com/office/powerpoint/2010/main" val="3042011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79692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4200" b="0" dirty="0">
                <a:solidFill>
                  <a:schemeClr val="tx1"/>
                </a:solidFill>
                <a:effectLst/>
              </a:rPr>
              <a:t>Celkový prírastok (2015)</a:t>
            </a:r>
          </a:p>
        </p:txBody>
      </p:sp>
      <p:pic>
        <p:nvPicPr>
          <p:cNvPr id="4" name="Picture 4" descr="http://pages.uwc.edu/keith.montgomery/Demotrans/demtra18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2510" r="13843" b="9629"/>
          <a:stretch/>
        </p:blipFill>
        <p:spPr bwMode="auto">
          <a:xfrm>
            <a:off x="-1017" y="1124744"/>
            <a:ext cx="91450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987824" y="6308457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pravdepodobný vývoj v budúcnosti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407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24744"/>
          </a:xfrm>
        </p:spPr>
        <p:txBody>
          <a:bodyPr/>
          <a:lstStyle/>
          <a:p>
            <a:pPr eaLnBrk="1" hangingPunct="1"/>
            <a:r>
              <a:rPr lang="sk-SK" altLang="sk-SK" sz="4200" b="0" dirty="0">
                <a:solidFill>
                  <a:srgbClr val="FFFFFF"/>
                </a:solidFill>
                <a:effectLst/>
              </a:rPr>
              <a:t>Prirodzený prírastok v ‰ (201</a:t>
            </a:r>
            <a:r>
              <a:rPr lang="en-GB" altLang="sk-SK" sz="4200" b="0" dirty="0">
                <a:solidFill>
                  <a:srgbClr val="FFFFFF"/>
                </a:solidFill>
                <a:effectLst/>
              </a:rPr>
              <a:t>5</a:t>
            </a:r>
            <a:r>
              <a:rPr lang="sk-SK" altLang="sk-SK" sz="4200" b="0" dirty="0">
                <a:solidFill>
                  <a:srgbClr val="FFFFFF"/>
                </a:solidFill>
                <a:effectLst/>
              </a:rPr>
              <a:t>)</a:t>
            </a:r>
            <a:br>
              <a:rPr lang="en-GB" altLang="sk-SK" sz="4200" b="0" dirty="0">
                <a:solidFill>
                  <a:srgbClr val="FFFFFF"/>
                </a:solidFill>
                <a:effectLst/>
              </a:rPr>
            </a:br>
            <a:r>
              <a:rPr lang="en-GB" altLang="sk-SK" sz="1200" b="0" dirty="0">
                <a:solidFill>
                  <a:srgbClr val="FFFFFF"/>
                </a:solidFill>
                <a:effectLst/>
              </a:rPr>
              <a:t>					</a:t>
            </a:r>
            <a:br>
              <a:rPr lang="en-GB" altLang="sk-SK" sz="1200" b="0" dirty="0">
                <a:solidFill>
                  <a:srgbClr val="FFFFFF"/>
                </a:solidFill>
                <a:effectLst/>
              </a:rPr>
            </a:br>
            <a:r>
              <a:rPr lang="en-GB" altLang="sk-SK" sz="1200" b="0" dirty="0">
                <a:solidFill>
                  <a:srgbClr val="FFFFFF"/>
                </a:solidFill>
                <a:effectLst/>
              </a:rPr>
              <a:t>						</a:t>
            </a:r>
            <a:r>
              <a:rPr lang="en-GB" altLang="sk-SK" sz="1200" dirty="0">
                <a:solidFill>
                  <a:srgbClr val="FFFFFF"/>
                </a:solidFill>
                <a:effectLst/>
                <a:hlinkClick r:id="rId2"/>
              </a:rPr>
              <a:t>(pozri </a:t>
            </a:r>
            <a:r>
              <a:rPr lang="en-GB" altLang="sk-SK" sz="1200" dirty="0" err="1">
                <a:solidFill>
                  <a:srgbClr val="FFFFFF"/>
                </a:solidFill>
                <a:effectLst/>
                <a:hlinkClick r:id="rId2"/>
              </a:rPr>
              <a:t>interaktívnu</a:t>
            </a:r>
            <a:r>
              <a:rPr lang="en-GB" altLang="sk-SK" sz="1200" dirty="0">
                <a:solidFill>
                  <a:srgbClr val="FFFFFF"/>
                </a:solidFill>
                <a:effectLst/>
                <a:hlinkClick r:id="rId2"/>
              </a:rPr>
              <a:t> </a:t>
            </a:r>
            <a:r>
              <a:rPr lang="en-GB" altLang="sk-SK" sz="1200" dirty="0" err="1">
                <a:solidFill>
                  <a:srgbClr val="FFFFFF"/>
                </a:solidFill>
                <a:effectLst/>
                <a:hlinkClick r:id="rId2"/>
              </a:rPr>
              <a:t>mapu</a:t>
            </a:r>
            <a:r>
              <a:rPr lang="en-GB" altLang="sk-SK" sz="1200" dirty="0">
                <a:solidFill>
                  <a:srgbClr val="FFFFFF"/>
                </a:solidFill>
                <a:effectLst/>
                <a:hlinkClick r:id="rId2"/>
              </a:rPr>
              <a:t>)</a:t>
            </a:r>
            <a:endParaRPr lang="sk-SK" altLang="sk-SK" sz="1200" b="0" dirty="0">
              <a:solidFill>
                <a:srgbClr val="FFFFFF"/>
              </a:solidFill>
              <a:effectLst/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l="25588" t="29700" r="26376" b="19201"/>
          <a:stretch/>
        </p:blipFill>
        <p:spPr>
          <a:xfrm>
            <a:off x="190625" y="1268760"/>
            <a:ext cx="878497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28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25588" t="31100" r="26376" b="17801"/>
          <a:stretch/>
        </p:blipFill>
        <p:spPr>
          <a:xfrm>
            <a:off x="107504" y="1484784"/>
            <a:ext cx="8784976" cy="5256584"/>
          </a:xfrm>
          <a:prstGeom prst="rect">
            <a:avLst/>
          </a:prstGeom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67544" y="260648"/>
            <a:ext cx="82296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sk-SK" sz="4200" b="0" kern="0" dirty="0" err="1">
                <a:solidFill>
                  <a:srgbClr val="FFFFFF"/>
                </a:solidFill>
                <a:effectLst/>
              </a:rPr>
              <a:t>Migračný</a:t>
            </a:r>
            <a:r>
              <a:rPr lang="sk-SK" altLang="sk-SK" sz="4200" b="0" kern="0" dirty="0">
                <a:solidFill>
                  <a:srgbClr val="FFFFFF"/>
                </a:solidFill>
                <a:effectLst/>
              </a:rPr>
              <a:t> prírastok v ‰ (201</a:t>
            </a:r>
            <a:r>
              <a:rPr lang="en-GB" altLang="sk-SK" sz="4200" b="0" kern="0" dirty="0">
                <a:solidFill>
                  <a:srgbClr val="FFFFFF"/>
                </a:solidFill>
                <a:effectLst/>
              </a:rPr>
              <a:t>0*</a:t>
            </a:r>
            <a:r>
              <a:rPr lang="sk-SK" altLang="sk-SK" sz="4200" b="0" kern="0" dirty="0">
                <a:solidFill>
                  <a:srgbClr val="FFFFFF"/>
                </a:solidFill>
                <a:effectLst/>
              </a:rPr>
              <a:t>)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5004048" y="980728"/>
            <a:ext cx="38884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700" dirty="0"/>
              <a:t>* lepšie vystihuje dlhodobé trendy</a:t>
            </a:r>
          </a:p>
        </p:txBody>
      </p:sp>
    </p:spTree>
    <p:extLst>
      <p:ext uri="{BB962C8B-B14F-4D97-AF65-F5344CB8AC3E}">
        <p14:creationId xmlns:p14="http://schemas.microsoft.com/office/powerpoint/2010/main" val="1752483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miera urbanizácie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1008112"/>
          </a:xfrm>
        </p:spPr>
        <p:txBody>
          <a:bodyPr/>
          <a:lstStyle/>
          <a:p>
            <a:r>
              <a:rPr lang="sk-SK" sz="2200" dirty="0">
                <a:latin typeface="Arial Narrow" panose="020B0606020202030204" pitchFamily="34" charset="0"/>
              </a:rPr>
              <a:t>spolu s Austráliou ide o kontinenty s najvyššou mierou urbanizácie</a:t>
            </a:r>
          </a:p>
          <a:p>
            <a:r>
              <a:rPr lang="sk-SK" sz="2200" dirty="0">
                <a:latin typeface="Arial Narrow" panose="020B0606020202030204" pitchFamily="34" charset="0"/>
              </a:rPr>
              <a:t>severná (vrátane Mexika) a južná v priemere cez 80 %, stredná cca 70 %</a:t>
            </a:r>
          </a:p>
          <a:p>
            <a:r>
              <a:rPr lang="sk-SK" sz="2200" dirty="0">
                <a:latin typeface="Arial Narrow" panose="020B0606020202030204" pitchFamily="34" charset="0"/>
              </a:rPr>
              <a:t>stále stúpajúce hodnoty najmä</a:t>
            </a:r>
          </a:p>
          <a:p>
            <a:endParaRPr lang="sk-SK" sz="22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5113" t="15351" r="9051" b="5292"/>
          <a:stretch/>
        </p:blipFill>
        <p:spPr>
          <a:xfrm>
            <a:off x="0" y="1340768"/>
            <a:ext cx="6347048" cy="413431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845405" y="5136530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>
                <a:solidFill>
                  <a:srgbClr val="FFCC00"/>
                </a:solidFill>
                <a:latin typeface="Arial Narrow" panose="020B0606020202030204" pitchFamily="34" charset="0"/>
                <a:hlinkClick r:id="rId3"/>
              </a:rPr>
              <a:t>zdroj (vyskúšajte si online aj zmeny v čase) </a:t>
            </a:r>
            <a:endParaRPr lang="sk-SK" sz="1600" dirty="0">
              <a:solidFill>
                <a:srgbClr val="FFCC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588224" y="1137685"/>
            <a:ext cx="2232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Uruguaj		95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Portoriko 	94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Argentína	92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Venezuela	88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Chile		88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Brazília		87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Bahamy		83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USA		82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Kanada		81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Dominikánska </a:t>
            </a:r>
            <a:r>
              <a:rPr lang="sk-SK" sz="1600" dirty="0" err="1">
                <a:latin typeface="Arial Narrow" panose="020B0606020202030204" pitchFamily="34" charset="0"/>
              </a:rPr>
              <a:t>rep</a:t>
            </a:r>
            <a:r>
              <a:rPr lang="sk-SK" sz="1600" dirty="0">
                <a:latin typeface="Arial Narrow" panose="020B0606020202030204" pitchFamily="34" charset="0"/>
              </a:rPr>
              <a:t>.	81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Kolumbia	81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Mexiko		80</a:t>
            </a:r>
          </a:p>
          <a:p>
            <a:pPr marL="285750" indent="-285750">
              <a:buFontTx/>
              <a:buChar char="-"/>
            </a:pPr>
            <a:endParaRPr lang="sk-SK" sz="160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Guatemala	51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Belize		46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Barbados	31</a:t>
            </a:r>
          </a:p>
          <a:p>
            <a:pPr marL="285750" indent="-285750">
              <a:buFontTx/>
              <a:buChar char="-"/>
            </a:pPr>
            <a:r>
              <a:rPr lang="sk-SK" sz="1600" dirty="0">
                <a:latin typeface="Arial Narrow" panose="020B0606020202030204" pitchFamily="34" charset="0"/>
              </a:rPr>
              <a:t>Guyana		27</a:t>
            </a:r>
          </a:p>
          <a:p>
            <a:r>
              <a:rPr lang="sk-SK" sz="1600" dirty="0">
                <a:latin typeface="Arial Narrow" panose="020B0606020202030204" pitchFamily="34" charset="0"/>
              </a:rPr>
              <a:t>	         </a:t>
            </a:r>
            <a:r>
              <a:rPr lang="sk-SK" sz="1600" dirty="0">
                <a:latin typeface="Arial Narrow" panose="020B0606020202030204" pitchFamily="34" charset="0"/>
                <a:hlinkClick r:id="rId4"/>
              </a:rPr>
              <a:t>zdroj</a:t>
            </a:r>
            <a:endParaRPr lang="sk-SK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85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HOSPODÁRSTVO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576" y="3962400"/>
            <a:ext cx="8159824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- výrazné rozdiely medzi Anglosaskou a Latinskou Amerikou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dirty="0">
                <a:latin typeface="Arial Narrow" panose="020B0606020202030204" pitchFamily="34" charset="0"/>
              </a:rPr>
              <a:t>- z globálneho hľadiska pomerne na dobrej úrovni</a:t>
            </a:r>
          </a:p>
          <a:p>
            <a:pPr eaLnBrk="1" hangingPunct="1">
              <a:lnSpc>
                <a:spcPct val="90000"/>
              </a:lnSpc>
            </a:pPr>
            <a:endParaRPr lang="sk-SK" altLang="sk-SK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5169" y="228600"/>
            <a:ext cx="8686800" cy="865187"/>
          </a:xfrm>
        </p:spPr>
        <p:txBody>
          <a:bodyPr/>
          <a:lstStyle/>
          <a:p>
            <a:pPr algn="r" eaLnBrk="1" hangingPunct="1">
              <a:defRPr/>
            </a:pPr>
            <a:r>
              <a:rPr lang="sk-SK" altLang="sk-SK" sz="35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makroekonomické ukazovatele za celý svetadiel</a:t>
            </a:r>
            <a:br>
              <a:rPr lang="sk-SK" altLang="sk-SK" sz="38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k-SK" altLang="sk-SK" sz="3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en-GB" altLang="sk-SK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MMF</a:t>
            </a:r>
            <a:r>
              <a:rPr lang="sk-SK" altLang="sk-SK" sz="32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2020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43200"/>
            <a:ext cx="9144000" cy="376872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HDP nominálny		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5 000	</a:t>
            </a:r>
            <a:r>
              <a:rPr lang="en-GB" altLang="sk-SK" sz="2400" dirty="0">
                <a:latin typeface="Arial Narrow" panose="020B0606020202030204" pitchFamily="34" charset="0"/>
              </a:rPr>
              <a:t>	  </a:t>
            </a:r>
            <a:r>
              <a:rPr lang="sk-SK" altLang="sk-SK" sz="2400" dirty="0">
                <a:latin typeface="Arial Narrow" panose="020B0606020202030204" pitchFamily="34" charset="0"/>
              </a:rPr>
              <a:t>5 000	         mld. USD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HDP per </a:t>
            </a:r>
            <a:r>
              <a:rPr lang="sk-SK" altLang="sk-SK" sz="24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400" dirty="0">
                <a:latin typeface="Arial Narrow" panose="020B0606020202030204" pitchFamily="34" charset="0"/>
              </a:rPr>
              <a:t>	</a:t>
            </a:r>
            <a:r>
              <a:rPr lang="en-GB" altLang="sk-SK" sz="2400" dirty="0">
                <a:latin typeface="Arial Narrow" panose="020B0606020202030204" pitchFamily="34" charset="0"/>
              </a:rPr>
              <a:t>	5</a:t>
            </a:r>
            <a:r>
              <a:rPr lang="sk-SK" altLang="sk-SK" sz="2400" dirty="0">
                <a:latin typeface="Arial Narrow" panose="020B0606020202030204" pitchFamily="34" charset="0"/>
              </a:rPr>
              <a:t>0 000         	  8 </a:t>
            </a:r>
            <a:r>
              <a:rPr lang="en-GB" altLang="sk-SK" sz="2400" dirty="0">
                <a:latin typeface="Arial Narrow" panose="020B0606020202030204" pitchFamily="34" charset="0"/>
              </a:rPr>
              <a:t>0</a:t>
            </a:r>
            <a:r>
              <a:rPr lang="sk-SK" altLang="sk-SK" sz="2400" dirty="0">
                <a:latin typeface="Arial Narrow" panose="020B0606020202030204" pitchFamily="34" charset="0"/>
              </a:rPr>
              <a:t>00 		USD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HDP v PKS per </a:t>
            </a:r>
            <a:r>
              <a:rPr lang="sk-SK" altLang="sk-SK" sz="2400" dirty="0" err="1">
                <a:latin typeface="Arial Narrow" panose="020B0606020202030204" pitchFamily="34" charset="0"/>
              </a:rPr>
              <a:t>capita</a:t>
            </a:r>
            <a:r>
              <a:rPr lang="sk-SK" altLang="sk-SK" sz="2400" dirty="0">
                <a:latin typeface="Arial Narrow" panose="020B0606020202030204" pitchFamily="34" charset="0"/>
              </a:rPr>
              <a:t>	</a:t>
            </a:r>
            <a:r>
              <a:rPr lang="en-GB" altLang="sk-SK" sz="2400" dirty="0">
                <a:latin typeface="Arial Narrow" panose="020B0606020202030204" pitchFamily="34" charset="0"/>
              </a:rPr>
              <a:t>56</a:t>
            </a:r>
            <a:r>
              <a:rPr lang="sk-SK" altLang="sk-SK" sz="2400" dirty="0">
                <a:latin typeface="Arial Narrow" panose="020B0606020202030204" pitchFamily="34" charset="0"/>
              </a:rPr>
              <a:t> 000         </a:t>
            </a:r>
            <a:r>
              <a:rPr lang="en-GB" altLang="sk-SK" sz="2400" dirty="0"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latin typeface="Arial Narrow" panose="020B0606020202030204" pitchFamily="34" charset="0"/>
              </a:rPr>
              <a:t>1</a:t>
            </a:r>
            <a:r>
              <a:rPr lang="en-GB" altLang="sk-SK" sz="2400" dirty="0">
                <a:latin typeface="Arial Narrow" panose="020B0606020202030204" pitchFamily="34" charset="0"/>
              </a:rPr>
              <a:t>6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>
                <a:latin typeface="Arial Narrow" panose="020B0606020202030204" pitchFamily="34" charset="0"/>
              </a:rPr>
              <a:t>0</a:t>
            </a:r>
            <a:r>
              <a:rPr lang="sk-SK" altLang="sk-SK" sz="2400" dirty="0">
                <a:latin typeface="Arial Narrow" panose="020B0606020202030204" pitchFamily="34" charset="0"/>
              </a:rPr>
              <a:t>00 		</a:t>
            </a:r>
            <a:r>
              <a:rPr lang="sk-SK" altLang="sk-SK" sz="2400" dirty="0" err="1">
                <a:latin typeface="Arial Narrow" panose="020B0606020202030204" pitchFamily="34" charset="0"/>
              </a:rPr>
              <a:t>intl</a:t>
            </a:r>
            <a:r>
              <a:rPr lang="sk-SK" altLang="sk-SK" sz="2400" dirty="0">
                <a:latin typeface="Arial Narrow" panose="020B0606020202030204" pitchFamily="34" charset="0"/>
              </a:rPr>
              <a:t>. D</a:t>
            </a:r>
            <a:r>
              <a:rPr lang="en-GB" altLang="sk-SK" sz="2000" dirty="0">
                <a:latin typeface="Arial Narrow" panose="020B0606020202030204" pitchFamily="34" charset="0"/>
              </a:rPr>
              <a:t>		</a:t>
            </a:r>
            <a:endParaRPr lang="sk-SK" altLang="sk-SK" sz="2000" dirty="0">
              <a:latin typeface="Arial Narrow" panose="020B0606020202030204" pitchFamily="34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429000" y="2209800"/>
            <a:ext cx="571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000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Anglosaská	Latinská 	Amerika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5181600" y="5638800"/>
            <a:ext cx="335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 Narrow" panose="020B0606020202030204" pitchFamily="34" charset="0"/>
                <a:hlinkClick r:id="rId3"/>
              </a:rPr>
              <a:t>prehľadný</a:t>
            </a:r>
            <a:r>
              <a:rPr lang="en-GB" dirty="0">
                <a:latin typeface="Arial Narrow" panose="020B0606020202030204" pitchFamily="34" charset="0"/>
                <a:hlinkClick r:id="rId3"/>
              </a:rPr>
              <a:t> </a:t>
            </a:r>
            <a:r>
              <a:rPr lang="en-GB" dirty="0" err="1">
                <a:latin typeface="Arial Narrow" panose="020B0606020202030204" pitchFamily="34" charset="0"/>
                <a:hlinkClick r:id="rId3"/>
              </a:rPr>
              <a:t>zdroj</a:t>
            </a:r>
            <a:r>
              <a:rPr lang="en-GB" dirty="0">
                <a:latin typeface="Arial Narrow" panose="020B0606020202030204" pitchFamily="34" charset="0"/>
                <a:hlinkClick r:id="rId3"/>
              </a:rPr>
              <a:t> </a:t>
            </a:r>
            <a:r>
              <a:rPr lang="en-GB" dirty="0" err="1">
                <a:latin typeface="Arial Narrow" panose="020B0606020202030204" pitchFamily="34" charset="0"/>
                <a:hlinkClick r:id="rId3"/>
              </a:rPr>
              <a:t>štatistiky</a:t>
            </a:r>
            <a:r>
              <a:rPr lang="sk-SK" dirty="0">
                <a:latin typeface="Arial Narrow" panose="020B0606020202030204" pitchFamily="34" charset="0"/>
              </a:rPr>
              <a:t> MMF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78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654" y="228600"/>
            <a:ext cx="8229600" cy="609600"/>
          </a:xfrm>
          <a:solidFill>
            <a:srgbClr val="FFFFFF">
              <a:alpha val="63000"/>
            </a:srgbClr>
          </a:solidFill>
        </p:spPr>
        <p:txBody>
          <a:bodyPr/>
          <a:lstStyle/>
          <a:p>
            <a:pPr eaLnBrk="1" hangingPunct="1"/>
            <a:r>
              <a:rPr lang="sk-SK" altLang="sk-SK" sz="3500" dirty="0">
                <a:solidFill>
                  <a:schemeClr val="accent1"/>
                </a:solidFill>
                <a:latin typeface="Arial" panose="020B0604020202020204" pitchFamily="34" charset="0"/>
              </a:rPr>
              <a:t>krajiny podľa HDP (nominálny)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838200"/>
            <a:ext cx="3733800" cy="5334000"/>
          </a:xfrm>
          <a:solidFill>
            <a:srgbClr val="FFFFFF">
              <a:alpha val="76000"/>
            </a:srgbClr>
          </a:solidFill>
        </p:spPr>
        <p:txBody>
          <a:bodyPr/>
          <a:lstStyle/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v mil. USD (podľa MMF), 2023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1. USA		27 000 000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9. Brazília	  2 100 000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10. Kanada	  2 100 000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12. Mexiko	  1 800 000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24. Argentína	 </a:t>
            </a:r>
            <a:r>
              <a:rPr lang="en-GB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600 000</a:t>
            </a:r>
          </a:p>
          <a:p>
            <a:pPr eaLnBrk="1" hangingPunct="1">
              <a:spcBef>
                <a:spcPct val="15000"/>
              </a:spcBef>
              <a:buNone/>
              <a:defRPr/>
            </a:pPr>
            <a:r>
              <a:rPr lang="en-GB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3. Kolumbia	     350 000</a:t>
            </a:r>
          </a:p>
          <a:p>
            <a:pPr eaLnBrk="1" hangingPunct="1">
              <a:spcBef>
                <a:spcPct val="15000"/>
              </a:spcBef>
              <a:buNone/>
              <a:defRPr/>
            </a:pPr>
            <a:r>
              <a:rPr lang="sk-SK" altLang="sk-SK" sz="2300" b="1" dirty="0">
                <a:solidFill>
                  <a:schemeClr val="bg1"/>
                </a:solidFill>
                <a:latin typeface="Arial Narrow" panose="020B0606020202030204" pitchFamily="34" charset="0"/>
              </a:rPr>
              <a:t>45. Chile	     350 000</a:t>
            </a:r>
          </a:p>
          <a:p>
            <a:pPr eaLnBrk="1" hangingPunct="1">
              <a:spcBef>
                <a:spcPct val="15000"/>
              </a:spcBef>
              <a:buNone/>
              <a:defRPr/>
            </a:pPr>
            <a:endParaRPr lang="sk-SK" altLang="sk-SK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15000"/>
              </a:spcBef>
              <a:buNone/>
              <a:defRPr/>
            </a:pPr>
            <a:r>
              <a:rPr lang="sk-SK" altLang="sk-SK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72. Venezuela (2023)    90 000</a:t>
            </a:r>
          </a:p>
          <a:p>
            <a:pPr eaLnBrk="1" hangingPunct="1">
              <a:spcBef>
                <a:spcPct val="15000"/>
              </a:spcBef>
              <a:buNone/>
              <a:defRPr/>
            </a:pPr>
            <a:r>
              <a:rPr lang="sk-SK" altLang="sk-SK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83. Venezuela (2019)    50 000</a:t>
            </a:r>
          </a:p>
          <a:p>
            <a:pPr eaLnBrk="1" hangingPunct="1">
              <a:spcBef>
                <a:spcPct val="15000"/>
              </a:spcBef>
              <a:buNone/>
              <a:defRPr/>
            </a:pPr>
            <a:r>
              <a:rPr lang="sk-SK" altLang="sk-SK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41. Venezuela (2016)  </a:t>
            </a:r>
            <a:r>
              <a:rPr lang="en-GB" altLang="sk-SK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350</a:t>
            </a:r>
            <a:r>
              <a:rPr lang="sk-SK" altLang="sk-SK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 000</a:t>
            </a:r>
          </a:p>
          <a:p>
            <a:pPr eaLnBrk="1" hangingPunct="1"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r>
              <a:rPr lang="sk-SK" altLang="sk-SK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		</a:t>
            </a:r>
          </a:p>
        </p:txBody>
      </p:sp>
      <p:sp>
        <p:nvSpPr>
          <p:cNvPr id="22538" name="Text Box 11"/>
          <p:cNvSpPr txBox="1">
            <a:spLocks noChangeArrowheads="1"/>
          </p:cNvSpPr>
          <p:nvPr/>
        </p:nvSpPr>
        <p:spPr bwMode="auto">
          <a:xfrm>
            <a:off x="0" y="4800600"/>
            <a:ext cx="274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SLOVENSKO    135 000  (62.)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8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SVET	  105 000 000</a:t>
            </a:r>
          </a:p>
        </p:txBody>
      </p:sp>
    </p:spTree>
    <p:extLst>
      <p:ext uri="{BB962C8B-B14F-4D97-AF65-F5344CB8AC3E}">
        <p14:creationId xmlns:p14="http://schemas.microsoft.com/office/powerpoint/2010/main" val="3379700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066800"/>
            <a:ext cx="4800600" cy="5105400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sk-SK" altLang="sk-SK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medzinár. dolár (podľa MMF), 2023</a:t>
            </a:r>
          </a:p>
          <a:p>
            <a:pPr eaLnBrk="1" hangingPunct="1">
              <a:defRPr/>
            </a:pPr>
            <a:endParaRPr lang="sk-SK" altLang="sk-SK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9. USA		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80 000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26. Kanada		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60 000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37. Aruba 		     52 000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43. Bahamy		     45 000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46. Panama	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 43 000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50. Portoriko		     42 000</a:t>
            </a:r>
          </a:p>
          <a:p>
            <a:pPr eaLnBrk="1" hangingPunct="1">
              <a:defRPr/>
            </a:pPr>
            <a:endParaRPr lang="sk-SK" altLang="sk-SK" sz="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sk-SK" altLang="sk-SK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59. – 70. </a:t>
            </a:r>
            <a:r>
              <a:rPr lang="sk-SK" altLang="sk-SK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Trinidad a Tobago, Chile, Uruguaj</a:t>
            </a:r>
            <a:r>
              <a:rPr lang="en-GB" altLang="sk-SK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GB" altLang="sk-SK" sz="17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Sv</a:t>
            </a:r>
            <a:r>
              <a:rPr lang="en-GB" altLang="sk-SK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n-GB" altLang="sk-SK" sz="17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Krišof</a:t>
            </a:r>
            <a:r>
              <a:rPr lang="en-GB" altLang="sk-SK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 a Nevis, </a:t>
            </a:r>
            <a:r>
              <a:rPr lang="sk-SK" altLang="sk-SK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Argentína, Kostarika, Mexiko, Dominikánska republika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        </a:t>
            </a:r>
            <a:r>
              <a:rPr lang="en-GB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		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	25 000 – 35 000	</a:t>
            </a:r>
          </a:p>
          <a:p>
            <a:pPr lvl="4" eaLnBrk="1" hangingPunct="1">
              <a:defRPr/>
            </a:pPr>
            <a:endParaRPr lang="sk-SK" altLang="sk-SK" sz="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129. Venezuela		  8 000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130. Nikaragua		  7 600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132. Honduras		  7 200</a:t>
            </a:r>
          </a:p>
          <a:p>
            <a:pPr eaLnBrk="1" hangingPunct="1">
              <a:defRPr/>
            </a:pP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166 </a:t>
            </a:r>
            <a:r>
              <a:rPr lang="sk-SK" altLang="sk-SK" sz="1800" dirty="0">
                <a:solidFill>
                  <a:schemeClr val="bg1"/>
                </a:solidFill>
                <a:latin typeface="Arial Narrow" panose="020B0606020202030204" pitchFamily="34" charset="0"/>
              </a:rPr>
              <a:t>(zo 192)</a:t>
            </a:r>
            <a:r>
              <a:rPr lang="sk-SK" altLang="sk-SK" sz="1800" b="1" dirty="0">
                <a:solidFill>
                  <a:schemeClr val="bg1"/>
                </a:solidFill>
                <a:latin typeface="Arial Narrow" panose="020B0606020202030204" pitchFamily="34" charset="0"/>
              </a:rPr>
              <a:t>. Haiti	  3 200 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57200" y="6227058"/>
            <a:ext cx="86868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SVET  	          </a:t>
            </a:r>
            <a:r>
              <a:rPr kumimoji="0" lang="en-GB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sk-SK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22 000 	    1. Luxembursko 143 000	78. Brazília	20 000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SLOVENSKO (47)  </a:t>
            </a:r>
            <a:r>
              <a:rPr kumimoji="0" lang="en-GB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sk-SK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42 000	192. Južný Sudán	     500	84. </a:t>
            </a:r>
            <a:r>
              <a:rPr kumimoji="0" lang="sk-SK" altLang="sk-SK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kolumnis</a:t>
            </a:r>
            <a:r>
              <a:rPr kumimoji="0" lang="sk-SK" altLang="sk-SK" sz="1500" b="1" i="0" u="none" strike="noStrike" kern="1200" cap="none" spc="0" normalizeH="0" baseline="0" noProof="0" dirty="0">
                <a:ln>
                  <a:noFill/>
                </a:ln>
                <a:solidFill>
                  <a:srgbClr val="2210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19 500 </a:t>
            </a:r>
          </a:p>
        </p:txBody>
      </p:sp>
      <p:sp>
        <p:nvSpPr>
          <p:cNvPr id="24582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28599"/>
            <a:ext cx="8686800" cy="838201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/>
            <a:r>
              <a:rPr lang="sk-SK" altLang="sk-SK" sz="4800" dirty="0">
                <a:solidFill>
                  <a:schemeClr val="bg1"/>
                </a:solidFill>
                <a:latin typeface="Arial" panose="020B0604020202020204" pitchFamily="34" charset="0"/>
              </a:rPr>
              <a:t>krajiny podľa HDP</a:t>
            </a:r>
            <a:r>
              <a:rPr lang="sk-SK" altLang="sk-SK" sz="3800" dirty="0">
                <a:solidFill>
                  <a:schemeClr val="bg1"/>
                </a:solidFill>
              </a:rPr>
              <a:t> </a:t>
            </a:r>
            <a:r>
              <a:rPr lang="sk-SK" altLang="sk-SK" sz="3200" b="1" dirty="0">
                <a:solidFill>
                  <a:schemeClr val="bg1"/>
                </a:solidFill>
              </a:rPr>
              <a:t>per </a:t>
            </a:r>
            <a:r>
              <a:rPr lang="sk-SK" altLang="sk-SK" sz="3200" b="1" dirty="0" err="1">
                <a:solidFill>
                  <a:schemeClr val="bg1"/>
                </a:solidFill>
              </a:rPr>
              <a:t>capita</a:t>
            </a:r>
            <a:r>
              <a:rPr lang="sk-SK" altLang="sk-SK" sz="3200" b="1" dirty="0">
                <a:solidFill>
                  <a:schemeClr val="bg1"/>
                </a:solidFill>
              </a:rPr>
              <a:t> </a:t>
            </a:r>
            <a:r>
              <a:rPr lang="sk-SK" altLang="sk-SK" sz="3200" dirty="0">
                <a:solidFill>
                  <a:schemeClr val="bg1"/>
                </a:solidFill>
              </a:rPr>
              <a:t>(</a:t>
            </a:r>
            <a:r>
              <a:rPr lang="sk-SK" altLang="sk-SK" sz="3200" b="1" dirty="0">
                <a:solidFill>
                  <a:schemeClr val="bg1"/>
                </a:solidFill>
              </a:rPr>
              <a:t>v PKS</a:t>
            </a:r>
            <a:r>
              <a:rPr lang="sk-SK" altLang="sk-SK" sz="3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3894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k-SK" altLang="sk-SK"/>
              <a:t>Historický exkurz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839200" cy="57150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pred príchodom Európanov existencia hospodársky rozvinutých civilizácií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tam, kde kolonizátori </a:t>
            </a:r>
            <a:r>
              <a:rPr lang="sk-SK" altLang="sk-SK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autochtónne obyvateľstvo</a:t>
            </a:r>
            <a:r>
              <a:rPr lang="sk-SK" altLang="sk-SK" sz="2000" dirty="0">
                <a:latin typeface="Arial Narrow" panose="020B0606020202030204" pitchFamily="34" charset="0"/>
              </a:rPr>
              <a:t> nevyhubili, rozvrátili jeho hospodárstvo, obyvateľov </a:t>
            </a:r>
            <a:r>
              <a:rPr lang="sk-SK" altLang="sk-SK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zotročili</a:t>
            </a:r>
            <a:r>
              <a:rPr lang="en-GB" altLang="sk-SK" sz="2000" dirty="0">
                <a:latin typeface="Arial Narrow" panose="020B0606020202030204" pitchFamily="34" charset="0"/>
              </a:rPr>
              <a:t>; </a:t>
            </a:r>
            <a:r>
              <a:rPr lang="sk-SK" altLang="sk-SK" sz="2000" dirty="0">
                <a:latin typeface="Arial Narrow" panose="020B0606020202030204" pitchFamily="34" charset="0"/>
              </a:rPr>
              <a:t>príchod imigrantov z Európy – nové rozvojové impulzy </a:t>
            </a:r>
            <a:r>
              <a:rPr lang="en-GB" altLang="sk-SK" sz="2000" dirty="0">
                <a:latin typeface="Arial Narrow" panose="020B0606020202030204" pitchFamily="34" charset="0"/>
              </a:rPr>
              <a:t>=&gt;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hospodárstvo začalo prudko rásť, </a:t>
            </a:r>
            <a:r>
              <a:rPr lang="sk-SK" altLang="sk-SK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drvivá väčšina ziskov a výnosov putuje do Európy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násilné </a:t>
            </a:r>
            <a:r>
              <a:rPr lang="sk-SK" altLang="sk-SK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privlečenie otrokov</a:t>
            </a:r>
            <a:r>
              <a:rPr lang="sk-SK" altLang="sk-SK" sz="2000" dirty="0">
                <a:latin typeface="Arial Narrow" panose="020B0606020202030204" pitchFamily="34" charset="0"/>
              </a:rPr>
              <a:t> umožňuje vďaka nízkym nákladom na prácu </a:t>
            </a:r>
            <a:r>
              <a:rPr lang="sk-SK" altLang="sk-SK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ešte väčší rozvoj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800" dirty="0">
                <a:latin typeface="Arial Narrow" panose="020B0606020202030204" pitchFamily="34" charset="0"/>
              </a:rPr>
              <a:t>výstavba ciest, ťažba a baníctvo, plantážnictvo...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2. polovica 19. stor. otroctvo postupne zrušené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začiatok 20. stor. USA: </a:t>
            </a:r>
            <a:r>
              <a:rPr lang="sk-SK" altLang="sk-SK" sz="2000" b="1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Fordizmus</a:t>
            </a:r>
            <a:r>
              <a:rPr lang="sk-SK" altLang="sk-SK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 – systém masovej produkcie</a:t>
            </a:r>
            <a:r>
              <a:rPr lang="sk-SK" altLang="sk-SK" sz="2000" dirty="0">
                <a:latin typeface="Arial Narrow" panose="020B0606020202030204" pitchFamily="34" charset="0"/>
              </a:rPr>
              <a:t>, štandardizácia =&gt; prudký rast hospodárstva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sk-SK" altLang="sk-SK" sz="1600" dirty="0">
                <a:latin typeface="Arial Narrow" panose="020B0606020202030204" pitchFamily="34" charset="0"/>
              </a:rPr>
              <a:t>z agrárnej krajiny sa postupne stáva priemyselná, neskôr nastupuje </a:t>
            </a:r>
            <a:r>
              <a:rPr lang="sk-SK" altLang="sk-SK" sz="1600" dirty="0" err="1">
                <a:latin typeface="Arial Narrow" panose="020B0606020202030204" pitchFamily="34" charset="0"/>
              </a:rPr>
              <a:t>terciérizácia</a:t>
            </a:r>
            <a:r>
              <a:rPr lang="sk-SK" altLang="sk-SK" sz="1600" dirty="0">
                <a:latin typeface="Arial Narrow" panose="020B0606020202030204" pitchFamily="34" charset="0"/>
              </a:rPr>
              <a:t> a </a:t>
            </a:r>
            <a:r>
              <a:rPr lang="sk-SK" altLang="sk-SK" sz="1600" dirty="0" err="1">
                <a:latin typeface="Arial Narrow" panose="020B0606020202030204" pitchFamily="34" charset="0"/>
              </a:rPr>
              <a:t>kvarterizácia</a:t>
            </a:r>
            <a:endParaRPr lang="sk-SK" altLang="sk-SK" sz="16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hospodárske cykly – </a:t>
            </a:r>
            <a:r>
              <a:rPr lang="sk-SK" altLang="sk-SK" sz="2000" dirty="0">
                <a:solidFill>
                  <a:schemeClr val="accent2"/>
                </a:solidFill>
                <a:latin typeface="Arial Narrow" panose="020B0606020202030204" pitchFamily="34" charset="0"/>
              </a:rPr>
              <a:t>krízy striedajú obdobia prudkého rastu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postupný rozvoj </a:t>
            </a:r>
            <a:r>
              <a:rPr lang="sk-SK" altLang="sk-SK" sz="2000" dirty="0">
                <a:solidFill>
                  <a:schemeClr val="accent1"/>
                </a:solidFill>
                <a:latin typeface="Arial Narrow" panose="020B0606020202030204" pitchFamily="34" charset="0"/>
              </a:rPr>
              <a:t>latinskoamerických krajín</a:t>
            </a:r>
            <a:r>
              <a:rPr lang="sk-SK" altLang="sk-SK" sz="2000" dirty="0">
                <a:latin typeface="Arial Narrow" panose="020B0606020202030204" pitchFamily="34" charset="0"/>
              </a:rPr>
              <a:t>, prudký rast po r. 1990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spc="-80" dirty="0">
                <a:latin typeface="Arial Narrow" panose="020B0606020202030204" pitchFamily="34" charset="0"/>
              </a:rPr>
              <a:t>vlna „sociálnych“ opatrení – spomalenie rastu v Latinskej Amerike po roku 2000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svetová </a:t>
            </a:r>
            <a:r>
              <a:rPr lang="sk-SK" altLang="sk-SK" sz="2000" dirty="0" err="1">
                <a:latin typeface="Arial Narrow" panose="020B0606020202030204" pitchFamily="34" charset="0"/>
              </a:rPr>
              <a:t>hosopdárska</a:t>
            </a:r>
            <a:r>
              <a:rPr lang="sk-SK" altLang="sk-SK" sz="2000" dirty="0">
                <a:latin typeface="Arial Narrow" panose="020B0606020202030204" pitchFamily="34" charset="0"/>
              </a:rPr>
              <a:t> kríza – silný krátkodobý dopad na Anglosas. A.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GB" altLang="sk-SK" sz="2000" dirty="0">
                <a:latin typeface="Arial Narrow" panose="020B0606020202030204" pitchFamily="34" charset="0"/>
              </a:rPr>
              <a:t>v </a:t>
            </a:r>
            <a:r>
              <a:rPr lang="en-GB" altLang="sk-SK" sz="2000" dirty="0" err="1">
                <a:latin typeface="Arial Narrow" panose="020B0606020202030204" pitchFamily="34" charset="0"/>
              </a:rPr>
              <a:t>súčasnosti</a:t>
            </a:r>
            <a:r>
              <a:rPr lang="en-GB" altLang="sk-SK" sz="2000" dirty="0">
                <a:latin typeface="Arial Narrow" panose="020B0606020202030204" pitchFamily="34" charset="0"/>
              </a:rPr>
              <a:t> – </a:t>
            </a:r>
            <a:r>
              <a:rPr lang="en-GB" altLang="sk-SK" sz="2000" dirty="0" err="1">
                <a:latin typeface="Arial Narrow" panose="020B0606020202030204" pitchFamily="34" charset="0"/>
              </a:rPr>
              <a:t>kríza</a:t>
            </a:r>
            <a:r>
              <a:rPr lang="en-GB" altLang="sk-SK" sz="2000" dirty="0">
                <a:latin typeface="Arial Narrow" panose="020B0606020202030204" pitchFamily="34" charset="0"/>
              </a:rPr>
              <a:t> “</a:t>
            </a:r>
            <a:r>
              <a:rPr lang="en-GB" altLang="sk-SK" sz="2000" dirty="0" err="1">
                <a:latin typeface="Arial Narrow" panose="020B0606020202030204" pitchFamily="34" charset="0"/>
              </a:rPr>
              <a:t>latinskoamerického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socializmu</a:t>
            </a:r>
            <a:r>
              <a:rPr lang="en-GB" altLang="sk-SK" sz="2000" dirty="0">
                <a:latin typeface="Arial Narrow" panose="020B0606020202030204" pitchFamily="34" charset="0"/>
              </a:rPr>
              <a:t>”</a:t>
            </a:r>
            <a:r>
              <a:rPr lang="sk-SK" altLang="sk-SK" sz="2000" dirty="0">
                <a:latin typeface="Arial Narrow" panose="020B0606020202030204" pitchFamily="34" charset="0"/>
              </a:rPr>
              <a:t>, kríza cien ropy </a:t>
            </a:r>
            <a:r>
              <a:rPr lang="sk-SK" altLang="sk-SK" sz="1500" dirty="0">
                <a:latin typeface="Arial Narrow" panose="020B0606020202030204" pitchFamily="34" charset="0"/>
              </a:rPr>
              <a:t>(Venezuela</a:t>
            </a:r>
            <a:r>
              <a:rPr lang="en-GB" altLang="sk-SK" sz="1500" dirty="0">
                <a:latin typeface="Arial Narrow" panose="020B0606020202030204" pitchFamily="34" charset="0"/>
              </a:rPr>
              <a:t>, </a:t>
            </a:r>
            <a:r>
              <a:rPr lang="en-GB" altLang="sk-SK" sz="1500" dirty="0" err="1">
                <a:latin typeface="Arial Narrow" panose="020B0606020202030204" pitchFamily="34" charset="0"/>
                <a:hlinkClick r:id="rId3"/>
              </a:rPr>
              <a:t>Argentína</a:t>
            </a:r>
            <a:r>
              <a:rPr lang="sk-SK" altLang="sk-SK" sz="1500" dirty="0">
                <a:latin typeface="Arial Narrow" panose="020B0606020202030204" pitchFamily="34" charset="0"/>
              </a:rPr>
              <a:t>)</a:t>
            </a:r>
          </a:p>
          <a:p>
            <a:pPr marL="0" indent="0" eaLnBrk="1" hangingPunct="1">
              <a:spcBef>
                <a:spcPts val="600"/>
              </a:spcBef>
              <a:buNone/>
              <a:defRPr/>
            </a:pPr>
            <a:r>
              <a:rPr lang="sk-SK" altLang="sk-SK" sz="1500" dirty="0">
                <a:latin typeface="Arial Narrow" panose="020B0606020202030204" pitchFamily="34" charset="0"/>
              </a:rPr>
              <a:t>	+ kríza ako následok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81338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Predkolumbovské civilizácie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686800" cy="4606925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termín sa najčastejšie vzťahuje k najrozvinutejším stredoamerickým a andským civilizáciám </a:t>
            </a: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Olmékovia</a:t>
            </a:r>
            <a:r>
              <a:rPr lang="sk-SK" altLang="sk-SK" sz="2000" dirty="0">
                <a:latin typeface="Arial Narrow" panose="020B0606020202030204" pitchFamily="34" charset="0"/>
              </a:rPr>
              <a:t>, </a:t>
            </a:r>
            <a:r>
              <a:rPr lang="sk-SK" altLang="sk-SK" sz="2000" dirty="0" err="1">
                <a:latin typeface="Arial Narrow" panose="020B0606020202030204" pitchFamily="34" charset="0"/>
              </a:rPr>
              <a:t>Teotihuacán</a:t>
            </a:r>
            <a:r>
              <a:rPr lang="sk-SK" altLang="sk-SK" sz="2000" dirty="0">
                <a:latin typeface="Arial Narrow" panose="020B0606020202030204" pitchFamily="34" charset="0"/>
              </a:rPr>
              <a:t>, Aztékovia, </a:t>
            </a:r>
            <a:r>
              <a:rPr lang="sk-SK" altLang="sk-SK" sz="2000" dirty="0" err="1">
                <a:latin typeface="Arial Narrow" panose="020B0606020202030204" pitchFamily="34" charset="0"/>
              </a:rPr>
              <a:t>Mayovia</a:t>
            </a:r>
            <a:r>
              <a:rPr lang="sk-SK" altLang="sk-SK" sz="2000" dirty="0">
                <a:latin typeface="Arial Narrow" panose="020B0606020202030204" pitchFamily="34" charset="0"/>
              </a:rPr>
              <a:t> či </a:t>
            </a:r>
            <a:r>
              <a:rPr lang="sk-SK" altLang="sk-SK" sz="2000" dirty="0" err="1">
                <a:latin typeface="Arial Narrow" panose="020B0606020202030204" pitchFamily="34" charset="0"/>
              </a:rPr>
              <a:t>Inská</a:t>
            </a:r>
            <a:r>
              <a:rPr lang="sk-SK" altLang="sk-SK" sz="2000" dirty="0">
                <a:latin typeface="Arial Narrow" panose="020B0606020202030204" pitchFamily="34" charset="0"/>
              </a:rPr>
              <a:t> ríša</a:t>
            </a:r>
          </a:p>
          <a:p>
            <a:pPr lvl="1" eaLnBrk="1" hangingPunct="1"/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relatívne rozvinuté a veľké civilizácie sa však vyvinuli aj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v Severnej Amerike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1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 súčasnosti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Anglosaská Amerika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odvetvia s vysokou pridanou hodnotou</a:t>
            </a:r>
          </a:p>
          <a:p>
            <a:pPr lvl="2"/>
            <a:r>
              <a:rPr lang="sk-SK" dirty="0">
                <a:latin typeface="Arial Narrow" panose="020B0606020202030204" pitchFamily="34" charset="0"/>
              </a:rPr>
              <a:t>výskum, veda, vzdelanosť, inovácie, investície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rozhodujúca zložka – terciérny a kvartérny sektor</a:t>
            </a:r>
          </a:p>
          <a:p>
            <a:pPr lvl="1"/>
            <a:endParaRPr lang="sk-SK" dirty="0">
              <a:latin typeface="Arial Narrow" panose="020B0606020202030204" pitchFamily="34" charset="0"/>
            </a:endParaRPr>
          </a:p>
          <a:p>
            <a:r>
              <a:rPr lang="sk-SK" dirty="0">
                <a:latin typeface="Arial Narrow" panose="020B0606020202030204" pitchFamily="34" charset="0"/>
              </a:rPr>
              <a:t>Latinská Amerika	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tradičné odvetvia založené na lacnej pracovnej sile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rozhodujúci primárny a sekundárny sektor</a:t>
            </a:r>
          </a:p>
          <a:p>
            <a:pPr lvl="1"/>
            <a:r>
              <a:rPr lang="sk-SK" dirty="0">
                <a:latin typeface="Arial Narrow" panose="020B0606020202030204" pitchFamily="34" charset="0"/>
              </a:rPr>
              <a:t>špecifické postavenie Mexika vďaka NAFTA</a:t>
            </a:r>
          </a:p>
        </p:txBody>
      </p:sp>
    </p:spTree>
    <p:extLst>
      <p:ext uri="{BB962C8B-B14F-4D97-AF65-F5344CB8AC3E}">
        <p14:creationId xmlns:p14="http://schemas.microsoft.com/office/powerpoint/2010/main" val="728733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623"/>
            <a:ext cx="8458200" cy="6856100"/>
          </a:xfrm>
        </p:spPr>
      </p:pic>
    </p:spTree>
    <p:extLst>
      <p:ext uri="{BB962C8B-B14F-4D97-AF65-F5344CB8AC3E}">
        <p14:creationId xmlns:p14="http://schemas.microsoft.com/office/powerpoint/2010/main" val="3282074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produkty, ktorých export prináša krajinám najväčšie zisky</a:t>
            </a:r>
            <a:endParaRPr lang="en-GB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9144000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6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2C749-406E-48B5-3899-AAD168938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81355-9936-0D48-7602-FD1F65A3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produkty, ktorých export prináša krajinám najväčšie zisky</a:t>
            </a:r>
            <a:endParaRPr lang="en-GB" dirty="0"/>
          </a:p>
        </p:txBody>
      </p:sp>
      <p:pic>
        <p:nvPicPr>
          <p:cNvPr id="5" name="Obrázok 4" descr="Obrázok, na ktorom je text, mapa&#10;&#10;Automaticky generovaný popis">
            <a:extLst>
              <a:ext uri="{FF2B5EF4-FFF2-40B4-BE49-F238E27FC236}">
                <a16:creationId xmlns:a16="http://schemas.microsoft.com/office/drawing/2014/main" id="{410A445D-57FD-5B32-03CD-796802546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/>
          <a:stretch/>
        </p:blipFill>
        <p:spPr>
          <a:xfrm>
            <a:off x="269776" y="1733446"/>
            <a:ext cx="8604448" cy="51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16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8000"/>
              <a:t>KONIEC</a:t>
            </a:r>
          </a:p>
        </p:txBody>
      </p:sp>
      <p:sp>
        <p:nvSpPr>
          <p:cNvPr id="84995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altLang="sk-SK"/>
          </a:p>
        </p:txBody>
      </p:sp>
      <p:pic>
        <p:nvPicPr>
          <p:cNvPr id="84996" name="Picture 2" descr="http://www.wallsave.com/wallpapers/1920x1080/brazil-statue-of-jesus/274306/brazil-statue-of-jesus-rio-de-janeiro-hd-top-travel-lists-27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676456" cy="5078189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sk-SK" altLang="sk-SK" sz="2600" dirty="0"/>
              <a:t>	</a:t>
            </a:r>
            <a:r>
              <a:rPr lang="sk-SK" altLang="sk-SK" sz="2600" b="1" i="1" dirty="0">
                <a:solidFill>
                  <a:schemeClr val="accent1"/>
                </a:solidFill>
              </a:rPr>
              <a:t>MAYOVIA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GB" altLang="sk-SK" sz="2200" dirty="0" err="1">
                <a:latin typeface="Arial Narrow" panose="020B0606020202030204" pitchFamily="34" charset="0"/>
              </a:rPr>
              <a:t>veľmi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vyspel</a:t>
            </a:r>
            <a:r>
              <a:rPr lang="sk-SK" altLang="sk-SK" sz="2200" dirty="0">
                <a:latin typeface="Arial Narrow" panose="020B0606020202030204" pitchFamily="34" charset="0"/>
              </a:rPr>
              <a:t>á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civilizáci</a:t>
            </a:r>
            <a:r>
              <a:rPr lang="sk-SK" altLang="sk-SK" sz="2200" dirty="0">
                <a:latin typeface="Arial Narrow" panose="020B0606020202030204" pitchFamily="34" charset="0"/>
              </a:rPr>
              <a:t>a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o prvých </a:t>
            </a:r>
            <a:r>
              <a:rPr lang="sk-SK" altLang="sk-SK" sz="2200" dirty="0" err="1">
                <a:latin typeface="Arial Narrow" panose="020B0606020202030204" pitchFamily="34" charset="0"/>
              </a:rPr>
              <a:t>Mayoch</a:t>
            </a:r>
            <a:r>
              <a:rPr lang="sk-SK" altLang="sk-SK" sz="2200" dirty="0">
                <a:latin typeface="Arial Narrow" panose="020B0606020202030204" pitchFamily="34" charset="0"/>
              </a:rPr>
              <a:t> môžeme hovoriť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už asi od roku 2500 pred n. l.,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väčšina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nálezov ale pochádza až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z obdobia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po roku 1500 pred n. l.</a:t>
            </a:r>
          </a:p>
          <a:p>
            <a:pPr eaLnBrk="1" hangingPunct="1">
              <a:spcBef>
                <a:spcPts val="300"/>
              </a:spcBef>
              <a:spcAft>
                <a:spcPct val="10000"/>
              </a:spcAft>
            </a:pPr>
            <a:r>
              <a:rPr lang="sk-SK" altLang="sk-SK" sz="2200" dirty="0" err="1">
                <a:latin typeface="Arial Narrow" panose="020B0606020202030204" pitchFamily="34" charset="0"/>
              </a:rPr>
              <a:t>históri</a:t>
            </a:r>
            <a:r>
              <a:rPr lang="en-GB" altLang="sk-SK" sz="2200" dirty="0">
                <a:latin typeface="Arial Narrow" panose="020B0606020202030204" pitchFamily="34" charset="0"/>
              </a:rPr>
              <a:t>u</a:t>
            </a:r>
            <a:r>
              <a:rPr lang="sk-SK" altLang="sk-SK" sz="2200" dirty="0">
                <a:latin typeface="Arial Narrow" panose="020B0606020202030204" pitchFamily="34" charset="0"/>
              </a:rPr>
              <a:t> Mayov </a:t>
            </a:r>
            <a:r>
              <a:rPr lang="en-GB" altLang="sk-SK" sz="2200" dirty="0" err="1">
                <a:latin typeface="Arial Narrow" panose="020B0606020202030204" pitchFamily="34" charset="0"/>
              </a:rPr>
              <a:t>detailnejšie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spoznávame až v posledných dekádach, vďaka </a:t>
            </a:r>
            <a:r>
              <a:rPr lang="en-GB" altLang="sk-SK" sz="2200" dirty="0" err="1">
                <a:latin typeface="Arial Narrow" panose="020B0606020202030204" pitchFamily="34" charset="0"/>
              </a:rPr>
              <a:t>rozlúšteniu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ich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komplikovaného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hieroglyfického</a:t>
            </a:r>
            <a:r>
              <a:rPr lang="en-GB" altLang="sk-SK" sz="2200" dirty="0">
                <a:latin typeface="Arial Narrow" panose="020B0606020202030204" pitchFamily="34" charset="0"/>
              </a:rPr>
              <a:t> </a:t>
            </a:r>
            <a:r>
              <a:rPr lang="en-GB" altLang="sk-SK" sz="2200" dirty="0" err="1">
                <a:latin typeface="Arial Narrow" panose="020B0606020202030204" pitchFamily="34" charset="0"/>
              </a:rPr>
              <a:t>písma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celý polostrov Yucatán a protiľahlé územie až po T.O.</a:t>
            </a:r>
          </a:p>
          <a:p>
            <a:pPr eaLnBrk="1" hangingPunct="1">
              <a:spcBef>
                <a:spcPct val="15000"/>
              </a:spcBef>
            </a:pPr>
            <a:r>
              <a:rPr lang="sk-SK" altLang="sk-SK" sz="2000" dirty="0">
                <a:latin typeface="Arial Narrow" panose="020B0606020202030204" pitchFamily="34" charset="0"/>
              </a:rPr>
              <a:t>písmo, astronómia, matematika, </a:t>
            </a:r>
            <a:r>
              <a:rPr lang="sk-SK" altLang="sk-SK" sz="2000" b="1" dirty="0">
                <a:latin typeface="Arial Narrow" panose="020B0606020202030204" pitchFamily="34" charset="0"/>
              </a:rPr>
              <a:t>presný kalendár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slnečný rok u Mayov trval 365 dní</a:t>
            </a:r>
          </a:p>
          <a:p>
            <a:pPr lvl="1" eaLnBrk="1" hangingPunct="1">
              <a:spcBef>
                <a:spcPct val="15000"/>
              </a:spcBef>
            </a:pPr>
            <a:r>
              <a:rPr lang="sk-SK" altLang="sk-SK" sz="1600" dirty="0">
                <a:latin typeface="Arial Narrow" panose="020B0606020202030204" pitchFamily="34" charset="0"/>
              </a:rPr>
              <a:t>mal však 18 mesiacov, z ktorých každý mal 20 dní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hospodársky základ tvorilo </a:t>
            </a:r>
            <a:r>
              <a:rPr lang="sk-SK" altLang="sk-SK" sz="2200" dirty="0" err="1">
                <a:latin typeface="Arial Narrow" panose="020B0606020202030204" pitchFamily="34" charset="0"/>
              </a:rPr>
              <a:t>poľnohosp</a:t>
            </a:r>
            <a:r>
              <a:rPr lang="sk-SK" altLang="sk-SK" sz="2200" dirty="0">
                <a:latin typeface="Arial Narrow" panose="020B0606020202030204" pitchFamily="34" charset="0"/>
              </a:rPr>
              <a:t>., najmä pestovanie 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kukurice, ako platidlo sa používali kakaové bôby</a:t>
            </a:r>
          </a:p>
          <a:p>
            <a:pPr eaLnBrk="1" hangingPunct="1">
              <a:spcBef>
                <a:spcPct val="25000"/>
              </a:spcBef>
              <a:spcAft>
                <a:spcPct val="10000"/>
              </a:spcAft>
            </a:pPr>
            <a:endParaRPr lang="sk-SK" altLang="sk-SK" sz="2200" dirty="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31" y="52388"/>
            <a:ext cx="41910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831976"/>
            <a:ext cx="1763688" cy="302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57375"/>
            <a:ext cx="18065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382000" cy="1139825"/>
          </a:xfrm>
        </p:spPr>
        <p:txBody>
          <a:bodyPr/>
          <a:lstStyle/>
          <a:p>
            <a:pPr eaLnBrk="1" hangingPunct="1"/>
            <a:r>
              <a:rPr lang="sk-SK" altLang="sk-SK" sz="3200" dirty="0">
                <a:latin typeface="Arial" panose="020B0604020202020204" pitchFamily="34" charset="0"/>
              </a:rPr>
              <a:t>MEZOAMERIKA</a:t>
            </a:r>
            <a:endParaRPr lang="sk-SK" altLang="sk-SK" sz="3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29527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0"/>
          <p:cNvSpPr txBox="1">
            <a:spLocks noChangeArrowheads="1"/>
          </p:cNvSpPr>
          <p:nvPr/>
        </p:nvSpPr>
        <p:spPr bwMode="auto">
          <a:xfrm>
            <a:off x="381000" y="35814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mayské číslice vrátane nuly</a:t>
            </a:r>
          </a:p>
        </p:txBody>
      </p:sp>
      <p:pic>
        <p:nvPicPr>
          <p:cNvPr id="3277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3810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925"/>
            <a:ext cx="39624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30775"/>
            <a:ext cx="28956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6"/>
          <p:cNvSpPr txBox="1">
            <a:spLocks noChangeArrowheads="1"/>
          </p:cNvSpPr>
          <p:nvPr/>
        </p:nvSpPr>
        <p:spPr bwMode="auto">
          <a:xfrm>
            <a:off x="3657600" y="381000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 b="1">
                <a:solidFill>
                  <a:srgbClr val="000000"/>
                </a:solidFill>
              </a:rPr>
              <a:t>Pozostatky mesta Palenque</a:t>
            </a:r>
            <a:r>
              <a:rPr lang="sk-SK" altLang="sk-SK" sz="1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8604448" cy="5559896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k-SK" altLang="sk-SK" sz="2600" b="1" i="1" dirty="0">
                <a:solidFill>
                  <a:schemeClr val="accent1"/>
                </a:solidFill>
              </a:rPr>
              <a:t>AZTÉKOVIA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b="1" dirty="0">
                <a:latin typeface="Arial Narrow" panose="020B0606020202030204" pitchFamily="34" charset="0"/>
              </a:rPr>
              <a:t>v druhej polovici 12. storočia n. l.</a:t>
            </a:r>
            <a:r>
              <a:rPr lang="sk-SK" altLang="sk-SK" sz="2200" dirty="0">
                <a:latin typeface="Arial Narrow" panose="020B0606020202030204" pitchFamily="34" charset="0"/>
              </a:rPr>
              <a:t> sa objavil kmeň Aztékov, žijúci na Mexickej náhornej plošine, ktorý si postupne podmaňoval územie Mayov a </a:t>
            </a:r>
            <a:r>
              <a:rPr lang="sk-SK" altLang="sk-SK" sz="2200" dirty="0" err="1">
                <a:latin typeface="Arial Narrow" panose="020B0606020202030204" pitchFamily="34" charset="0"/>
              </a:rPr>
              <a:t>Toltékov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dobyté územie neasimiloval, len kontroloval a získaval z neho cenné suroviny a materiály (zlato, drahokamy, kožušiny, potraviny)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b="1" dirty="0">
                <a:latin typeface="Arial Narrow" panose="020B0606020202030204" pitchFamily="34" charset="0"/>
              </a:rPr>
              <a:t>Aztékovia prevzali vzdelanosť a kultúru od Mayov, kládli však väčší dôraz na vojenské umenie a náboženské rituály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spoločnosť bola široko rozvinutá a popri kňazoch mali významné postavenie aj obchodníci a remeselníci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Aztékov najviac preslávili úspechy v architektúre a sochárstve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200" b="1" dirty="0">
                <a:latin typeface="Arial Narrow" panose="020B0606020202030204" pitchFamily="34" charset="0"/>
              </a:rPr>
              <a:t>Aztécka ríša </a:t>
            </a:r>
            <a:r>
              <a:rPr lang="sk-SK" altLang="sk-SK" sz="2200" dirty="0">
                <a:latin typeface="Arial Narrow" panose="020B0606020202030204" pitchFamily="34" charset="0"/>
              </a:rPr>
              <a:t>vznikla až v roku 1428</a:t>
            </a:r>
            <a:endParaRPr lang="sk-SK" altLang="sk-SK" sz="2200" i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centrom bol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Tenochtitlan</a:t>
            </a:r>
            <a:r>
              <a:rPr lang="sk-SK" altLang="sk-SK" sz="2200" dirty="0">
                <a:latin typeface="Arial Narrow" panose="020B0606020202030204" pitchFamily="34" charset="0"/>
              </a:rPr>
              <a:t>, na ktorom dnes leží</a:t>
            </a:r>
            <a:r>
              <a:rPr lang="sk-SK" altLang="sk-SK" sz="2200" b="1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Ciudad</a:t>
            </a:r>
            <a:r>
              <a:rPr lang="sk-SK" altLang="sk-SK" sz="2200" dirty="0">
                <a:latin typeface="Arial Narrow" panose="020B0606020202030204" pitchFamily="34" charset="0"/>
              </a:rPr>
              <a:t> de </a:t>
            </a:r>
            <a:r>
              <a:rPr lang="sk-SK" altLang="sk-SK" sz="2200" dirty="0" err="1">
                <a:latin typeface="Arial Narrow" panose="020B0606020202030204" pitchFamily="34" charset="0"/>
              </a:rPr>
              <a:t>México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na základoch pôvodného chrámu bola hneď postavená katedrála</a:t>
            </a:r>
          </a:p>
          <a:p>
            <a:pPr lvl="1"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najväčšie a najkrajšie mesto vtedajšej Ameriky, 650 000 obyvateľov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ríša bola rozvrátená európskymi dobyvateľmi, ktorých viedol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Hernando</a:t>
            </a:r>
            <a:r>
              <a:rPr lang="sk-SK" altLang="sk-SK" sz="2200" b="1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Cortés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1800">
                <a:solidFill>
                  <a:srgbClr val="000000"/>
                </a:solidFill>
              </a:rPr>
              <a:t>Najväčší rozsah</a:t>
            </a: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8797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0"/>
            <a:ext cx="20050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619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09888"/>
            <a:ext cx="4257675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04172"/>
            <a:ext cx="8229600" cy="1139825"/>
          </a:xfrm>
        </p:spPr>
        <p:txBody>
          <a:bodyPr/>
          <a:lstStyle/>
          <a:p>
            <a:pPr eaLnBrk="1" hangingPunct="1"/>
            <a:r>
              <a:rPr lang="sk-SK" altLang="sk-SK" sz="2500" b="1" i="1" dirty="0">
                <a:solidFill>
                  <a:srgbClr val="CC9900"/>
                </a:solidFill>
                <a:latin typeface="+mn-lt"/>
              </a:rPr>
              <a:t>Ríša Inkov </a:t>
            </a:r>
            <a:r>
              <a:rPr lang="sk-SK" altLang="sk-SK" sz="2500" i="1" dirty="0">
                <a:solidFill>
                  <a:srgbClr val="CC9900"/>
                </a:solidFill>
                <a:latin typeface="+mn-lt"/>
              </a:rPr>
              <a:t>(1200 až 1533)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5943600" cy="3816424"/>
          </a:xfrm>
        </p:spPr>
        <p:txBody>
          <a:bodyPr/>
          <a:lstStyle/>
          <a:p>
            <a:pPr eaLnBrk="1" hangingPunct="1"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bola</a:t>
            </a:r>
            <a:r>
              <a:rPr lang="sk-SK" altLang="sk-SK" sz="15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najväčším</a:t>
            </a:r>
            <a:r>
              <a:rPr lang="sk-SK" altLang="sk-SK" sz="15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štátom</a:t>
            </a:r>
            <a:r>
              <a:rPr lang="sk-SK" altLang="sk-SK" sz="15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 err="1">
                <a:latin typeface="Arial Narrow" panose="020B0606020202030204" pitchFamily="34" charset="0"/>
              </a:rPr>
              <a:t>predkolumb</a:t>
            </a:r>
            <a:r>
              <a:rPr lang="sk-SK" altLang="sk-SK" sz="2200" dirty="0">
                <a:latin typeface="Arial Narrow" panose="020B0606020202030204" pitchFamily="34" charset="0"/>
              </a:rPr>
              <a:t>.</a:t>
            </a:r>
            <a:r>
              <a:rPr lang="sk-SK" altLang="sk-SK" sz="1000" dirty="0">
                <a:latin typeface="Arial Narrow" panose="020B0606020202030204" pitchFamily="34" charset="0"/>
              </a:rPr>
              <a:t> </a:t>
            </a:r>
            <a:r>
              <a:rPr lang="sk-SK" altLang="sk-SK" sz="2200" dirty="0">
                <a:latin typeface="Arial Narrow" panose="020B0606020202030204" pitchFamily="34" charset="0"/>
              </a:rPr>
              <a:t>Ameriky</a:t>
            </a:r>
          </a:p>
          <a:p>
            <a:pPr eaLnBrk="1" hangingPunct="1"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hlavným centrom bolo </a:t>
            </a:r>
            <a:r>
              <a:rPr lang="sk-SK" altLang="sk-SK" sz="2200" b="1" dirty="0">
                <a:latin typeface="Arial Narrow" panose="020B0606020202030204" pitchFamily="34" charset="0"/>
              </a:rPr>
              <a:t>Cuzco</a:t>
            </a:r>
          </a:p>
          <a:p>
            <a:pPr eaLnBrk="1" hangingPunct="1">
              <a:spcAft>
                <a:spcPct val="10000"/>
              </a:spcAft>
            </a:pPr>
            <a:r>
              <a:rPr lang="sk-SK" altLang="sk-SK" sz="2200" dirty="0">
                <a:latin typeface="Arial Narrow" panose="020B0606020202030204" pitchFamily="34" charset="0"/>
              </a:rPr>
              <a:t>štát zanikol pod náporom španielskych dobyvateľov, vedených </a:t>
            </a:r>
            <a:r>
              <a:rPr lang="sk-SK" altLang="sk-SK" sz="2200" dirty="0" err="1">
                <a:latin typeface="Arial Narrow" panose="020B0606020202030204" pitchFamily="34" charset="0"/>
              </a:rPr>
              <a:t>conquistadorom</a:t>
            </a:r>
            <a:r>
              <a:rPr lang="sk-SK" altLang="sk-SK" sz="2200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Franciskom</a:t>
            </a:r>
            <a:r>
              <a:rPr lang="sk-SK" altLang="sk-SK" sz="2200" b="1" dirty="0">
                <a:latin typeface="Arial Narrow" panose="020B0606020202030204" pitchFamily="34" charset="0"/>
              </a:rPr>
              <a:t>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Pizarrom</a:t>
            </a:r>
            <a:r>
              <a:rPr lang="sk-SK" altLang="sk-SK" sz="2200" b="1" dirty="0">
                <a:latin typeface="Arial Narrow" panose="020B0606020202030204" pitchFamily="34" charset="0"/>
              </a:rPr>
              <a:t> </a:t>
            </a:r>
          </a:p>
          <a:p>
            <a:pPr eaLnBrk="1" hangingPunct="1"/>
            <a:r>
              <a:rPr lang="sk-SK" altLang="sk-SK" sz="2200" b="1" i="1" dirty="0">
                <a:latin typeface="Arial Narrow" panose="020B0606020202030204" pitchFamily="34" charset="0"/>
              </a:rPr>
              <a:t>Inka </a:t>
            </a:r>
            <a:r>
              <a:rPr lang="sk-SK" altLang="sk-SK" sz="2200" i="1" dirty="0">
                <a:latin typeface="Arial Narrow" panose="020B0606020202030204" pitchFamily="34" charset="0"/>
              </a:rPr>
              <a:t>bol oficiálny titul pre panovníka a jeho príbuzných – elitu ríše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v Peru sa zachovalo </a:t>
            </a:r>
            <a:r>
              <a:rPr lang="sk-SK" altLang="sk-SK" sz="2200" b="1" dirty="0">
                <a:latin typeface="Arial Narrow" panose="020B0606020202030204" pitchFamily="34" charset="0"/>
              </a:rPr>
              <a:t>množstvo architektonických pamiatok</a:t>
            </a:r>
          </a:p>
          <a:p>
            <a:pPr eaLnBrk="1" hangingPunct="1"/>
            <a:r>
              <a:rPr lang="sk-SK" altLang="sk-SK" sz="2200" b="1" dirty="0">
                <a:latin typeface="Arial Narrow" panose="020B0606020202030204" pitchFamily="34" charset="0"/>
              </a:rPr>
              <a:t>nepoznali písmo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najznámejšia pamiatka:</a:t>
            </a:r>
            <a:br>
              <a:rPr lang="sk-SK" altLang="sk-SK" sz="2200" dirty="0">
                <a:latin typeface="Arial Narrow" panose="020B0606020202030204" pitchFamily="34" charset="0"/>
              </a:rPr>
            </a:br>
            <a:r>
              <a:rPr lang="sk-SK" altLang="sk-SK" sz="2200" b="1" dirty="0">
                <a:latin typeface="Arial Narrow" panose="020B0606020202030204" pitchFamily="34" charset="0"/>
              </a:rPr>
              <a:t>Machu </a:t>
            </a:r>
            <a:r>
              <a:rPr lang="sk-SK" altLang="sk-SK" sz="2200" b="1" dirty="0" err="1">
                <a:latin typeface="Arial Narrow" panose="020B0606020202030204" pitchFamily="34" charset="0"/>
              </a:rPr>
              <a:t>Picchu</a:t>
            </a:r>
            <a:endParaRPr lang="sk-SK" altLang="sk-SK" sz="2200" i="1" dirty="0">
              <a:latin typeface="Arial Narrow" panose="020B0606020202030204" pitchFamily="34" charset="0"/>
            </a:endParaRP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61" y="4683609"/>
            <a:ext cx="3075678" cy="217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990600"/>
            <a:ext cx="31734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7813"/>
            <a:ext cx="83820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3200" kern="0" dirty="0">
                <a:latin typeface="Arial" panose="020B0604020202020204" pitchFamily="34" charset="0"/>
              </a:rPr>
              <a:t>JUŽNÁ AMERIKA</a:t>
            </a:r>
            <a:endParaRPr lang="sk-SK" altLang="sk-SK" sz="3800" kern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úd">
  <a:themeElements>
    <a:clrScheme name="Prúd 3">
      <a:dk1>
        <a:srgbClr val="2A5400"/>
      </a:dk1>
      <a:lt1>
        <a:srgbClr val="FFFFFF"/>
      </a:lt1>
      <a:dk2>
        <a:srgbClr val="4A9400"/>
      </a:dk2>
      <a:lt2>
        <a:srgbClr val="BAE8BA"/>
      </a:lt2>
      <a:accent1>
        <a:srgbClr val="33CC33"/>
      </a:accent1>
      <a:accent2>
        <a:srgbClr val="99CC00"/>
      </a:accent2>
      <a:accent3>
        <a:srgbClr val="B1C8AA"/>
      </a:accent3>
      <a:accent4>
        <a:srgbClr val="DADADA"/>
      </a:accent4>
      <a:accent5>
        <a:srgbClr val="ADE2AD"/>
      </a:accent5>
      <a:accent6>
        <a:srgbClr val="8AB900"/>
      </a:accent6>
      <a:hlink>
        <a:srgbClr val="99FF33"/>
      </a:hlink>
      <a:folHlink>
        <a:srgbClr val="FFFF99"/>
      </a:folHlink>
    </a:clrScheme>
    <a:fontScheme name="Prúd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úd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úd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úd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kraj">
  <a:themeElements>
    <a:clrScheme name="Okraj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kraj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kraj">
  <a:themeElements>
    <a:clrScheme name="Okraj 3">
      <a:dk1>
        <a:srgbClr val="333333"/>
      </a:dk1>
      <a:lt1>
        <a:srgbClr val="FFFFFF"/>
      </a:lt1>
      <a:dk2>
        <a:srgbClr val="221013"/>
      </a:dk2>
      <a:lt2>
        <a:srgbClr val="FFFFFF"/>
      </a:lt2>
      <a:accent1>
        <a:srgbClr val="CC3300"/>
      </a:accent1>
      <a:accent2>
        <a:srgbClr val="CC9900"/>
      </a:accent2>
      <a:accent3>
        <a:srgbClr val="ABAAAA"/>
      </a:accent3>
      <a:accent4>
        <a:srgbClr val="DADADA"/>
      </a:accent4>
      <a:accent5>
        <a:srgbClr val="E2ADAA"/>
      </a:accent5>
      <a:accent6>
        <a:srgbClr val="B98A00"/>
      </a:accent6>
      <a:hlink>
        <a:srgbClr val="808080"/>
      </a:hlink>
      <a:folHlink>
        <a:srgbClr val="666633"/>
      </a:folHlink>
    </a:clrScheme>
    <a:fontScheme name="Okraj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kraj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kraj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kraj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2360</Words>
  <Application>Microsoft Office PowerPoint</Application>
  <PresentationFormat>Prezentácia na obrazovke (4:3)</PresentationFormat>
  <Paragraphs>308</Paragraphs>
  <Slides>44</Slides>
  <Notes>30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11</vt:i4>
      </vt:variant>
      <vt:variant>
        <vt:lpstr>Nadpisy snímok</vt:lpstr>
      </vt:variant>
      <vt:variant>
        <vt:i4>44</vt:i4>
      </vt:variant>
    </vt:vector>
  </HeadingPairs>
  <TitlesOfParts>
    <vt:vector size="59" baseType="lpstr">
      <vt:lpstr>Arial</vt:lpstr>
      <vt:lpstr>Arial Narrow</vt:lpstr>
      <vt:lpstr>Garamond</vt:lpstr>
      <vt:lpstr>Wingdings</vt:lpstr>
      <vt:lpstr>Predvolený návrh</vt:lpstr>
      <vt:lpstr>1_Okraj</vt:lpstr>
      <vt:lpstr>2_Okraj</vt:lpstr>
      <vt:lpstr>3_Okraj</vt:lpstr>
      <vt:lpstr>Prúd</vt:lpstr>
      <vt:lpstr>4_Okraj</vt:lpstr>
      <vt:lpstr>Okraj</vt:lpstr>
      <vt:lpstr>7_Okraj</vt:lpstr>
      <vt:lpstr>9_Okraj</vt:lpstr>
      <vt:lpstr>12_Okraj</vt:lpstr>
      <vt:lpstr>5_Okraj</vt:lpstr>
      <vt:lpstr>AMERIKA</vt:lpstr>
      <vt:lpstr>Osídľovanie/zaľudňovanie</vt:lpstr>
      <vt:lpstr>Prezentácia programu PowerPoint</vt:lpstr>
      <vt:lpstr>Predkolumbovské civilizácie</vt:lpstr>
      <vt:lpstr>MEZOAMERIKA</vt:lpstr>
      <vt:lpstr>Prezentácia programu PowerPoint</vt:lpstr>
      <vt:lpstr>Prezentácia programu PowerPoint</vt:lpstr>
      <vt:lpstr>Prezentácia programu PowerPoint</vt:lpstr>
      <vt:lpstr>Ríša Inkov (1200 až 1533)</vt:lpstr>
      <vt:lpstr>Prezentácia programu PowerPoint</vt:lpstr>
      <vt:lpstr>Prezentácia programu PowerPoint</vt:lpstr>
      <vt:lpstr>Prezentácia programu PowerPoint</vt:lpstr>
      <vt:lpstr>Prezentácia programu PowerPoint</vt:lpstr>
      <vt:lpstr>Sedemročná vojna (1756 – 1763)</vt:lpstr>
      <vt:lpstr>Americká vojna za nezávislosť        (1775 – 1783)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Demografia</vt:lpstr>
      <vt:lpstr>počet obyvateľov (2023)</vt:lpstr>
      <vt:lpstr>krajiny podľa počtu obyvateľov (2023)</vt:lpstr>
      <vt:lpstr>rozmiestnenie obyvateľstva</vt:lpstr>
      <vt:lpstr>základná rasovo-etnická štruktúra obyvateľstva amerických štátov</vt:lpstr>
      <vt:lpstr>Prezentácia programu PowerPoint</vt:lpstr>
      <vt:lpstr>čo zobrazujú dané mapy?</vt:lpstr>
      <vt:lpstr>Prezentácia programu PowerPoint</vt:lpstr>
      <vt:lpstr>štruktúra obyv. podľa náboženstva</vt:lpstr>
      <vt:lpstr>Celkový prírastok (2015)</vt:lpstr>
      <vt:lpstr>Prirodzený prírastok v ‰ (2015)             (pozri interaktívnu mapu)</vt:lpstr>
      <vt:lpstr>Prezentácia programu PowerPoint</vt:lpstr>
      <vt:lpstr>miera urbanizácie</vt:lpstr>
      <vt:lpstr>HOSPODÁRSTVO</vt:lpstr>
      <vt:lpstr>makroekonomické ukazovatele za celý svetadiel     MMF 2020</vt:lpstr>
      <vt:lpstr>krajiny podľa HDP (nominálny)</vt:lpstr>
      <vt:lpstr>krajiny podľa HDP per capita (v PKS)</vt:lpstr>
      <vt:lpstr>Historický exkurz</vt:lpstr>
      <vt:lpstr>Prezentácia programu PowerPoint</vt:lpstr>
      <vt:lpstr>V súčasnosti</vt:lpstr>
      <vt:lpstr>Prezentácia programu PowerPoint</vt:lpstr>
      <vt:lpstr>produkty, ktorých export prináša krajinám najväčšie zisky</vt:lpstr>
      <vt:lpstr>produkty, ktorých export prináša krajinám najväčšie zisky</vt:lpstr>
      <vt:lpstr>KONIEC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REGIONÁLNA GEOGRAFIA AMERIKY</dc:title>
  <dc:creator>Laco</dc:creator>
  <cp:lastModifiedBy>Reviewer</cp:lastModifiedBy>
  <cp:revision>81</cp:revision>
  <dcterms:created xsi:type="dcterms:W3CDTF">2011-09-20T21:41:13Z</dcterms:created>
  <dcterms:modified xsi:type="dcterms:W3CDTF">2025-11-26T15:56:14Z</dcterms:modified>
</cp:coreProperties>
</file>