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</p:sldMasterIdLst>
  <p:notesMasterIdLst>
    <p:notesMasterId r:id="rId52"/>
  </p:notesMasterIdLst>
  <p:sldIdLst>
    <p:sldId id="256" r:id="rId4"/>
    <p:sldId id="271" r:id="rId5"/>
    <p:sldId id="272" r:id="rId6"/>
    <p:sldId id="392" r:id="rId7"/>
    <p:sldId id="274" r:id="rId8"/>
    <p:sldId id="393" r:id="rId9"/>
    <p:sldId id="275" r:id="rId10"/>
    <p:sldId id="283" r:id="rId11"/>
    <p:sldId id="337" r:id="rId12"/>
    <p:sldId id="460" r:id="rId13"/>
    <p:sldId id="321" r:id="rId14"/>
    <p:sldId id="402" r:id="rId15"/>
    <p:sldId id="269" r:id="rId16"/>
    <p:sldId id="323" r:id="rId17"/>
    <p:sldId id="324" r:id="rId18"/>
    <p:sldId id="426" r:id="rId19"/>
    <p:sldId id="497" r:id="rId20"/>
    <p:sldId id="473" r:id="rId21"/>
    <p:sldId id="502" r:id="rId22"/>
    <p:sldId id="503" r:id="rId23"/>
    <p:sldId id="504" r:id="rId24"/>
    <p:sldId id="474" r:id="rId25"/>
    <p:sldId id="475" r:id="rId26"/>
    <p:sldId id="499" r:id="rId27"/>
    <p:sldId id="500" r:id="rId28"/>
    <p:sldId id="501" r:id="rId29"/>
    <p:sldId id="481" r:id="rId30"/>
    <p:sldId id="482" r:id="rId31"/>
    <p:sldId id="483" r:id="rId32"/>
    <p:sldId id="484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367" r:id="rId44"/>
    <p:sldId id="428" r:id="rId45"/>
    <p:sldId id="430" r:id="rId46"/>
    <p:sldId id="464" r:id="rId47"/>
    <p:sldId id="465" r:id="rId48"/>
    <p:sldId id="505" r:id="rId49"/>
    <p:sldId id="458" r:id="rId50"/>
    <p:sldId id="327" r:id="rId5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108" d="100"/>
          <a:sy n="108" d="100"/>
        </p:scale>
        <p:origin x="14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955467-5016-47F8-AB22-30EB8E2F2A9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898439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0C6C75-67F6-4489-BE87-1B4DED604F62}" type="slidenum">
              <a:rPr lang="sk-SK" altLang="sk-SK"/>
              <a:pPr eaLnBrk="1" hangingPunct="1"/>
              <a:t>1</a:t>
            </a:fld>
            <a:endParaRPr lang="sk-SK" altLang="sk-SK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14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C28951-DF64-4AA1-A29C-C4B6DEC58C95}" type="slidenum">
              <a:rPr lang="sk-SK" altLang="sk-SK"/>
              <a:pPr eaLnBrk="1" hangingPunct="1">
                <a:spcBef>
                  <a:spcPct val="0"/>
                </a:spcBef>
              </a:pPr>
              <a:t>13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13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E017-9563-8F73-A99A-0A3B2A196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8FDFF320-5279-C0DD-818F-57133DC0EB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C28951-DF64-4AA1-A29C-C4B6DEC58C95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9C8C3AF-4278-6538-0F8D-359CF564F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CC8C177-5B9B-F131-2C1C-84BF3F333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42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00465-E0DA-4241-A8C0-EFDC663C48FA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2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DE0BFC-0241-472E-9C59-EAB4F151E68A}" type="slidenum">
              <a:rPr lang="sk-SK" altLang="sk-SK"/>
              <a:pPr eaLnBrk="1" hangingPunct="1">
                <a:spcBef>
                  <a:spcPct val="0"/>
                </a:spcBef>
              </a:pPr>
              <a:t>18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48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281DB4-AB6D-4913-8B60-942B06238CD7}" type="slidenum">
              <a:rPr lang="sk-SK" altLang="sk-SK"/>
              <a:pPr eaLnBrk="1" hangingPunct="1">
                <a:spcBef>
                  <a:spcPct val="0"/>
                </a:spcBef>
              </a:pPr>
              <a:t>22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1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280452-3EB7-450F-9B6D-623F9D8394A7}" type="slidenum">
              <a:rPr lang="sk-SK" altLang="sk-SK"/>
              <a:pPr eaLnBrk="1" hangingPunct="1">
                <a:spcBef>
                  <a:spcPct val="0"/>
                </a:spcBef>
              </a:pPr>
              <a:t>23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36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9845E5-C8A9-4F4B-AA8C-0B2E37B954B7}" type="slidenum">
              <a:rPr lang="sk-SK" altLang="sk-SK"/>
              <a:pPr eaLnBrk="1" hangingPunct="1">
                <a:spcBef>
                  <a:spcPct val="0"/>
                </a:spcBef>
              </a:pPr>
              <a:t>24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00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0D8042-673B-4A12-953F-5A5AA720E16E}" type="slidenum">
              <a:rPr lang="sk-SK" altLang="sk-SK"/>
              <a:pPr eaLnBrk="1" hangingPunct="1">
                <a:spcBef>
                  <a:spcPct val="0"/>
                </a:spcBef>
              </a:pPr>
              <a:t>27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51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EE7450-4195-4D28-AD84-0ADB1F999A25}" type="slidenum">
              <a:rPr lang="sk-SK" altLang="sk-SK"/>
              <a:pPr eaLnBrk="1" hangingPunct="1">
                <a:spcBef>
                  <a:spcPct val="0"/>
                </a:spcBef>
              </a:pPr>
              <a:t>28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69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F1E6A8-C477-4594-AD54-07C0F28BE86E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7161-CD9E-4916-A3E5-DD993E748A52}" type="slidenum">
              <a:rPr lang="sk-SK" altLang="sk-SK"/>
              <a:pPr eaLnBrk="1" hangingPunct="1"/>
              <a:t>2</a:t>
            </a:fld>
            <a:endParaRPr lang="sk-SK" altLang="sk-SK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2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10D33A-FC0E-4805-9ACC-9CF6622662D9}" type="slidenum">
              <a:rPr lang="sk-SK" altLang="sk-SK"/>
              <a:pPr eaLnBrk="1" hangingPunct="1"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76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50F7BA-5AD9-4432-8D6B-5FA6B55AA02E}" type="slidenum">
              <a:rPr lang="sk-SK" altLang="sk-SK"/>
              <a:pPr eaLnBrk="1" hangingPunct="1">
                <a:spcBef>
                  <a:spcPct val="0"/>
                </a:spcBef>
              </a:pPr>
              <a:t>31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47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777E4F-6F89-41A8-A42A-91C23FED4A5F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54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2E7DC7-A96E-4199-A8D5-1DA0CA314B60}" type="slidenum">
              <a:rPr lang="sk-SK" altLang="sk-SK"/>
              <a:pPr eaLnBrk="1" hangingPunct="1">
                <a:spcBef>
                  <a:spcPct val="0"/>
                </a:spcBef>
              </a:pPr>
              <a:t>42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24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643DF-DB5F-437A-BBFD-C82C24992979}" type="slidenum">
              <a:rPr lang="sk-SK" altLang="sk-SK"/>
              <a:pPr eaLnBrk="1" hangingPunct="1">
                <a:spcBef>
                  <a:spcPct val="0"/>
                </a:spcBef>
              </a:pPr>
              <a:t>43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9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3F2652-5831-4855-B6D1-A9740FF53C44}" type="slidenum">
              <a:rPr lang="sk-SK" altLang="sk-SK"/>
              <a:pPr eaLnBrk="1" hangingPunct="1"/>
              <a:t>3</a:t>
            </a:fld>
            <a:endParaRPr lang="sk-SK" altLang="sk-SK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0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AECDD3-B8F3-4AB3-B839-2CE35D826872}" type="slidenum">
              <a:rPr lang="sk-SK" altLang="sk-SK"/>
              <a:pPr eaLnBrk="1" hangingPunct="1"/>
              <a:t>5</a:t>
            </a:fld>
            <a:endParaRPr lang="sk-SK" altLang="sk-SK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2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4BE55C-3076-4EF5-8FE2-1E4E5C4D86BE}" type="slidenum">
              <a:rPr lang="sk-SK" altLang="sk-SK"/>
              <a:pPr eaLnBrk="1" hangingPunct="1"/>
              <a:t>7</a:t>
            </a:fld>
            <a:endParaRPr lang="sk-SK" altLang="sk-SK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3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B6CAEC-BCE6-4CBF-A25A-D44B185F288E}" type="slidenum">
              <a:rPr lang="sk-SK" altLang="sk-SK"/>
              <a:pPr eaLnBrk="1" hangingPunct="1"/>
              <a:t>8</a:t>
            </a:fld>
            <a:endParaRPr lang="sk-SK" altLang="sk-SK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6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9147B-7D8F-4433-81AF-42520CCDA534}" type="slidenum">
              <a:rPr lang="sk-SK" altLang="sk-SK"/>
              <a:pPr eaLnBrk="1" hangingPunct="1">
                <a:spcBef>
                  <a:spcPct val="0"/>
                </a:spcBef>
              </a:pPr>
              <a:t>10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75287-02CE-47DD-A438-006E3D2D3865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0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173E6-EF69-49C7-A856-EEE39C945FF7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5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6D52C-CDAC-4BEB-A885-A8FCC79AB57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4126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B1F6A-9D9C-4617-A363-190946F1145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2158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246EA-F2DC-43DE-BB53-BA4A9576EFF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1852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CB0C6-1CFE-48D1-B391-E507B9B90EF4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45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72D80-FDB7-4F8D-A3F1-07B1093991FA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21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B6FC9-594B-46B4-A79D-A147C50776B7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80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508E-B8C3-4E4E-9C2B-001FFBA30B0B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35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E27AB-C0EB-4600-83D9-78763B4C79D1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5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B9231-F580-411C-8278-D63175A190AB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18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49068-A9EF-4987-AA4C-14E09366DF68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88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6C104-9DB7-44EA-8B5B-0372ED90FE5A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8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CBCC2-605F-4D7E-9277-DB20CF846B5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9733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A7AD9-AA70-4A2E-8E38-A93DBDEEC2FA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64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EA523-003F-42A7-8FB1-ACDCA0F4842A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33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CD73-F60E-41A9-BA82-F8504C23A956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2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D6817-FD1A-4B02-A87C-3EC48971D37B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5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62C9F-7C71-4CA1-9F11-2F6BCD3985A8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11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0976F-CB49-4BAA-8DE4-546BD689268D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47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09AB6-A4B2-4378-A423-E3416A94F82E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6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E95AB-4F02-4046-893D-25136787CAD9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58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05A6F-C85F-40C8-99AE-B95F501AEAA2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1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A4D99-1276-47B7-A742-0DBAB2B0E243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1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53309-CAFA-4260-80F3-BEC06E0A387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16049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4E53-5C60-4F6C-86DE-EDD5AF768345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98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D812F-6299-460D-988B-607ED5ACA5FB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9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903D7-A511-41CA-986C-897857771D0D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3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4D6AB-C1B0-4ACF-9C29-91A57AD5D124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9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7FBD7-4CB8-4138-B5E3-08ED122B9B5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8712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22BC2-8D8C-4696-8D52-6C5DDBDD599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1852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ABFC4-9550-4F44-95D0-983C99D4FEF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9116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FABFA-C070-4D39-9523-7E90A6C2516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4582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A6013-0AF0-4D5B-9E02-6EC3160C562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3583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B98B5-4587-40DE-BEF4-213E0391D6B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1274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D75B39-9221-4710-B205-A72B0E1DF9E7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BACB2FCE-E435-47AC-8169-DE9544C664EC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537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0EE83BC8-A651-454B-8380-C012B1CBAFE0}" type="slidenum">
              <a:rPr lang="sk-SK" altLang="en-US">
                <a:solidFill>
                  <a:srgbClr val="FFFFFF"/>
                </a:solidFill>
              </a:rPr>
              <a:pPr/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67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worldometers.info/world-population/asia-population/" TargetMode="Externa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b.org/international/indicator/rate-natural-increase/snapsho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b.org/international/indicator/fertility/snapsho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migrationreport.iom.int/what-we-do/world-migration-report-2024-chapter-3/asi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learningmedia.org/resource/sj14-soc-religmap/world-religions-map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sanswer.com/world-map/world-religions-map-religions-of-the-worl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sanswer.com/world-map/world-religions-map-religions-of-the-worl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panese_dialects#/media/File:Japanese_dialects-en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Afro-Asiatic-languages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Map_Porn/comments/7b7cf3/languages_of_asia_829_717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animated-map-the-comparative-might-of-continents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visualcapitalist.com/animated-map-the-comparative-might-of-continents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gnette.wikia.nocookie.net/mapgame/images/c/c1/H1qlndq7bgb01.png/revision/latest?cb=2018123002444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sk-SK" altLang="sk-SK" sz="9600"/>
              <a:t>Á Z I 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4076700"/>
            <a:ext cx="5329237" cy="338138"/>
          </a:xfrm>
          <a:solidFill>
            <a:schemeClr val="bg1">
              <a:alpha val="65881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400" b="1" dirty="0"/>
              <a:t>Krajina a spoločnosť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Vývoj počtu obyvateľov</a:t>
            </a:r>
          </a:p>
        </p:txBody>
      </p:sp>
      <p:pic>
        <p:nvPicPr>
          <p:cNvPr id="6147" name="Picture 9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60350"/>
            <a:ext cx="3924300" cy="1895475"/>
          </a:xfrm>
          <a:solidFill>
            <a:schemeClr val="accent1"/>
          </a:solidFill>
        </p:spPr>
      </p:pic>
      <p:graphicFrame>
        <p:nvGraphicFramePr>
          <p:cNvPr id="6148" name="Object 91"/>
          <p:cNvGraphicFramePr>
            <a:graphicFrameLocks noGrp="1" noChangeAspect="1"/>
          </p:cNvGraphicFramePr>
          <p:nvPr>
            <p:ph idx="1"/>
          </p:nvPr>
        </p:nvGraphicFramePr>
        <p:xfrm>
          <a:off x="0" y="2205038"/>
          <a:ext cx="8243888" cy="400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5191041" imgH="2524057" progId="Excel.Chart.8">
                  <p:embed/>
                </p:oleObj>
              </mc:Choice>
              <mc:Fallback>
                <p:oleObj name="Graf" r:id="rId4" imgW="5191041" imgH="2524057" progId="Excel.Chart.8">
                  <p:embed/>
                  <p:pic>
                    <p:nvPicPr>
                      <p:cNvPr id="6148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5038"/>
                        <a:ext cx="8243888" cy="400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93"/>
          <p:cNvSpPr txBox="1">
            <a:spLocks noChangeArrowheads="1"/>
          </p:cNvSpPr>
          <p:nvPr/>
        </p:nvSpPr>
        <p:spPr bwMode="auto">
          <a:xfrm>
            <a:off x="0" y="1268413"/>
            <a:ext cx="51482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Ázia zaberá 30 % povrchu zemskej súše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žije tu až 60 % svetovej populácie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699792" y="6211888"/>
            <a:ext cx="644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latin typeface="Arial Narrow" panose="020B0606020202030204" pitchFamily="34" charset="0"/>
              </a:rPr>
              <a:t>v r. 2017 prekonala 4,5 mld.</a:t>
            </a:r>
          </a:p>
          <a:p>
            <a:pPr algn="r"/>
            <a:r>
              <a:rPr lang="sk-SK" dirty="0">
                <a:latin typeface="Arial Narrow" panose="020B0606020202030204" pitchFamily="34" charset="0"/>
              </a:rPr>
              <a:t>v r. 2024 prekonala 4,8 mld.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487804" y="4509120"/>
            <a:ext cx="151216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err="1">
                <a:hlinkClick r:id="rId6"/>
              </a:rPr>
              <a:t>populačné</a:t>
            </a:r>
            <a:r>
              <a:rPr lang="en-GB" b="1" i="1" dirty="0">
                <a:hlinkClick r:id="rId6"/>
              </a:rPr>
              <a:t> hodiny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19051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Krajiny podľa počtu obyvateľov (2024)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7" y="981075"/>
            <a:ext cx="7726363" cy="4968552"/>
          </a:xfrm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1. India:		1 460 000 000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(18 %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2. Čína:		1 420 000 000 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(17 %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4. Indonézia:   	   290 000 000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5. Pakistan:  	 	   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50 000 000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8. Bangladéš:	   180 000 000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11. Japonsko: 	   125 000 000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13. Filipíny		   120 000 000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15. Vietnam	  	   100 000 000</a:t>
            </a:r>
          </a:p>
          <a:p>
            <a:pPr marL="0" indent="0" eaLnBrk="1" hangingPunct="1">
              <a:spcBef>
                <a:spcPts val="500"/>
              </a:spcBef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.......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Brunej:		  	450 000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Maldivy			550 000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sz="2400" i="1" dirty="0">
                <a:latin typeface="Arial Narrow" panose="020B0606020202030204" pitchFamily="34" charset="0"/>
              </a:rPr>
              <a:t>9. Rusko		30 000 000  (cca 145 000 000)</a:t>
            </a:r>
            <a:endParaRPr lang="en-GB" altLang="sk-SK" sz="2400" i="1" dirty="0">
              <a:latin typeface="Arial Narrow" panose="020B0606020202030204" pitchFamily="34" charset="0"/>
            </a:endParaRPr>
          </a:p>
          <a:p>
            <a:pPr lvl="4" eaLnBrk="1" hangingPunct="1">
              <a:spcBef>
                <a:spcPts val="500"/>
              </a:spcBef>
            </a:pP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upraven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é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podľa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The World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Factbook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CIA (20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23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Worldometer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(2023)</a:t>
            </a:r>
          </a:p>
          <a:p>
            <a:pPr eaLnBrk="1" hangingPunct="1">
              <a:spcBef>
                <a:spcPts val="5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podľa regiónov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44000" cy="5035550"/>
          </a:xfrm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43438" y="6381750"/>
            <a:ext cx="4500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 dirty="0"/>
              <a:t>* farebná škála 0 – 1</a:t>
            </a:r>
            <a:r>
              <a:rPr lang="sk-SK" altLang="sk-SK" sz="1600" dirty="0"/>
              <a:t> </a:t>
            </a:r>
            <a:r>
              <a:rPr lang="sk-SK" altLang="sk-SK" sz="2400" dirty="0"/>
              <a:t>000 a viac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0825" y="6483411"/>
            <a:ext cx="432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latin typeface="Arial Narrow" panose="020B0606020202030204" pitchFamily="34" charset="0"/>
              </a:rPr>
              <a:t>- priemerná 100 </a:t>
            </a:r>
            <a:r>
              <a:rPr lang="sk-SK" altLang="sk-SK" sz="2000" dirty="0">
                <a:solidFill>
                  <a:schemeClr val="tx2"/>
                </a:solidFill>
                <a:latin typeface="Arial Narrow" panose="020B0606020202030204" pitchFamily="34" charset="0"/>
              </a:rPr>
              <a:t>obyv./km</a:t>
            </a:r>
            <a:r>
              <a:rPr lang="sk-SK" altLang="sk-SK" sz="2000" baseline="30000" dirty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8099"/>
            <a:ext cx="3203848" cy="19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39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Prirodzený </a:t>
            </a:r>
            <a:r>
              <a:rPr lang="en-GB" altLang="sk-SK" dirty="0" err="1"/>
              <a:t>prírastok</a:t>
            </a:r>
            <a:r>
              <a:rPr lang="sk-SK" altLang="sk-SK" dirty="0"/>
              <a:t> v ‰ </a:t>
            </a:r>
            <a:r>
              <a:rPr lang="en-GB" altLang="sk-SK" sz="2000" b="1" dirty="0">
                <a:hlinkClick r:id="rId3"/>
              </a:rPr>
              <a:t>(</a:t>
            </a:r>
            <a:r>
              <a:rPr lang="en-GB" altLang="sk-SK" sz="2000" b="1" dirty="0" err="1">
                <a:hlinkClick r:id="rId3"/>
              </a:rPr>
              <a:t>pozri</a:t>
            </a:r>
            <a:r>
              <a:rPr lang="en-GB" altLang="sk-SK" sz="2000" b="1" dirty="0">
                <a:hlinkClick r:id="rId3"/>
              </a:rPr>
              <a:t> interaktívnu </a:t>
            </a:r>
            <a:r>
              <a:rPr lang="en-GB" altLang="sk-SK" sz="2000" b="1" dirty="0" err="1">
                <a:hlinkClick r:id="rId3"/>
              </a:rPr>
              <a:t>mapu</a:t>
            </a:r>
            <a:r>
              <a:rPr lang="en-GB" altLang="sk-SK" sz="2000" b="1" dirty="0">
                <a:hlinkClick r:id="rId3"/>
              </a:rPr>
              <a:t>)</a:t>
            </a:r>
            <a:endParaRPr lang="sk-SK" altLang="sk-SK" sz="2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4E8CFC5-6EAB-39C8-2D4A-25B3A33C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1228725"/>
            <a:ext cx="8477250" cy="440055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7AEF5C2-AE8C-2377-C721-B60A4C24E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75" y="5295900"/>
            <a:ext cx="5695950" cy="333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4945D-3579-C856-2377-B012A6694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984535C-BF13-0073-36BF-E09A57B81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r>
              <a:rPr lang="sk-SK" altLang="sk-SK" dirty="0"/>
              <a:t>    </a:t>
            </a:r>
            <a:r>
              <a:rPr lang="en-GB" altLang="sk-SK" sz="2000" b="1" dirty="0">
                <a:hlinkClick r:id="rId3"/>
              </a:rPr>
              <a:t>(</a:t>
            </a:r>
            <a:r>
              <a:rPr lang="en-GB" altLang="sk-SK" sz="2000" b="1" dirty="0" err="1">
                <a:hlinkClick r:id="rId3"/>
              </a:rPr>
              <a:t>pozri</a:t>
            </a:r>
            <a:r>
              <a:rPr lang="en-GB" altLang="sk-SK" sz="2000" b="1" dirty="0">
                <a:hlinkClick r:id="rId3"/>
              </a:rPr>
              <a:t> interaktívnu </a:t>
            </a:r>
            <a:r>
              <a:rPr lang="en-GB" altLang="sk-SK" sz="2000" b="1" dirty="0" err="1">
                <a:hlinkClick r:id="rId3"/>
              </a:rPr>
              <a:t>mapu</a:t>
            </a:r>
            <a:r>
              <a:rPr lang="en-GB" altLang="sk-SK" sz="2000" b="1" dirty="0">
                <a:hlinkClick r:id="rId3"/>
              </a:rPr>
              <a:t>)</a:t>
            </a:r>
            <a:endParaRPr lang="sk-SK" altLang="sk-SK" sz="2000" b="1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53EAAA8-1DB5-9A11-8F6F-3741C5C44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" y="1019175"/>
            <a:ext cx="8277225" cy="481965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B08AFC6-8FC8-DA2E-7329-2FC6D774A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5410200"/>
            <a:ext cx="44958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0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E200A-2E9D-363D-B065-11141D04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Migrácia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5B21999-B2C0-10D6-0F20-7CA874F74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310399"/>
            <a:ext cx="4858364" cy="478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32C83CB-08E6-9B43-CF9A-0A9590E83728}"/>
              </a:ext>
            </a:extLst>
          </p:cNvPr>
          <p:cNvSpPr txBox="1"/>
          <p:nvPr/>
        </p:nvSpPr>
        <p:spPr>
          <a:xfrm>
            <a:off x="7452320" y="5733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D55B2A1-9841-9E53-E380-BF9FA3772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909" y="1310399"/>
            <a:ext cx="4448091" cy="38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0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Miera</a:t>
            </a:r>
            <a:r>
              <a:rPr lang="en-GB" dirty="0"/>
              <a:t> </a:t>
            </a:r>
            <a:r>
              <a:rPr lang="en-GB" dirty="0" err="1"/>
              <a:t>urbanizácie</a:t>
            </a:r>
            <a:r>
              <a:rPr lang="en-GB" dirty="0"/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upload.wikimedia.org/wikipedia/commons/thumb/b/b1/Urbanized_population_2006.png/1920px-Urbanized_population_200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8775"/>
          <a:stretch/>
        </p:blipFill>
        <p:spPr bwMode="auto">
          <a:xfrm>
            <a:off x="35495" y="1052736"/>
            <a:ext cx="906636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903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8291512" cy="1350962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Rasy</a:t>
            </a:r>
            <a:br>
              <a:rPr lang="sk-SK" altLang="sk-SK" sz="3200">
                <a:latin typeface="Arial" panose="020B0604020202020204" pitchFamily="34" charset="0"/>
              </a:rPr>
            </a:br>
            <a:r>
              <a:rPr lang="sk-SK" altLang="sk-SK" sz="3000">
                <a:latin typeface="Arial" panose="020B0604020202020204" pitchFamily="34" charset="0"/>
              </a:rPr>
              <a:t>a národy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60350"/>
            <a:ext cx="7092950" cy="443865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17" y="4066244"/>
            <a:ext cx="9144000" cy="21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Ekvatoriálna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600" b="1" dirty="0">
                <a:latin typeface="Arial Narrow" panose="020B0606020202030204" pitchFamily="34" charset="0"/>
              </a:rPr>
              <a:t> </a:t>
            </a:r>
            <a:r>
              <a:rPr lang="sk-SK" altLang="sk-SK" sz="1600" b="1" i="1" dirty="0">
                <a:latin typeface="Arial Narrow" panose="020B0606020202030204" pitchFamily="34" charset="0"/>
              </a:rPr>
              <a:t>ostrovná JV Ázia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Europoidná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(kaukazská, eurázijská rasa, </a:t>
            </a:r>
            <a:r>
              <a:rPr lang="sk-SK" altLang="sk-SK" sz="2000" dirty="0" err="1">
                <a:latin typeface="Arial Narrow" panose="020B0606020202030204" pitchFamily="34" charset="0"/>
              </a:rPr>
              <a:t>europoidná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b="1" i="1" dirty="0">
                <a:latin typeface="Arial Narrow" panose="020B0606020202030204" pitchFamily="34" charset="0"/>
              </a:rPr>
              <a:t>Arabi (a ich rôzne vetvy), Turci, Slovania, Peržania, Indovia, kaukazské národy,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Tochari</a:t>
            </a:r>
            <a:endParaRPr lang="sk-SK" altLang="sk-SK" sz="1800" i="1" dirty="0">
              <a:latin typeface="Arial Narrow" panose="020B0606020202030204" pitchFamily="34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Mongoloidná</a:t>
            </a:r>
            <a:r>
              <a:rPr lang="sk-SK" altLang="sk-SK" sz="2000" b="1" dirty="0">
                <a:latin typeface="Arial Narrow" panose="020B0606020202030204" pitchFamily="34" charset="0"/>
              </a:rPr>
              <a:t> rasa </a:t>
            </a:r>
            <a:r>
              <a:rPr lang="sk-SK" altLang="sk-SK" sz="2000" dirty="0">
                <a:latin typeface="Arial Narrow" panose="020B0606020202030204" pitchFamily="34" charset="0"/>
              </a:rPr>
              <a:t>(žltá rasa, žltohnedá rasa, </a:t>
            </a:r>
            <a:r>
              <a:rPr lang="sk-SK" altLang="sk-SK" sz="2000" dirty="0" err="1">
                <a:latin typeface="Arial Narrow" panose="020B0606020202030204" pitchFamily="34" charset="0"/>
              </a:rPr>
              <a:t>mongoloidná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b="1" i="1" dirty="0">
                <a:latin typeface="Arial Narrow" panose="020B0606020202030204" pitchFamily="34" charset="0"/>
              </a:rPr>
              <a:t>Číňania, Mongoli, Japonci, Kórejci,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etniká</a:t>
            </a:r>
            <a:r>
              <a:rPr lang="en-GB" altLang="sk-SK" sz="1800" b="1" i="1" dirty="0">
                <a:latin typeface="Arial Narrow" panose="020B0606020202030204" pitchFamily="34" charset="0"/>
              </a:rPr>
              <a:t>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pevninskej</a:t>
            </a:r>
            <a:r>
              <a:rPr lang="en-GB" altLang="sk-SK" sz="1800" b="1" i="1" dirty="0">
                <a:latin typeface="Arial Narrow" panose="020B0606020202030204" pitchFamily="34" charset="0"/>
              </a:rPr>
              <a:t> JV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Ázie</a:t>
            </a:r>
            <a:endParaRPr lang="sk-SK" altLang="sk-SK" sz="1800" b="1" i="1" dirty="0">
              <a:latin typeface="Arial Narrow" panose="020B0606020202030204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21665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* Prvky </a:t>
            </a:r>
            <a:r>
              <a:rPr lang="sk-SK" altLang="sk-SK" sz="1800" dirty="0" err="1">
                <a:latin typeface="Arial Narrow" panose="020B0606020202030204" pitchFamily="34" charset="0"/>
              </a:rPr>
              <a:t>mongoloidnej</a:t>
            </a:r>
            <a:r>
              <a:rPr lang="sk-SK" altLang="sk-SK" sz="1800" dirty="0">
                <a:latin typeface="Arial Narrow" panose="020B0606020202030204" pitchFamily="34" charset="0"/>
              </a:rPr>
              <a:t> rasy možno vďaka tatárskym výbojom pozorovať u mnohých národov, dokonca aj v Európe; </a:t>
            </a:r>
            <a:r>
              <a:rPr lang="sk-SK" altLang="sk-SK" sz="1800" b="1" dirty="0">
                <a:latin typeface="Arial Narrow" panose="020B0606020202030204" pitchFamily="34" charset="0"/>
              </a:rPr>
              <a:t>Turci, Azerbajdžanci,</a:t>
            </a:r>
            <a:r>
              <a:rPr lang="en-GB" altLang="sk-SK" sz="1800" b="1" dirty="0">
                <a:latin typeface="Arial Narrow" panose="020B0606020202030204" pitchFamily="34" charset="0"/>
              </a:rPr>
              <a:t>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Stredoázijské</a:t>
            </a:r>
            <a:r>
              <a:rPr lang="en-GB" altLang="sk-SK" sz="1800" b="1" dirty="0">
                <a:latin typeface="Arial Narrow" panose="020B0606020202030204" pitchFamily="34" charset="0"/>
              </a:rPr>
              <a:t>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národy</a:t>
            </a:r>
            <a:r>
              <a:rPr lang="en-GB" altLang="sk-SK" sz="1800" b="1" dirty="0">
                <a:latin typeface="Arial Narrow" panose="020B0606020202030204" pitchFamily="34" charset="0"/>
              </a:rPr>
              <a:t>,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Ujguri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atď.</a:t>
            </a:r>
          </a:p>
        </p:txBody>
      </p:sp>
    </p:spTree>
    <p:extLst>
      <p:ext uri="{BB962C8B-B14F-4D97-AF65-F5344CB8AC3E}">
        <p14:creationId xmlns:p14="http://schemas.microsoft.com/office/powerpoint/2010/main" val="82491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Náboženstvo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je kolíska všetkých hlavných väčších vo svete rozšírených náboženstiev: židovstvo (judaizmus), kresťanstvo, islam, hinduizmus, budhizmus, </a:t>
            </a:r>
            <a:r>
              <a:rPr lang="sk-SK" altLang="sk-SK" dirty="0" err="1">
                <a:latin typeface="Arial Narrow" panose="020B0606020202030204" pitchFamily="34" charset="0"/>
              </a:rPr>
              <a:t>šintó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taoizmus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súčasnosti sú </a:t>
            </a:r>
            <a:r>
              <a:rPr lang="sk-SK" altLang="sk-SK" dirty="0" err="1">
                <a:latin typeface="Arial Narrow" panose="020B0606020202030204" pitchFamily="34" charset="0"/>
              </a:rPr>
              <a:t>najrozšíreniejšie</a:t>
            </a:r>
            <a:r>
              <a:rPr lang="sk-SK" altLang="sk-SK" dirty="0">
                <a:latin typeface="Arial Narrow" panose="020B0606020202030204" pitchFamily="34" charset="0"/>
              </a:rPr>
              <a:t> hinduizmus, islam a budhizmus</a:t>
            </a:r>
          </a:p>
        </p:txBody>
      </p:sp>
    </p:spTree>
    <p:extLst>
      <p:ext uri="{BB962C8B-B14F-4D97-AF65-F5344CB8AC3E}">
        <p14:creationId xmlns:p14="http://schemas.microsoft.com/office/powerpoint/2010/main" val="923016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Krajiny podľa dominantného náboženstva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7905040" cy="5805264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677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sk-SK" altLang="sk-SK" sz="5700"/>
              <a:t>H I S T Ó R I 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13" y="981075"/>
            <a:ext cx="9144000" cy="5112568"/>
          </a:xfrm>
          <a:solidFill>
            <a:schemeClr val="bg1">
              <a:alpha val="39999"/>
            </a:schemeClr>
          </a:solidFill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sk-SK" altLang="sk-SK" sz="2600" dirty="0">
                <a:latin typeface="Arial Narrow" panose="020B0606020202030204" pitchFamily="34" charset="0"/>
              </a:rPr>
              <a:t>najstaršiu históriu Ázie možno vnímať ako spoločné dejiny viacerých rôznorodých regiónov v okrajových pobrežných oblastiach, ako </a:t>
            </a:r>
            <a:r>
              <a:rPr lang="sk-SK" altLang="sk-SK" sz="2600" b="1" dirty="0">
                <a:latin typeface="Arial Narrow" panose="020B0606020202030204" pitchFamily="34" charset="0"/>
              </a:rPr>
              <a:t>východná Ázia, južná Ázia či Stredný východ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600" dirty="0">
                <a:latin typeface="Arial Narrow" panose="020B0606020202030204" pitchFamily="34" charset="0"/>
              </a:rPr>
              <a:t>úrodné údolia riek a pobrežné oblasti Ázie sú považované za kolísku troch z </a:t>
            </a:r>
            <a:r>
              <a:rPr lang="sk-SK" altLang="sk-SK" sz="2600" b="1" dirty="0">
                <a:latin typeface="Arial Narrow" panose="020B0606020202030204" pitchFamily="34" charset="0"/>
              </a:rPr>
              <a:t>najstarších známych civilizácií sveta</a:t>
            </a:r>
            <a:r>
              <a:rPr lang="sk-SK" altLang="sk-SK" sz="2600" dirty="0">
                <a:latin typeface="Arial Narrow" panose="020B0606020202030204" pitchFamily="34" charset="0"/>
              </a:rPr>
              <a:t>:</a:t>
            </a:r>
          </a:p>
          <a:p>
            <a:pPr lvl="1" eaLnBrk="1" hangingPunct="1">
              <a:spcAft>
                <a:spcPct val="2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 Mezopotámia</a:t>
            </a:r>
          </a:p>
          <a:p>
            <a:pPr lvl="1" eaLnBrk="1" hangingPunct="1">
              <a:spcAft>
                <a:spcPct val="2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 Údolie rieky Indus</a:t>
            </a:r>
          </a:p>
          <a:p>
            <a:pPr lvl="1" eaLnBrk="1" hangingPunct="1">
              <a:spcAft>
                <a:spcPct val="2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 Čína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600" dirty="0">
                <a:latin typeface="Arial Narrow" panose="020B0606020202030204" pitchFamily="34" charset="0"/>
              </a:rPr>
              <a:t>podobné obdobie začiatku používania kolesa či matematických poznatkov svedčia o </a:t>
            </a:r>
            <a:r>
              <a:rPr lang="sk-SK" altLang="sk-SK" sz="2600" b="1" dirty="0">
                <a:latin typeface="Arial Narrow" panose="020B0606020202030204" pitchFamily="34" charset="0"/>
              </a:rPr>
              <a:t>výmene informácií medzi týmito civilizáciami</a:t>
            </a:r>
            <a:r>
              <a:rPr lang="sk-SK" altLang="sk-SK" sz="2600" dirty="0">
                <a:latin typeface="Arial Narrow" panose="020B0606020202030204" pitchFamily="34" charset="0"/>
              </a:rPr>
              <a:t>, pravdepodobne vďaka kočovným kmeňom v ázijskej stepi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Regióny podľa dominantného náboženstva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77138" cy="5924096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550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Regióny podľa dominantného náboženstva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77138" cy="5924096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175591"/>
            <a:ext cx="42576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judaizmus (židovstvo)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82952" cy="45307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najstaršie, no počtom veriacich najmenšie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z troch </a:t>
            </a:r>
            <a:r>
              <a:rPr lang="en-GB" altLang="sk-SK" sz="2400" dirty="0" err="1">
                <a:latin typeface="Arial Narrow" panose="020B0606020202030204" pitchFamily="34" charset="0"/>
              </a:rPr>
              <a:t>hlavných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monoteistických náboženstiev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asi 15 miliónov veriacich na celom svete,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z toho asi polovica v Izraeli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143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2" y="4238625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3777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22860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ýsledok vyh&amp;lcaron;adávania obrázkov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2" r="14854" b="17175"/>
          <a:stretch/>
        </p:blipFill>
        <p:spPr bwMode="auto">
          <a:xfrm>
            <a:off x="5708845" y="2560129"/>
            <a:ext cx="329153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49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 dirty="0"/>
              <a:t>kresťanstvo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90600"/>
            <a:ext cx="8893175" cy="5140325"/>
          </a:xfrm>
        </p:spPr>
        <p:txBody>
          <a:bodyPr/>
          <a:lstStyle/>
          <a:p>
            <a:pPr eaLnBrk="1" hangingPunct="1"/>
            <a:r>
              <a:rPr lang="sk-SK" altLang="sk-SK" sz="2800" dirty="0"/>
              <a:t>kresťanstvo je rozšírené skromne, napriek prenasledovaniu a utláčaniu však zaznamenávajú kresťanské cirkvi stály nárast členov</a:t>
            </a:r>
          </a:p>
          <a:p>
            <a:pPr lvl="1" eaLnBrk="1" hangingPunct="1"/>
            <a:r>
              <a:rPr lang="sk-SK" altLang="sk-SK" sz="2000" i="1" dirty="0"/>
              <a:t>katolicizmus dominuje vo Východnom Timore a na Filipínach</a:t>
            </a:r>
          </a:p>
          <a:p>
            <a:pPr lvl="1" eaLnBrk="1" hangingPunct="1"/>
            <a:r>
              <a:rPr lang="sk-SK" altLang="sk-SK" sz="2000" i="1" dirty="0"/>
              <a:t>pravoslávie v Arménsku, Gruzínsku, Rusku a Cypre</a:t>
            </a:r>
            <a:endParaRPr lang="en-GB" altLang="sk-SK" sz="2000" i="1" dirty="0"/>
          </a:p>
          <a:p>
            <a:pPr lvl="1" eaLnBrk="1" hangingPunct="1"/>
            <a:r>
              <a:rPr lang="en-GB" altLang="sk-SK" sz="2000" i="1" dirty="0" err="1"/>
              <a:t>protestanti</a:t>
            </a:r>
            <a:r>
              <a:rPr lang="en-GB" altLang="sk-SK" sz="2000" i="1" dirty="0"/>
              <a:t>, </a:t>
            </a:r>
            <a:r>
              <a:rPr lang="en-GB" altLang="sk-SK" sz="2000" i="1" dirty="0" err="1"/>
              <a:t>anglikáni</a:t>
            </a:r>
            <a:endParaRPr lang="sk-SK" altLang="sk-SK" sz="2000" i="1" dirty="0"/>
          </a:p>
          <a:p>
            <a:pPr lvl="1" eaLnBrk="1" hangingPunct="1"/>
            <a:r>
              <a:rPr lang="sk-SK" altLang="sk-SK" sz="2000" i="1" dirty="0"/>
              <a:t>výrazné podiely aj v Južnej Kórei, Indii, Libanone a Jordánsku</a:t>
            </a:r>
          </a:p>
          <a:p>
            <a:pPr lvl="1" eaLnBrk="1" hangingPunct="1"/>
            <a:r>
              <a:rPr lang="sk-SK" altLang="sk-SK" sz="2000" i="1" dirty="0"/>
              <a:t>prudký rast počtu kresťanov v Číne</a:t>
            </a:r>
          </a:p>
          <a:p>
            <a:pPr eaLnBrk="1" hangingPunct="1"/>
            <a:endParaRPr lang="sk-SK" altLang="sk-SK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76875"/>
            <a:ext cx="20955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019675"/>
            <a:ext cx="25146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11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 err="1"/>
              <a:t>i</a:t>
            </a:r>
            <a:r>
              <a:rPr lang="sk-SK" altLang="sk-SK" dirty="0" err="1"/>
              <a:t>slam</a:t>
            </a:r>
            <a:endParaRPr lang="sk-SK" altLang="sk-SK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839200" cy="51054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 cca 1,3 mld. vyznávačov je najväčšie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náboženstvo v Ázii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J a JV Ázii sa nachádzajú krajiny s najväčším počtom moslimov na svete: Indonézia, Pakistan, India, Bangladéš (po viac ako 100 mil.)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krajiny Arabského polostrova, Irak, Irán, Afganistan, Maldivy – takmer 100 %;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výrazný podiel aj v Turecku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saudskoarabská Mekka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najdôležitejšie pútnické miesto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dve vety: </a:t>
            </a:r>
            <a:r>
              <a:rPr lang="sk-SK" altLang="sk-SK" dirty="0" err="1">
                <a:latin typeface="Arial Narrow" panose="020B0606020202030204" pitchFamily="34" charset="0"/>
              </a:rPr>
              <a:t>šiítsky</a:t>
            </a:r>
            <a:r>
              <a:rPr lang="sk-SK" altLang="sk-SK" dirty="0">
                <a:latin typeface="Arial Narrow" panose="020B0606020202030204" pitchFamily="34" charset="0"/>
              </a:rPr>
              <a:t> a </a:t>
            </a:r>
            <a:r>
              <a:rPr lang="sk-SK" altLang="sk-SK" dirty="0" err="1">
                <a:latin typeface="Arial Narrow" panose="020B0606020202030204" pitchFamily="34" charset="0"/>
              </a:rPr>
              <a:t>sunnitský</a:t>
            </a:r>
            <a:r>
              <a:rPr lang="sk-SK" altLang="sk-SK" dirty="0">
                <a:latin typeface="Arial Narrow" panose="020B0606020202030204" pitchFamily="34" charset="0"/>
              </a:rPr>
              <a:t> islam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638"/>
            <a:ext cx="3132137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32766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764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r>
              <a:rPr lang="en-GB" dirty="0"/>
              <a:t> (</a:t>
            </a:r>
            <a:r>
              <a:rPr lang="en-GB" dirty="0" err="1"/>
              <a:t>šítsky</a:t>
            </a:r>
            <a:r>
              <a:rPr lang="en-GB" dirty="0"/>
              <a:t>)</a:t>
            </a:r>
          </a:p>
        </p:txBody>
      </p:sp>
      <p:pic>
        <p:nvPicPr>
          <p:cNvPr id="10242" name="Picture 2" descr="http://www.worldmapper.org/images/largepng/56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3286" b="11407"/>
          <a:stretch/>
        </p:blipFill>
        <p:spPr bwMode="auto">
          <a:xfrm>
            <a:off x="359531" y="1452635"/>
            <a:ext cx="8424937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16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r>
              <a:rPr lang="en-GB" dirty="0"/>
              <a:t> (</a:t>
            </a:r>
            <a:r>
              <a:rPr lang="en-GB" dirty="0" err="1"/>
              <a:t>sunnitský</a:t>
            </a:r>
            <a:r>
              <a:rPr lang="en-GB" dirty="0"/>
              <a:t>)</a:t>
            </a:r>
          </a:p>
        </p:txBody>
      </p:sp>
      <p:pic>
        <p:nvPicPr>
          <p:cNvPr id="11266" name="Picture 2" descr="http://www.worldmapper.org/images/largepng/56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r="3490" b="15769"/>
          <a:stretch/>
        </p:blipFill>
        <p:spPr bwMode="auto">
          <a:xfrm>
            <a:off x="395536" y="1484785"/>
            <a:ext cx="820233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21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h</a:t>
            </a:r>
            <a:r>
              <a:rPr lang="sk-SK" altLang="sk-SK" dirty="0" err="1"/>
              <a:t>induizmus</a:t>
            </a:r>
            <a:endParaRPr lang="sk-SK" altLang="sk-SK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064125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s vyše 900 mil. druhé najväčšie náboženstvo v Ázii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okrem Indie majú výraznejšie zastúpenie iba v Nepále</a:t>
            </a:r>
            <a:r>
              <a:rPr lang="en-GB" altLang="sk-SK" sz="2600" dirty="0">
                <a:latin typeface="Arial Narrow" panose="020B0606020202030204" pitchFamily="34" charset="0"/>
              </a:rPr>
              <a:t> (</a:t>
            </a:r>
            <a:r>
              <a:rPr lang="en-GB" altLang="sk-SK" sz="2600" dirty="0" err="1">
                <a:latin typeface="Arial Narrow" panose="020B0606020202030204" pitchFamily="34" charset="0"/>
              </a:rPr>
              <a:t>viac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ako</a:t>
            </a:r>
            <a:r>
              <a:rPr lang="en-GB" altLang="sk-SK" sz="2600" dirty="0">
                <a:latin typeface="Arial Narrow" panose="020B0606020202030204" pitchFamily="34" charset="0"/>
              </a:rPr>
              <a:t> v Ind.)</a:t>
            </a:r>
            <a:endParaRPr lang="sk-SK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názov hinduizmus prví použili anglickí kolonizátori ako názov pre súbor </a:t>
            </a:r>
            <a:r>
              <a:rPr lang="sk-SK" altLang="sk-SK" sz="2600" dirty="0" err="1">
                <a:latin typeface="Arial Narrow" panose="020B0606020202030204" pitchFamily="34" charset="0"/>
              </a:rPr>
              <a:t>vš</a:t>
            </a:r>
            <a:r>
              <a:rPr lang="sk-SK" altLang="sk-SK" sz="2600" dirty="0">
                <a:latin typeface="Arial Narrow" panose="020B0606020202030204" pitchFamily="34" charset="0"/>
              </a:rPr>
              <a:t>. indických náboženstiev uznávajúcich hlavnú trojicu božstiev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Brahmu</a:t>
            </a:r>
            <a:r>
              <a:rPr lang="sk-SK" altLang="sk-SK" sz="2600" b="1" dirty="0">
                <a:latin typeface="Arial Narrow" panose="020B0606020202030204" pitchFamily="34" charset="0"/>
              </a:rPr>
              <a:t>,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Višnu</a:t>
            </a:r>
            <a:r>
              <a:rPr lang="sk-SK" altLang="sk-SK" sz="2600" b="1" dirty="0">
                <a:latin typeface="Arial Narrow" panose="020B0606020202030204" pitchFamily="34" charset="0"/>
              </a:rPr>
              <a:t> a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Šivu</a:t>
            </a:r>
            <a:endParaRPr lang="sk-SK" altLang="sk-SK" sz="26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spomínaný termín prebrali z perzštiny, v Indii tento názov pôvodne vôbec nepoužívali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5175"/>
            <a:ext cx="3048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92600"/>
            <a:ext cx="42672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6863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653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b</a:t>
            </a:r>
            <a:r>
              <a:rPr lang="sk-SK" altLang="sk-SK" dirty="0" err="1"/>
              <a:t>udhizmus</a:t>
            </a:r>
            <a:endParaRPr lang="sk-SK" altLang="sk-SK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sk-SK" altLang="sk-SK" sz="2700" dirty="0">
                <a:latin typeface="Arial Narrow" panose="020B0606020202030204" pitchFamily="34" charset="0"/>
              </a:rPr>
              <a:t>nábožensko-filozofický systém</a:t>
            </a:r>
            <a:endParaRPr lang="en-GB" altLang="sk-SK" sz="27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700" dirty="0" err="1">
                <a:latin typeface="Arial Narrow" panose="020B0606020202030204" pitchFamily="34" charset="0"/>
              </a:rPr>
              <a:t>vznikol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ako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heréza</a:t>
            </a:r>
            <a:r>
              <a:rPr lang="en-GB" altLang="sk-SK" sz="2700" dirty="0">
                <a:latin typeface="Arial Narrow" panose="020B0606020202030204" pitchFamily="34" charset="0"/>
              </a:rPr>
              <a:t> v </a:t>
            </a:r>
            <a:r>
              <a:rPr lang="en-GB" altLang="sk-SK" sz="2700" dirty="0" err="1">
                <a:latin typeface="Arial Narrow" panose="020B0606020202030204" pitchFamily="34" charset="0"/>
              </a:rPr>
              <a:t>rámci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hinduizmu</a:t>
            </a:r>
            <a:endParaRPr lang="sk-SK" altLang="sk-SK" sz="27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700" dirty="0">
                <a:latin typeface="Arial Narrow" panose="020B0606020202030204" pitchFamily="34" charset="0"/>
              </a:rPr>
              <a:t>j</a:t>
            </a:r>
            <a:r>
              <a:rPr lang="sk-SK" altLang="sk-SK" sz="2700" dirty="0">
                <a:latin typeface="Arial Narrow" panose="020B0606020202030204" pitchFamily="34" charset="0"/>
              </a:rPr>
              <a:t>e v Ázii tretie najrozšírenejšie „náboženstvo“</a:t>
            </a:r>
          </a:p>
          <a:p>
            <a:pPr eaLnBrk="1" hangingPunct="1"/>
            <a:r>
              <a:rPr lang="sk-SK" altLang="sk-SK" sz="2700" dirty="0">
                <a:latin typeface="Arial Narrow" panose="020B0606020202030204" pitchFamily="34" charset="0"/>
              </a:rPr>
              <a:t>výrazné zastúpenie má v populáciách Číny, Bhutánu, Japonska, Kambodže, Laosu, Mongolska, Mjanmarska, ale aj na Srí Lanke, v Južnej Kórei, Thajsku, Vietname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17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k</a:t>
            </a:r>
            <a:r>
              <a:rPr lang="sk-SK" altLang="sk-SK" dirty="0" err="1"/>
              <a:t>onfuciánstvo</a:t>
            </a:r>
            <a:endParaRPr lang="sk-SK" altLang="sk-SK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čínske </a:t>
            </a:r>
            <a:r>
              <a:rPr lang="sk-SK" altLang="sk-SK" sz="2800" dirty="0" err="1">
                <a:latin typeface="Arial Narrow" panose="020B0606020202030204" pitchFamily="34" charset="0"/>
              </a:rPr>
              <a:t>polonáboženstvo</a:t>
            </a:r>
            <a:r>
              <a:rPr lang="sk-SK" altLang="sk-SK" sz="2800" dirty="0">
                <a:latin typeface="Arial Narrow" panose="020B0606020202030204" pitchFamily="34" charset="0"/>
              </a:rPr>
              <a:t>, skôr filozofický smer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spája sa s osobou </a:t>
            </a:r>
            <a:r>
              <a:rPr lang="sk-SK" altLang="sk-SK" sz="2800" dirty="0" err="1">
                <a:latin typeface="Arial Narrow" panose="020B0606020202030204" pitchFamily="34" charset="0"/>
              </a:rPr>
              <a:t>Konfúcia</a:t>
            </a:r>
            <a:r>
              <a:rPr lang="sk-SK" altLang="sk-SK" sz="2800" dirty="0">
                <a:latin typeface="Arial Narrow" panose="020B0606020202030204" pitchFamily="34" charset="0"/>
              </a:rPr>
              <a:t>, ktorý nezastáva vieru </a:t>
            </a:r>
            <a:r>
              <a:rPr lang="en-GB" altLang="sk-SK" sz="2800" dirty="0">
                <a:latin typeface="Arial Narrow" panose="020B0606020202030204" pitchFamily="34" charset="0"/>
              </a:rPr>
              <a:t>v </a:t>
            </a:r>
            <a:r>
              <a:rPr lang="en-GB" altLang="sk-SK" sz="2800" dirty="0" err="1">
                <a:latin typeface="Arial Narrow" panose="020B0606020202030204" pitchFamily="34" charset="0"/>
              </a:rPr>
              <a:t>božstvá</a:t>
            </a:r>
            <a:r>
              <a:rPr lang="sk-SK" altLang="sk-SK" sz="2800" dirty="0">
                <a:latin typeface="Arial Narrow" panose="020B0606020202030204" pitchFamily="34" charset="0"/>
              </a:rPr>
              <a:t>, ale pestuje občiansky kult a vlastnosti človeka užitočné pre štát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971800"/>
            <a:ext cx="30353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71938"/>
            <a:ext cx="39243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21145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19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59769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2. – 3. tis. p. n. l. – v údolí rieky Indus vzniká Hinduizmus     príchod Árijcov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6. – 4. stor. p. n. l. – Perzská ríša (od Grécka po Himaláje)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3. stor. p. n. l. – prvýkrát zjednotená India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3. stor. p. n. l. – prvýkrát zjednotená Čína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2. stor. p. n. l. – vznik hodvábnej cesty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7. stor. n. l. – Islamský kalifát (Blízky východ)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13. stor. n. l. – Mongolská ríša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16. – 19. stor. – Osmanská ríša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od 16. stor. KOLONIZÁCIA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17. stor. Expanzia Ruska do Ázie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sk-SK" sz="2200" dirty="0">
                <a:latin typeface="Arial Narrow" panose="020B0606020202030204" pitchFamily="34" charset="0"/>
              </a:rPr>
              <a:t>1912 – </a:t>
            </a:r>
            <a:r>
              <a:rPr lang="en-GB" altLang="sk-SK" sz="2200" dirty="0" err="1">
                <a:latin typeface="Arial Narrow" panose="020B0606020202030204" pitchFamily="34" charset="0"/>
              </a:rPr>
              <a:t>pád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cisárstva</a:t>
            </a:r>
            <a:r>
              <a:rPr lang="en-GB" altLang="sk-SK" sz="2200" dirty="0">
                <a:latin typeface="Arial Narrow" panose="020B0606020202030204" pitchFamily="34" charset="0"/>
              </a:rPr>
              <a:t> v </a:t>
            </a:r>
            <a:r>
              <a:rPr lang="en-GB" altLang="sk-SK" sz="2200" dirty="0" err="1">
                <a:latin typeface="Arial Narrow" panose="020B0606020202030204" pitchFamily="34" charset="0"/>
              </a:rPr>
              <a:t>Číne</a:t>
            </a:r>
            <a:r>
              <a:rPr lang="en-GB" altLang="sk-SK" sz="2200" dirty="0">
                <a:latin typeface="Arial Narrow" panose="020B0606020202030204" pitchFamily="34" charset="0"/>
              </a:rPr>
              <a:t> -&gt; </a:t>
            </a:r>
            <a:r>
              <a:rPr lang="en-GB" altLang="sk-SK" sz="2200" dirty="0" err="1">
                <a:latin typeface="Arial Narrow" panose="020B0606020202030204" pitchFamily="34" charset="0"/>
              </a:rPr>
              <a:t>republika</a:t>
            </a:r>
            <a:r>
              <a:rPr lang="en-GB" altLang="sk-SK" sz="2200" dirty="0">
                <a:latin typeface="Arial Narrow" panose="020B0606020202030204" pitchFamily="34" charset="0"/>
              </a:rPr>
              <a:t> -&gt; 1949 – ČĽR vs. ČR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sk-SK" sz="2200" dirty="0" err="1">
                <a:latin typeface="Arial Narrow" panose="020B0606020202030204" pitchFamily="34" charset="0"/>
              </a:rPr>
              <a:t>po</a:t>
            </a:r>
            <a:r>
              <a:rPr lang="en-GB" altLang="sk-SK" sz="2200" dirty="0">
                <a:latin typeface="Arial Narrow" panose="020B0606020202030204" pitchFamily="34" charset="0"/>
              </a:rPr>
              <a:t> 1. </a:t>
            </a:r>
            <a:r>
              <a:rPr lang="en-GB" altLang="sk-SK" sz="2200" dirty="0" err="1">
                <a:latin typeface="Arial Narrow" panose="020B0606020202030204" pitchFamily="34" charset="0"/>
              </a:rPr>
              <a:t>svet</a:t>
            </a:r>
            <a:r>
              <a:rPr lang="en-GB" altLang="sk-SK" sz="2200" dirty="0">
                <a:latin typeface="Arial Narrow" panose="020B0606020202030204" pitchFamily="34" charset="0"/>
              </a:rPr>
              <a:t>. </a:t>
            </a:r>
            <a:r>
              <a:rPr lang="en-GB" altLang="sk-SK" sz="2200" dirty="0" err="1">
                <a:latin typeface="Arial Narrow" panose="020B0606020202030204" pitchFamily="34" charset="0"/>
              </a:rPr>
              <a:t>vojne</a:t>
            </a:r>
            <a:r>
              <a:rPr lang="en-GB" altLang="sk-SK" sz="2200" dirty="0">
                <a:latin typeface="Arial Narrow" panose="020B0606020202030204" pitchFamily="34" charset="0"/>
              </a:rPr>
              <a:t> – </a:t>
            </a:r>
            <a:r>
              <a:rPr lang="en-GB" altLang="sk-SK" sz="2200" dirty="0" err="1">
                <a:latin typeface="Arial Narrow" panose="020B0606020202030204" pitchFamily="34" charset="0"/>
              </a:rPr>
              <a:t>pád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Osmanskej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ríše</a:t>
            </a:r>
            <a:r>
              <a:rPr lang="en-GB" altLang="sk-SK" sz="2200" dirty="0">
                <a:latin typeface="Arial Narrow" panose="020B0606020202030204" pitchFamily="34" charset="0"/>
              </a:rPr>
              <a:t>, </a:t>
            </a:r>
            <a:r>
              <a:rPr lang="en-GB" altLang="sk-SK" sz="2200" dirty="0" err="1">
                <a:latin typeface="Arial Narrow" panose="020B0606020202030204" pitchFamily="34" charset="0"/>
              </a:rPr>
              <a:t>Ruské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cárstvo</a:t>
            </a:r>
            <a:r>
              <a:rPr lang="en-GB" altLang="sk-SK" sz="2200" dirty="0">
                <a:latin typeface="Arial Narrow" panose="020B0606020202030204" pitchFamily="34" charset="0"/>
              </a:rPr>
              <a:t> -&gt; </a:t>
            </a:r>
            <a:r>
              <a:rPr lang="en-GB" altLang="sk-SK" sz="2200" dirty="0" err="1">
                <a:latin typeface="Arial Narrow" panose="020B0606020202030204" pitchFamily="34" charset="0"/>
              </a:rPr>
              <a:t>Sovietsky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zväz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po 2. svet. vojne – rozpad koloniálnej ríše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1947 – nezávislosť Indie – India a Pakistan (1972</a:t>
            </a:r>
            <a:r>
              <a:rPr lang="en-GB" altLang="sk-SK" sz="2200" dirty="0">
                <a:latin typeface="Arial Narrow" panose="020B0606020202030204" pitchFamily="34" charset="0"/>
              </a:rPr>
              <a:t> – </a:t>
            </a:r>
            <a:r>
              <a:rPr lang="sk-SK" altLang="sk-SK" sz="2200" dirty="0">
                <a:latin typeface="Arial Narrow" panose="020B0606020202030204" pitchFamily="34" charset="0"/>
              </a:rPr>
              <a:t>Bangladéš)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1948 – vyhlásený štát Izrael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spory medzi „socialistickým“ a „demokratickým“ režimom (Vietnam, Kórea)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náboženské spory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1991 – Rozpad ZSSR</a:t>
            </a:r>
          </a:p>
        </p:txBody>
      </p:sp>
      <p:cxnSp>
        <p:nvCxnSpPr>
          <p:cNvPr id="3" name="Rovná spojovacia šípka 2"/>
          <p:cNvCxnSpPr/>
          <p:nvPr/>
        </p:nvCxnSpPr>
        <p:spPr>
          <a:xfrm flipH="1">
            <a:off x="6228184" y="404664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en-GB" altLang="sk-SK" dirty="0"/>
              <a:t>š</a:t>
            </a:r>
            <a:r>
              <a:rPr lang="sk-SK" altLang="sk-SK" dirty="0" err="1"/>
              <a:t>intó</a:t>
            </a:r>
            <a:endParaRPr lang="sk-SK" altLang="sk-SK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7092950" cy="492125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pôvodné národné náboženstvo Japoncov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polyteistického rázu, vychádza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z pôvodných tradícií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1. polovici 20. stor. sa stalo štátnym náboženstvom – </a:t>
            </a:r>
            <a:r>
              <a:rPr lang="sk-SK" altLang="sk-SK" dirty="0" err="1">
                <a:latin typeface="Arial Narrow" panose="020B0606020202030204" pitchFamily="34" charset="0"/>
              </a:rPr>
              <a:t>šintoizmus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často sa prelína s budhizmom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</a:t>
            </a:r>
            <a:r>
              <a:rPr lang="sk-SK" altLang="sk-SK" dirty="0" err="1">
                <a:latin typeface="Arial Narrow" panose="020B0606020202030204" pitchFamily="34" charset="0"/>
              </a:rPr>
              <a:t>zen</a:t>
            </a:r>
            <a:r>
              <a:rPr lang="sk-SK" altLang="sk-SK" dirty="0">
                <a:latin typeface="Arial Narrow" panose="020B0606020202030204" pitchFamily="34" charset="0"/>
              </a:rPr>
              <a:t> budhizmus)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7813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4938"/>
            <a:ext cx="3962400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150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JAZYKY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je domovom mnohých jazykových rodín </a:t>
            </a:r>
            <a:br>
              <a:rPr lang="en-GB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i izolovaných jazykov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vo väčšine krajín sa rozpráva viacerými jazykmi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vplyv kolonizácie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 jednej krajine žijú viaceré jazykovo značne odlišné spoločenstvá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India – viac ako 800 jazykov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Indonézia – vyše 600 jazykov</a:t>
            </a:r>
          </a:p>
        </p:txBody>
      </p:sp>
    </p:spTree>
    <p:extLst>
      <p:ext uri="{BB962C8B-B14F-4D97-AF65-F5344CB8AC3E}">
        <p14:creationId xmlns:p14="http://schemas.microsoft.com/office/powerpoint/2010/main" val="273605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s</a:t>
            </a:r>
            <a:r>
              <a:rPr lang="sk-SK" altLang="sk-SK" dirty="0" err="1"/>
              <a:t>ino</a:t>
            </a:r>
            <a:r>
              <a:rPr lang="sk-SK" altLang="sk-SK" dirty="0"/>
              <a:t>-tibetská jazyková rodina</a:t>
            </a:r>
          </a:p>
        </p:txBody>
      </p:sp>
      <p:pic>
        <p:nvPicPr>
          <p:cNvPr id="33795" name="Picture 3" descr="http://upload.wikimedia.org/wikipedia/commons/8/89/Sino-tibetan_langu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4864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358735" y="3861048"/>
            <a:ext cx="4800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Vetvy: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čínština, resp. čínske jazyky (8 jazykov)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tibetsko-</a:t>
            </a:r>
            <a:r>
              <a:rPr lang="sk-SK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barmské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jazyky (Himaláje, Thajsko,   </a:t>
            </a:r>
            <a:b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	Bangladéš, Mjanmarsko)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715000" y="990600"/>
            <a:ext cx="3276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- 340 jazykov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1,3 mld. hovoriacich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Čína, Taiwan, Mjanmarsko, Singapur, Nepál,</a:t>
            </a:r>
            <a:b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rozsiahle oblasti v Himalájach</a:t>
            </a:r>
          </a:p>
        </p:txBody>
      </p:sp>
    </p:spTree>
    <p:extLst>
      <p:ext uri="{BB962C8B-B14F-4D97-AF65-F5344CB8AC3E}">
        <p14:creationId xmlns:p14="http://schemas.microsoft.com/office/powerpoint/2010/main" val="569702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913160" cy="3672409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japončina</a:t>
            </a:r>
            <a:endParaRPr lang="sk-SK" altLang="sk-SK" dirty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77470" y="1340768"/>
            <a:ext cx="72628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izolovaný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samostatný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cca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130 mil.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hovoriacich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niektorí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jazykovedci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odmietajú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akceptovať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japončinu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ako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jeden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o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skupine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japonských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ktoré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patria </a:t>
            </a:r>
            <a:b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do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rodiny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japonsko-rjúkjuských</a:t>
            </a:r>
            <a:r>
              <a:rPr lang="en-GB" altLang="sk-SK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</a:t>
            </a:r>
            <a:r>
              <a:rPr lang="en-GB" altLang="sk-SK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endParaRPr lang="sk-SK" altLang="sk-SK" sz="20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8125120" y="46531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445255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altLang="sk-SK" kern="0" dirty="0" err="1"/>
              <a:t>kórejčina</a:t>
            </a:r>
            <a:endParaRPr lang="sk-SK" altLang="sk-SK" kern="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7200" y="5194087"/>
            <a:ext cx="726288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izolovaný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samostatný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cca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80 mil.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hovoriacich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39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i</a:t>
            </a:r>
            <a:r>
              <a:rPr lang="sk-SK" altLang="sk-SK" dirty="0" err="1"/>
              <a:t>ndoeurópska</a:t>
            </a:r>
            <a:r>
              <a:rPr lang="sk-SK" altLang="sk-SK" dirty="0"/>
              <a:t> jazyková rodina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215063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 rot="-1198987">
            <a:off x="4267200" y="2895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SLOVANSKÉ JAZYKY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 rot="1312373">
            <a:off x="4419600" y="48768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alt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INDOIRÁNSKE JAZYKY</a:t>
            </a:r>
          </a:p>
        </p:txBody>
      </p:sp>
    </p:spTree>
    <p:extLst>
      <p:ext uri="{BB962C8B-B14F-4D97-AF65-F5344CB8AC3E}">
        <p14:creationId xmlns:p14="http://schemas.microsoft.com/office/powerpoint/2010/main" val="3201791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58261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INDOIRÁNSKE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najväčšia a najvýchodnejšia vetva IE jazykovej rodiny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viac ako 1 mld. hovoriacich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vyše 300 jazykov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najväčšie: </a:t>
            </a:r>
            <a:r>
              <a:rPr lang="en-GB" altLang="sk-SK" dirty="0">
                <a:latin typeface="Arial Narrow" panose="020B0606020202030204" pitchFamily="34" charset="0"/>
              </a:rPr>
              <a:t>h</a:t>
            </a:r>
            <a:r>
              <a:rPr lang="sk-SK" altLang="sk-SK" dirty="0" err="1">
                <a:latin typeface="Arial Narrow" panose="020B0606020202030204" pitchFamily="34" charset="0"/>
              </a:rPr>
              <a:t>indčina</a:t>
            </a:r>
            <a:r>
              <a:rPr lang="sk-SK" altLang="sk-SK" dirty="0">
                <a:latin typeface="Arial Narrow" panose="020B0606020202030204" pitchFamily="34" charset="0"/>
              </a:rPr>
              <a:t> (200 mil.), </a:t>
            </a:r>
            <a:r>
              <a:rPr lang="en-GB" altLang="sk-SK" dirty="0">
                <a:latin typeface="Arial Narrow" panose="020B0606020202030204" pitchFamily="34" charset="0"/>
              </a:rPr>
              <a:t>b</a:t>
            </a:r>
            <a:r>
              <a:rPr lang="sk-SK" altLang="sk-SK" dirty="0" err="1">
                <a:latin typeface="Arial Narrow" panose="020B0606020202030204" pitchFamily="34" charset="0"/>
              </a:rPr>
              <a:t>engálčina</a:t>
            </a:r>
            <a:r>
              <a:rPr lang="sk-SK" altLang="sk-SK" dirty="0">
                <a:latin typeface="Arial Narrow" panose="020B0606020202030204" pitchFamily="34" charset="0"/>
              </a:rPr>
              <a:t> (200 mil.), </a:t>
            </a:r>
            <a:r>
              <a:rPr lang="en-GB" altLang="sk-SK" dirty="0">
                <a:latin typeface="Arial Narrow" panose="020B0606020202030204" pitchFamily="34" charset="0"/>
              </a:rPr>
              <a:t>p</a:t>
            </a:r>
            <a:r>
              <a:rPr lang="sk-SK" altLang="sk-SK" dirty="0" err="1">
                <a:latin typeface="Arial Narrow" panose="020B0606020202030204" pitchFamily="34" charset="0"/>
              </a:rPr>
              <a:t>andžábčina</a:t>
            </a:r>
            <a:r>
              <a:rPr lang="sk-SK" altLang="sk-SK" dirty="0">
                <a:latin typeface="Arial Narrow" panose="020B0606020202030204" pitchFamily="34" charset="0"/>
              </a:rPr>
              <a:t> (100 mil.), </a:t>
            </a:r>
            <a:r>
              <a:rPr lang="en-GB" altLang="sk-SK" dirty="0" err="1">
                <a:latin typeface="Arial Narrow" panose="020B0606020202030204" pitchFamily="34" charset="0"/>
              </a:rPr>
              <a:t>m</a:t>
            </a:r>
            <a:r>
              <a:rPr lang="sk-SK" altLang="sk-SK" dirty="0" err="1">
                <a:latin typeface="Arial Narrow" panose="020B0606020202030204" pitchFamily="34" charset="0"/>
              </a:rPr>
              <a:t>áráthčtina</a:t>
            </a:r>
            <a:r>
              <a:rPr lang="sk-SK" altLang="sk-SK" dirty="0">
                <a:latin typeface="Arial Narrow" panose="020B0606020202030204" pitchFamily="34" charset="0"/>
              </a:rPr>
              <a:t> (70 mil.), </a:t>
            </a:r>
            <a:r>
              <a:rPr lang="en-GB" altLang="sk-SK" dirty="0">
                <a:latin typeface="Arial Narrow" panose="020B0606020202030204" pitchFamily="34" charset="0"/>
              </a:rPr>
              <a:t>p</a:t>
            </a:r>
            <a:r>
              <a:rPr lang="sk-SK" altLang="sk-SK" dirty="0" err="1">
                <a:latin typeface="Arial Narrow" panose="020B0606020202030204" pitchFamily="34" charset="0"/>
              </a:rPr>
              <a:t>erzština</a:t>
            </a:r>
            <a:r>
              <a:rPr lang="sk-SK" altLang="sk-SK" dirty="0">
                <a:latin typeface="Arial Narrow" panose="020B0606020202030204" pitchFamily="34" charset="0"/>
              </a:rPr>
              <a:t> (60 mil.), </a:t>
            </a:r>
            <a:r>
              <a:rPr lang="en-GB" altLang="sk-SK" dirty="0">
                <a:latin typeface="Arial Narrow" panose="020B0606020202030204" pitchFamily="34" charset="0"/>
              </a:rPr>
              <a:t>u</a:t>
            </a:r>
            <a:r>
              <a:rPr lang="sk-SK" altLang="sk-SK" dirty="0" err="1">
                <a:latin typeface="Arial Narrow" panose="020B0606020202030204" pitchFamily="34" charset="0"/>
              </a:rPr>
              <a:t>rdu</a:t>
            </a:r>
            <a:r>
              <a:rPr lang="sk-SK" altLang="sk-SK" dirty="0">
                <a:latin typeface="Arial Narrow" panose="020B0606020202030204" pitchFamily="34" charset="0"/>
              </a:rPr>
              <a:t> (60 mil.)</a:t>
            </a:r>
          </a:p>
          <a:p>
            <a:pPr eaLnBrk="1" hangingPunct="1">
              <a:spcBef>
                <a:spcPts val="1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SLOVANSKÉ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najmä </a:t>
            </a:r>
            <a:r>
              <a:rPr lang="en-GB" altLang="sk-SK" dirty="0">
                <a:latin typeface="Arial Narrow" panose="020B0606020202030204" pitchFamily="34" charset="0"/>
              </a:rPr>
              <a:t>r</a:t>
            </a:r>
            <a:r>
              <a:rPr lang="sk-SK" altLang="sk-SK" dirty="0" err="1">
                <a:latin typeface="Arial Narrow" panose="020B0606020202030204" pitchFamily="34" charset="0"/>
              </a:rPr>
              <a:t>uština</a:t>
            </a:r>
            <a:r>
              <a:rPr lang="sk-SK" altLang="sk-SK" dirty="0">
                <a:latin typeface="Arial Narrow" panose="020B0606020202030204" pitchFamily="34" charset="0"/>
              </a:rPr>
              <a:t> – asi 40 miliónov 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rozšírená aj v mnohých krajinách bývalého ZSSR</a:t>
            </a:r>
          </a:p>
          <a:p>
            <a:pPr eaLnBrk="1" hangingPunct="1">
              <a:spcBef>
                <a:spcPts val="1000"/>
              </a:spcBef>
            </a:pPr>
            <a:r>
              <a:rPr lang="en-GB" altLang="sk-SK" dirty="0">
                <a:latin typeface="Arial Narrow" panose="020B0606020202030204" pitchFamily="34" charset="0"/>
              </a:rPr>
              <a:t>a</a:t>
            </a:r>
            <a:r>
              <a:rPr lang="sk-SK" altLang="sk-SK" dirty="0" err="1">
                <a:latin typeface="Arial Narrow" panose="020B0606020202030204" pitchFamily="34" charset="0"/>
              </a:rPr>
              <a:t>rménčina</a:t>
            </a:r>
            <a:r>
              <a:rPr lang="sk-SK" altLang="sk-SK" dirty="0">
                <a:latin typeface="Arial Narrow" panose="020B0606020202030204" pitchFamily="34" charset="0"/>
              </a:rPr>
              <a:t> (samostatná vetva)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7 mil. hovoriacich</a:t>
            </a:r>
          </a:p>
          <a:p>
            <a:pPr lvl="1"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68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 err="1"/>
              <a:t>afroázijská</a:t>
            </a:r>
            <a:r>
              <a:rPr lang="en-GB" altLang="sk-SK" dirty="0"/>
              <a:t> </a:t>
            </a:r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rodina</a:t>
            </a:r>
            <a:endParaRPr lang="sk-SK" altLang="sk-SK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vetva</a:t>
            </a:r>
            <a:r>
              <a:rPr lang="en-GB" altLang="sk-SK" sz="2600" dirty="0">
                <a:latin typeface="Arial Narrow" panose="020B0606020202030204" pitchFamily="34" charset="0"/>
              </a:rPr>
              <a:t> – </a:t>
            </a:r>
            <a:r>
              <a:rPr lang="en-GB" altLang="sk-SK" sz="2600" dirty="0" err="1">
                <a:latin typeface="Arial Narrow" panose="020B0606020202030204" pitchFamily="34" charset="0"/>
              </a:rPr>
              <a:t>semitské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jazyky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cca</a:t>
            </a:r>
            <a:r>
              <a:rPr lang="en-GB" altLang="sk-SK" sz="2600" dirty="0">
                <a:latin typeface="Arial Narrow" panose="020B0606020202030204" pitchFamily="34" charset="0"/>
              </a:rPr>
              <a:t> 160 </a:t>
            </a:r>
            <a:r>
              <a:rPr lang="en-GB" altLang="sk-SK" sz="2600" dirty="0" err="1">
                <a:latin typeface="Arial Narrow" panose="020B0606020202030204" pitchFamily="34" charset="0"/>
              </a:rPr>
              <a:t>miliónov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dominuje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arabčina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400" dirty="0" err="1">
                <a:latin typeface="Arial Narrow" panose="020B0606020202030204" pitchFamily="34" charset="0"/>
              </a:rPr>
              <a:t>hebrejčina</a:t>
            </a:r>
            <a:r>
              <a:rPr lang="en-GB" altLang="sk-SK" sz="2400" dirty="0">
                <a:latin typeface="Arial Narrow" panose="020B0606020202030204" pitchFamily="34" charset="0"/>
              </a:rPr>
              <a:t>, </a:t>
            </a:r>
            <a:r>
              <a:rPr lang="en-GB" altLang="sk-SK" sz="2400" dirty="0" err="1">
                <a:latin typeface="Arial Narrow" panose="020B0606020202030204" pitchFamily="34" charset="0"/>
              </a:rPr>
              <a:t>aramejčina</a:t>
            </a:r>
            <a:r>
              <a:rPr lang="en-GB" altLang="sk-SK" sz="2400" dirty="0">
                <a:latin typeface="Arial Narrow" panose="020B0606020202030204" pitchFamily="34" charset="0"/>
              </a:rPr>
              <a:t> a </a:t>
            </a:r>
            <a:r>
              <a:rPr lang="en-GB" altLang="sk-SK" sz="2400" dirty="0" err="1">
                <a:latin typeface="Arial Narrow" panose="020B0606020202030204" pitchFamily="34" charset="0"/>
              </a:rPr>
              <a:t>ďalšie</a:t>
            </a: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835696" y="3175870"/>
            <a:ext cx="5161683" cy="367240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308304" y="64533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7913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/>
              <a:t>Altajská jazyková rodina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jej existencia je sporná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patria sem turkotatárske (</a:t>
            </a:r>
            <a:r>
              <a:rPr lang="sk-SK" altLang="sk-SK" dirty="0" err="1">
                <a:latin typeface="Arial Narrow" panose="020B0606020202030204" pitchFamily="34" charset="0"/>
              </a:rPr>
              <a:t>turkické</a:t>
            </a:r>
            <a:r>
              <a:rPr lang="sk-SK" altLang="sk-SK" dirty="0">
                <a:latin typeface="Arial Narrow" panose="020B0606020202030204" pitchFamily="34" charset="0"/>
              </a:rPr>
              <a:t>)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niekedy sa považujú za samostatnú j. rodinu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Turečtina (60 mil.), azerbajdžančina (30 mil.), kazaština (12 mil.), turkménčina (7 mil.), kirgizština (4 mil.)... </a:t>
            </a:r>
          </a:p>
        </p:txBody>
      </p:sp>
      <p:pic>
        <p:nvPicPr>
          <p:cNvPr id="36868" name="Picture 4" descr="http://upload.wikimedia.org/wikipedia/commons/c/c3/Turkic_langu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56388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69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d</a:t>
            </a:r>
            <a:r>
              <a:rPr lang="sk-SK" altLang="sk-SK" dirty="0" err="1"/>
              <a:t>rávidská</a:t>
            </a:r>
            <a:r>
              <a:rPr lang="sk-SK" altLang="sk-SK" dirty="0"/>
              <a:t> jazyková rodina</a:t>
            </a:r>
          </a:p>
        </p:txBody>
      </p:sp>
      <p:pic>
        <p:nvPicPr>
          <p:cNvPr id="37891" name="Picture 3" descr="Súbor:Dravidische Sprach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5911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791200" y="1143000"/>
            <a:ext cx="3048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30 jazykov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vyše 200 mil. hovoriacich</a:t>
            </a:r>
          </a:p>
        </p:txBody>
      </p:sp>
    </p:spTree>
    <p:extLst>
      <p:ext uri="{BB962C8B-B14F-4D97-AF65-F5344CB8AC3E}">
        <p14:creationId xmlns:p14="http://schemas.microsoft.com/office/powerpoint/2010/main" val="671535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a</a:t>
            </a:r>
            <a:r>
              <a:rPr lang="sk-SK" altLang="sk-SK" dirty="0" err="1"/>
              <a:t>ustronézske</a:t>
            </a:r>
            <a:r>
              <a:rPr lang="sk-SK" altLang="sk-SK" dirty="0"/>
              <a:t> jazyky</a:t>
            </a:r>
          </a:p>
        </p:txBody>
      </p:sp>
      <p:pic>
        <p:nvPicPr>
          <p:cNvPr id="38915" name="Picture 3" descr="File:Malayo-Polynesia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13" y="1895475"/>
            <a:ext cx="694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9552" y="914400"/>
            <a:ext cx="8375848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500 jazykov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300 mil. hovoriacich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Ázie sa týka </a:t>
            </a:r>
            <a:r>
              <a:rPr lang="en-GB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m</a:t>
            </a:r>
            <a:r>
              <a:rPr lang="sk-SK" altLang="sk-SK" sz="18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alajsko</a:t>
            </a: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-polynézska vetva (na obrázku)</a:t>
            </a:r>
          </a:p>
        </p:txBody>
      </p:sp>
    </p:spTree>
    <p:extLst>
      <p:ext uri="{BB962C8B-B14F-4D97-AF65-F5344CB8AC3E}">
        <p14:creationId xmlns:p14="http://schemas.microsoft.com/office/powerpoint/2010/main" val="315812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973" y="0"/>
            <a:ext cx="8229600" cy="1143000"/>
          </a:xfrm>
        </p:spPr>
        <p:txBody>
          <a:bodyPr/>
          <a:lstStyle/>
          <a:p>
            <a:r>
              <a:rPr lang="en-GB" sz="4000" dirty="0" err="1"/>
              <a:t>kolonizácia</a:t>
            </a:r>
            <a:r>
              <a:rPr lang="en-GB" sz="4000" dirty="0"/>
              <a:t> – </a:t>
            </a:r>
            <a:r>
              <a:rPr lang="sk-SK" sz="4000" dirty="0"/>
              <a:t>stručná chronológia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0973" y="836712"/>
            <a:ext cx="8229600" cy="486216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sk-SK" sz="2600" dirty="0">
                <a:latin typeface="Arial Narrow" panose="020B0606020202030204" pitchFamily="34" charset="0"/>
              </a:rPr>
              <a:t>16. stor.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prvé portugalské kolónie na pobreží Indie a Indonézie</a:t>
            </a:r>
          </a:p>
          <a:p>
            <a:pPr>
              <a:spcBef>
                <a:spcPts val="400"/>
              </a:spcBef>
            </a:pPr>
            <a:r>
              <a:rPr lang="sk-SK" sz="2600" dirty="0">
                <a:latin typeface="Arial Narrow" panose="020B0606020202030204" pitchFamily="34" charset="0"/>
              </a:rPr>
              <a:t>17. stor.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pridávajú sa Holandsko, Francúzsko, Anglicko*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Španielsko ovládlo Filipíny (od 1900 USA)</a:t>
            </a:r>
          </a:p>
          <a:p>
            <a:pPr>
              <a:spcBef>
                <a:spcPts val="400"/>
              </a:spcBef>
            </a:pPr>
            <a:r>
              <a:rPr lang="sk-SK" sz="2600" dirty="0">
                <a:latin typeface="Arial Narrow" panose="020B0606020202030204" pitchFamily="34" charset="0"/>
              </a:rPr>
              <a:t>19. stor.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Spojené kráľovstvo kontroluje takmer celú Indiu, Holandsko Indonéziu, Francúzsko </a:t>
            </a:r>
            <a:r>
              <a:rPr lang="sk-SK" sz="2200" dirty="0" err="1">
                <a:latin typeface="Arial Narrow" panose="020B0606020202030204" pitchFamily="34" charset="0"/>
              </a:rPr>
              <a:t>Fr</a:t>
            </a:r>
            <a:r>
              <a:rPr lang="sk-SK" sz="2200" dirty="0">
                <a:latin typeface="Arial Narrow" panose="020B0606020202030204" pitchFamily="34" charset="0"/>
              </a:rPr>
              <a:t>. Indočínu</a:t>
            </a:r>
          </a:p>
          <a:p>
            <a:pPr>
              <a:spcBef>
                <a:spcPts val="400"/>
              </a:spcBef>
            </a:pPr>
            <a:r>
              <a:rPr lang="sk-SK" sz="2600" dirty="0">
                <a:latin typeface="Arial Narrow" panose="020B0606020202030204" pitchFamily="34" charset="0"/>
              </a:rPr>
              <a:t> 20. stor</a:t>
            </a:r>
            <a:r>
              <a:rPr lang="sk-SK" dirty="0">
                <a:latin typeface="Arial Narrow" panose="020B0606020202030204" pitchFamily="34" charset="0"/>
              </a:rPr>
              <a:t>.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fakticky dekolonizácia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končí vplyv Osmanskej ríše na Blízkom východe</a:t>
            </a:r>
          </a:p>
          <a:p>
            <a:pPr lvl="2">
              <a:spcBef>
                <a:spcPts val="400"/>
              </a:spcBef>
            </a:pPr>
            <a:r>
              <a:rPr lang="sk-SK" sz="1800" dirty="0">
                <a:latin typeface="Arial Narrow" panose="020B0606020202030204" pitchFamily="34" charset="0"/>
              </a:rPr>
              <a:t>rozdelenie časti území medzi európske mocnosti (</a:t>
            </a:r>
            <a:r>
              <a:rPr lang="sk-SK" sz="1800" dirty="0" err="1">
                <a:latin typeface="Arial Narrow" panose="020B0606020202030204" pitchFamily="34" charset="0"/>
              </a:rPr>
              <a:t>Sykes-Picotova</a:t>
            </a:r>
            <a:r>
              <a:rPr lang="sk-SK" sz="1800" dirty="0">
                <a:latin typeface="Arial Narrow" panose="020B0606020202030204" pitchFamily="34" charset="0"/>
              </a:rPr>
              <a:t> línia – 1916)</a:t>
            </a:r>
          </a:p>
          <a:p>
            <a:pPr lvl="1">
              <a:spcBef>
                <a:spcPts val="400"/>
              </a:spcBef>
            </a:pPr>
            <a:r>
              <a:rPr lang="sk-SK" sz="2200" dirty="0">
                <a:latin typeface="Arial Narrow" panose="020B0606020202030204" pitchFamily="34" charset="0"/>
              </a:rPr>
              <a:t>Japonská anexia Kórey a Mandžuska</a:t>
            </a:r>
          </a:p>
          <a:p>
            <a:pPr lvl="2">
              <a:spcBef>
                <a:spcPts val="400"/>
              </a:spcBef>
            </a:pPr>
            <a:r>
              <a:rPr lang="sk-SK" sz="1800" dirty="0">
                <a:latin typeface="Arial Narrow" panose="020B0606020202030204" pitchFamily="34" charset="0"/>
              </a:rPr>
              <a:t>len do konca 2. svet. vojny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107504" y="6516052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latin typeface="Arial Narrow" panose="020B0606020202030204" pitchFamily="34" charset="0"/>
              </a:rPr>
              <a:t>* od začiatku 18. stor. už hovoríme o Spojenom kráľovstve</a:t>
            </a:r>
          </a:p>
        </p:txBody>
      </p:sp>
    </p:spTree>
    <p:extLst>
      <p:ext uri="{BB962C8B-B14F-4D97-AF65-F5344CB8AC3E}">
        <p14:creationId xmlns:p14="http://schemas.microsoft.com/office/powerpoint/2010/main" val="2171596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štruktúra</a:t>
            </a:r>
            <a:r>
              <a:rPr lang="en-GB" altLang="sk-SK" dirty="0"/>
              <a:t> </a:t>
            </a:r>
            <a:r>
              <a:rPr lang="en-GB" altLang="sk-SK" dirty="0" err="1"/>
              <a:t>ázie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84" y="952106"/>
            <a:ext cx="6828432" cy="590589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100392" y="63093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5276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 O S P O D Á R S T VO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4375" y="4077072"/>
            <a:ext cx="65532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/>
              <a:t> takmer 60 % populácie sveta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000" dirty="0"/>
              <a:t> rapídne rozdiely medzi krajinami i regiónmi </a:t>
            </a:r>
          </a:p>
        </p:txBody>
      </p:sp>
    </p:spTree>
    <p:extLst>
      <p:ext uri="{BB962C8B-B14F-4D97-AF65-F5344CB8AC3E}">
        <p14:creationId xmlns:p14="http://schemas.microsoft.com/office/powerpoint/2010/main" val="322651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3250704" cy="941388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solidFill>
                  <a:schemeClr val="accent1"/>
                </a:solidFill>
                <a:latin typeface="Arial" panose="020B0604020202020204" pitchFamily="34" charset="0"/>
              </a:rPr>
              <a:t>krajiny podľa HDP </a:t>
            </a:r>
            <a:br>
              <a:rPr lang="en-GB" altLang="sk-SK" sz="2400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sk-SK" altLang="sk-SK" sz="2400" dirty="0">
                <a:solidFill>
                  <a:schemeClr val="accent1"/>
                </a:solidFill>
                <a:latin typeface="Arial" panose="020B0604020202020204" pitchFamily="34" charset="0"/>
              </a:rPr>
              <a:t>(</a:t>
            </a:r>
            <a:r>
              <a:rPr lang="sk-SK" altLang="sk-SK" sz="2400" dirty="0" err="1">
                <a:solidFill>
                  <a:schemeClr val="accent1"/>
                </a:solidFill>
                <a:latin typeface="Arial" panose="020B0604020202020204" pitchFamily="34" charset="0"/>
              </a:rPr>
              <a:t>nominál</a:t>
            </a:r>
            <a:r>
              <a:rPr lang="sk-SK" altLang="sk-SK" sz="2400" dirty="0">
                <a:solidFill>
                  <a:schemeClr val="accent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6019800" y="4249738"/>
            <a:ext cx="297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* Aj s európskou časťou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57072" y="152400"/>
            <a:ext cx="464400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400" kern="0" dirty="0">
                <a:solidFill>
                  <a:schemeClr val="accent1"/>
                </a:solidFill>
                <a:latin typeface="+mn-lt"/>
              </a:rPr>
              <a:t>krajiny podľa HDP </a:t>
            </a:r>
            <a:br>
              <a:rPr lang="en-GB" altLang="sk-SK" sz="2400" kern="0" dirty="0">
                <a:solidFill>
                  <a:schemeClr val="accent1"/>
                </a:solidFill>
                <a:latin typeface="+mn-lt"/>
              </a:rPr>
            </a:br>
            <a:r>
              <a:rPr lang="sk-SK" altLang="sk-SK" sz="2400" kern="0" dirty="0">
                <a:solidFill>
                  <a:schemeClr val="accent1"/>
                </a:solidFill>
                <a:latin typeface="+mn-lt"/>
              </a:rPr>
              <a:t>per </a:t>
            </a:r>
            <a:r>
              <a:rPr lang="sk-SK" altLang="sk-SK" sz="2400" kern="0" dirty="0" err="1">
                <a:solidFill>
                  <a:schemeClr val="accent1"/>
                </a:solidFill>
                <a:latin typeface="+mn-lt"/>
              </a:rPr>
              <a:t>capita</a:t>
            </a:r>
            <a:r>
              <a:rPr lang="sk-SK" altLang="sk-SK" sz="2400" kern="0" dirty="0">
                <a:solidFill>
                  <a:schemeClr val="accent1"/>
                </a:solidFill>
                <a:latin typeface="+mn-lt"/>
              </a:rPr>
              <a:t> (v PKS)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52400" y="966705"/>
            <a:ext cx="4267200" cy="5126591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000" b="1" kern="0">
                <a:solidFill>
                  <a:schemeClr val="accent1"/>
                </a:solidFill>
                <a:latin typeface="Arial Narrow" panose="020B0606020202030204" pitchFamily="34" charset="0"/>
              </a:rPr>
              <a:t>v mil. USD (podľa MMF), 2023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Čína (2 z 213)	          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18 000 000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Japonsko (4)        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4 200 000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India (5)		3 700 000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Rusko* (11) 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	1 800 000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Južná Kórea (13)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1 700 000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Indonézia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(16)	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1 400 000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Turecko* (17)	</a:t>
            </a:r>
            <a:r>
              <a:rPr lang="en-GB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1 200 000</a:t>
            </a:r>
          </a:p>
          <a:p>
            <a:pPr eaLnBrk="1" hangingPunct="1">
              <a:spcBef>
                <a:spcPct val="5000"/>
              </a:spcBef>
            </a:pPr>
            <a:r>
              <a:rPr lang="sk-SK" altLang="sk-SK" sz="2200" kern="0">
                <a:solidFill>
                  <a:schemeClr val="bg1"/>
                </a:solidFill>
                <a:latin typeface="Arial Narrow" panose="020B0606020202030204" pitchFamily="34" charset="0"/>
              </a:rPr>
              <a:t>Saud. Arábia (19) 	1 150 000</a:t>
            </a:r>
          </a:p>
          <a:p>
            <a:pPr eaLnBrk="1" hangingPunct="1">
              <a:spcBef>
                <a:spcPct val="5000"/>
              </a:spcBef>
              <a:buFont typeface="Wingdings" panose="05000000000000000000" pitchFamily="2" charset="2"/>
              <a:buNone/>
            </a:pPr>
            <a:r>
              <a:rPr lang="sk-SK" altLang="sk-SK" sz="2300" kern="0">
                <a:solidFill>
                  <a:schemeClr val="bg1"/>
                </a:solidFill>
                <a:latin typeface="Arial Narrow" panose="020B0606020202030204" pitchFamily="34" charset="0"/>
              </a:rPr>
              <a:t>			</a:t>
            </a:r>
            <a:endParaRPr lang="sk-SK" altLang="sk-SK" sz="2300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07433" y="5286634"/>
            <a:ext cx="3886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SLOVENSKO (62)	135 000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SVET	</a:t>
            </a:r>
            <a:r>
              <a:rPr lang="en-GB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  </a:t>
            </a:r>
            <a:r>
              <a:rPr lang="sk-SK" altLang="sk-SK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     105 000 000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772364" y="971833"/>
            <a:ext cx="4191000" cy="512146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2000" b="1" kern="0">
                <a:solidFill>
                  <a:schemeClr val="accent1"/>
                </a:solidFill>
                <a:latin typeface="Arial Narrow" panose="020B0606020202030204" pitchFamily="34" charset="0"/>
              </a:rPr>
              <a:t>medzinárodný dolár (podľa MMF), 2023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3. (zo 192) Singapur</a:t>
            </a:r>
            <a:r>
              <a:rPr lang="en-GB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     </a:t>
            </a: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130 000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4. Katar	               114 000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6. SAE		90 000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12. Brunej		73 000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13. Taiwan (ČR)		72 000	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16. Saudská Arábia	68 000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24. Bahrajn		61 000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29. Južná Kórea		58 000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30. Izrael		55 000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34. Japonsko		52 000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35. Kuvajt		52 000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48. Turecko		42 000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49. Seychely 		42 000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				... ... ...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180. Jemen		  3 </a:t>
            </a:r>
            <a:r>
              <a:rPr lang="en-GB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182. Afganistan	 </a:t>
            </a:r>
            <a:r>
              <a:rPr lang="en-GB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	  2 000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185. Severná Kórea</a:t>
            </a:r>
            <a:r>
              <a:rPr lang="en-GB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kern="0">
                <a:solidFill>
                  <a:schemeClr val="bg1"/>
                </a:solidFill>
                <a:latin typeface="Arial Narrow" panose="020B0606020202030204" pitchFamily="34" charset="0"/>
              </a:rPr>
              <a:t>       cca 1 700</a:t>
            </a:r>
            <a:endParaRPr lang="sk-SK" altLang="sk-SK" sz="1800" b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644280" y="6165304"/>
            <a:ext cx="54997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500" b="1" dirty="0">
                <a:latin typeface="Arial Narrow" panose="020B0606020202030204" pitchFamily="34" charset="0"/>
              </a:rPr>
              <a:t>SVET  	22 000          	  India	  9 000 (127)	      Macao	     98 000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500" b="1" dirty="0">
                <a:latin typeface="Arial Narrow" panose="020B0606020202030204" pitchFamily="34" charset="0"/>
              </a:rPr>
              <a:t>SR   	42 000  (47)	  Čína	23 000 (73)	      Hongkong  73 000</a:t>
            </a:r>
          </a:p>
        </p:txBody>
      </p:sp>
    </p:spTree>
    <p:extLst>
      <p:ext uri="{BB962C8B-B14F-4D97-AF65-F5344CB8AC3E}">
        <p14:creationId xmlns:p14="http://schemas.microsoft.com/office/powerpoint/2010/main" val="584553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upload.wikimedia.org/wikipedia/commons/thumb/f/fa/GDP_PPP_Per_Capita_IMF_2008.png/600px-GDP_PPP_Per_Capita_IMF_2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http://ibgeog2009.wikispaces.com/file/view/world_economy_cartogram_001.jpg/33437479/world_economy_cartogram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41700"/>
            <a:ext cx="3810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3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2" y="1283677"/>
            <a:ext cx="9153672" cy="49006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017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k-SK" altLang="sk-SK" kern="0" dirty="0"/>
              <a:t>Globálne porovnanie</a:t>
            </a:r>
            <a:endParaRPr lang="sk-SK" altLang="sk-SK" sz="2400" kern="0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80060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údaje za rok 2019 (GDP </a:t>
            </a:r>
            <a:r>
              <a:rPr lang="sk-SK" dirty="0" err="1">
                <a:latin typeface="Arial Narrow" panose="020B0606020202030204" pitchFamily="34" charset="0"/>
              </a:rPr>
              <a:t>nominal</a:t>
            </a:r>
            <a:r>
              <a:rPr lang="sk-SK" dirty="0">
                <a:latin typeface="Arial Narrow" panose="020B0606020202030204" pitchFamily="34" charset="0"/>
              </a:rPr>
              <a:t>, Svetová banka)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85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t="2628"/>
          <a:stretch/>
        </p:blipFill>
        <p:spPr>
          <a:xfrm>
            <a:off x="1412915" y="304800"/>
            <a:ext cx="7042356" cy="2895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3703" t="6261" r="926" b="6180"/>
          <a:stretch/>
        </p:blipFill>
        <p:spPr>
          <a:xfrm>
            <a:off x="1412915" y="3200400"/>
            <a:ext cx="7045286" cy="290713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80060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4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údaje za rok 2019 (GDP </a:t>
            </a:r>
            <a:r>
              <a:rPr lang="sk-SK" dirty="0" err="1">
                <a:latin typeface="Arial Narrow" panose="020B0606020202030204" pitchFamily="34" charset="0"/>
              </a:rPr>
              <a:t>nominal</a:t>
            </a:r>
            <a:r>
              <a:rPr lang="sk-SK" dirty="0">
                <a:latin typeface="Arial Narrow" panose="020B0606020202030204" pitchFamily="34" charset="0"/>
              </a:rPr>
              <a:t>, Svetová banka)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 rot="16200000">
            <a:off x="-1644133" y="278713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HDP </a:t>
            </a:r>
            <a:r>
              <a:rPr lang="sk-SK" dirty="0" err="1"/>
              <a:t>nominál</a:t>
            </a:r>
            <a:r>
              <a:rPr lang="sk-SK" dirty="0"/>
              <a:t>		počet obyvateľov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92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2736"/>
            <a:ext cx="9138083" cy="580526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017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k-SK" altLang="sk-SK" sz="3300" kern="0" dirty="0"/>
              <a:t>Podiel EAO zamestnaných </a:t>
            </a:r>
            <a:r>
              <a:rPr lang="sk-SK" altLang="sk-SK" sz="3300" kern="0"/>
              <a:t>v poľnohospodárstve</a:t>
            </a:r>
            <a:endParaRPr lang="sk-SK" altLang="sk-SK" sz="3300" kern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10 najnavštevovanejších krajín sveta  							 (2013)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29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sk-SK" altLang="sk-SK" sz="6600">
                <a:solidFill>
                  <a:schemeClr val="bg1"/>
                </a:solidFill>
              </a:rPr>
              <a:t>Koniec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32985"/>
          <a:stretch/>
        </p:blipFill>
        <p:spPr>
          <a:xfrm>
            <a:off x="-36512" y="-20503"/>
            <a:ext cx="9180512" cy="6878503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956376" y="6525344"/>
            <a:ext cx="874440" cy="332656"/>
          </a:xfrm>
        </p:spPr>
        <p:txBody>
          <a:bodyPr/>
          <a:lstStyle/>
          <a:p>
            <a:r>
              <a:rPr lang="sk-SK" sz="1800" dirty="0">
                <a:solidFill>
                  <a:schemeClr val="bg1"/>
                </a:solidFill>
                <a:hlinkClick r:id="rId4"/>
              </a:rPr>
              <a:t>zdroj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1" y="131341"/>
            <a:ext cx="8502379" cy="6716165"/>
          </a:xfrm>
        </p:spPr>
      </p:pic>
    </p:spTree>
    <p:extLst>
      <p:ext uri="{BB962C8B-B14F-4D97-AF65-F5344CB8AC3E}">
        <p14:creationId xmlns:p14="http://schemas.microsoft.com/office/powerpoint/2010/main" val="16251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/>
              <a:t>rozpad Sovietskeho zväzu (1991)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2188"/>
            <a:ext cx="8424862" cy="58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44450"/>
            <a:ext cx="5832475" cy="777875"/>
          </a:xfrm>
          <a:solidFill>
            <a:schemeClr val="bg1">
              <a:alpha val="59999"/>
            </a:schemeClr>
          </a:solidFill>
        </p:spPr>
        <p:txBody>
          <a:bodyPr/>
          <a:lstStyle/>
          <a:p>
            <a:pPr eaLnBrk="1" hangingPunct="1"/>
            <a:r>
              <a:rPr lang="sk-SK" altLang="sk-SK" sz="5400"/>
              <a:t>OBYVATEĽSTVO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hecityfix.com/files/2014/12/population-circle-urban-growth-asia-citi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" y="553544"/>
            <a:ext cx="914862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76774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kraj">
  <a:themeElements>
    <a:clrScheme name="Okraj 1">
      <a:dk1>
        <a:srgbClr val="333333"/>
      </a:dk1>
      <a:lt1>
        <a:srgbClr val="FFFFFF"/>
      </a:lt1>
      <a:dk2>
        <a:srgbClr val="820000"/>
      </a:dk2>
      <a:lt2>
        <a:srgbClr val="FFFFFF"/>
      </a:lt2>
      <a:accent1>
        <a:srgbClr val="FF9900"/>
      </a:accent1>
      <a:accent2>
        <a:srgbClr val="CC3300"/>
      </a:accent2>
      <a:accent3>
        <a:srgbClr val="C1AAAA"/>
      </a:accent3>
      <a:accent4>
        <a:srgbClr val="DADADA"/>
      </a:accent4>
      <a:accent5>
        <a:srgbClr val="FFCAAA"/>
      </a:accent5>
      <a:accent6>
        <a:srgbClr val="B92D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1880</Words>
  <Application>Microsoft Office PowerPoint</Application>
  <PresentationFormat>Prezentácia na obrazovke (4:3)</PresentationFormat>
  <Paragraphs>254</Paragraphs>
  <Slides>48</Slides>
  <Notes>24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48</vt:i4>
      </vt:variant>
    </vt:vector>
  </HeadingPairs>
  <TitlesOfParts>
    <vt:vector size="56" baseType="lpstr">
      <vt:lpstr>Arial</vt:lpstr>
      <vt:lpstr>Arial Narrow</vt:lpstr>
      <vt:lpstr>Garamond</vt:lpstr>
      <vt:lpstr>Wingdings</vt:lpstr>
      <vt:lpstr>Predvolený návrh</vt:lpstr>
      <vt:lpstr>Okraj</vt:lpstr>
      <vt:lpstr>2_Okraj</vt:lpstr>
      <vt:lpstr>Graf</vt:lpstr>
      <vt:lpstr>Á Z I A</vt:lpstr>
      <vt:lpstr>H I S T Ó R I A</vt:lpstr>
      <vt:lpstr>Prezentácia programu PowerPoint</vt:lpstr>
      <vt:lpstr>kolonizácia – stručná chronológia</vt:lpstr>
      <vt:lpstr>zdroj</vt:lpstr>
      <vt:lpstr>Prezentácia programu PowerPoint</vt:lpstr>
      <vt:lpstr>rozpad Sovietskeho zväzu (1991)</vt:lpstr>
      <vt:lpstr>OBYVATEĽSTVO</vt:lpstr>
      <vt:lpstr>Prezentácia programu PowerPoint</vt:lpstr>
      <vt:lpstr>Vývoj počtu obyvateľov</vt:lpstr>
      <vt:lpstr>Krajiny podľa počtu obyvateľov (2024)</vt:lpstr>
      <vt:lpstr>Hustota podľa regiónov</vt:lpstr>
      <vt:lpstr>Prirodzený prírastok v ‰ (pozri interaktívnu mapu)</vt:lpstr>
      <vt:lpstr>Miera fertility    (pozri interaktívnu mapu)</vt:lpstr>
      <vt:lpstr>Migrácia</vt:lpstr>
      <vt:lpstr>Miera urbanizácie </vt:lpstr>
      <vt:lpstr>Rasy a národy</vt:lpstr>
      <vt:lpstr>Náboženstvo</vt:lpstr>
      <vt:lpstr>Krajiny podľa dominantného náboženstva</vt:lpstr>
      <vt:lpstr>Regióny podľa dominantného náboženstva</vt:lpstr>
      <vt:lpstr>Regióny podľa dominantného náboženstva</vt:lpstr>
      <vt:lpstr>judaizmus (židovstvo)</vt:lpstr>
      <vt:lpstr>kresťanstvo</vt:lpstr>
      <vt:lpstr>islam</vt:lpstr>
      <vt:lpstr>islam (šítsky)</vt:lpstr>
      <vt:lpstr>islam (sunnitský)</vt:lpstr>
      <vt:lpstr>hinduizmus</vt:lpstr>
      <vt:lpstr>budhizmus</vt:lpstr>
      <vt:lpstr>konfuciánstvo</vt:lpstr>
      <vt:lpstr>šintó</vt:lpstr>
      <vt:lpstr>JAZYKY</vt:lpstr>
      <vt:lpstr>sino-tibetská jazyková rodina</vt:lpstr>
      <vt:lpstr>japončina</vt:lpstr>
      <vt:lpstr>indoeurópska jazyková rodina</vt:lpstr>
      <vt:lpstr>Prezentácia programu PowerPoint</vt:lpstr>
      <vt:lpstr>afroázijská jazyková rodina</vt:lpstr>
      <vt:lpstr>Altajská jazyková rodina</vt:lpstr>
      <vt:lpstr>drávidská jazyková rodina</vt:lpstr>
      <vt:lpstr>austronézske jazyky</vt:lpstr>
      <vt:lpstr>jazyková štruktúra ázie</vt:lpstr>
      <vt:lpstr>H O S P O D Á R S T VO</vt:lpstr>
      <vt:lpstr>krajiny podľa HDP  (nominál)</vt:lpstr>
      <vt:lpstr>Prezentácia programu PowerPoint</vt:lpstr>
      <vt:lpstr>Prezentácia programu PowerPoint</vt:lpstr>
      <vt:lpstr>Prezentácia programu PowerPoint</vt:lpstr>
      <vt:lpstr>Prezentácia programu PowerPoint</vt:lpstr>
      <vt:lpstr>10 najnavštevovanejších krajín sveta          (2013)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 Z I A</dc:title>
  <dc:creator>Novotny</dc:creator>
  <cp:lastModifiedBy>Reviewer</cp:lastModifiedBy>
  <cp:revision>54</cp:revision>
  <dcterms:created xsi:type="dcterms:W3CDTF">2012-04-17T12:53:28Z</dcterms:created>
  <dcterms:modified xsi:type="dcterms:W3CDTF">2025-10-29T14:03:15Z</dcterms:modified>
</cp:coreProperties>
</file>