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7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  <p:sldMasterId id="2147483724" r:id="rId7"/>
    <p:sldMasterId id="2147483736" r:id="rId8"/>
    <p:sldMasterId id="2147483748" r:id="rId9"/>
    <p:sldMasterId id="2147484163" r:id="rId10"/>
    <p:sldMasterId id="2147484176" r:id="rId11"/>
    <p:sldMasterId id="2147484202" r:id="rId12"/>
    <p:sldMasterId id="2147484214" r:id="rId13"/>
    <p:sldMasterId id="2147484226" r:id="rId14"/>
    <p:sldMasterId id="2147484239" r:id="rId15"/>
    <p:sldMasterId id="2147484251" r:id="rId16"/>
    <p:sldMasterId id="2147484264" r:id="rId17"/>
    <p:sldMasterId id="2147484276" r:id="rId18"/>
  </p:sldMasterIdLst>
  <p:notesMasterIdLst>
    <p:notesMasterId r:id="rId74"/>
  </p:notesMasterIdLst>
  <p:sldIdLst>
    <p:sldId id="256" r:id="rId19"/>
    <p:sldId id="257" r:id="rId20"/>
    <p:sldId id="258" r:id="rId21"/>
    <p:sldId id="260" r:id="rId22"/>
    <p:sldId id="299" r:id="rId23"/>
    <p:sldId id="300" r:id="rId24"/>
    <p:sldId id="301" r:id="rId25"/>
    <p:sldId id="302" r:id="rId26"/>
    <p:sldId id="261" r:id="rId27"/>
    <p:sldId id="303" r:id="rId28"/>
    <p:sldId id="263" r:id="rId29"/>
    <p:sldId id="304" r:id="rId30"/>
    <p:sldId id="297" r:id="rId31"/>
    <p:sldId id="294" r:id="rId32"/>
    <p:sldId id="265" r:id="rId33"/>
    <p:sldId id="306" r:id="rId34"/>
    <p:sldId id="307" r:id="rId35"/>
    <p:sldId id="269" r:id="rId36"/>
    <p:sldId id="270" r:id="rId37"/>
    <p:sldId id="271" r:id="rId38"/>
    <p:sldId id="272" r:id="rId39"/>
    <p:sldId id="308" r:id="rId40"/>
    <p:sldId id="336" r:id="rId41"/>
    <p:sldId id="337" r:id="rId42"/>
    <p:sldId id="338" r:id="rId43"/>
    <p:sldId id="339" r:id="rId44"/>
    <p:sldId id="273" r:id="rId45"/>
    <p:sldId id="274" r:id="rId46"/>
    <p:sldId id="309" r:id="rId47"/>
    <p:sldId id="310" r:id="rId48"/>
    <p:sldId id="34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9" r:id="rId57"/>
    <p:sldId id="320" r:id="rId58"/>
    <p:sldId id="321" r:id="rId59"/>
    <p:sldId id="322" r:id="rId60"/>
    <p:sldId id="323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284" r:id="rId70"/>
    <p:sldId id="333" r:id="rId71"/>
    <p:sldId id="334" r:id="rId72"/>
    <p:sldId id="335" r:id="rId73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3EB75D-E3FC-41E4-9A00-BE1FA1C17E6E}" type="datetimeFigureOut">
              <a:rPr lang="sk-SK"/>
              <a:pPr>
                <a:defRPr/>
              </a:pPr>
              <a:t>16. 10. 2025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/>
              <a:t>Kliknite sem a upravte štýly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E066CA0-5F0F-468D-BB53-A9F803B30AE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048437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2EF5BE3-4967-41DE-BCB8-DA310C770EE1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095423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CFB461F-3C03-4C32-A67F-5335E90CFEC1}" type="slidenum">
              <a:rPr lang="sk-SK" altLang="sk-SK">
                <a:solidFill>
                  <a:srgbClr val="000000"/>
                </a:solidFill>
              </a:rPr>
              <a:pPr eaLnBrk="1" hangingPunct="1"/>
              <a:t>12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30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D6826-2E3F-43E7-A9D5-8572F2D65751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557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D6826-2E3F-43E7-A9D5-8572F2D65751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07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118B42-8990-4A3E-A3F1-0A30DC949532}" type="slidenum">
              <a:rPr lang="sk-SK" altLang="sk-SK"/>
              <a:pPr eaLnBrk="1" hangingPunct="1">
                <a:spcBef>
                  <a:spcPct val="0"/>
                </a:spcBef>
              </a:pPr>
              <a:t>16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36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85AF04-386E-4C5F-AFE7-A9194A782FE7}" type="slidenum">
              <a:rPr lang="sk-SK" altLang="sk-SK"/>
              <a:pPr eaLnBrk="1" hangingPunct="1">
                <a:spcBef>
                  <a:spcPct val="0"/>
                </a:spcBef>
              </a:pPr>
              <a:t>17</a:t>
            </a:fld>
            <a:endParaRPr lang="sk-SK" altLang="sk-SK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87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B649512-D952-49F4-8FE4-301AAE534B95}" type="slidenum">
              <a:rPr lang="sk-SK" altLang="sk-SK">
                <a:latin typeface="Calibri" panose="020F0502020204030204" pitchFamily="34" charset="0"/>
              </a:rPr>
              <a:pPr eaLnBrk="1" hangingPunct="1"/>
              <a:t>18</a:t>
            </a:fld>
            <a:endParaRPr lang="sk-SK" altLang="sk-SK">
              <a:latin typeface="Calibri" panose="020F0502020204030204" pitchFamily="34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501673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92E434C-AAEB-4804-A862-12A0C1108036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20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42196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D60543-5B84-4B96-8C80-E47337A24CCB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21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570057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BD9C15-1F5F-4D9A-969A-95F02AC4851E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27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541070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94F6341-3A9B-49E1-AC84-18ECCD8CB66F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28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81287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A3D4F8E-5A3B-4D3D-83C9-3438BE71368B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395827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663F23-385A-42FC-976A-5E38729629B6}" type="slidenum">
              <a:rPr lang="sk-SK" altLang="sk-SK"/>
              <a:pPr eaLnBrk="1" hangingPunct="1">
                <a:spcBef>
                  <a:spcPct val="0"/>
                </a:spcBef>
              </a:pPr>
              <a:t>29</a:t>
            </a:fld>
            <a:endParaRPr lang="sk-SK" altLang="sk-SK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072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4B5843-11B2-4C61-A4AA-51B36361445A}" type="slidenum">
              <a:rPr lang="sk-SK" altLang="sk-SK"/>
              <a:pPr eaLnBrk="1" hangingPunct="1">
                <a:spcBef>
                  <a:spcPct val="0"/>
                </a:spcBef>
              </a:pPr>
              <a:t>30</a:t>
            </a:fld>
            <a:endParaRPr lang="sk-SK" altLang="sk-SK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886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B3515E-442E-41CE-BD06-BE3A34D2A7EA}" type="slidenum">
              <a:rPr lang="sk-SK" altLang="sk-SK"/>
              <a:pPr eaLnBrk="1" hangingPunct="1">
                <a:spcBef>
                  <a:spcPct val="0"/>
                </a:spcBef>
              </a:pPr>
              <a:t>32</a:t>
            </a:fld>
            <a:endParaRPr lang="sk-SK" altLang="sk-SK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201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2E83FF-18E0-449B-A1F9-18CC9666867C}" type="slidenum">
              <a:rPr lang="sk-SK" altLang="sk-SK"/>
              <a:pPr eaLnBrk="1" hangingPunct="1">
                <a:spcBef>
                  <a:spcPct val="0"/>
                </a:spcBef>
              </a:pPr>
              <a:t>33</a:t>
            </a:fld>
            <a:endParaRPr lang="sk-SK" altLang="sk-SK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586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353513-3653-4CA4-BA05-BE000E333AC0}" type="slidenum">
              <a:rPr lang="sk-SK" altLang="sk-SK"/>
              <a:pPr eaLnBrk="1" hangingPunct="1">
                <a:spcBef>
                  <a:spcPct val="0"/>
                </a:spcBef>
              </a:pPr>
              <a:t>34</a:t>
            </a:fld>
            <a:endParaRPr lang="sk-SK" altLang="sk-SK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25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87EB16-EA42-4B9B-AFD6-CAC647D53D5B}" type="slidenum">
              <a:rPr lang="sk-SK" altLang="sk-SK"/>
              <a:pPr eaLnBrk="1" hangingPunct="1">
                <a:spcBef>
                  <a:spcPct val="0"/>
                </a:spcBef>
              </a:pPr>
              <a:t>35</a:t>
            </a:fld>
            <a:endParaRPr lang="sk-SK" altLang="sk-SK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01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452383-940D-4B01-ADC5-7980EECD4C19}" type="slidenum">
              <a:rPr lang="sk-SK" altLang="sk-SK"/>
              <a:pPr eaLnBrk="1" hangingPunct="1">
                <a:spcBef>
                  <a:spcPct val="0"/>
                </a:spcBef>
              </a:pPr>
              <a:t>36</a:t>
            </a:fld>
            <a:endParaRPr lang="sk-SK" altLang="sk-SK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08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CC4A49-0700-492F-A45C-F50C7676321B}" type="slidenum">
              <a:rPr lang="sk-SK" altLang="sk-SK">
                <a:solidFill>
                  <a:srgbClr val="000000"/>
                </a:solidFill>
              </a:rPr>
              <a:pPr eaLnBrk="1" hangingPunct="1"/>
              <a:t>37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073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BFC017D-F384-4B51-BF3A-060BDE028FFD}" type="slidenum">
              <a:rPr lang="sk-SK" altLang="sk-SK">
                <a:solidFill>
                  <a:srgbClr val="000000"/>
                </a:solidFill>
              </a:rPr>
              <a:pPr eaLnBrk="1" hangingPunct="1"/>
              <a:t>38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altLang="sk-SK" dirty="0">
                <a:latin typeface="Arial Narrow" panose="020B0606020202030204" pitchFamily="34" charset="0"/>
              </a:rPr>
              <a:t>sú splavné len v lete </a:t>
            </a:r>
          </a:p>
          <a:p>
            <a:pPr eaLnBrk="1" hangingPunct="1"/>
            <a:endParaRPr lang="sk-SK" alt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51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59F3449-05E1-48F3-B13F-B2DB8AF446DE}" type="slidenum">
              <a:rPr lang="sk-SK" altLang="sk-SK">
                <a:solidFill>
                  <a:srgbClr val="000000"/>
                </a:solidFill>
              </a:rPr>
              <a:pPr eaLnBrk="1" hangingPunct="1"/>
              <a:t>39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12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91F2F63-8CAB-40FE-A9A1-F57D5AC83296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6157959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B8572D-4DE8-44FB-8D76-8E08C3478102}" type="slidenum">
              <a:rPr lang="sk-SK" altLang="sk-SK">
                <a:solidFill>
                  <a:srgbClr val="000000"/>
                </a:solidFill>
              </a:rPr>
              <a:pPr eaLnBrk="1" hangingPunct="1"/>
              <a:t>40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05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C8CC5E-BD2D-424E-8890-708D33F29997}" type="slidenum">
              <a:rPr lang="sk-SK" altLang="sk-SK">
                <a:solidFill>
                  <a:srgbClr val="000000"/>
                </a:solidFill>
              </a:rPr>
              <a:pPr eaLnBrk="1" hangingPunct="1"/>
              <a:t>41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128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C8CC5E-BD2D-424E-8890-708D33F29997}" type="slidenum">
              <a:rPr lang="sk-SK" altLang="sk-SK">
                <a:solidFill>
                  <a:srgbClr val="000000"/>
                </a:solidFill>
              </a:rPr>
              <a:pPr eaLnBrk="1" hangingPunct="1"/>
              <a:t>42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319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FE4435-81C5-46DE-A14D-FE92F0E5F8D3}" type="slidenum">
              <a:rPr lang="sk-SK" altLang="sk-SK">
                <a:solidFill>
                  <a:srgbClr val="000000"/>
                </a:solidFill>
              </a:rPr>
              <a:pPr eaLnBrk="1" hangingPunct="1"/>
              <a:t>43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5468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A71A811-B300-443C-913C-7CFDE14F1EF6}" type="slidenum">
              <a:rPr lang="sk-SK" altLang="sk-SK">
                <a:solidFill>
                  <a:srgbClr val="000000"/>
                </a:solidFill>
              </a:rPr>
              <a:pPr eaLnBrk="1" hangingPunct="1"/>
              <a:t>44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968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F08E44-BB44-4E20-9682-FCD7E875CF15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45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6484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E3F87B-BE83-4752-BB3F-48D224EB4D9A}" type="slidenum">
              <a:rPr lang="sk-SK" altLang="sk-SK">
                <a:solidFill>
                  <a:prstClr val="black"/>
                </a:solidFill>
              </a:rPr>
              <a:pPr/>
              <a:t>46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382910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9E0E06-2865-4225-9347-DB201C4B9D3A}" type="slidenum">
              <a:rPr lang="sk-SK" altLang="en-US" sz="1200">
                <a:solidFill>
                  <a:srgbClr val="000000"/>
                </a:solidFill>
              </a:rPr>
              <a:pPr eaLnBrk="1" hangingPunct="1"/>
              <a:t>47</a:t>
            </a:fld>
            <a:endParaRPr lang="sk-SK" altLang="en-US" sz="1200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8428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22AA21-6BFB-4FC3-AFCB-9FBB7E1F33BE}" type="slidenum">
              <a:rPr lang="sk-SK" altLang="en-US" sz="1200">
                <a:solidFill>
                  <a:srgbClr val="000000"/>
                </a:solidFill>
              </a:rPr>
              <a:pPr eaLnBrk="1" hangingPunct="1"/>
              <a:t>48</a:t>
            </a:fld>
            <a:endParaRPr lang="sk-SK" altLang="en-US" sz="1200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338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C0931D-1D1D-4CDD-A4E1-2ABF16B1C196}" type="slidenum">
              <a:rPr lang="sk-SK" altLang="sk-SK">
                <a:solidFill>
                  <a:prstClr val="black"/>
                </a:solidFill>
              </a:rPr>
              <a:pPr/>
              <a:t>49</a:t>
            </a:fld>
            <a:endParaRPr lang="sk-SK" altLang="sk-SK">
              <a:solidFill>
                <a:prstClr val="black"/>
              </a:solidFill>
            </a:endParaRPr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367409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F395ED-FA0D-4C5F-971A-9E2286377E34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963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F3E6DC-40F6-4E84-B9F1-DF4240623E5B}" type="slidenum">
              <a:rPr lang="sk-SK" altLang="en-US" sz="1200">
                <a:solidFill>
                  <a:srgbClr val="000000"/>
                </a:solidFill>
              </a:rPr>
              <a:pPr eaLnBrk="1" hangingPunct="1"/>
              <a:t>50</a:t>
            </a:fld>
            <a:endParaRPr lang="sk-SK" altLang="en-US" sz="1200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87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349125-BEC8-4D37-A06B-5E2984CC1D70}" type="slidenum">
              <a:rPr lang="sk-SK" altLang="sk-SK">
                <a:solidFill>
                  <a:srgbClr val="1F497D"/>
                </a:solidFill>
                <a:latin typeface="Calibri" panose="020F0502020204030204" pitchFamily="34" charset="0"/>
              </a:rPr>
              <a:pPr eaLnBrk="1" hangingPunct="1"/>
              <a:t>52</a:t>
            </a:fld>
            <a:endParaRPr lang="sk-SK" altLang="sk-SK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312131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798059-90A1-46BB-8CDE-C30A5DCF205B}" type="slidenum">
              <a:rPr lang="sk-SK" altLang="sk-SK"/>
              <a:pPr eaLnBrk="1" hangingPunct="1"/>
              <a:t>6</a:t>
            </a:fld>
            <a:endParaRPr lang="sk-SK" altLang="sk-SK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389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6B9BFFF-F476-43A7-A862-90B614D5C823}" type="slidenum">
              <a:rPr lang="sk-SK" altLang="sk-SK"/>
              <a:pPr eaLnBrk="1" hangingPunct="1"/>
              <a:t>8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620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EF0FA2-37FD-41AD-8B98-9C57C65FE4DF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53946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94C81B-86E0-4B39-A7A1-059DA4F6775E}" type="slidenum">
              <a:rPr lang="sk-SK" altLang="sk-SK">
                <a:solidFill>
                  <a:srgbClr val="000000"/>
                </a:solidFill>
              </a:rPr>
              <a:pPr eaLnBrk="1" hangingPunct="1"/>
              <a:t>10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667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84340E-AE1E-4077-BEBD-EF866E4F65EE}" type="slidenum">
              <a:rPr lang="sk-SK" altLang="sk-SK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sk-SK" altLang="sk-SK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57758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72BC8-DBD8-4344-9E4C-310D2E923B86}" type="datetimeFigureOut">
              <a:rPr lang="sk-SK"/>
              <a:pPr>
                <a:defRPr/>
              </a:pPr>
              <a:t>16. 10. 2025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BFE0BA-C2AD-44E2-BBE3-DD4B292000D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721011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4B59F-98D4-4924-BFCE-FE1AE905BA21}" type="datetimeFigureOut">
              <a:rPr lang="sk-SK"/>
              <a:pPr>
                <a:defRPr/>
              </a:pPr>
              <a:t>16. 10. 2025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EE19D-F1D9-459A-96A0-76B97E87BAB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2415351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24205-718F-4564-B632-7D0EB6DB6DB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3987311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6A385-50E0-46F9-847C-AB818D56725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083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67C63-6AE0-404B-A625-5F492BDA540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09349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49A2D-683D-42AC-A538-DBBCEDC7B1F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0684264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A8B3E5-D12F-4FDF-BED8-074D93F201A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654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30079-65D1-48F7-9076-42EB3867CD37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664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141FB-8CBD-4A20-99A1-5FB239839B10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86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9449E-D67D-41F3-994A-FAC748B77A3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290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E92B9-9E3F-4CC2-AF14-8BBCF89DD5DF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166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BF95C-36AB-4C0D-9C3D-6196A663D4D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10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58E2D-DE3C-4F97-8647-443E3AD32C3C}" type="datetimeFigureOut">
              <a:rPr lang="sk-SK"/>
              <a:pPr>
                <a:defRPr/>
              </a:pPr>
              <a:t>16. 10. 2025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1F08D-9B94-4973-A1B8-4C19218D2F4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9802049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ED49E-2528-4971-B0C1-CE41FAF5F5DF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050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96B05-FD16-4A53-AB0A-C6E97ED7573E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727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F7386-1B0D-43CD-AEAD-DDE8CE5A6A19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747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2F393-3F28-4989-A184-07D5F29FCF2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533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4E55E-CC0D-480D-9490-A04365E0D57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923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BD771-B136-425A-BD33-F1D55D2EB52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714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A8B3E5-D12F-4FDF-BED8-074D93F201A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299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30079-65D1-48F7-9076-42EB3867CD37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718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141FB-8CBD-4A20-99A1-5FB239839B10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107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9449E-D67D-41F3-994A-FAC748B77A3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29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287E4-2DE5-40FB-86A1-055F0EB3C8D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4303959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E92B9-9E3F-4CC2-AF14-8BBCF89DD5DF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371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BF95C-36AB-4C0D-9C3D-6196A663D4D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984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ED49E-2528-4971-B0C1-CE41FAF5F5DF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012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96B05-FD16-4A53-AB0A-C6E97ED7573E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27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F7386-1B0D-43CD-AEAD-DDE8CE5A6A19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248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2F393-3F28-4989-A184-07D5F29FCF2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848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4E55E-CC0D-480D-9490-A04365E0D57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803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BD771-B136-425A-BD33-F1D55D2EB52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9910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279A4-8656-47A6-A626-1899079C4B50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5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6874C-8A6F-4102-A882-0F230005FF7F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05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D49B8-E2DF-403C-8E72-2BF3791C8B2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698092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B204BB-FAEE-4FD6-82D2-9E8992842C3D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703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7A78B-A759-4A48-AA18-E3E962A1E80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557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11435-AC35-442C-AF2D-5D790A7972DE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9518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A06728-28B4-42DD-B85B-2E8E33BDBA5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89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5BA60-197B-4C57-863D-7D77D3F0CBC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748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BF129-D5DF-4C4D-8E7F-6CA5C5FDBC59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670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57CA09-4EDA-4034-9C16-3ED4FB71AE9E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081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D159F5-E695-4AF3-BDED-0CED3EAC0A4D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141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82E35E-FD50-4A84-A3BC-32A0AA3B38E7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276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E74E81-F040-496C-BBC6-36A911BF4990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64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63890-A9AA-42B8-A223-B274AF4AF7A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820416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BCD51-01F5-4CA8-8C29-EAFFF75D458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801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BF64C-188A-467A-8515-D7D68E8FF169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2495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69DE4C-2C09-4372-869C-C843239324BD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738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E429A-6861-4D10-913F-605CD818E1B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893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7378CD-8A73-47BE-B577-5C959BF1319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060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775C0A-B6FF-4F18-B9B3-3CCCF5086D6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0851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74A1F-5761-41A0-B8F8-E3C14B735B0E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728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1B368-0EE0-484A-9121-8CDDF8A75F4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010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766941-D49A-4686-87F3-577AAB81B8A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8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47BE6F-C06C-4AA2-B85C-8D62FBA9C15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88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5CAF6-F316-4510-A97C-5F1B4A60F08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9080356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6789C-0D9E-4FD5-B75F-55F0567C4DD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399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F4F1F-0E6D-4310-A374-C68B9ABF0D3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777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D7C0B-6C92-4B31-92DF-173E068D669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906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A3772-08D2-4717-80F5-CEDCB9270CF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7378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3F371-C011-44DF-9428-0F33D811296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940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F6BE8-403B-4FBF-8D99-320AAE96DA0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155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F3641-0E6F-46C8-8302-70FB53D475C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7671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F1BDD-F8AA-49B9-A9CC-969FCD5C391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00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021BE-3F4B-4701-8D17-65E5564DD6E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700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9AC5F-F375-43F0-8CDD-6E4106A8B15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55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1B7B5-D6E0-48A9-8E07-8329D4B9BE6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52316059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E0CFB-A231-4ED9-85A9-5D277D7369A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7348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A36274E-2836-4AF2-BA8E-8CF149752FAC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3719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2053D7-DB30-4D71-B080-CA38E821946E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443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0293E-9626-4955-BB97-A0A27C8DFD2E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525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A6FBB-98AD-4D1E-AD6D-98D96D03B50C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4943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F252E-1A79-41D5-BF6E-1DDCBCA58019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824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4D72E-761E-48F5-9F90-4A277EA55147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882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D909A-C748-4485-844D-36FC84CE385A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319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6AEB3-C088-434B-BD9B-989491BBE0A1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792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99F4B-290A-4D3A-858A-7AF47E29C6B8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85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2AA51-2FF6-4CA0-B9EF-826C64A180F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6971115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F1704-5AB4-41DA-BCAF-5A4827D77CB5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8280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D0CB4-E094-41A5-A23E-301EBCB56464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6369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CABC8-78BF-41B6-9A2D-09A4B16854A6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5891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6789C-0D9E-4FD5-B75F-55F0567C4DD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667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F4F1F-0E6D-4310-A374-C68B9ABF0D3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8475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D7C0B-6C92-4B31-92DF-173E068D669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131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A3772-08D2-4717-80F5-CEDCB9270CF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3658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3F371-C011-44DF-9428-0F33D811296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0728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F6BE8-403B-4FBF-8D99-320AAE96DA0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1563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F3641-0E6F-46C8-8302-70FB53D475C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69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D3734-6AA0-4C02-BD4B-FCD5725635F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0300267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F1BDD-F8AA-49B9-A9CC-969FCD5C391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1307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021BE-3F4B-4701-8D17-65E5564DD6E6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993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9AC5F-F375-43F0-8CDD-6E4106A8B15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3839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E0CFB-A231-4ED9-85A9-5D277D7369A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0492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A36274E-2836-4AF2-BA8E-8CF149752FAC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227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2053D7-DB30-4D71-B080-CA38E821946E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159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0293E-9626-4955-BB97-A0A27C8DFD2E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7185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A6FBB-98AD-4D1E-AD6D-98D96D03B50C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0075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F252E-1A79-41D5-BF6E-1DDCBCA58019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4145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4D72E-761E-48F5-9F90-4A277EA55147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9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0B48C1-4263-4E8D-A035-4D7EC30AE8D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26439837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D909A-C748-4485-844D-36FC84CE385A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5012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6AEB3-C088-434B-BD9B-989491BBE0A1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4905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99F4B-290A-4D3A-858A-7AF47E29C6B8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7911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F1704-5AB4-41DA-BCAF-5A4827D77CB5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031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D0CB4-E094-41A5-A23E-301EBCB56464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80913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CABC8-78BF-41B6-9A2D-09A4B16854A6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5952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C8BC0-D48F-4D4D-B8DE-0D78BFE61D67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584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8B453-ABFE-4E19-8899-1AC597F49D5D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014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D731D-83FC-4B98-B59E-16F4CB0FC3BB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9454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EED5E-0B9E-4A9B-943C-545CB770682A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2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EAC8E-A67C-40C1-9199-E640C66B4209}" type="datetimeFigureOut">
              <a:rPr lang="sk-SK"/>
              <a:pPr>
                <a:defRPr/>
              </a:pPr>
              <a:t>16. 10. 2025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CD1B9-FD59-4F45-A2BA-56AF1A4ABF3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026656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475FA-5027-4781-9E5C-A9F0943FEB6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613437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9DD06-DA7A-499A-BCBA-B71A4B6E9AA8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8839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60067-D228-4804-A09B-066B4648C838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4492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F6BA0-801B-45BE-802E-44AEE21359F4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6592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4EA78-4937-4C24-A9F4-7C37283DB3DD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0485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B3812-9D7B-4C0D-9257-1D5709DFF340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0321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CEFF9-A34B-4C74-BEC9-6101CB3998D1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3638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FC6D1-EAB2-4933-819F-F4114DD2325E}" type="slidenum">
              <a:rPr lang="sk-S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49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23CE6-D5A1-4C50-A5CD-58BEC910CCB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92037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E9E58-68AA-436F-B15D-BDF531C2775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49216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EB5DF-35E8-41DD-B829-8CB5F4ACD8A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697220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7E7D1-3EA5-409A-8E30-0F4212A9B9E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47355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C94FF-F871-4218-B6ED-C16769195F0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303126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8D64C-363E-41EE-9B12-488C37823D4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927377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4B296-E747-4EEA-BFD6-CACE84697F9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561912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E8951-5D3A-49F2-9157-80061558543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35698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F1825-19CC-4442-916C-D8A5C9F28E2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89517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6D2C5-1207-40A6-BF06-746392260E72}" type="datetimeFigureOut">
              <a:rPr lang="sk-SK"/>
              <a:pPr>
                <a:defRPr/>
              </a:pPr>
              <a:t>16. 10. 2025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91025-9566-4137-9678-41006C9437F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50600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DD3A7-3284-4118-A963-C8DDF08AA5C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889319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8FC07-23DC-4623-A329-876BA2DC67B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81461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DBD78-7B23-446D-A3D6-D4625D6F831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210498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500DA-C759-4CB9-AF12-DB99348C72F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2784604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F5BD2-FCC0-45E2-83C8-5890CCA2133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05150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9F626-F962-43C9-882A-DCB454BC031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208032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288C1-EE22-4361-B1D8-84A8372F694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026235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0211C-CD70-46FA-8798-21DF1B4CF46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6745263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583E4-3E98-416D-A5AC-0AA3F2E587A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95535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40F7F-5CB1-44DE-8880-6BA831F919A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975142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D03A6-A94E-4CC3-8604-3D41FE71BE95}" type="datetimeFigureOut">
              <a:rPr lang="sk-SK"/>
              <a:pPr>
                <a:defRPr/>
              </a:pPr>
              <a:t>16. 10. 2025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9F184-EB78-4854-B6E9-4F19FE76391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9719821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EDE09-4CA9-4AA0-ACB3-9887ECB8696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71189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B2E16-97EE-498D-A4CE-43E1E5D73E6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551972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299C0-4677-440C-8370-9735AAB18D0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656704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4C643-244F-47DA-BD34-9F9F1D35746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131540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3D943-E438-458D-B432-44C731452A4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98743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65D3C-D8DE-4E7E-BD80-54CD142E525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1521894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63479-BB2A-4594-9E83-C4E6CFC19FD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652744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FEA64-9C26-4549-8EC4-177AD5E7FCA5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963871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3A032-F8D7-4D0D-AD08-1171E89E46F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043594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B7E10-588B-4944-89C8-BD3FE978ADD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3338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04CD-79A9-432A-8FE4-F44B5C805C1B}" type="datetimeFigureOut">
              <a:rPr lang="sk-SK"/>
              <a:pPr>
                <a:defRPr/>
              </a:pPr>
              <a:t>16. 10. 2025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25EA2-E82B-44D9-8C02-69EADDD8E51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9749525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49BF5-D3CB-48FF-844F-0AAB222B828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741767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25760-CB17-4685-99A6-EEEA77A2CE4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043428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06C3D-3286-4487-831B-F578833A03C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4884033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CBA9D-2FB3-422E-86D2-E67E7E226A6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9553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8F885-A9BC-4850-94BD-1D7CDDB4189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2852763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A3A8D-1684-4D21-83BB-B359679FB70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7494315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CEE69-8E1E-4490-A076-E0E49F92102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799236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CE64F-31B8-43EF-BB10-220F1C4A5DE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7220719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75F30-2F92-4B17-9368-FE4C366A809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6850493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C275E-88AF-4922-A7B2-B1CEB0A097E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81271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2041D-11CF-46D2-94A1-B5BF0B705F14}" type="datetimeFigureOut">
              <a:rPr lang="sk-SK"/>
              <a:pPr>
                <a:defRPr/>
              </a:pPr>
              <a:t>16. 10. 2025</a:t>
            </a:fld>
            <a:endParaRPr lang="sk-SK"/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F0013-60E2-4C3A-A175-A72CFDF825A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508833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5FF87-1036-4877-953D-2324DE91BB9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72027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E912-5C59-48D9-B87F-4BFBECEA86F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841947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22E49-DC23-4B70-BBD8-0C7FC705DDA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9060962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30ADC-D26D-461E-914A-49A0F09745C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1376819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209BA-1662-4B54-93DB-84EA817BF69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1999262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4BEF4-662D-4982-8102-25290B7FCBD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945292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92F96-857D-4974-B044-2A8841F978E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6950362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821D6-D4BE-40DA-ADC7-E52588A5491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2899335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4A9FF-5A15-4FED-8AB6-28061185148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2768006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97810-56B9-456B-AACF-4CAB387FFC6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42522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9C89C-9D8B-4E5F-B86A-3C6D36CFD961}" type="datetimeFigureOut">
              <a:rPr lang="sk-SK"/>
              <a:pPr>
                <a:defRPr/>
              </a:pPr>
              <a:t>16. 10. 2025</a:t>
            </a:fld>
            <a:endParaRPr lang="sk-SK"/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6465D-94D8-4318-A1B7-5CB1AACA516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981817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256A3-86D3-4283-8689-195A581401D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262361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0AF64-A250-4975-9EFE-B48F28663DA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2583110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89568-11B6-48E8-84BA-F23D86A1AD1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910263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C4832-AD26-4FE8-926E-54F7DD0495A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2240761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25DAC-12BF-4AEB-AE29-09BA0D5EC2C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771349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7BF66-1361-49DF-9097-0A7A08957CE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221228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9A97D-FC90-4DC8-B5DC-0560344A0B1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278102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87FA4-CB40-42E1-9A30-952FA08F385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0261008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80D1D-D825-45AC-A223-E5D7EF6D688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080060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A799C-5BDF-469F-B73A-BE1883B8FE4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743479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180AC-38F0-497A-97B1-CB4C2FA719B0}" type="datetimeFigureOut">
              <a:rPr lang="sk-SK"/>
              <a:pPr>
                <a:defRPr/>
              </a:pPr>
              <a:t>16. 10. 2025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4B754-BF35-4536-9000-051769B8B2B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22433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1D51C-91E9-4D9D-A05C-AD3B9C31AB9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6027899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48587-10BB-43F6-8C36-91EE9174C7D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8231766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FA8A2-E9EB-4E5C-BABA-9E75A6FCB35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0264841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21B67-313D-4DF5-A234-6BC16BB0503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5698424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F9321-FC24-4CB7-A1EF-2FE489842A7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7629164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ADB68-2B6D-4B38-981A-DF7766FF034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550039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B7B2E-F135-4F85-8418-AFDE7F0E95A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6822207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53D9E-D059-4CDD-B8A8-71E9F6D7EE9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484483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32A8F-9333-4EA1-BBB8-9CE65387C7B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2745468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8CB1E-AC0A-465E-B08C-2A59915CE0A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8110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85FD1-52FA-45BA-B951-48D205D41BF9}" type="datetimeFigureOut">
              <a:rPr lang="sk-SK"/>
              <a:pPr>
                <a:defRPr/>
              </a:pPr>
              <a:t>16. 10. 2025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9AF0F-13CB-48EF-B611-50980A41799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6230310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EA2F-81F4-431A-B594-CF22FD2A680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5946383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D5483-1D39-4522-94EC-C42B2297FEE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3941865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60EC5-C2F5-4A2F-B30D-24F7148C074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9963675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F9377-A717-42C9-BE2E-D9C2E971C13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318555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B6E0C-3428-491A-8001-5CED45143CB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7755764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F62B9-545A-42D1-AF6F-9E7ECF2C9A0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6389455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EDD54-FB16-4B23-B020-351A77ACF51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6458613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D337C-9CF6-4104-A4F2-382D354E12C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3685259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FE003-CA5F-4F70-B37A-82C6AB0E302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6546565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E0B7F-5C29-4F8F-B4FA-C3036809FB2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151956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A05A7A-18E7-41A2-B9E4-272B96006886}" type="datetimeFigureOut">
              <a:rPr lang="sk-SK"/>
              <a:pPr>
                <a:defRPr/>
              </a:pPr>
              <a:t>16. 10. 2025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1F4C7AE-894D-4DDA-844A-350E745807E0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FCAC4C-00E1-449B-A022-83509278C73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5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FCAC4C-00E1-449B-A022-83509278C73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6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E344B1E-7BA5-41F6-96BA-254C1B894782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B4D9308-ACEA-422C-B55B-E8C9BA6FAC4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k-SK" altLang="sk-SK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k-SK" altLang="sk-SK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86DD2C-FACC-4055-B3EC-09CCB61E26B1}" type="slidenum">
              <a:rPr lang="sk-SK" altLang="sk-SK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sk-SK" altLang="sk-SK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076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 algn="ctr"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AD247E34-E653-4261-864C-694E70D5D492}" type="slidenum">
              <a:rPr lang="sk-SK" alt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sk-SK" alt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449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k-SK" altLang="sk-SK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k-SK" altLang="sk-SK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86DD2C-FACC-4055-B3EC-09CCB61E26B1}" type="slidenum">
              <a:rPr lang="sk-SK" altLang="sk-SK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sk-SK" altLang="sk-SK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927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  <p:sldLayoutId id="214748426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 algn="ctr">
              <a:defRPr/>
            </a:pPr>
            <a:endParaRPr 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AD247E34-E653-4261-864C-694E70D5D492}" type="slidenum">
              <a:rPr lang="sk-SK" alt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sk-SK" alt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22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sk-SK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CBCC7EF-DF11-4696-A1C4-EF86F321F98A}" type="slidenum">
              <a:rPr lang="sk-SK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sk-SK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37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1A06803D-5685-45B9-AFAA-7BBC24D31AB6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06D29D26-0735-4AFF-B280-5F20C08957CE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A1C7AAD8-8ED9-4359-8ECE-671EEC94F0A0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063BFE39-DC58-4622-8E7F-3AF957A6950B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BB5E96F3-4EAF-444B-9C1B-E63C94E11735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51285E1F-BBFB-4CCC-AA9B-115BD9F6ADFA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2BC87C0F-177E-4F54-A996-0C4DC05FC583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6DABA9F9-BD64-4122-9758-89AB9AD755DC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svs.gsfc.nasa.gov/365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0.png"/><Relationship Id="rId5" Type="http://schemas.openxmlformats.org/officeDocument/2006/relationships/hyperlink" Target="http://earth.nullschool.net/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svs.gsfc.nasa.gov/3652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0.png"/><Relationship Id="rId5" Type="http://schemas.openxmlformats.org/officeDocument/2006/relationships/hyperlink" Target="http://earth.nullschool.net/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1.britannica.com/eb-media/51/5951-004-7568BDA3.jpg" TargetMode="External"/><Relationship Id="rId3" Type="http://schemas.openxmlformats.org/officeDocument/2006/relationships/hyperlink" Target="https://www.britannica.com/place/Taurus-Mountains" TargetMode="External"/><Relationship Id="rId7" Type="http://schemas.openxmlformats.org/officeDocument/2006/relationships/hyperlink" Target="https://www.britannica.com/place/Mount-Sinai-mountain-Egyp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3.xml"/><Relationship Id="rId6" Type="http://schemas.openxmlformats.org/officeDocument/2006/relationships/hyperlink" Target="https://www.britannica.com/place/Caucasus" TargetMode="External"/><Relationship Id="rId11" Type="http://schemas.openxmlformats.org/officeDocument/2006/relationships/image" Target="../media/image50.png"/><Relationship Id="rId5" Type="http://schemas.openxmlformats.org/officeDocument/2006/relationships/hyperlink" Target="https://www.britannica.com/place/Armenian-Highland" TargetMode="External"/><Relationship Id="rId10" Type="http://schemas.openxmlformats.org/officeDocument/2006/relationships/image" Target="../media/image49.png"/><Relationship Id="rId4" Type="http://schemas.openxmlformats.org/officeDocument/2006/relationships/hyperlink" Target="https://www.britannica.com/place/Pontic-Mountains" TargetMode="External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Central-Siberian-Plateau" TargetMode="External"/><Relationship Id="rId3" Type="http://schemas.openxmlformats.org/officeDocument/2006/relationships/hyperlink" Target="http://news.nationalgeographic.com/2015/07/150709-iraq-marsh-arabs-middle-east-water-environment-world/" TargetMode="External"/><Relationship Id="rId7" Type="http://schemas.openxmlformats.org/officeDocument/2006/relationships/hyperlink" Target="https://www.britannica.com/place/Turan-Plain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3.xml"/><Relationship Id="rId6" Type="http://schemas.openxmlformats.org/officeDocument/2006/relationships/hyperlink" Target="https://www.britannica.com/place/West-Siberian-Plain" TargetMode="External"/><Relationship Id="rId11" Type="http://schemas.openxmlformats.org/officeDocument/2006/relationships/image" Target="../media/image52.png"/><Relationship Id="rId5" Type="http://schemas.openxmlformats.org/officeDocument/2006/relationships/hyperlink" Target="https://www.britannica.com/place/Zagros-Mountains" TargetMode="External"/><Relationship Id="rId10" Type="http://schemas.openxmlformats.org/officeDocument/2006/relationships/image" Target="../media/image51.png"/><Relationship Id="rId4" Type="http://schemas.openxmlformats.org/officeDocument/2006/relationships/hyperlink" Target="https://www.britannica.com/place/Elburz-Mountains" TargetMode="External"/><Relationship Id="rId9" Type="http://schemas.openxmlformats.org/officeDocument/2006/relationships/hyperlink" Target="https://www.britannica.com/place/North-Siberian-Lowland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Klyuchevskaya-Volcano" TargetMode="External"/><Relationship Id="rId13" Type="http://schemas.openxmlformats.org/officeDocument/2006/relationships/image" Target="../media/image53.png"/><Relationship Id="rId3" Type="http://schemas.openxmlformats.org/officeDocument/2006/relationships/hyperlink" Target="https://www.britannica.com/place/Verkhoyansk-Mountains" TargetMode="External"/><Relationship Id="rId7" Type="http://schemas.openxmlformats.org/officeDocument/2006/relationships/hyperlink" Target="https://www.britannica.com/place/Kamchatka-Peninsula" TargetMode="External"/><Relationship Id="rId12" Type="http://schemas.openxmlformats.org/officeDocument/2006/relationships/hyperlink" Target="https://www.britannica.com/place/Mount-Fuji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3.xml"/><Relationship Id="rId6" Type="http://schemas.openxmlformats.org/officeDocument/2006/relationships/hyperlink" Target="https://www.britannica.com/place/Koryak-former-okrug-Russia" TargetMode="External"/><Relationship Id="rId11" Type="http://schemas.openxmlformats.org/officeDocument/2006/relationships/hyperlink" Target="https://www.britannica.com/place/Sikhote-Alin" TargetMode="External"/><Relationship Id="rId5" Type="http://schemas.openxmlformats.org/officeDocument/2006/relationships/hyperlink" Target="https://www.britannica.com/place/Kolyma-Upland" TargetMode="External"/><Relationship Id="rId10" Type="http://schemas.openxmlformats.org/officeDocument/2006/relationships/hyperlink" Target="https://www.britannica.com/place/Sakhalin-Island" TargetMode="External"/><Relationship Id="rId4" Type="http://schemas.openxmlformats.org/officeDocument/2006/relationships/hyperlink" Target="https://www.britannica.com/place/Chersky-Range" TargetMode="External"/><Relationship Id="rId9" Type="http://schemas.openxmlformats.org/officeDocument/2006/relationships/hyperlink" Target="https://www.britannica.com/place/Kuril-Islands" TargetMode="External"/><Relationship Id="rId1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Tien-Shan" TargetMode="External"/><Relationship Id="rId3" Type="http://schemas.openxmlformats.org/officeDocument/2006/relationships/hyperlink" Target="https://www.britannica.com/place/Pamirs" TargetMode="External"/><Relationship Id="rId7" Type="http://schemas.openxmlformats.org/officeDocument/2006/relationships/hyperlink" Target="https://www.britannica.com/place/Kunlun-Mountain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3.xml"/><Relationship Id="rId6" Type="http://schemas.openxmlformats.org/officeDocument/2006/relationships/hyperlink" Target="https://www.britannica.com/place/Himalayas" TargetMode="External"/><Relationship Id="rId11" Type="http://schemas.openxmlformats.org/officeDocument/2006/relationships/image" Target="../media/image57.png"/><Relationship Id="rId5" Type="http://schemas.openxmlformats.org/officeDocument/2006/relationships/hyperlink" Target="https://www.britannica.com/place/Karakoram-Range" TargetMode="External"/><Relationship Id="rId10" Type="http://schemas.openxmlformats.org/officeDocument/2006/relationships/image" Target="../media/image56.png"/><Relationship Id="rId4" Type="http://schemas.openxmlformats.org/officeDocument/2006/relationships/hyperlink" Target="https://www.britannica.com/place/Hindu-Kush" TargetMode="External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Indo-Gangetic-Plain" TargetMode="External"/><Relationship Id="rId3" Type="http://schemas.openxmlformats.org/officeDocument/2006/relationships/hyperlink" Target="https://www.britannica.com/place/Hamgyong-Mountains" TargetMode="External"/><Relationship Id="rId7" Type="http://schemas.openxmlformats.org/officeDocument/2006/relationships/hyperlink" Target="https://www.britannica.com/place/Chin-Hills" TargetMode="External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3.xml"/><Relationship Id="rId6" Type="http://schemas.openxmlformats.org/officeDocument/2006/relationships/hyperlink" Target="https://www.britannica.com/place/Rakhine-Mountains" TargetMode="External"/><Relationship Id="rId11" Type="http://schemas.openxmlformats.org/officeDocument/2006/relationships/hyperlink" Target="https://www.britannica.com/place/Deccan" TargetMode="External"/><Relationship Id="rId5" Type="http://schemas.openxmlformats.org/officeDocument/2006/relationships/hyperlink" Target="https://www.britannica.com/place/Annamese-Cordillera" TargetMode="External"/><Relationship Id="rId10" Type="http://schemas.openxmlformats.org/officeDocument/2006/relationships/hyperlink" Target="https://www.britannica.com/place/Ghats" TargetMode="External"/><Relationship Id="rId4" Type="http://schemas.openxmlformats.org/officeDocument/2006/relationships/hyperlink" Target="https://www.britannica.com/place/Taebaek-Mountains" TargetMode="External"/><Relationship Id="rId9" Type="http://schemas.openxmlformats.org/officeDocument/2006/relationships/hyperlink" Target="https://www.britannica.com/place/Thar-Desert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ktuality.sk/clanok/478575/tri-rokliny-osmy-div-sveta-foto/" TargetMode="Externa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hyperlink" Target="https://media1.britannica.com/eb-media/00/5800-004-2EE08E56.jp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9.xml"/><Relationship Id="rId6" Type="http://schemas.openxmlformats.org/officeDocument/2006/relationships/hyperlink" Target="https://www.stratfor.com/analysis/central-asias-troubled-waters-resource-allocation-stokes-tensions" TargetMode="External"/><Relationship Id="rId5" Type="http://schemas.openxmlformats.org/officeDocument/2006/relationships/image" Target="../media/image74.jpeg"/><Relationship Id="rId4" Type="http://schemas.openxmlformats.org/officeDocument/2006/relationships/image" Target="../media/image73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77.png"/><Relationship Id="rId4" Type="http://schemas.openxmlformats.org/officeDocument/2006/relationships/image" Target="../media/image76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8.xml"/><Relationship Id="rId5" Type="http://schemas.openxmlformats.org/officeDocument/2006/relationships/hyperlink" Target="http://maorilawreview.co.nz/2014/03/the-political-ecology-and-political-economy-of-the-indigenous-land-revolution-in-australia/" TargetMode="Externa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0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Nadpis 1"/>
          <p:cNvSpPr>
            <a:spLocks noGrp="1"/>
          </p:cNvSpPr>
          <p:nvPr>
            <p:ph type="ctrTitle"/>
          </p:nvPr>
        </p:nvSpPr>
        <p:spPr>
          <a:xfrm>
            <a:off x="684213" y="1341438"/>
            <a:ext cx="7772400" cy="1470025"/>
          </a:xfrm>
          <a:solidFill>
            <a:schemeClr val="bg1">
              <a:alpha val="70195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k-SK" altLang="sk-SK" sz="4800" dirty="0"/>
              <a:t>Krajina a spoločnosť</a:t>
            </a:r>
            <a:endParaRPr lang="sk-SK" altLang="sk-SK" sz="25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31877" y="5013176"/>
            <a:ext cx="6624736" cy="79057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000" dirty="0" err="1"/>
              <a:t>úvod</a:t>
            </a:r>
            <a:r>
              <a:rPr lang="en-GB" sz="3000" dirty="0"/>
              <a:t> k </a:t>
            </a:r>
            <a:r>
              <a:rPr lang="en-GB" sz="3000" dirty="0" err="1"/>
              <a:t>fyzickogeografickým</a:t>
            </a:r>
            <a:r>
              <a:rPr lang="en-GB" sz="3000" dirty="0"/>
              <a:t> </a:t>
            </a:r>
            <a:r>
              <a:rPr lang="en-GB" sz="3000" dirty="0" err="1"/>
              <a:t>pomerom</a:t>
            </a:r>
            <a:endParaRPr lang="sk-SK" sz="3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890838" cy="1143000"/>
          </a:xfrm>
        </p:spPr>
        <p:txBody>
          <a:bodyPr/>
          <a:lstStyle/>
          <a:p>
            <a:pPr eaLnBrk="1" hangingPunct="1"/>
            <a:r>
              <a:rPr lang="sk-SK" altLang="sk-SK" sz="4000"/>
              <a:t>Riečna sieť a jazerá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2987675" cy="53006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rieky často netečú priamo k moru</a:t>
            </a:r>
          </a:p>
          <a:p>
            <a:pPr eaLnBrk="1" hangingPunct="1">
              <a:lnSpc>
                <a:spcPct val="90000"/>
              </a:lnSpc>
            </a:pPr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nepravidelné odtokové pomery a tvary riečnej siete</a:t>
            </a:r>
          </a:p>
          <a:p>
            <a:pPr eaLnBrk="1" hangingPunct="1">
              <a:lnSpc>
                <a:spcPct val="90000"/>
              </a:lnSpc>
            </a:pPr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vodný režim ovplyvňujú hlavne rozdiely medzi zrážkovými úhrnmi ekvatoriálnych oblastí a suchými trópmi</a:t>
            </a:r>
          </a:p>
          <a:p>
            <a:pPr eaLnBrk="1" hangingPunct="1">
              <a:lnSpc>
                <a:spcPct val="90000"/>
              </a:lnSpc>
            </a:pPr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1/3 územia je bezodtoková</a:t>
            </a:r>
          </a:p>
          <a:p>
            <a:pPr eaLnBrk="1" hangingPunct="1">
              <a:lnSpc>
                <a:spcPct val="90000"/>
              </a:lnSpc>
            </a:pPr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Efemérne toky – </a:t>
            </a:r>
            <a:r>
              <a:rPr lang="sk-SK" altLang="sk-SK" sz="2000" dirty="0" err="1">
                <a:latin typeface="Arial Narrow" panose="020B0606020202030204" pitchFamily="34" charset="0"/>
              </a:rPr>
              <a:t>vádí</a:t>
            </a:r>
            <a:endParaRPr lang="sk-SK" altLang="sk-SK" sz="2000" dirty="0">
              <a:latin typeface="Arial Narrow" panose="020B0606020202030204" pitchFamily="34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0"/>
            <a:ext cx="6229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770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7" y="2132856"/>
            <a:ext cx="3600483" cy="2880387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836613"/>
          </a:xfrm>
        </p:spPr>
        <p:txBody>
          <a:bodyPr/>
          <a:lstStyle/>
          <a:p>
            <a:pPr eaLnBrk="1" hangingPunct="1"/>
            <a:r>
              <a:rPr lang="sk-SK" altLang="sk-SK"/>
              <a:t>Bezodtokové oblasti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1295400"/>
          </a:xfrm>
        </p:spPr>
        <p:txBody>
          <a:bodyPr/>
          <a:lstStyle/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</a:rPr>
              <a:t>tvoria rozsiahle územia (v púštnych oblastiach)</a:t>
            </a: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</a:rPr>
              <a:t>Čadské jazero so svojimi prítokmi tvorí </a:t>
            </a:r>
            <a:r>
              <a:rPr lang="sk-SK" altLang="sk-SK" sz="2000" i="1" dirty="0">
                <a:latin typeface="Arial Narrow" panose="020B0606020202030204" pitchFamily="34" charset="0"/>
              </a:rPr>
              <a:t>najväčšiu bezodtokovú oblasť</a:t>
            </a:r>
            <a:r>
              <a:rPr lang="sk-SK" altLang="sk-SK" sz="2000" dirty="0">
                <a:latin typeface="Arial Narrow" panose="020B0606020202030204" pitchFamily="34" charset="0"/>
              </a:rPr>
              <a:t> Afriky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</a:rPr>
              <a:t>Okavango – najväčšia vnútrozemská bezodtoková delta sveta</a:t>
            </a:r>
            <a:endParaRPr lang="sk-SK" altLang="sk-SK" dirty="0">
              <a:latin typeface="Arial Narrow" panose="020B060602020203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D13B5A2-1390-0016-2C8A-644B0620C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692" y="5157192"/>
            <a:ext cx="3132135" cy="1687679"/>
          </a:xfrm>
          <a:prstGeom prst="rect">
            <a:avLst/>
          </a:prstGeom>
        </p:spPr>
      </p:pic>
      <p:pic>
        <p:nvPicPr>
          <p:cNvPr id="8" name="Obrázok 7" descr="Obrázok, na ktorom je text, mapa, atlas, diagram&#10;&#10;Automaticky generovaný popis">
            <a:extLst>
              <a:ext uri="{FF2B5EF4-FFF2-40B4-BE49-F238E27FC236}">
                <a16:creationId xmlns:a16="http://schemas.microsoft.com/office/drawing/2014/main" id="{D46CF9AF-888F-2946-74BA-6654467D3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3" y="2132856"/>
            <a:ext cx="3651248" cy="47251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/>
            <a:r>
              <a:rPr lang="sk-SK" altLang="sk-SK"/>
              <a:t>Veľké africké jazerá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08050"/>
            <a:ext cx="41433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Line 5"/>
          <p:cNvSpPr>
            <a:spLocks noChangeShapeType="1"/>
          </p:cNvSpPr>
          <p:nvPr/>
        </p:nvSpPr>
        <p:spPr bwMode="auto">
          <a:xfrm flipH="1">
            <a:off x="2197100" y="4075113"/>
            <a:ext cx="1152525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684213" y="3860800"/>
            <a:ext cx="1476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Tanganika</a:t>
            </a:r>
          </a:p>
        </p:txBody>
      </p:sp>
      <p:sp>
        <p:nvSpPr>
          <p:cNvPr id="21510" name="Line 7"/>
          <p:cNvSpPr>
            <a:spLocks noChangeShapeType="1"/>
          </p:cNvSpPr>
          <p:nvPr/>
        </p:nvSpPr>
        <p:spPr bwMode="auto">
          <a:xfrm flipH="1">
            <a:off x="2484438" y="1339850"/>
            <a:ext cx="144145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900113" y="1123950"/>
            <a:ext cx="1763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Albertovo j.</a:t>
            </a:r>
          </a:p>
        </p:txBody>
      </p:sp>
      <p:sp>
        <p:nvSpPr>
          <p:cNvPr id="21512" name="Line 9"/>
          <p:cNvSpPr>
            <a:spLocks noChangeShapeType="1"/>
          </p:cNvSpPr>
          <p:nvPr/>
        </p:nvSpPr>
        <p:spPr bwMode="auto">
          <a:xfrm flipH="1">
            <a:off x="2484438" y="2058988"/>
            <a:ext cx="865187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900113" y="1844675"/>
            <a:ext cx="1763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Edwardovo j.</a:t>
            </a:r>
          </a:p>
        </p:txBody>
      </p:sp>
      <p:sp>
        <p:nvSpPr>
          <p:cNvPr id="21514" name="Line 13"/>
          <p:cNvSpPr>
            <a:spLocks noChangeShapeType="1"/>
          </p:cNvSpPr>
          <p:nvPr/>
        </p:nvSpPr>
        <p:spPr bwMode="auto">
          <a:xfrm flipH="1">
            <a:off x="1763713" y="2708275"/>
            <a:ext cx="1512887" cy="360363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515" name="Text Box 18"/>
          <p:cNvSpPr txBox="1">
            <a:spLocks noChangeArrowheads="1"/>
          </p:cNvSpPr>
          <p:nvPr/>
        </p:nvSpPr>
        <p:spPr bwMode="auto">
          <a:xfrm>
            <a:off x="900113" y="2924175"/>
            <a:ext cx="9001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Kivu</a:t>
            </a:r>
          </a:p>
        </p:txBody>
      </p:sp>
      <p:pic>
        <p:nvPicPr>
          <p:cNvPr id="21516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868863"/>
            <a:ext cx="1387475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7" name="Line 75"/>
          <p:cNvSpPr>
            <a:spLocks noChangeShapeType="1"/>
          </p:cNvSpPr>
          <p:nvPr/>
        </p:nvSpPr>
        <p:spPr bwMode="auto">
          <a:xfrm flipH="1">
            <a:off x="2268538" y="5734050"/>
            <a:ext cx="273685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518" name="Text Box 76"/>
          <p:cNvSpPr txBox="1">
            <a:spLocks noChangeArrowheads="1"/>
          </p:cNvSpPr>
          <p:nvPr/>
        </p:nvSpPr>
        <p:spPr bwMode="auto">
          <a:xfrm>
            <a:off x="755650" y="5516563"/>
            <a:ext cx="1476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Malawi</a:t>
            </a:r>
          </a:p>
        </p:txBody>
      </p:sp>
      <p:sp>
        <p:nvSpPr>
          <p:cNvPr id="21519" name="Line 77"/>
          <p:cNvSpPr>
            <a:spLocks noChangeShapeType="1"/>
          </p:cNvSpPr>
          <p:nvPr/>
        </p:nvSpPr>
        <p:spPr bwMode="auto">
          <a:xfrm flipH="1">
            <a:off x="2268538" y="2492375"/>
            <a:ext cx="2232025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520" name="Text Box 78"/>
          <p:cNvSpPr txBox="1">
            <a:spLocks noChangeArrowheads="1"/>
          </p:cNvSpPr>
          <p:nvPr/>
        </p:nvSpPr>
        <p:spPr bwMode="auto">
          <a:xfrm>
            <a:off x="684213" y="2276475"/>
            <a:ext cx="1763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>
                <a:solidFill>
                  <a:srgbClr val="A50021"/>
                </a:solidFill>
              </a:rPr>
              <a:t>Viktoriino j.</a:t>
            </a:r>
          </a:p>
        </p:txBody>
      </p:sp>
      <p:pic>
        <p:nvPicPr>
          <p:cNvPr id="21521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2997200"/>
            <a:ext cx="2420937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22" name="Text Box 80"/>
          <p:cNvSpPr txBox="1">
            <a:spLocks noChangeArrowheads="1"/>
          </p:cNvSpPr>
          <p:nvPr/>
        </p:nvSpPr>
        <p:spPr bwMode="auto">
          <a:xfrm>
            <a:off x="7127875" y="1125538"/>
            <a:ext cx="201612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Okrem jazera Viktória sa všetky nach</a:t>
            </a:r>
            <a:r>
              <a:rPr lang="en-GB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á</a:t>
            </a:r>
            <a:r>
              <a:rPr lang="sk-SK" altLang="sk-SK" dirty="0" err="1">
                <a:solidFill>
                  <a:srgbClr val="000000"/>
                </a:solidFill>
                <a:latin typeface="Arial Narrow" panose="020B0606020202030204" pitchFamily="34" charset="0"/>
              </a:rPr>
              <a:t>dzajú</a:t>
            </a: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 vo </a:t>
            </a:r>
            <a:r>
              <a:rPr lang="sk-SK" altLang="sk-SK" b="1" dirty="0">
                <a:solidFill>
                  <a:srgbClr val="000000"/>
                </a:solidFill>
                <a:latin typeface="Arial Narrow" panose="020B0606020202030204" pitchFamily="34" charset="0"/>
              </a:rPr>
              <a:t>Východoafrickej priekopovej prepadline</a:t>
            </a:r>
          </a:p>
        </p:txBody>
      </p:sp>
      <p:sp>
        <p:nvSpPr>
          <p:cNvPr id="21523" name="AutoShape 81"/>
          <p:cNvSpPr>
            <a:spLocks/>
          </p:cNvSpPr>
          <p:nvPr/>
        </p:nvSpPr>
        <p:spPr bwMode="auto">
          <a:xfrm>
            <a:off x="684213" y="1052513"/>
            <a:ext cx="287337" cy="1584325"/>
          </a:xfrm>
          <a:prstGeom prst="leftBrace">
            <a:avLst>
              <a:gd name="adj1" fmla="val 45949"/>
              <a:gd name="adj2" fmla="val 5160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24" name="Text Box 82"/>
          <p:cNvSpPr txBox="1">
            <a:spLocks noChangeArrowheads="1"/>
          </p:cNvSpPr>
          <p:nvPr/>
        </p:nvSpPr>
        <p:spPr bwMode="auto">
          <a:xfrm rot="-5400000">
            <a:off x="-106362" y="1698625"/>
            <a:ext cx="1081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>
                <a:solidFill>
                  <a:srgbClr val="000000"/>
                </a:solidFill>
              </a:rPr>
              <a:t>Biely Níl</a:t>
            </a:r>
          </a:p>
        </p:txBody>
      </p:sp>
      <p:sp>
        <p:nvSpPr>
          <p:cNvPr id="21525" name="AutoShape 83"/>
          <p:cNvSpPr>
            <a:spLocks/>
          </p:cNvSpPr>
          <p:nvPr/>
        </p:nvSpPr>
        <p:spPr bwMode="auto">
          <a:xfrm>
            <a:off x="684213" y="2708275"/>
            <a:ext cx="287337" cy="1584325"/>
          </a:xfrm>
          <a:prstGeom prst="leftBrace">
            <a:avLst>
              <a:gd name="adj1" fmla="val 45949"/>
              <a:gd name="adj2" fmla="val 5160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26" name="Text Box 84"/>
          <p:cNvSpPr txBox="1">
            <a:spLocks noChangeArrowheads="1"/>
          </p:cNvSpPr>
          <p:nvPr/>
        </p:nvSpPr>
        <p:spPr bwMode="auto">
          <a:xfrm rot="-5400000">
            <a:off x="-33337" y="3281362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>
                <a:solidFill>
                  <a:srgbClr val="000000"/>
                </a:solidFill>
              </a:rPr>
              <a:t>Kongo</a:t>
            </a:r>
          </a:p>
        </p:txBody>
      </p:sp>
      <p:sp>
        <p:nvSpPr>
          <p:cNvPr id="23" name="Text Box 84"/>
          <p:cNvSpPr txBox="1">
            <a:spLocks noChangeArrowheads="1"/>
          </p:cNvSpPr>
          <p:nvPr/>
        </p:nvSpPr>
        <p:spPr bwMode="auto">
          <a:xfrm rot="-5400000">
            <a:off x="-550911" y="5404574"/>
            <a:ext cx="20162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k-SK" dirty="0">
                <a:solidFill>
                  <a:srgbClr val="000000"/>
                </a:solidFill>
              </a:rPr>
              <a:t>Shire -&gt; Zambezi</a:t>
            </a:r>
            <a:endParaRPr lang="sk-SK" altLang="sk-S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39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0"/>
            <a:ext cx="5667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179512" y="1000942"/>
            <a:ext cx="34925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planetárna poloha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sk-SK" altLang="sk-SK" dirty="0">
                <a:solidFill>
                  <a:srgbClr val="000000"/>
                </a:solidFill>
                <a:latin typeface="Arial Narrow" panose="020B0606020202030204" pitchFamily="34" charset="0"/>
              </a:rPr>
              <a:t>oceánske prúdy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alt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prevládajúce</a:t>
            </a:r>
            <a:r>
              <a:rPr kumimoji="0" lang="sk-SK" altLang="sk-SK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 prúdenie vzduchu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sk-SK" altLang="sk-SK" noProof="0" dirty="0">
                <a:solidFill>
                  <a:srgbClr val="000000"/>
                </a:solidFill>
                <a:latin typeface="Arial Narrow" panose="020B0606020202030204" pitchFamily="34" charset="0"/>
              </a:rPr>
              <a:t>nadmorská výška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altLang="sk-SK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orografia</a:t>
            </a:r>
          </a:p>
        </p:txBody>
      </p:sp>
      <p:sp>
        <p:nvSpPr>
          <p:cNvPr id="23576" name="Rectangle 34"/>
          <p:cNvSpPr>
            <a:spLocks noChangeArrowheads="1"/>
          </p:cNvSpPr>
          <p:nvPr/>
        </p:nvSpPr>
        <p:spPr bwMode="auto">
          <a:xfrm>
            <a:off x="4572000" y="5949950"/>
            <a:ext cx="4572000" cy="908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276" y="4077072"/>
            <a:ext cx="3218251" cy="278092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808834" y="5964663"/>
            <a:ext cx="322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aktuáln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e prúdenie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veter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647261"/>
            <a:ext cx="2549705" cy="321073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156176" y="633399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teplota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morí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373"/>
            <a:ext cx="4320480" cy="633412"/>
          </a:xfrm>
        </p:spPr>
        <p:txBody>
          <a:bodyPr/>
          <a:lstStyle/>
          <a:p>
            <a:pPr algn="l" eaLnBrk="1" hangingPunct="1"/>
            <a:r>
              <a:rPr lang="sk-SK" altLang="sk-SK" sz="4000" dirty="0"/>
              <a:t>Faktory</a:t>
            </a:r>
          </a:p>
        </p:txBody>
      </p:sp>
    </p:spTree>
    <p:extLst>
      <p:ext uri="{BB962C8B-B14F-4D97-AF65-F5344CB8AC3E}">
        <p14:creationId xmlns:p14="http://schemas.microsoft.com/office/powerpoint/2010/main" val="1844540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0"/>
            <a:ext cx="5667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179512" y="1000942"/>
            <a:ext cx="3492500" cy="20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Subtropická </a:t>
            </a:r>
            <a:r>
              <a:rPr kumimoji="0" lang="sk-SK" alt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(krajný sever, juh)</a:t>
            </a:r>
            <a:endParaRPr lang="sk-SK" altLang="sk-SK" dirty="0">
              <a:solidFill>
                <a:srgbClr val="000000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Tropická</a:t>
            </a:r>
            <a:r>
              <a:rPr kumimoji="0" lang="sk-SK" altLang="sk-SK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(oblasť obratníkov)</a:t>
            </a:r>
            <a:br>
              <a:rPr kumimoji="0" lang="sk-SK" altLang="sk-SK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altLang="sk-SK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lang="sk-SK" altLang="sk-SK" baseline="0" dirty="0" err="1">
                <a:solidFill>
                  <a:srgbClr val="000000"/>
                </a:solidFill>
              </a:rPr>
              <a:t>arídna</a:t>
            </a:r>
            <a:r>
              <a:rPr lang="sk-SK" altLang="sk-SK" baseline="0" dirty="0">
                <a:solidFill>
                  <a:srgbClr val="000000"/>
                </a:solidFill>
              </a:rPr>
              <a:t>,</a:t>
            </a:r>
            <a:r>
              <a:rPr lang="sk-SK" altLang="sk-SK" dirty="0">
                <a:solidFill>
                  <a:srgbClr val="000000"/>
                </a:solidFill>
              </a:rPr>
              <a:t> </a:t>
            </a:r>
            <a:r>
              <a:rPr lang="sk-SK" altLang="sk-SK" dirty="0" err="1">
                <a:solidFill>
                  <a:srgbClr val="000000"/>
                </a:solidFill>
              </a:rPr>
              <a:t>semiarídna</a:t>
            </a:r>
            <a:endParaRPr lang="sk-SK" altLang="sk-SK" dirty="0">
              <a:solidFill>
                <a:srgbClr val="000000"/>
              </a:solidFill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Subekvatoriálna</a:t>
            </a:r>
            <a:endParaRPr kumimoji="0" lang="sk-SK" altLang="sk-SK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altLang="sk-SK" b="1" dirty="0">
                <a:solidFill>
                  <a:srgbClr val="000000"/>
                </a:solidFill>
              </a:rPr>
              <a:t>Ekvatoriálna </a:t>
            </a:r>
            <a:r>
              <a:rPr lang="sk-SK" altLang="sk-SK" dirty="0">
                <a:solidFill>
                  <a:srgbClr val="000000"/>
                </a:solidFill>
              </a:rPr>
              <a:t>(Konžská panva, okolie rovníka)</a:t>
            </a:r>
            <a:endParaRPr kumimoji="0" lang="sk-SK" alt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76" name="Rectangle 34"/>
          <p:cNvSpPr>
            <a:spLocks noChangeArrowheads="1"/>
          </p:cNvSpPr>
          <p:nvPr/>
        </p:nvSpPr>
        <p:spPr bwMode="auto">
          <a:xfrm>
            <a:off x="4572000" y="5949950"/>
            <a:ext cx="4572000" cy="908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276" y="4077072"/>
            <a:ext cx="3218251" cy="278092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808834" y="5964663"/>
            <a:ext cx="322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aktuáln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e prúdenie</a:t>
            </a: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 </a:t>
            </a:r>
            <a:r>
              <a:rPr kumimoji="0" lang="sk-S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veter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647261"/>
            <a:ext cx="2549705" cy="321073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156176" y="633399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teplota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morí</a:t>
            </a:r>
            <a:endParaRPr kumimoji="0" lang="sk-S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373"/>
            <a:ext cx="4320480" cy="633412"/>
          </a:xfrm>
        </p:spPr>
        <p:txBody>
          <a:bodyPr/>
          <a:lstStyle/>
          <a:p>
            <a:pPr eaLnBrk="1" hangingPunct="1"/>
            <a:r>
              <a:rPr lang="sk-SK" altLang="sk-SK" sz="4000" dirty="0"/>
              <a:t>Podnebné pásma</a:t>
            </a:r>
          </a:p>
        </p:txBody>
      </p:sp>
    </p:spTree>
    <p:extLst>
      <p:ext uri="{BB962C8B-B14F-4D97-AF65-F5344CB8AC3E}">
        <p14:creationId xmlns:p14="http://schemas.microsoft.com/office/powerpoint/2010/main" val="2928699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565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k-SK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AMERIKA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03168" y="188640"/>
            <a:ext cx="4619625" cy="1143000"/>
          </a:xfrm>
        </p:spPr>
        <p:txBody>
          <a:bodyPr/>
          <a:lstStyle/>
          <a:p>
            <a:pPr eaLnBrk="1" hangingPunct="1"/>
            <a:r>
              <a:rPr lang="sk-SK" altLang="sk-SK" sz="4000" b="1" dirty="0">
                <a:latin typeface="Arial Narrow" panose="020B0606020202030204" pitchFamily="34" charset="0"/>
              </a:rPr>
              <a:t>Základná charakteristika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3168" y="1600200"/>
            <a:ext cx="4640831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rozloha: 42 500 000 km²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populácia: 1 mld. obyv.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hustota zaľudnenia: &lt;25 obyv./km</a:t>
            </a:r>
            <a:r>
              <a:rPr lang="sk-SK" altLang="sk-SK" sz="2000" baseline="30000" dirty="0">
                <a:latin typeface="Arial Narrow" panose="020B0606020202030204" pitchFamily="34" charset="0"/>
              </a:rPr>
              <a:t>2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po Ázii druhý najväčší svetadiel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skladá sa z 2 kontinentov: </a:t>
            </a:r>
            <a:br>
              <a:rPr lang="en-GB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SA a JA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Z FG aspektu: </a:t>
            </a:r>
            <a:br>
              <a:rPr lang="en-GB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Severná, Stredná a Južná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Z HG aspektu: </a:t>
            </a:r>
            <a:br>
              <a:rPr lang="en-GB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Severná (Anglosaská) a Latinská (</a:t>
            </a:r>
            <a:r>
              <a:rPr lang="sk-SK" altLang="sk-SK" sz="2400" dirty="0" err="1">
                <a:latin typeface="Arial Narrow" panose="020B0606020202030204" pitchFamily="34" charset="0"/>
              </a:rPr>
              <a:t>Iberská</a:t>
            </a:r>
            <a:r>
              <a:rPr lang="sk-SK" altLang="sk-SK" sz="24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jediný svetadiel, ktorého pevnina leží celá na západnej pologuli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" y="-1"/>
            <a:ext cx="449406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64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5650" y="260351"/>
            <a:ext cx="6912694" cy="25209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cs-CZ" altLang="sk-SK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cs-CZ" altLang="sk-SK" sz="2400" dirty="0" err="1">
                <a:latin typeface="Arial Narrow" panose="020B0606020202030204" pitchFamily="34" charset="0"/>
              </a:rPr>
              <a:t>Severná</a:t>
            </a:r>
            <a:r>
              <a:rPr lang="cs-CZ" altLang="sk-SK" sz="2400" dirty="0">
                <a:latin typeface="Arial Narrow" panose="020B0606020202030204" pitchFamily="34" charset="0"/>
              </a:rPr>
              <a:t> Amerika</a:t>
            </a:r>
          </a:p>
          <a:p>
            <a:pPr eaLnBrk="1" hangingPunct="1"/>
            <a:r>
              <a:rPr lang="cs-CZ" altLang="sk-SK" sz="2400" dirty="0" err="1">
                <a:latin typeface="Arial Narrow" panose="020B0606020202030204" pitchFamily="34" charset="0"/>
              </a:rPr>
              <a:t>Stredná</a:t>
            </a:r>
            <a:r>
              <a:rPr lang="cs-CZ" altLang="sk-SK" sz="2400" dirty="0">
                <a:latin typeface="Arial Narrow" panose="020B0606020202030204" pitchFamily="34" charset="0"/>
              </a:rPr>
              <a:t> Amerika</a:t>
            </a:r>
          </a:p>
          <a:p>
            <a:pPr eaLnBrk="1" hangingPunct="1"/>
            <a:r>
              <a:rPr lang="cs-CZ" altLang="sk-SK" sz="2400" dirty="0" err="1">
                <a:latin typeface="Arial Narrow" panose="020B0606020202030204" pitchFamily="34" charset="0"/>
              </a:rPr>
              <a:t>Južná</a:t>
            </a:r>
            <a:r>
              <a:rPr lang="cs-CZ" altLang="sk-SK" sz="2400" dirty="0">
                <a:latin typeface="Arial Narrow" panose="020B0606020202030204" pitchFamily="34" charset="0"/>
              </a:rPr>
              <a:t> Amerika</a:t>
            </a:r>
          </a:p>
        </p:txBody>
      </p:sp>
      <p:pic>
        <p:nvPicPr>
          <p:cNvPr id="5123" name="Picture 3" descr="S200101718153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422525"/>
            <a:ext cx="3887787" cy="3773488"/>
          </a:xfrm>
          <a:noFill/>
        </p:spPr>
      </p:pic>
      <p:sp>
        <p:nvSpPr>
          <p:cNvPr id="5124" name="AutoShape 4"/>
          <p:cNvSpPr>
            <a:spLocks/>
          </p:cNvSpPr>
          <p:nvPr/>
        </p:nvSpPr>
        <p:spPr bwMode="auto">
          <a:xfrm>
            <a:off x="3203849" y="764704"/>
            <a:ext cx="144463" cy="554037"/>
          </a:xfrm>
          <a:prstGeom prst="rightBrace">
            <a:avLst>
              <a:gd name="adj1" fmla="val 319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419872" y="836712"/>
            <a:ext cx="2830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sk-SK" sz="2400" i="1" dirty="0" err="1"/>
              <a:t>Tehuantepecká</a:t>
            </a:r>
            <a:r>
              <a:rPr lang="cs-CZ" altLang="sk-SK" sz="2400" i="1" dirty="0"/>
              <a:t> </a:t>
            </a:r>
            <a:r>
              <a:rPr lang="cs-CZ" altLang="sk-SK" sz="2400" i="1" dirty="0" err="1"/>
              <a:t>šija</a:t>
            </a:r>
            <a:endParaRPr lang="cs-CZ" altLang="sk-SK" sz="2400" i="1" dirty="0"/>
          </a:p>
        </p:txBody>
      </p:sp>
      <p:sp>
        <p:nvSpPr>
          <p:cNvPr id="5126" name="AutoShape 6"/>
          <p:cNvSpPr>
            <a:spLocks/>
          </p:cNvSpPr>
          <p:nvPr/>
        </p:nvSpPr>
        <p:spPr bwMode="auto">
          <a:xfrm>
            <a:off x="3203848" y="1412404"/>
            <a:ext cx="144463" cy="647700"/>
          </a:xfrm>
          <a:prstGeom prst="rightBrace">
            <a:avLst>
              <a:gd name="adj1" fmla="val 7555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419872" y="1557437"/>
            <a:ext cx="2168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sk-SK" sz="2400" i="1" dirty="0"/>
              <a:t>Panamská </a:t>
            </a:r>
            <a:r>
              <a:rPr lang="cs-CZ" altLang="sk-SK" sz="2400" i="1" dirty="0" err="1"/>
              <a:t>šija</a:t>
            </a:r>
            <a:endParaRPr lang="cs-CZ" altLang="sk-SK" sz="2400" i="1" dirty="0"/>
          </a:p>
        </p:txBody>
      </p:sp>
      <p:pic>
        <p:nvPicPr>
          <p:cNvPr id="5128" name="Picture 8" descr="panama-cana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781300"/>
            <a:ext cx="4681537" cy="3074988"/>
          </a:xfrm>
          <a:noFill/>
        </p:spPr>
      </p:pic>
    </p:spTree>
    <p:extLst>
      <p:ext uri="{BB962C8B-B14F-4D97-AF65-F5344CB8AC3E}">
        <p14:creationId xmlns:p14="http://schemas.microsoft.com/office/powerpoint/2010/main" val="2930227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4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ext Box 5"/>
          <p:cNvSpPr txBox="1">
            <a:spLocks noChangeArrowheads="1"/>
          </p:cNvSpPr>
          <p:nvPr/>
        </p:nvSpPr>
        <p:spPr bwMode="auto">
          <a:xfrm>
            <a:off x="4355976" y="0"/>
            <a:ext cx="4788024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400" b="1" dirty="0">
                <a:latin typeface="Arial Narrow" panose="020B0606020202030204" pitchFamily="34" charset="0"/>
              </a:rPr>
              <a:t>staré a nízke pohoria na východe</a:t>
            </a:r>
            <a:endParaRPr lang="sk-SK" altLang="sk-SK" sz="1600" b="1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ct val="50000"/>
              </a:spcBef>
              <a:buFontTx/>
              <a:buChar char="-"/>
            </a:pPr>
            <a:r>
              <a:rPr lang="sk-SK" altLang="sk-SK" sz="1600" dirty="0">
                <a:latin typeface="Arial Narrow" panose="020B0606020202030204" pitchFamily="34" charset="0"/>
              </a:rPr>
              <a:t>vznikli v prvohorách </a:t>
            </a:r>
            <a:r>
              <a:rPr lang="sk-SK" altLang="sk-SK" sz="1600" dirty="0" err="1">
                <a:latin typeface="Arial Narrow" panose="020B0606020202030204" pitchFamily="34" charset="0"/>
              </a:rPr>
              <a:t>subdukciou</a:t>
            </a:r>
            <a:r>
              <a:rPr lang="sk-SK" altLang="sk-SK" sz="1600" dirty="0">
                <a:latin typeface="Arial Narrow" panose="020B0606020202030204" pitchFamily="34" charset="0"/>
              </a:rPr>
              <a:t> oceánu </a:t>
            </a:r>
            <a:r>
              <a:rPr lang="sk-SK" altLang="sk-SK" sz="1600" dirty="0" err="1">
                <a:latin typeface="Arial Narrow" panose="020B0606020202030204" pitchFamily="34" charset="0"/>
              </a:rPr>
              <a:t>Lapteus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100" dirty="0" err="1">
                <a:latin typeface="Arial Narrow" panose="020B0606020202030204" pitchFamily="34" charset="0"/>
              </a:rPr>
              <a:t>Apalače</a:t>
            </a:r>
            <a:r>
              <a:rPr lang="sk-SK" altLang="sk-SK" sz="2100" dirty="0">
                <a:latin typeface="Arial Narrow" panose="020B0606020202030204" pitchFamily="34" charset="0"/>
              </a:rPr>
              <a:t> (</a:t>
            </a:r>
            <a:r>
              <a:rPr lang="sk-SK" altLang="sk-SK" sz="2100" dirty="0" err="1">
                <a:latin typeface="Arial Narrow" panose="020B0606020202030204" pitchFamily="34" charset="0"/>
              </a:rPr>
              <a:t>Mt</a:t>
            </a:r>
            <a:r>
              <a:rPr lang="sk-SK" altLang="sk-SK" sz="2100" dirty="0">
                <a:latin typeface="Arial Narrow" panose="020B0606020202030204" pitchFamily="34" charset="0"/>
              </a:rPr>
              <a:t>. </a:t>
            </a:r>
            <a:r>
              <a:rPr lang="sk-SK" altLang="sk-SK" sz="2100" dirty="0" err="1">
                <a:latin typeface="Arial Narrow" panose="020B0606020202030204" pitchFamily="34" charset="0"/>
              </a:rPr>
              <a:t>Mitchell</a:t>
            </a:r>
            <a:r>
              <a:rPr lang="sk-SK" altLang="sk-SK" sz="2100" dirty="0">
                <a:latin typeface="Arial Narrow" panose="020B0606020202030204" pitchFamily="34" charset="0"/>
              </a:rPr>
              <a:t> – 2037 m n. m.)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sk-SK" altLang="sk-SK" sz="2100" dirty="0">
                <a:latin typeface="Arial Narrow" panose="020B0606020202030204" pitchFamily="34" charset="0"/>
              </a:rPr>
              <a:t> Guyanská vysočina (2994 m n. m.)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sk-SK" altLang="sk-SK" sz="2100" dirty="0">
                <a:latin typeface="Arial Narrow" panose="020B0606020202030204" pitchFamily="34" charset="0"/>
              </a:rPr>
              <a:t> Brazílska vysočina (2891 m n. m.)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2100" dirty="0">
                <a:latin typeface="Arial Narrow" panose="020B0606020202030204" pitchFamily="34" charset="0"/>
              </a:rPr>
              <a:t> </a:t>
            </a:r>
            <a:r>
              <a:rPr lang="sk-SK" altLang="sk-SK" sz="2400" b="1" dirty="0">
                <a:latin typeface="Arial Narrow" panose="020B0606020202030204" pitchFamily="34" charset="0"/>
              </a:rPr>
              <a:t>vysoké rastúce pohoria na západe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sk-SK" altLang="sk-SK" sz="2100" dirty="0">
                <a:latin typeface="Arial Narrow" panose="020B0606020202030204" pitchFamily="34" charset="0"/>
              </a:rPr>
              <a:t> </a:t>
            </a:r>
            <a:r>
              <a:rPr lang="sk-SK" altLang="sk-SK" sz="1600" dirty="0">
                <a:latin typeface="Arial Narrow" panose="020B0606020202030204" pitchFamily="34" charset="0"/>
              </a:rPr>
              <a:t>Kordillery – vznikli v treťohorách </a:t>
            </a:r>
            <a:r>
              <a:rPr lang="sk-SK" altLang="sk-SK" sz="1600" dirty="0" err="1">
                <a:latin typeface="Arial Narrow" panose="020B0606020202030204" pitchFamily="34" charset="0"/>
              </a:rPr>
              <a:t>subdukciou</a:t>
            </a:r>
            <a:r>
              <a:rPr lang="sk-SK" altLang="sk-SK" sz="1600" dirty="0">
                <a:latin typeface="Arial Narrow" panose="020B0606020202030204" pitchFamily="34" charset="0"/>
              </a:rPr>
              <a:t> 	tichooceánskej platne a platne </a:t>
            </a:r>
            <a:r>
              <a:rPr lang="sk-SK" altLang="sk-SK" sz="1600" dirty="0" err="1">
                <a:latin typeface="Arial Narrow" panose="020B0606020202030204" pitchFamily="34" charset="0"/>
              </a:rPr>
              <a:t>Nazca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sk-SK" altLang="sk-SK" sz="1600" dirty="0">
                <a:latin typeface="Arial Narrow" panose="020B0606020202030204" pitchFamily="34" charset="0"/>
              </a:rPr>
              <a:t> prebieha tu aj vulkanická činnosť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sk-SK" altLang="sk-SK" sz="1600" dirty="0">
                <a:latin typeface="Arial Narrow" panose="020B0606020202030204" pitchFamily="34" charset="0"/>
              </a:rPr>
              <a:t> </a:t>
            </a:r>
            <a:r>
              <a:rPr lang="sk-SK" altLang="sk-SK" sz="2100" dirty="0">
                <a:latin typeface="Arial Narrow" panose="020B0606020202030204" pitchFamily="34" charset="0"/>
              </a:rPr>
              <a:t>Kordillery (</a:t>
            </a:r>
            <a:r>
              <a:rPr lang="sk-SK" altLang="sk-SK" sz="2100" dirty="0" err="1">
                <a:latin typeface="Arial Narrow" panose="020B0606020202030204" pitchFamily="34" charset="0"/>
              </a:rPr>
              <a:t>Denali</a:t>
            </a:r>
            <a:r>
              <a:rPr lang="sk-SK" altLang="sk-SK" sz="2100" dirty="0">
                <a:latin typeface="Arial Narrow" panose="020B0606020202030204" pitchFamily="34" charset="0"/>
              </a:rPr>
              <a:t> – 6194 m n. m.)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sk-SK" altLang="sk-SK" sz="2100" dirty="0">
                <a:latin typeface="Arial Narrow" panose="020B0606020202030204" pitchFamily="34" charset="0"/>
              </a:rPr>
              <a:t> Andy (Aconcagua – 6959 m n. m.)</a:t>
            </a: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endParaRPr lang="sk-SK" altLang="sk-SK" sz="21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endParaRPr lang="sk-SK" altLang="sk-SK" sz="21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50000"/>
              </a:spcBef>
              <a:buFontTx/>
              <a:buChar char="-"/>
            </a:pPr>
            <a:r>
              <a:rPr lang="sk-SK" altLang="sk-SK" sz="2100" dirty="0"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latin typeface="Arial Narrow" panose="020B0606020202030204" pitchFamily="34" charset="0"/>
              </a:rPr>
              <a:t>zníženiny a preliačiny </a:t>
            </a:r>
            <a:br>
              <a:rPr lang="en-GB" altLang="sk-SK" sz="2400" dirty="0">
                <a:latin typeface="Arial Narrow" panose="020B0606020202030204" pitchFamily="34" charset="0"/>
              </a:rPr>
            </a:br>
            <a:r>
              <a:rPr lang="en-GB" altLang="sk-SK" sz="2400" dirty="0">
                <a:latin typeface="Arial Narrow" panose="020B0606020202030204" pitchFamily="34" charset="0"/>
              </a:rPr>
              <a:t>  </a:t>
            </a:r>
            <a:r>
              <a:rPr lang="sk-SK" altLang="sk-SK" sz="2400" dirty="0">
                <a:latin typeface="Arial Narrow" panose="020B0606020202030204" pitchFamily="34" charset="0"/>
              </a:rPr>
              <a:t>v centrálnych častiach</a:t>
            </a:r>
          </a:p>
        </p:txBody>
      </p:sp>
      <p:pic>
        <p:nvPicPr>
          <p:cNvPr id="116740" name="Picture 6" descr="subduk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9050"/>
            <a:ext cx="29876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www.enchantedlearning.com/geography/namer/riversoutlinemap/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75"/>
            <a:ext cx="5322888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4" descr="http://www.enchantedlearning.com/geography/samer/riveroutlinemaplabeled/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92150"/>
            <a:ext cx="3851275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95288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sk-SK" sz="55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vodstvo</a:t>
            </a:r>
          </a:p>
        </p:txBody>
      </p:sp>
      <p:sp>
        <p:nvSpPr>
          <p:cNvPr id="117765" name="BlokTextu 5"/>
          <p:cNvSpPr txBox="1">
            <a:spLocks noChangeArrowheads="1"/>
          </p:cNvSpPr>
          <p:nvPr/>
        </p:nvSpPr>
        <p:spPr bwMode="auto">
          <a:xfrm>
            <a:off x="0" y="6021388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- vzhľadom  na orografiu SA i JA sú tu vhodné podmienky na vývoj veľkých riečnych systémov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795963" cy="1052513"/>
          </a:xfrm>
          <a:solidFill>
            <a:srgbClr val="CCFFFF">
              <a:alpha val="30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sk-SK" sz="4800" b="1">
                <a:effectLst>
                  <a:outerShdw blurRad="38100" dist="38100" dir="2700000" algn="tl">
                    <a:srgbClr val="FFFFFF"/>
                  </a:outerShdw>
                </a:effectLst>
              </a:rPr>
              <a:t>platňová tektonika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0"/>
            <a:ext cx="5795963" cy="1052513"/>
          </a:xfrm>
          <a:prstGeom prst="rect">
            <a:avLst/>
          </a:prstGeom>
          <a:solidFill>
            <a:srgbClr val="CC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sk-SK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platňová tektonika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71450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 sz="3600"/>
              <a:t>úmoria a rieky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62372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do 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úmoria</a:t>
            </a:r>
            <a:r>
              <a:rPr lang="sk-SK" altLang="sk-SK" sz="2600" b="1" dirty="0">
                <a:latin typeface="Arial Narrow" panose="020B0606020202030204" pitchFamily="34" charset="0"/>
              </a:rPr>
              <a:t> Atlantického oceánu, </a:t>
            </a:r>
            <a:r>
              <a:rPr lang="sk-SK" altLang="sk-SK" sz="2600" dirty="0">
                <a:latin typeface="Arial Narrow" panose="020B0606020202030204" pitchFamily="34" charset="0"/>
              </a:rPr>
              <a:t>ktorý odvodňuje najväčšiu časť Ameriky patria: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Mississippi (a Missouri), Amazonka, Rieka Sv. Vavrinca, Rio Grande, </a:t>
            </a:r>
            <a:r>
              <a:rPr lang="sk-SK" altLang="sk-SK" sz="2200" dirty="0" err="1">
                <a:latin typeface="Arial Narrow" panose="020B0606020202030204" pitchFamily="34" charset="0"/>
              </a:rPr>
              <a:t>Orinoco</a:t>
            </a:r>
            <a:r>
              <a:rPr lang="sk-SK" altLang="sk-SK" sz="2200" dirty="0">
                <a:latin typeface="Arial Narrow" panose="020B0606020202030204" pitchFamily="34" charset="0"/>
              </a:rPr>
              <a:t>, Paraná, Uruguaj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do 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úmoria</a:t>
            </a:r>
            <a:r>
              <a:rPr lang="sk-SK" altLang="sk-SK" sz="2600" b="1" dirty="0">
                <a:latin typeface="Arial Narrow" panose="020B0606020202030204" pitchFamily="34" charset="0"/>
              </a:rPr>
              <a:t> Severného ľadového oceánu</a:t>
            </a:r>
            <a:r>
              <a:rPr lang="sk-SK" altLang="sk-SK" sz="2600" dirty="0">
                <a:latin typeface="Arial Narrow" panose="020B0606020202030204" pitchFamily="34" charset="0"/>
              </a:rPr>
              <a:t> patrí: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Mackenzie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do 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úmoria</a:t>
            </a:r>
            <a:r>
              <a:rPr lang="sk-SK" altLang="sk-SK" sz="2600" b="1" dirty="0">
                <a:latin typeface="Arial Narrow" panose="020B0606020202030204" pitchFamily="34" charset="0"/>
              </a:rPr>
              <a:t> Tichého oceánu</a:t>
            </a:r>
            <a:r>
              <a:rPr lang="sk-SK" altLang="sk-SK" sz="2600" dirty="0">
                <a:latin typeface="Arial Narrow" panose="020B0606020202030204" pitchFamily="34" charset="0"/>
              </a:rPr>
              <a:t> patrí: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Colorado, </a:t>
            </a:r>
            <a:r>
              <a:rPr lang="sk-SK" altLang="sk-SK" sz="2200" dirty="0" err="1">
                <a:latin typeface="Arial Narrow" panose="020B0606020202030204" pitchFamily="34" charset="0"/>
              </a:rPr>
              <a:t>Yucon</a:t>
            </a:r>
            <a:r>
              <a:rPr lang="sk-SK" altLang="sk-SK" sz="2200" dirty="0">
                <a:latin typeface="Arial Narrow" panose="020B0606020202030204" pitchFamily="34" charset="0"/>
              </a:rPr>
              <a:t>, Columbia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rozlišujeme tri hlavné </a:t>
            </a:r>
            <a:r>
              <a:rPr lang="sk-SK" altLang="sk-SK" sz="2600" b="1" dirty="0">
                <a:latin typeface="Arial Narrow" panose="020B0606020202030204" pitchFamily="34" charset="0"/>
              </a:rPr>
              <a:t>bezodtokové oblasti</a:t>
            </a:r>
            <a:r>
              <a:rPr lang="sk-SK" altLang="sk-SK" sz="2600" dirty="0">
                <a:latin typeface="Arial Narrow" panose="020B0606020202030204" pitchFamily="34" charset="0"/>
              </a:rPr>
              <a:t>: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medzi Skalnatými vrchmi a Kordillerami, </a:t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kde leží </a:t>
            </a:r>
            <a:r>
              <a:rPr lang="sk-SK" altLang="sk-SK" sz="2200" b="1" dirty="0">
                <a:latin typeface="Arial Narrow" panose="020B0606020202030204" pitchFamily="34" charset="0"/>
              </a:rPr>
              <a:t>Veľké soľné jazero</a:t>
            </a:r>
            <a:endParaRPr lang="en-GB" altLang="sk-SK" sz="22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endParaRPr lang="sk-SK" altLang="sk-SK" sz="22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vo vysokohorskej oblasti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latin typeface="Arial Narrow" panose="020B0606020202030204" pitchFamily="34" charset="0"/>
              </a:rPr>
              <a:t>peruánskych </a:t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Ánd, kde</a:t>
            </a:r>
            <a:r>
              <a:rPr lang="en-GB" altLang="sk-SK" sz="2200" dirty="0">
                <a:latin typeface="Arial Narrow" panose="020B0606020202030204" pitchFamily="34" charset="0"/>
              </a:rPr>
              <a:t> l</a:t>
            </a:r>
            <a:r>
              <a:rPr lang="sk-SK" altLang="sk-SK" sz="2200" dirty="0" err="1">
                <a:latin typeface="Arial Narrow" panose="020B0606020202030204" pitchFamily="34" charset="0"/>
              </a:rPr>
              <a:t>eží</a:t>
            </a:r>
            <a:r>
              <a:rPr lang="sk-SK" altLang="sk-SK" sz="2200" dirty="0">
                <a:latin typeface="Arial Narrow" panose="020B0606020202030204" pitchFamily="34" charset="0"/>
              </a:rPr>
              <a:t> jazero </a:t>
            </a:r>
            <a:r>
              <a:rPr lang="sk-SK" altLang="sk-SK" sz="2200" b="1" dirty="0">
                <a:latin typeface="Arial Narrow" panose="020B0606020202030204" pitchFamily="34" charset="0"/>
              </a:rPr>
              <a:t>Titicaca</a:t>
            </a:r>
            <a:endParaRPr lang="en-GB" altLang="sk-SK" sz="22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endParaRPr lang="sk-SK" altLang="sk-SK" sz="22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vo Venezuele, kde na Venezuelský </a:t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záliv nadväzuje prehradená lagúna,</a:t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ktorá tvorí </a:t>
            </a:r>
            <a:r>
              <a:rPr lang="sk-SK" altLang="sk-SK" sz="2200" b="1" dirty="0" err="1">
                <a:latin typeface="Arial Narrow" panose="020B0606020202030204" pitchFamily="34" charset="0"/>
              </a:rPr>
              <a:t>Maracaibské</a:t>
            </a:r>
            <a:r>
              <a:rPr lang="sk-SK" altLang="sk-SK" sz="2200" b="1" dirty="0">
                <a:latin typeface="Arial Narrow" panose="020B0606020202030204" pitchFamily="34" charset="0"/>
              </a:rPr>
              <a:t> jazero</a:t>
            </a:r>
          </a:p>
        </p:txBody>
      </p:sp>
      <p:pic>
        <p:nvPicPr>
          <p:cNvPr id="118788" name="Picture 4" descr="mar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23594"/>
            <a:ext cx="4170685" cy="269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Line 5"/>
          <p:cNvSpPr>
            <a:spLocks noChangeShapeType="1"/>
          </p:cNvSpPr>
          <p:nvPr/>
        </p:nvSpPr>
        <p:spPr bwMode="auto">
          <a:xfrm flipV="1">
            <a:off x="4067944" y="6165850"/>
            <a:ext cx="1943919" cy="2154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777875"/>
          </a:xfrm>
        </p:spPr>
        <p:txBody>
          <a:bodyPr/>
          <a:lstStyle/>
          <a:p>
            <a:pPr eaLnBrk="1" hangingPunct="1"/>
            <a:r>
              <a:rPr lang="sk-SK" altLang="sk-SK" sz="3600"/>
              <a:t>jazerá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713"/>
            <a:ext cx="9144000" cy="583237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významným krajinným prvkom sú </a:t>
            </a:r>
            <a:r>
              <a:rPr lang="sk-SK" altLang="sk-SK" sz="2800" b="1" dirty="0">
                <a:latin typeface="Arial Narrow" panose="020B0606020202030204" pitchFamily="34" charset="0"/>
              </a:rPr>
              <a:t>Veľké kanadské jazerá </a:t>
            </a:r>
            <a:r>
              <a:rPr lang="sk-SK" altLang="sk-SK" sz="2800" dirty="0">
                <a:latin typeface="Arial Narrow" panose="020B0606020202030204" pitchFamily="34" charset="0"/>
              </a:rPr>
              <a:t>- sústava piatich jazier ležiacich na hraniciach Kanady a USA.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Je to najväčšia skupina sladkovodných jazier na zemeguli </a:t>
            </a:r>
          </a:p>
          <a:p>
            <a:pPr eaLnBrk="1" hangingPunct="1">
              <a:lnSpc>
                <a:spcPct val="90000"/>
              </a:lnSpc>
            </a:pPr>
            <a:endParaRPr lang="en-GB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z ďalších jazier sú významné: </a:t>
            </a:r>
            <a:r>
              <a:rPr lang="sk-SK" altLang="sk-SK" sz="2800" b="1" dirty="0">
                <a:latin typeface="Arial Narrow" panose="020B0606020202030204" pitchFamily="34" charset="0"/>
              </a:rPr>
              <a:t>Veľké </a:t>
            </a:r>
            <a:r>
              <a:rPr lang="en-GB" altLang="sk-SK" sz="2800" b="1" dirty="0">
                <a:latin typeface="Arial Narrow" panose="020B0606020202030204" pitchFamily="34" charset="0"/>
              </a:rPr>
              <a:t>m</a:t>
            </a:r>
            <a:r>
              <a:rPr lang="sk-SK" altLang="sk-SK" sz="2800" b="1" dirty="0" err="1">
                <a:latin typeface="Arial Narrow" panose="020B0606020202030204" pitchFamily="34" charset="0"/>
              </a:rPr>
              <a:t>edvedie</a:t>
            </a:r>
            <a:r>
              <a:rPr lang="sk-SK" altLang="sk-SK" sz="2800" b="1" dirty="0">
                <a:latin typeface="Arial Narrow" panose="020B0606020202030204" pitchFamily="34" charset="0"/>
              </a:rPr>
              <a:t> jazero, </a:t>
            </a:r>
            <a:br>
              <a:rPr lang="en-GB" altLang="sk-SK" sz="2800" b="1" dirty="0">
                <a:latin typeface="Arial Narrow" panose="020B0606020202030204" pitchFamily="34" charset="0"/>
              </a:rPr>
            </a:br>
            <a:r>
              <a:rPr lang="sk-SK" altLang="sk-SK" sz="2800" b="1" dirty="0">
                <a:latin typeface="Arial Narrow" panose="020B0606020202030204" pitchFamily="34" charset="0"/>
              </a:rPr>
              <a:t>Veľké jazero otrokov</a:t>
            </a:r>
            <a:r>
              <a:rPr lang="en-GB" altLang="sk-SK" sz="2800" b="1" dirty="0">
                <a:latin typeface="Arial Narrow" panose="020B0606020202030204" pitchFamily="34" charset="0"/>
              </a:rPr>
              <a:t>,</a:t>
            </a:r>
            <a:r>
              <a:rPr lang="sk-SK" altLang="sk-SK" sz="2800" dirty="0">
                <a:latin typeface="Arial Narrow" panose="020B0606020202030204" pitchFamily="34" charset="0"/>
              </a:rPr>
              <a:t> </a:t>
            </a:r>
            <a:r>
              <a:rPr lang="sk-SK" altLang="sk-SK" sz="2800" b="1" dirty="0">
                <a:latin typeface="Arial Narrow" panose="020B0606020202030204" pitchFamily="34" charset="0"/>
              </a:rPr>
              <a:t>Nikaragujské jazero</a:t>
            </a:r>
            <a:endParaRPr lang="sk-SK" altLang="sk-SK" sz="2800" dirty="0">
              <a:latin typeface="Arial Narrow" panose="020B060602020203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060848"/>
            <a:ext cx="5357133" cy="379812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143725" y="0"/>
            <a:ext cx="3456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000" dirty="0"/>
              <a:t>Klimatické pomery</a:t>
            </a:r>
          </a:p>
        </p:txBody>
      </p:sp>
      <p:pic>
        <p:nvPicPr>
          <p:cNvPr id="7" name="Picture 5" descr="File:Corrientes-oceanica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46850" b="8076"/>
          <a:stretch/>
        </p:blipFill>
        <p:spPr bwMode="auto">
          <a:xfrm>
            <a:off x="4878057" y="23948"/>
            <a:ext cx="4265944" cy="419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4377" r="61812" b="27821"/>
          <a:stretch/>
        </p:blipFill>
        <p:spPr bwMode="auto">
          <a:xfrm>
            <a:off x="3600109" y="2537520"/>
            <a:ext cx="18002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ok 3" descr="Obrázok, na ktorom je text, mapa&#10;&#10;Automaticky generovaný popis">
            <a:extLst>
              <a:ext uri="{FF2B5EF4-FFF2-40B4-BE49-F238E27FC236}">
                <a16:creationId xmlns:a16="http://schemas.microsoft.com/office/drawing/2014/main" id="{6C9619EE-742E-7594-66B6-92DAB6A2C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42"/>
            <a:ext cx="3600109" cy="626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92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zástava, oblak, nebo, exteriér&#10;&#10;Automaticky generovaný popis">
            <a:extLst>
              <a:ext uri="{FF2B5EF4-FFF2-40B4-BE49-F238E27FC236}">
                <a16:creationId xmlns:a16="http://schemas.microsoft.com/office/drawing/2014/main" id="{92034219-0932-9EA6-621C-7FD650FCC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r="7302"/>
          <a:stretch/>
        </p:blipFill>
        <p:spPr>
          <a:xfrm>
            <a:off x="0" y="-1"/>
            <a:ext cx="9144000" cy="686138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0DE8EA9-AEF2-8148-76A3-0181D85D36D7}"/>
              </a:ext>
            </a:extLst>
          </p:cNvPr>
          <p:cNvSpPr txBox="1">
            <a:spLocks noChangeArrowheads="1"/>
          </p:cNvSpPr>
          <p:nvPr/>
        </p:nvSpPr>
        <p:spPr>
          <a:xfrm>
            <a:off x="684213" y="260350"/>
            <a:ext cx="777240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9600" kern="0" dirty="0"/>
              <a:t>EURÓPA</a:t>
            </a:r>
          </a:p>
        </p:txBody>
      </p:sp>
    </p:spTree>
    <p:extLst>
      <p:ext uri="{BB962C8B-B14F-4D97-AF65-F5344CB8AC3E}">
        <p14:creationId xmlns:p14="http://schemas.microsoft.com/office/powerpoint/2010/main" val="799757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text, mapa, diagram, atlas&#10;&#10;Automaticky generovaný popis">
            <a:extLst>
              <a:ext uri="{FF2B5EF4-FFF2-40B4-BE49-F238E27FC236}">
                <a16:creationId xmlns:a16="http://schemas.microsoft.com/office/drawing/2014/main" id="{231C7528-6318-2CE2-ADC0-9C43EA900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78" y="0"/>
            <a:ext cx="4843143" cy="3266306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6B04AFE-3204-95CD-117B-3811D90AE2EB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188640"/>
            <a:ext cx="461962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4000" b="1" kern="0">
                <a:latin typeface="Arial Narrow" panose="020B0606020202030204" pitchFamily="34" charset="0"/>
              </a:rPr>
              <a:t>Základná charakteristika</a:t>
            </a:r>
            <a:endParaRPr lang="sk-SK" altLang="sk-SK" sz="4000" b="1" kern="0" dirty="0">
              <a:latin typeface="Arial Narrow" panose="020B060602020203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A939623-DEA7-041F-3079-555D91EF57BB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3454946"/>
            <a:ext cx="4640831" cy="340305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rozloha: 10 500 000 km²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populácia: &lt;750 mil. obyv.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hustota zaľudnenia: 70 obyv./km</a:t>
            </a:r>
            <a:r>
              <a:rPr lang="sk-SK" altLang="sk-SK" sz="2000" kern="0" baseline="30000" dirty="0">
                <a:latin typeface="Arial Narrow" panose="020B0606020202030204" pitchFamily="34" charset="0"/>
              </a:rPr>
              <a:t>2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sk-SK" altLang="sk-SK" sz="2400" kern="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druhý najmenší svetadiel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súčasť kontinentu Eurázia/</a:t>
            </a:r>
            <a:r>
              <a:rPr lang="sk-SK" altLang="sk-SK" sz="2400" kern="0" dirty="0" err="1">
                <a:latin typeface="Arial Narrow" panose="020B0606020202030204" pitchFamily="34" charset="0"/>
              </a:rPr>
              <a:t>Eurafrázia</a:t>
            </a:r>
            <a:endParaRPr lang="sk-SK" altLang="sk-SK" sz="2400" kern="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druhý najhustejšie zaľudnený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sk-SK" altLang="sk-SK" sz="2400" kern="0" dirty="0">
              <a:latin typeface="Arial Narrow" panose="020B0606020202030204" pitchFamily="34" charset="0"/>
            </a:endParaRPr>
          </a:p>
        </p:txBody>
      </p:sp>
      <p:pic>
        <p:nvPicPr>
          <p:cNvPr id="8" name="Obrázok 7" descr="Obrázok, na ktorom je jeseň, exteriér, opadavý, javor&#10;&#10;Automaticky generovaný popis">
            <a:extLst>
              <a:ext uri="{FF2B5EF4-FFF2-40B4-BE49-F238E27FC236}">
                <a16:creationId xmlns:a16="http://schemas.microsoft.com/office/drawing/2014/main" id="{42976372-65F4-3D1E-A0AA-AB7C3DB07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36" y="3580498"/>
            <a:ext cx="4344863" cy="28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07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36B04AFE-3204-95CD-117B-3811D90AE2EB}"/>
              </a:ext>
            </a:extLst>
          </p:cNvPr>
          <p:cNvSpPr txBox="1">
            <a:spLocks noChangeArrowheads="1"/>
          </p:cNvSpPr>
          <p:nvPr/>
        </p:nvSpPr>
        <p:spPr>
          <a:xfrm>
            <a:off x="29156" y="104"/>
            <a:ext cx="382237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4000" b="1" kern="0" dirty="0">
                <a:latin typeface="Arial Narrow" panose="020B0606020202030204" pitchFamily="34" charset="0"/>
              </a:rPr>
              <a:t>Základná charakteristika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A939623-DEA7-041F-3079-555D91EF57BB}"/>
              </a:ext>
            </a:extLst>
          </p:cNvPr>
          <p:cNvSpPr txBox="1">
            <a:spLocks noChangeArrowheads="1"/>
          </p:cNvSpPr>
          <p:nvPr/>
        </p:nvSpPr>
        <p:spPr>
          <a:xfrm>
            <a:off x="29156" y="3645024"/>
            <a:ext cx="9110882" cy="32129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nížinatý svetadiel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Východoeurópska, Stredoeurópska, Francúzska nížina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pohoria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staré pohoria (</a:t>
            </a:r>
            <a:r>
              <a:rPr lang="sk-SK" altLang="sk-SK" sz="2000" kern="0" dirty="0" err="1">
                <a:latin typeface="Arial Narrow" panose="020B0606020202030204" pitchFamily="34" charset="0"/>
              </a:rPr>
              <a:t>kaledónske</a:t>
            </a:r>
            <a:r>
              <a:rPr lang="sk-SK" altLang="sk-SK" sz="2000" kern="0" dirty="0">
                <a:latin typeface="Arial Narrow" panose="020B0606020202030204" pitchFamily="34" charset="0"/>
              </a:rPr>
              <a:t>, hercýnske a uralské vrásnenie) na severe a v centrálnej časti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Škandinávske vrchy, Škótska vysočina (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kaledónske</a:t>
            </a:r>
            <a:r>
              <a:rPr lang="sk-SK" altLang="sk-SK" sz="1600" kern="0" dirty="0">
                <a:latin typeface="Arial Narrow" panose="020B0606020202030204" pitchFamily="34" charset="0"/>
              </a:rPr>
              <a:t>),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Apalače</a:t>
            </a:r>
            <a:r>
              <a:rPr lang="sk-SK" altLang="sk-SK" sz="1600" kern="0" dirty="0">
                <a:latin typeface="Arial Narrow" panose="020B0606020202030204" pitchFamily="34" charset="0"/>
              </a:rPr>
              <a:t>, Centrálny masív, Ardeny,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Schwarzwald</a:t>
            </a:r>
            <a:r>
              <a:rPr lang="sk-SK" altLang="sk-SK" sz="1600" kern="0" dirty="0">
                <a:latin typeface="Arial Narrow" panose="020B0606020202030204" pitchFamily="34" charset="0"/>
              </a:rPr>
              <a:t>, Český masív (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hercínske</a:t>
            </a:r>
            <a:r>
              <a:rPr lang="sk-SK" altLang="sk-SK" sz="1600" kern="0" dirty="0">
                <a:latin typeface="Arial Narrow" panose="020B0606020202030204" pitchFamily="34" charset="0"/>
              </a:rPr>
              <a:t>), Ural (uralské)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mladé pohoria (alpínske vrásnenie) v južnej a centrálnej časti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Alpy, Karpaty, Pyreneje, Sierra Nevada, Kaukaz,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Dinaridy</a:t>
            </a:r>
            <a:r>
              <a:rPr lang="sk-SK" altLang="sk-SK" sz="1600" kern="0" dirty="0">
                <a:latin typeface="Arial Narrow" panose="020B0606020202030204" pitchFamily="34" charset="0"/>
              </a:rPr>
              <a:t>, Apeniny, Stará planina, Rodopy,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Pindos</a:t>
            </a:r>
            <a:endParaRPr lang="sk-SK" altLang="sk-SK" sz="1600" kern="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sk-SK" altLang="sk-SK" sz="2400" kern="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veľmi členité pobrežie</a:t>
            </a:r>
          </a:p>
        </p:txBody>
      </p:sp>
      <p:pic>
        <p:nvPicPr>
          <p:cNvPr id="3" name="Obrázok 2" descr="Obrázok, na ktorom je Zem, svet, mapa, text&#10;&#10;Automaticky generovaný popis">
            <a:extLst>
              <a:ext uri="{FF2B5EF4-FFF2-40B4-BE49-F238E27FC236}">
                <a16:creationId xmlns:a16="http://schemas.microsoft.com/office/drawing/2014/main" id="{4A47E717-45AE-E128-FBBE-0CE1EB29A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/>
          <a:stretch/>
        </p:blipFill>
        <p:spPr>
          <a:xfrm>
            <a:off x="4001888" y="0"/>
            <a:ext cx="5138150" cy="32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72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36B04AFE-3204-95CD-117B-3811D90AE2EB}"/>
              </a:ext>
            </a:extLst>
          </p:cNvPr>
          <p:cNvSpPr txBox="1">
            <a:spLocks noChangeArrowheads="1"/>
          </p:cNvSpPr>
          <p:nvPr/>
        </p:nvSpPr>
        <p:spPr>
          <a:xfrm>
            <a:off x="246529" y="307331"/>
            <a:ext cx="382237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4000" b="1" kern="0" dirty="0">
                <a:latin typeface="Arial Narrow" panose="020B0606020202030204" pitchFamily="34" charset="0"/>
              </a:rPr>
              <a:t>Základná charakteristika</a:t>
            </a:r>
          </a:p>
        </p:txBody>
      </p:sp>
      <p:pic>
        <p:nvPicPr>
          <p:cNvPr id="4" name="Obrázok 3" descr="Obrázok, na ktorom je text, mapa, atlas&#10;&#10;Automaticky generovaný popis">
            <a:extLst>
              <a:ext uri="{FF2B5EF4-FFF2-40B4-BE49-F238E27FC236}">
                <a16:creationId xmlns:a16="http://schemas.microsoft.com/office/drawing/2014/main" id="{1813F4DE-9251-2162-3CBF-364D8CE63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8640"/>
            <a:ext cx="4541495" cy="447978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B4627AC-3015-D583-D053-2220F37C5697}"/>
              </a:ext>
            </a:extLst>
          </p:cNvPr>
          <p:cNvSpPr txBox="1">
            <a:spLocks noChangeArrowheads="1"/>
          </p:cNvSpPr>
          <p:nvPr/>
        </p:nvSpPr>
        <p:spPr>
          <a:xfrm>
            <a:off x="-34384" y="1700808"/>
            <a:ext cx="9110882" cy="482453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k-SK" altLang="sk-SK" sz="2400" kern="0" dirty="0" err="1">
                <a:latin typeface="Arial Narrow" panose="020B0606020202030204" pitchFamily="34" charset="0"/>
              </a:rPr>
              <a:t>úmoria</a:t>
            </a:r>
            <a:endParaRPr lang="sk-SK" altLang="sk-SK" sz="2400" kern="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Bezodtoková/Kaspické more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Volga, Ural, Kura,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Kuma</a:t>
            </a:r>
            <a:endParaRPr lang="sk-SK" altLang="sk-SK" sz="1600" kern="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Severný ľadový oceán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 err="1">
                <a:latin typeface="Arial Narrow" panose="020B0606020202030204" pitchFamily="34" charset="0"/>
              </a:rPr>
              <a:t>Pečora</a:t>
            </a:r>
            <a:r>
              <a:rPr lang="sk-SK" altLang="sk-SK" sz="1600" kern="0" dirty="0">
                <a:latin typeface="Arial Narrow" panose="020B0606020202030204" pitchFamily="34" charset="0"/>
              </a:rPr>
              <a:t>, Severná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Dvina</a:t>
            </a:r>
            <a:r>
              <a:rPr lang="sk-SK" altLang="sk-SK" sz="1600" kern="0" dirty="0">
                <a:latin typeface="Arial Narrow" panose="020B0606020202030204" pitchFamily="34" charset="0"/>
              </a:rPr>
              <a:t> (Biele more)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Severné more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Labe, Rýn,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Mása</a:t>
            </a:r>
            <a:r>
              <a:rPr lang="sk-SK" altLang="sk-SK" sz="1600" kern="0" dirty="0">
                <a:latin typeface="Arial Narrow" panose="020B0606020202030204" pitchFamily="34" charset="0"/>
              </a:rPr>
              <a:t>, Temža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Baltské more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Visla, Odra,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Daugava</a:t>
            </a:r>
            <a:endParaRPr lang="sk-SK" altLang="sk-SK" sz="1600" kern="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Atlantický oceán (priamo)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 err="1">
                <a:latin typeface="Arial Narrow" panose="020B0606020202030204" pitchFamily="34" charset="0"/>
              </a:rPr>
              <a:t>Tajo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Douro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Guadiana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Loira</a:t>
            </a:r>
            <a:r>
              <a:rPr lang="sk-SK" altLang="sk-SK" sz="1600" kern="0" dirty="0">
                <a:latin typeface="Arial Narrow" panose="020B0606020202030204" pitchFamily="34" charset="0"/>
              </a:rPr>
              <a:t>, Seina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Stredozemné more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Rhôna,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Ebro</a:t>
            </a:r>
            <a:r>
              <a:rPr lang="sk-SK" altLang="sk-SK" sz="1600" kern="0" dirty="0">
                <a:latin typeface="Arial Narrow" panose="020B0606020202030204" pitchFamily="34" charset="0"/>
              </a:rPr>
              <a:t>, Pád (Jadranské more)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Čierne more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Dunaj, Dneper, Don (s prítokom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Manyč</a:t>
            </a:r>
            <a:r>
              <a:rPr lang="sk-SK" altLang="sk-SK" sz="1600" kern="0" dirty="0">
                <a:latin typeface="Arial Narrow" panose="020B0606020202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37645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470025"/>
          </a:xfrm>
        </p:spPr>
        <p:txBody>
          <a:bodyPr/>
          <a:lstStyle/>
          <a:p>
            <a:pPr eaLnBrk="1" hangingPunct="1"/>
            <a:r>
              <a:rPr lang="sk-SK" altLang="sk-SK" sz="9600" dirty="0"/>
              <a:t>Á Z I A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241E8DB6-F75C-B164-8DE8-6035B076B5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675" y="-26988"/>
            <a:ext cx="6130925" cy="850901"/>
          </a:xfrm>
          <a:solidFill>
            <a:schemeClr val="bg1">
              <a:alpha val="38823"/>
            </a:schemeClr>
          </a:solidFill>
        </p:spPr>
        <p:txBody>
          <a:bodyPr/>
          <a:lstStyle/>
          <a:p>
            <a:pPr eaLnBrk="1" hangingPunct="1"/>
            <a:r>
              <a:rPr lang="sk-SK" altLang="sk-SK"/>
              <a:t>Základné údaje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933825"/>
            <a:ext cx="8229600" cy="2592388"/>
          </a:xfrm>
          <a:solidFill>
            <a:schemeClr val="bg1">
              <a:alpha val="79999"/>
            </a:schemeClr>
          </a:solidFill>
        </p:spPr>
        <p:txBody>
          <a:bodyPr/>
          <a:lstStyle/>
          <a:p>
            <a:pPr eaLnBrk="1" hangingPunct="1"/>
            <a:r>
              <a:rPr lang="sk-SK" altLang="sk-SK" sz="2400" b="1" dirty="0">
                <a:latin typeface="Arial Narrow" panose="020B0606020202030204" pitchFamily="34" charset="0"/>
              </a:rPr>
              <a:t>rozloha: 44 500 000 km</a:t>
            </a:r>
            <a:r>
              <a:rPr lang="sk-SK" altLang="sk-SK" sz="2400" b="1" baseline="30000" dirty="0">
                <a:latin typeface="Arial Narrow" panose="020B0606020202030204" pitchFamily="34" charset="0"/>
              </a:rPr>
              <a:t>2 </a:t>
            </a:r>
            <a:r>
              <a:rPr lang="sk-SK" altLang="sk-SK" sz="2000" dirty="0">
                <a:latin typeface="Arial Narrow" panose="020B0606020202030204" pitchFamily="34" charset="0"/>
              </a:rPr>
              <a:t>(Európa 10 500 000)</a:t>
            </a:r>
            <a:endParaRPr lang="sk-SK" altLang="sk-SK" sz="2400" b="1" baseline="300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obyvateľstvo: 4 700 000 000 </a:t>
            </a:r>
            <a:r>
              <a:rPr lang="sk-SK" altLang="sk-SK" sz="2000" dirty="0">
                <a:latin typeface="Arial Narrow" panose="020B0606020202030204" pitchFamily="34" charset="0"/>
              </a:rPr>
              <a:t>(Európa 750 000 000)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najväčší, najľudnatejší a najhustejšie zaľudnený (cca 110 obyv./km</a:t>
            </a:r>
            <a:r>
              <a:rPr lang="sk-SK" altLang="sk-SK" sz="2000" baseline="30000" dirty="0">
                <a:latin typeface="Arial Narrow" panose="020B0606020202030204" pitchFamily="34" charset="0"/>
              </a:rPr>
              <a:t>2</a:t>
            </a:r>
            <a:r>
              <a:rPr lang="sk-SK" altLang="sk-SK" sz="2000" dirty="0">
                <a:latin typeface="Arial Narrow" panose="020B0606020202030204" pitchFamily="34" charset="0"/>
              </a:rPr>
              <a:t>) svetadiel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Prírodne, kultúrne i ekonomicky rozmanitý svetadiel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najvyšší bod: </a:t>
            </a:r>
            <a:r>
              <a:rPr lang="sk-SK" altLang="sk-SK" sz="2000" dirty="0" err="1">
                <a:latin typeface="Arial Narrow" panose="020B0606020202030204" pitchFamily="34" charset="0"/>
              </a:rPr>
              <a:t>Mt</a:t>
            </a:r>
            <a:r>
              <a:rPr lang="sk-SK" altLang="sk-SK" sz="2000" dirty="0">
                <a:latin typeface="Arial Narrow" panose="020B0606020202030204" pitchFamily="34" charset="0"/>
              </a:rPr>
              <a:t>. Everest: 8848 m n. m.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najnižší bod: hladina Mŕtveho mora: -435 m n. m.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67325" cy="981075"/>
          </a:xfrm>
        </p:spPr>
        <p:txBody>
          <a:bodyPr/>
          <a:lstStyle/>
          <a:p>
            <a:pPr eaLnBrk="1" hangingPunct="1"/>
            <a:r>
              <a:rPr lang="sk-SK" altLang="sk-SK"/>
              <a:t>Ohraničenie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4859338" cy="5805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Ázia - Európa (podľa IGU):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východné úpätie </a:t>
            </a:r>
            <a:r>
              <a:rPr lang="sk-SK" altLang="sk-SK" sz="2400" b="1" dirty="0">
                <a:latin typeface="Arial Narrow" panose="020B0606020202030204" pitchFamily="34" charset="0"/>
              </a:rPr>
              <a:t>Uralu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rieka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Emba</a:t>
            </a:r>
            <a:endParaRPr lang="sk-SK" altLang="sk-SK" sz="24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severné pobrežie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b="1" dirty="0">
                <a:latin typeface="Arial Narrow" panose="020B0606020202030204" pitchFamily="34" charset="0"/>
              </a:rPr>
              <a:t>Kaspického mora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 err="1">
                <a:latin typeface="Arial Narrow" panose="020B0606020202030204" pitchFamily="34" charset="0"/>
              </a:rPr>
              <a:t>Kumsko-Manyčská</a:t>
            </a:r>
            <a:r>
              <a:rPr lang="sk-SK" altLang="sk-SK" sz="2400" b="1" dirty="0">
                <a:latin typeface="Arial Narrow" panose="020B0606020202030204" pitchFamily="34" charset="0"/>
              </a:rPr>
              <a:t> </a:t>
            </a:r>
            <a:br>
              <a:rPr lang="sk-SK" altLang="sk-SK" sz="2400" b="1" dirty="0">
                <a:latin typeface="Arial Narrow" panose="020B0606020202030204" pitchFamily="34" charset="0"/>
              </a:rPr>
            </a:br>
            <a:r>
              <a:rPr lang="sk-SK" altLang="sk-SK" sz="2400" b="1" dirty="0">
                <a:latin typeface="Arial Narrow" panose="020B0606020202030204" pitchFamily="34" charset="0"/>
              </a:rPr>
              <a:t>zníženina 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Azovské more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 err="1">
                <a:latin typeface="Arial Narrow" panose="020B0606020202030204" pitchFamily="34" charset="0"/>
              </a:rPr>
              <a:t>Kerčský</a:t>
            </a:r>
            <a:r>
              <a:rPr lang="sk-SK" altLang="sk-SK" sz="2400" b="1" dirty="0">
                <a:latin typeface="Arial Narrow" panose="020B0606020202030204" pitchFamily="34" charset="0"/>
              </a:rPr>
              <a:t> prieliv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Čierne more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úžina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Borspor</a:t>
            </a:r>
            <a:endParaRPr lang="sk-SK" altLang="sk-SK" sz="24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Marmarské more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úžina Dardanely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Egejské more</a:t>
            </a:r>
          </a:p>
        </p:txBody>
      </p:sp>
      <p:pic>
        <p:nvPicPr>
          <p:cNvPr id="7172" name="Picture 4" descr="hra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0"/>
            <a:ext cx="4441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916113"/>
            <a:ext cx="25717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Line 7"/>
          <p:cNvSpPr>
            <a:spLocks noChangeShapeType="1"/>
          </p:cNvSpPr>
          <p:nvPr/>
        </p:nvSpPr>
        <p:spPr bwMode="auto">
          <a:xfrm flipV="1">
            <a:off x="2051720" y="3532187"/>
            <a:ext cx="3153693" cy="1111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5" name="Line 8"/>
          <p:cNvSpPr>
            <a:spLocks noChangeShapeType="1"/>
          </p:cNvSpPr>
          <p:nvPr/>
        </p:nvSpPr>
        <p:spPr bwMode="auto">
          <a:xfrm flipV="1">
            <a:off x="2627785" y="3789363"/>
            <a:ext cx="1799754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 flipV="1">
            <a:off x="2627785" y="3933824"/>
            <a:ext cx="1728315" cy="50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717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0"/>
            <a:ext cx="2582862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8" name="Line 11"/>
          <p:cNvSpPr>
            <a:spLocks noChangeShapeType="1"/>
          </p:cNvSpPr>
          <p:nvPr/>
        </p:nvSpPr>
        <p:spPr bwMode="auto">
          <a:xfrm flipV="1">
            <a:off x="2193926" y="1916113"/>
            <a:ext cx="4466306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717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229225"/>
            <a:ext cx="24479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0" name="Line 13"/>
          <p:cNvSpPr>
            <a:spLocks noChangeShapeType="1"/>
          </p:cNvSpPr>
          <p:nvPr/>
        </p:nvSpPr>
        <p:spPr bwMode="auto">
          <a:xfrm>
            <a:off x="2627785" y="5226050"/>
            <a:ext cx="2520478" cy="290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2" name="Line 15"/>
          <p:cNvSpPr>
            <a:spLocks noChangeShapeType="1"/>
          </p:cNvSpPr>
          <p:nvPr/>
        </p:nvSpPr>
        <p:spPr bwMode="auto">
          <a:xfrm>
            <a:off x="2771800" y="6021288"/>
            <a:ext cx="936600" cy="144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638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5364163" cy="6669088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Ázia – Afrika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Suezský prieplav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Červené more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prieliv Báb </a:t>
            </a:r>
            <a:r>
              <a:rPr lang="sk-SK" altLang="sk-SK" dirty="0" err="1">
                <a:latin typeface="Arial Narrow" panose="020B0606020202030204" pitchFamily="34" charset="0"/>
              </a:rPr>
              <a:t>el-Mandeb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/>
            <a:endParaRPr lang="sk-SK" altLang="sk-SK" sz="1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Ázia – Austrália (Oceánia)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veľmi nejednoznačná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všetky ostrovy na JV od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pevniny – Oceánia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podľa rozšírenia fauny a flóry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(cez zoogeografiu) –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 err="1">
                <a:latin typeface="Arial Narrow" panose="020B0606020202030204" pitchFamily="34" charset="0"/>
              </a:rPr>
              <a:t>Wallaceová</a:t>
            </a:r>
            <a:r>
              <a:rPr lang="sk-SK" altLang="sk-SK" dirty="0">
                <a:latin typeface="Arial Narrow" panose="020B0606020202030204" pitchFamily="34" charset="0"/>
              </a:rPr>
              <a:t> línia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0"/>
            <a:ext cx="20701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24175"/>
            <a:ext cx="4279900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Line 9"/>
          <p:cNvSpPr>
            <a:spLocks noChangeShapeType="1"/>
          </p:cNvSpPr>
          <p:nvPr/>
        </p:nvSpPr>
        <p:spPr bwMode="auto">
          <a:xfrm flipV="1">
            <a:off x="5076825" y="4437063"/>
            <a:ext cx="1223963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1" name="Line 10"/>
          <p:cNvSpPr>
            <a:spLocks noChangeShapeType="1"/>
          </p:cNvSpPr>
          <p:nvPr/>
        </p:nvSpPr>
        <p:spPr bwMode="auto">
          <a:xfrm flipV="1">
            <a:off x="3563938" y="5445125"/>
            <a:ext cx="1512887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8202" name="Group 13"/>
          <p:cNvGrpSpPr>
            <a:grpSpLocks/>
          </p:cNvGrpSpPr>
          <p:nvPr/>
        </p:nvGrpSpPr>
        <p:grpSpPr bwMode="auto">
          <a:xfrm>
            <a:off x="3563938" y="4437063"/>
            <a:ext cx="2736850" cy="1152525"/>
            <a:chOff x="2245" y="2795"/>
            <a:chExt cx="1724" cy="726"/>
          </a:xfrm>
        </p:grpSpPr>
        <p:sp>
          <p:nvSpPr>
            <p:cNvPr id="8203" name="Line 11"/>
            <p:cNvSpPr>
              <a:spLocks noChangeShapeType="1"/>
            </p:cNvSpPr>
            <p:nvPr/>
          </p:nvSpPr>
          <p:spPr bwMode="auto">
            <a:xfrm flipV="1">
              <a:off x="3198" y="2795"/>
              <a:ext cx="771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04" name="Line 12"/>
            <p:cNvSpPr>
              <a:spLocks noChangeShapeType="1"/>
            </p:cNvSpPr>
            <p:nvPr/>
          </p:nvSpPr>
          <p:spPr bwMode="auto">
            <a:xfrm flipV="1">
              <a:off x="2245" y="3430"/>
              <a:ext cx="95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65623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3B297-79D2-5C37-6AA3-4602A5420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4032448" cy="778098"/>
          </a:xfrm>
        </p:spPr>
        <p:txBody>
          <a:bodyPr/>
          <a:lstStyle/>
          <a:p>
            <a:r>
              <a:rPr lang="sk-SK" dirty="0"/>
              <a:t>povrch</a:t>
            </a:r>
          </a:p>
        </p:txBody>
      </p:sp>
      <p:pic>
        <p:nvPicPr>
          <p:cNvPr id="5" name="Zástupný objekt pre obsah 4" descr="Obrázok, na ktorom je mapa, atlas, text&#10;&#10;Automaticky generovaný popis">
            <a:extLst>
              <a:ext uri="{FF2B5EF4-FFF2-40B4-BE49-F238E27FC236}">
                <a16:creationId xmlns:a16="http://schemas.microsoft.com/office/drawing/2014/main" id="{7552A674-B86C-9329-E64A-44B5ED515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4664"/>
            <a:ext cx="4764171" cy="4525963"/>
          </a:xfr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C94B186-E4B0-5A20-49F6-E6CF5C500B2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052736"/>
            <a:ext cx="4644008" cy="58052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nížiny: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Západosibírska,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Severosibírska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br>
              <a:rPr lang="sk-SK" altLang="sk-SK" sz="1600" kern="0" dirty="0">
                <a:latin typeface="Arial Narrow" panose="020B0606020202030204" pitchFamily="34" charset="0"/>
              </a:rPr>
            </a:br>
            <a:r>
              <a:rPr lang="sk-SK" altLang="sk-SK" sz="1600" kern="0" dirty="0">
                <a:latin typeface="Arial Narrow" panose="020B0606020202030204" pitchFamily="34" charset="0"/>
              </a:rPr>
              <a:t>Turanská,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Indogangská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br>
              <a:rPr lang="sk-SK" altLang="sk-SK" sz="1600" kern="0" dirty="0">
                <a:latin typeface="Arial Narrow" panose="020B0606020202030204" pitchFamily="34" charset="0"/>
              </a:rPr>
            </a:br>
            <a:r>
              <a:rPr lang="sk-SK" altLang="sk-SK" sz="1600" kern="0" dirty="0">
                <a:latin typeface="Arial Narrow" panose="020B0606020202030204" pitchFamily="34" charset="0"/>
              </a:rPr>
              <a:t>Mezopotámska, Veľká čínska, </a:t>
            </a:r>
            <a:br>
              <a:rPr lang="sk-SK" altLang="sk-SK" sz="1600" kern="0" dirty="0">
                <a:latin typeface="Arial Narrow" panose="020B0606020202030204" pitchFamily="34" charset="0"/>
              </a:rPr>
            </a:br>
            <a:r>
              <a:rPr lang="sk-SK" altLang="sk-SK" sz="1600" kern="0" dirty="0" err="1">
                <a:latin typeface="Arial Narrow" panose="020B0606020202030204" pitchFamily="34" charset="0"/>
              </a:rPr>
              <a:t>Severočínska</a:t>
            </a:r>
            <a:endParaRPr lang="sk-SK" altLang="sk-SK" sz="1600" kern="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pohoria: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staré (</a:t>
            </a:r>
            <a:r>
              <a:rPr lang="sk-SK" altLang="sk-SK" sz="2000" kern="0" dirty="0" err="1">
                <a:latin typeface="Arial Narrow" panose="020B0606020202030204" pitchFamily="34" charset="0"/>
              </a:rPr>
              <a:t>hercínske</a:t>
            </a:r>
            <a:r>
              <a:rPr lang="sk-SK" altLang="sk-SK" sz="2000" kern="0" dirty="0">
                <a:latin typeface="Arial Narrow" panose="020B0606020202030204" pitchFamily="34" charset="0"/>
              </a:rPr>
              <a:t> a </a:t>
            </a:r>
            <a:r>
              <a:rPr lang="sk-SK" altLang="sk-SK" sz="2000" kern="0" dirty="0" err="1">
                <a:latin typeface="Arial Narrow" panose="020B0606020202030204" pitchFamily="34" charset="0"/>
              </a:rPr>
              <a:t>kimmérske</a:t>
            </a:r>
            <a:r>
              <a:rPr lang="sk-SK" altLang="sk-SK" sz="2000" kern="0" dirty="0">
                <a:latin typeface="Arial Narrow" panose="020B0606020202030204" pitchFamily="34" charset="0"/>
              </a:rPr>
              <a:t> vr.)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 err="1">
                <a:latin typeface="Arial Narrow" panose="020B0606020202030204" pitchFamily="34" charset="0"/>
              </a:rPr>
              <a:t>Altaj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Stredosibírska</a:t>
            </a:r>
            <a:r>
              <a:rPr lang="sk-SK" altLang="sk-SK" sz="1600" kern="0" dirty="0">
                <a:latin typeface="Arial Narrow" panose="020B0606020202030204" pitchFamily="34" charset="0"/>
              </a:rPr>
              <a:t> plošina, Východosibírska vrchovina, Ťanšan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Veľký Kaukaz,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Elborz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Hindukúš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br>
              <a:rPr lang="sk-SK" altLang="sk-SK" sz="1600" kern="0" dirty="0">
                <a:latin typeface="Arial Narrow" panose="020B0606020202030204" pitchFamily="34" charset="0"/>
              </a:rPr>
            </a:br>
            <a:r>
              <a:rPr lang="sk-SK" altLang="sk-SK" sz="1600" kern="0" dirty="0" err="1">
                <a:latin typeface="Arial Narrow" panose="020B0606020202030204" pitchFamily="34" charset="0"/>
              </a:rPr>
              <a:t>Kunlun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Zagros</a:t>
            </a:r>
            <a:r>
              <a:rPr lang="sk-SK" altLang="sk-SK" sz="1600" kern="0" dirty="0">
                <a:latin typeface="Arial Narrow" panose="020B0606020202030204" pitchFamily="34" charset="0"/>
              </a:rPr>
              <a:t>, Z a V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Ghát</a:t>
            </a:r>
            <a:endParaRPr lang="sk-SK" altLang="sk-SK" sz="1600" kern="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sk-SK" altLang="sk-SK" sz="2000" kern="0" dirty="0">
                <a:latin typeface="Arial Narrow" panose="020B0606020202030204" pitchFamily="34" charset="0"/>
              </a:rPr>
              <a:t> mladé pohoria (alpínske vr.)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Pamír, Himaláje, Ťanšan,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Hindukúš</a:t>
            </a:r>
            <a:r>
              <a:rPr lang="sk-SK" altLang="sk-SK" sz="1600" kern="0" dirty="0">
                <a:latin typeface="Arial Narrow" panose="020B0606020202030204" pitchFamily="34" charset="0"/>
              </a:rPr>
              <a:t>, Karakoram,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Zagros</a:t>
            </a:r>
            <a:r>
              <a:rPr lang="sk-SK" altLang="sk-SK" sz="1600" kern="0" dirty="0">
                <a:latin typeface="Arial Narrow" panose="020B0606020202030204" pitchFamily="34" charset="0"/>
              </a:rPr>
              <a:t>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Elborz</a:t>
            </a:r>
            <a:r>
              <a:rPr lang="sk-SK" altLang="sk-SK" sz="1600" kern="0" dirty="0">
                <a:latin typeface="Arial Narrow" panose="020B0606020202030204" pitchFamily="34" charset="0"/>
              </a:rPr>
              <a:t>, Kaukaz, Arménska vysočina, Taurus, </a:t>
            </a:r>
            <a:br>
              <a:rPr lang="sk-SK" altLang="sk-SK" sz="1600" kern="0" dirty="0">
                <a:latin typeface="Arial Narrow" panose="020B0606020202030204" pitchFamily="34" charset="0"/>
              </a:rPr>
            </a:br>
            <a:r>
              <a:rPr lang="sk-SK" altLang="sk-SK" sz="1600" kern="0" dirty="0">
                <a:latin typeface="Arial Narrow" panose="020B0606020202030204" pitchFamily="34" charset="0"/>
              </a:rPr>
              <a:t>Pontské vrchy, Juhočínske vrchy..</a:t>
            </a:r>
          </a:p>
          <a:p>
            <a:pPr eaLnBrk="1" hangingPunct="1">
              <a:lnSpc>
                <a:spcPct val="80000"/>
              </a:lnSpc>
            </a:pPr>
            <a:r>
              <a:rPr lang="sk-SK" altLang="sk-SK" sz="2400" kern="0" dirty="0">
                <a:latin typeface="Arial Narrow" panose="020B0606020202030204" pitchFamily="34" charset="0"/>
              </a:rPr>
              <a:t>plošiny a panvy rôzneho veku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600" kern="0" dirty="0">
                <a:latin typeface="Arial Narrow" panose="020B0606020202030204" pitchFamily="34" charset="0"/>
              </a:rPr>
              <a:t>Tibetská, </a:t>
            </a:r>
            <a:r>
              <a:rPr lang="sk-SK" altLang="sk-SK" sz="1600" kern="0" dirty="0" err="1">
                <a:latin typeface="Arial Narrow" panose="020B0606020202030204" pitchFamily="34" charset="0"/>
              </a:rPr>
              <a:t>Tarimská</a:t>
            </a:r>
            <a:r>
              <a:rPr lang="sk-SK" altLang="sk-SK" sz="1600" kern="0" dirty="0">
                <a:latin typeface="Arial Narrow" panose="020B0606020202030204" pitchFamily="34" charset="0"/>
              </a:rPr>
              <a:t>, Dekanská, Anatólska</a:t>
            </a:r>
          </a:p>
        </p:txBody>
      </p:sp>
    </p:spTree>
    <p:extLst>
      <p:ext uri="{BB962C8B-B14F-4D97-AF65-F5344CB8AC3E}">
        <p14:creationId xmlns:p14="http://schemas.microsoft.com/office/powerpoint/2010/main" val="3016449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5724525" cy="60928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Malá Ázia (a východne):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  <a:hlinkClick r:id="rId3"/>
              </a:rPr>
              <a:t>Taurus</a:t>
            </a:r>
            <a:r>
              <a:rPr lang="sk-SK" altLang="sk-SK" dirty="0">
                <a:latin typeface="Arial Narrow" panose="020B0606020202030204" pitchFamily="34" charset="0"/>
              </a:rPr>
              <a:t>, </a:t>
            </a:r>
            <a:r>
              <a:rPr lang="sk-SK" altLang="sk-SK" dirty="0" err="1">
                <a:latin typeface="Arial Narrow" panose="020B0606020202030204" pitchFamily="34" charset="0"/>
                <a:hlinkClick r:id="rId4"/>
              </a:rPr>
              <a:t>Pontské</a:t>
            </a:r>
            <a:r>
              <a:rPr lang="sk-SK" altLang="sk-SK" dirty="0">
                <a:latin typeface="Arial Narrow" panose="020B0606020202030204" pitchFamily="34" charset="0"/>
                <a:hlinkClick r:id="rId4"/>
              </a:rPr>
              <a:t> vrchy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0"/>
              </a:spcBef>
            </a:pPr>
            <a:r>
              <a:rPr lang="en-GB" altLang="sk-SK" sz="1500" dirty="0" err="1">
                <a:latin typeface="Arial Narrow" panose="020B0606020202030204" pitchFamily="34" charset="0"/>
              </a:rPr>
              <a:t>zvierajú</a:t>
            </a:r>
            <a:r>
              <a:rPr lang="en-GB" altLang="sk-SK" sz="1500" dirty="0">
                <a:latin typeface="Arial Narrow" panose="020B0606020202030204" pitchFamily="34" charset="0"/>
              </a:rPr>
              <a:t> </a:t>
            </a:r>
            <a:r>
              <a:rPr lang="en-GB" altLang="sk-SK" sz="1500" dirty="0" err="1">
                <a:latin typeface="Arial Narrow" panose="020B0606020202030204" pitchFamily="34" charset="0"/>
              </a:rPr>
              <a:t>tzv</a:t>
            </a:r>
            <a:r>
              <a:rPr lang="en-GB" altLang="sk-SK" sz="1500" dirty="0">
                <a:latin typeface="Arial Narrow" panose="020B0606020202030204" pitchFamily="34" charset="0"/>
              </a:rPr>
              <a:t>. </a:t>
            </a:r>
            <a:r>
              <a:rPr lang="en-GB" altLang="sk-SK" sz="1500" dirty="0" err="1">
                <a:latin typeface="Arial Narrow" panose="020B0606020202030204" pitchFamily="34" charset="0"/>
              </a:rPr>
              <a:t>Anatólsku</a:t>
            </a:r>
            <a:r>
              <a:rPr lang="en-GB" altLang="sk-SK" sz="1500" dirty="0">
                <a:latin typeface="Arial Narrow" panose="020B0606020202030204" pitchFamily="34" charset="0"/>
              </a:rPr>
              <a:t> </a:t>
            </a:r>
            <a:r>
              <a:rPr lang="en-GB" altLang="sk-SK" sz="1500" dirty="0" err="1">
                <a:latin typeface="Arial Narrow" panose="020B0606020202030204" pitchFamily="34" charset="0"/>
              </a:rPr>
              <a:t>plošinu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  <a:hlinkClick r:id="rId5"/>
              </a:rPr>
              <a:t>Arménska vysočina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Ararat: 5165 m n. m.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  <a:hlinkClick r:id="rId6"/>
              </a:rPr>
              <a:t>Kaukaz (Malý, Veľký)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Elbrus: 5642 m n. m.</a:t>
            </a:r>
          </a:p>
          <a:p>
            <a:pPr eaLnBrk="1" hangingPunct="1"/>
            <a:endParaRPr lang="en-GB" altLang="sk-SK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Sinaj:</a:t>
            </a:r>
          </a:p>
          <a:p>
            <a:pPr lvl="1" eaLnBrk="1" hangingPunct="1"/>
            <a:r>
              <a:rPr lang="sk-SK" altLang="sk-SK" dirty="0" err="1">
                <a:latin typeface="Arial Narrow" panose="020B0606020202030204" pitchFamily="34" charset="0"/>
              </a:rPr>
              <a:t>Sinajské</a:t>
            </a:r>
            <a:r>
              <a:rPr lang="sk-SK" altLang="sk-SK" dirty="0">
                <a:latin typeface="Arial Narrow" panose="020B0606020202030204" pitchFamily="34" charset="0"/>
              </a:rPr>
              <a:t> pohorie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Hora sv. Kataríny: 2637 m n. m.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  <a:hlinkClick r:id="rId7"/>
              </a:rPr>
              <a:t>Sinaj</a:t>
            </a:r>
            <a:r>
              <a:rPr lang="sk-SK" altLang="sk-SK" dirty="0">
                <a:latin typeface="Arial Narrow" panose="020B0606020202030204" pitchFamily="34" charset="0"/>
              </a:rPr>
              <a:t>: 2285 m n. m.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7875"/>
          </a:xfrm>
          <a:noFill/>
        </p:spPr>
        <p:txBody>
          <a:bodyPr/>
          <a:lstStyle/>
          <a:p>
            <a:pPr eaLnBrk="1" hangingPunct="1"/>
            <a:r>
              <a:rPr lang="sk-SK" altLang="sk-SK" sz="3800" dirty="0"/>
              <a:t>Najvýznamnejšie geomorfologické </a:t>
            </a:r>
            <a:r>
              <a:rPr lang="sk-SK" altLang="sk-SK" sz="3800" dirty="0">
                <a:hlinkClick r:id="rId8"/>
              </a:rPr>
              <a:t>celky</a:t>
            </a:r>
            <a:endParaRPr lang="sk-SK" altLang="sk-SK" sz="3800" dirty="0"/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429000"/>
            <a:ext cx="356393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92150"/>
            <a:ext cx="3563937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171950"/>
            <a:ext cx="1239837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Line 11"/>
          <p:cNvSpPr>
            <a:spLocks noChangeShapeType="1"/>
          </p:cNvSpPr>
          <p:nvPr/>
        </p:nvSpPr>
        <p:spPr bwMode="auto">
          <a:xfrm flipV="1">
            <a:off x="3635375" y="1628774"/>
            <a:ext cx="3384550" cy="958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2" name="Line 12"/>
          <p:cNvSpPr>
            <a:spLocks noChangeShapeType="1"/>
          </p:cNvSpPr>
          <p:nvPr/>
        </p:nvSpPr>
        <p:spPr bwMode="auto">
          <a:xfrm>
            <a:off x="3635375" y="3644900"/>
            <a:ext cx="288131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670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6948488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Arabský polostrov a smer východ: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SZ: Libanon a </a:t>
            </a:r>
            <a:r>
              <a:rPr lang="sk-SK" altLang="sk-SK" dirty="0" err="1">
                <a:latin typeface="Arial Narrow" panose="020B0606020202030204" pitchFamily="34" charset="0"/>
              </a:rPr>
              <a:t>Antilibanon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Z: </a:t>
            </a:r>
            <a:r>
              <a:rPr lang="sk-SK" altLang="sk-SK" dirty="0" err="1">
                <a:latin typeface="Arial Narrow" panose="020B0606020202030204" pitchFamily="34" charset="0"/>
              </a:rPr>
              <a:t>Hidžáz</a:t>
            </a:r>
            <a:r>
              <a:rPr lang="sk-SK" altLang="sk-SK" dirty="0">
                <a:latin typeface="Arial Narrow" panose="020B0606020202030204" pitchFamily="34" charset="0"/>
              </a:rPr>
              <a:t> a </a:t>
            </a:r>
            <a:r>
              <a:rPr lang="sk-SK" altLang="sk-SK" dirty="0" err="1">
                <a:latin typeface="Arial Narrow" panose="020B0606020202030204" pitchFamily="34" charset="0"/>
              </a:rPr>
              <a:t>Tihámah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J: </a:t>
            </a:r>
            <a:r>
              <a:rPr lang="sk-SK" altLang="sk-SK" dirty="0" err="1">
                <a:latin typeface="Arial Narrow" panose="020B0606020202030204" pitchFamily="34" charset="0"/>
              </a:rPr>
              <a:t>Hadramaut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SV: </a:t>
            </a:r>
            <a:r>
              <a:rPr lang="sk-SK" altLang="sk-SK" sz="2800" dirty="0">
                <a:latin typeface="Arial Narrow" panose="020B0606020202030204" pitchFamily="34" charset="0"/>
                <a:hlinkClick r:id="rId3"/>
              </a:rPr>
              <a:t>Mezopotámska nížina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 err="1">
                <a:latin typeface="Arial Narrow" panose="020B0606020202030204" pitchFamily="34" charset="0"/>
                <a:hlinkClick r:id="rId4"/>
              </a:rPr>
              <a:t>Elb</a:t>
            </a:r>
            <a:r>
              <a:rPr lang="en-GB" altLang="sk-SK" dirty="0">
                <a:latin typeface="Arial Narrow" panose="020B0606020202030204" pitchFamily="34" charset="0"/>
                <a:hlinkClick r:id="rId4"/>
              </a:rPr>
              <a:t>or</a:t>
            </a:r>
            <a:r>
              <a:rPr lang="sk-SK" altLang="sk-SK" dirty="0">
                <a:latin typeface="Arial Narrow" panose="020B0606020202030204" pitchFamily="34" charset="0"/>
                <a:hlinkClick r:id="rId4"/>
              </a:rPr>
              <a:t>z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dirty="0" err="1">
                <a:latin typeface="Arial Narrow" panose="020B0606020202030204" pitchFamily="34" charset="0"/>
              </a:rPr>
              <a:t>Damávand</a:t>
            </a:r>
            <a:r>
              <a:rPr lang="sk-SK" altLang="sk-SK" dirty="0">
                <a:latin typeface="Arial Narrow" panose="020B0606020202030204" pitchFamily="34" charset="0"/>
              </a:rPr>
              <a:t> (5670 m n. m.)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 err="1">
                <a:latin typeface="Arial Narrow" panose="020B0606020202030204" pitchFamily="34" charset="0"/>
                <a:hlinkClick r:id="rId5"/>
              </a:rPr>
              <a:t>Zagros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Iránska plošina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Sever: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i="1" dirty="0">
                <a:latin typeface="Arial Narrow" panose="020B0606020202030204" pitchFamily="34" charset="0"/>
              </a:rPr>
              <a:t>Ural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  <a:hlinkClick r:id="rId6"/>
              </a:rPr>
              <a:t>Západosibírska nížina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sz="2800" dirty="0">
                <a:latin typeface="Arial Narrow" panose="020B0606020202030204" pitchFamily="34" charset="0"/>
                <a:hlinkClick r:id="rId7"/>
              </a:rPr>
              <a:t>Turanská nížina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sz="2800" dirty="0" err="1">
                <a:latin typeface="Arial Narrow" panose="020B0606020202030204" pitchFamily="34" charset="0"/>
                <a:hlinkClick r:id="rId8"/>
              </a:rPr>
              <a:t>Stredosibírska</a:t>
            </a:r>
            <a:r>
              <a:rPr lang="sk-SK" altLang="sk-SK" sz="2800" dirty="0">
                <a:latin typeface="Arial Narrow" panose="020B0606020202030204" pitchFamily="34" charset="0"/>
                <a:hlinkClick r:id="rId8"/>
              </a:rPr>
              <a:t> plošina</a:t>
            </a:r>
            <a:endParaRPr lang="en-GB" altLang="sk-SK" sz="28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90000"/>
              </a:lnSpc>
            </a:pPr>
            <a:r>
              <a:rPr lang="en-GB" altLang="sk-SK" sz="1600" dirty="0" err="1">
                <a:latin typeface="Arial Narrow" panose="020B0606020202030204" pitchFamily="34" charset="0"/>
                <a:hlinkClick r:id="rId9"/>
              </a:rPr>
              <a:t>Severosibírska</a:t>
            </a:r>
            <a:r>
              <a:rPr lang="en-GB" altLang="sk-SK" sz="1600" dirty="0">
                <a:latin typeface="Arial Narrow" panose="020B0606020202030204" pitchFamily="34" charset="0"/>
                <a:hlinkClick r:id="rId9"/>
              </a:rPr>
              <a:t> </a:t>
            </a:r>
            <a:r>
              <a:rPr lang="en-GB" altLang="sk-SK" sz="1600" dirty="0" err="1">
                <a:latin typeface="Arial Narrow" panose="020B0606020202030204" pitchFamily="34" charset="0"/>
                <a:hlinkClick r:id="rId9"/>
              </a:rPr>
              <a:t>nížina</a:t>
            </a:r>
            <a:endParaRPr lang="sk-SK" altLang="sk-SK" sz="1600" dirty="0">
              <a:latin typeface="Arial Narrow" panose="020B0606020202030204" pitchFamily="34" charset="0"/>
            </a:endParaRP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765175"/>
            <a:ext cx="33813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Line 5"/>
          <p:cNvSpPr>
            <a:spLocks noChangeShapeType="1"/>
          </p:cNvSpPr>
          <p:nvPr/>
        </p:nvSpPr>
        <p:spPr bwMode="auto">
          <a:xfrm flipV="1">
            <a:off x="4284663" y="2708275"/>
            <a:ext cx="1366837" cy="3606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49724"/>
            <a:ext cx="4355976" cy="260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Line 7"/>
          <p:cNvSpPr>
            <a:spLocks noChangeShapeType="1"/>
          </p:cNvSpPr>
          <p:nvPr/>
        </p:nvSpPr>
        <p:spPr bwMode="auto">
          <a:xfrm>
            <a:off x="4284663" y="5589588"/>
            <a:ext cx="3587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64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5795963" cy="68580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Ďaleký východ</a:t>
            </a:r>
          </a:p>
          <a:p>
            <a:pPr lvl="2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dirty="0" err="1">
                <a:latin typeface="Arial Narrow" panose="020B0606020202030204" pitchFamily="34" charset="0"/>
              </a:rPr>
              <a:t>Kolymská</a:t>
            </a:r>
            <a:r>
              <a:rPr lang="sk-SK" altLang="sk-SK" dirty="0">
                <a:latin typeface="Arial Narrow" panose="020B0606020202030204" pitchFamily="34" charset="0"/>
              </a:rPr>
              <a:t> nížina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Východosibírska vysočina</a:t>
            </a: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3"/>
              </a:rPr>
              <a:t>Verchojanský</a:t>
            </a:r>
            <a:r>
              <a:rPr lang="sk-SK" altLang="sk-SK" sz="1800" dirty="0">
                <a:latin typeface="Arial Narrow" panose="020B0606020202030204" pitchFamily="34" charset="0"/>
                <a:hlinkClick r:id="rId3"/>
              </a:rPr>
              <a:t> chrbát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4"/>
              </a:rPr>
              <a:t>Čerského</a:t>
            </a:r>
            <a:r>
              <a:rPr lang="sk-SK" altLang="sk-SK" sz="1800" dirty="0">
                <a:latin typeface="Arial Narrow" panose="020B0606020202030204" pitchFamily="34" charset="0"/>
                <a:hlinkClick r:id="rId4"/>
              </a:rPr>
              <a:t> chrbát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5"/>
              </a:rPr>
              <a:t>Kolymské</a:t>
            </a:r>
            <a:r>
              <a:rPr lang="sk-SK" altLang="sk-SK" sz="1800" dirty="0">
                <a:latin typeface="Arial Narrow" panose="020B0606020202030204" pitchFamily="34" charset="0"/>
                <a:hlinkClick r:id="rId5"/>
              </a:rPr>
              <a:t> vrchy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Čukotské vrchy</a:t>
            </a:r>
          </a:p>
          <a:p>
            <a:pPr lvl="3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6"/>
              </a:rPr>
              <a:t>Koriack</a:t>
            </a:r>
            <a:r>
              <a:rPr lang="en-GB" altLang="sk-SK" sz="1800" dirty="0">
                <a:latin typeface="Arial Narrow" panose="020B0606020202030204" pitchFamily="34" charset="0"/>
                <a:hlinkClick r:id="rId6"/>
              </a:rPr>
              <a:t>e</a:t>
            </a:r>
            <a:r>
              <a:rPr lang="sk-SK" altLang="sk-SK" sz="1800" dirty="0">
                <a:latin typeface="Arial Narrow" panose="020B0606020202030204" pitchFamily="34" charset="0"/>
                <a:hlinkClick r:id="rId6"/>
              </a:rPr>
              <a:t> vrchy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Pobrežie Tichého oceánu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 err="1">
                <a:latin typeface="Arial Narrow" panose="020B0606020202030204" pitchFamily="34" charset="0"/>
              </a:rPr>
              <a:t>Koriacké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 err="1">
                <a:latin typeface="Arial Narrow" panose="020B0606020202030204" pitchFamily="34" charset="0"/>
              </a:rPr>
              <a:t>vchy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 err="1">
                <a:latin typeface="Arial Narrow" panose="020B0606020202030204" pitchFamily="34" charset="0"/>
                <a:hlinkClick r:id="rId7"/>
              </a:rPr>
              <a:t>Kamčatka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  <a:hlinkClick r:id="rId8"/>
              </a:rPr>
              <a:t>Kľučevská</a:t>
            </a:r>
            <a:r>
              <a:rPr lang="sk-SK" altLang="sk-SK" sz="1800" dirty="0">
                <a:latin typeface="Arial Narrow" panose="020B0606020202030204" pitchFamily="34" charset="0"/>
                <a:hlinkClick r:id="rId8"/>
              </a:rPr>
              <a:t> sopka</a:t>
            </a:r>
            <a:r>
              <a:rPr lang="sk-SK" altLang="sk-SK" sz="1800" dirty="0">
                <a:latin typeface="Arial Narrow" panose="020B0606020202030204" pitchFamily="34" charset="0"/>
              </a:rPr>
              <a:t>: </a:t>
            </a:r>
          </a:p>
          <a:p>
            <a:pPr lvl="2" eaLnBrk="1" hangingPunct="1">
              <a:lnSpc>
                <a:spcPct val="85000"/>
              </a:lnSpc>
              <a:spcBef>
                <a:spcPts val="300"/>
              </a:spcBef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	4750 m n. m.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  <a:hlinkClick r:id="rId9"/>
              </a:rPr>
              <a:t>Kurily</a:t>
            </a:r>
            <a:r>
              <a:rPr lang="en-GB" altLang="sk-SK" sz="2200" dirty="0">
                <a:latin typeface="Arial Narrow" panose="020B0606020202030204" pitchFamily="34" charset="0"/>
              </a:rPr>
              <a:t> a </a:t>
            </a:r>
            <a:r>
              <a:rPr lang="en-GB" altLang="sk-SK" sz="2200" dirty="0" err="1">
                <a:latin typeface="Arial Narrow" panose="020B0606020202030204" pitchFamily="34" charset="0"/>
                <a:hlinkClick r:id="rId10"/>
              </a:rPr>
              <a:t>Sachalin</a:t>
            </a:r>
            <a:endParaRPr lang="en-GB" altLang="sk-SK" sz="2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en-GB" altLang="sk-SK" sz="2200" dirty="0" err="1">
                <a:latin typeface="Arial Narrow" panose="020B0606020202030204" pitchFamily="34" charset="0"/>
              </a:rPr>
              <a:t>Džugdžur</a:t>
            </a:r>
            <a:r>
              <a:rPr lang="en-GB" altLang="sk-SK" sz="2200" dirty="0">
                <a:latin typeface="Arial Narrow" panose="020B0606020202030204" pitchFamily="34" charset="0"/>
              </a:rPr>
              <a:t> a </a:t>
            </a:r>
            <a:r>
              <a:rPr lang="en-GB" altLang="sk-SK" sz="2200" dirty="0">
                <a:latin typeface="Arial Narrow" panose="020B0606020202030204" pitchFamily="34" charset="0"/>
                <a:hlinkClick r:id="rId11"/>
              </a:rPr>
              <a:t>Sichote-Aliň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  <a:hlinkClick r:id="rId12"/>
              </a:rPr>
              <a:t>Japonsko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1500" dirty="0">
                <a:latin typeface="Arial Narrow" panose="020B0606020202030204" pitchFamily="34" charset="0"/>
              </a:rPr>
              <a:t>(HKŠH + </a:t>
            </a:r>
            <a:r>
              <a:rPr lang="sk-SK" altLang="sk-SK" sz="1500" dirty="0" err="1">
                <a:latin typeface="Arial Narrow" panose="020B0606020202030204" pitchFamily="34" charset="0"/>
              </a:rPr>
              <a:t>Rjúkju</a:t>
            </a:r>
            <a:r>
              <a:rPr lang="sk-SK" altLang="sk-SK" sz="1500" dirty="0">
                <a:latin typeface="Arial Narrow" panose="020B0606020202030204" pitchFamily="34" charset="0"/>
              </a:rPr>
              <a:t>)</a:t>
            </a:r>
          </a:p>
          <a:p>
            <a:pPr lvl="2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Fudžisan: 3776 m n. m.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Taiwan</a:t>
            </a: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Filipíny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1200" dirty="0">
                <a:latin typeface="Arial Narrow" panose="020B0606020202030204" pitchFamily="34" charset="0"/>
              </a:rPr>
              <a:t>(</a:t>
            </a:r>
            <a:r>
              <a:rPr lang="sk-SK" altLang="sk-SK" sz="1200" dirty="0">
                <a:latin typeface="Arial Narrow" panose="020B0606020202030204" pitchFamily="34" charset="0"/>
              </a:rPr>
              <a:t>Luzon a Mindanao</a:t>
            </a:r>
            <a:r>
              <a:rPr lang="en-GB" altLang="sk-SK" sz="1200" dirty="0">
                <a:latin typeface="Arial Narrow" panose="020B0606020202030204" pitchFamily="34" charset="0"/>
              </a:rPr>
              <a:t>)</a:t>
            </a:r>
            <a:endParaRPr lang="sk-SK" altLang="sk-SK" sz="1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 err="1">
                <a:latin typeface="Arial Narrow" panose="020B0606020202030204" pitchFamily="34" charset="0"/>
              </a:rPr>
              <a:t>Sundské</a:t>
            </a:r>
            <a:r>
              <a:rPr lang="sk-SK" altLang="sk-SK" sz="2200" dirty="0">
                <a:latin typeface="Arial Narrow" panose="020B0606020202030204" pitchFamily="34" charset="0"/>
              </a:rPr>
              <a:t> ostrovy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(</a:t>
            </a: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Veľké </a:t>
            </a:r>
            <a:r>
              <a:rPr lang="sk-SK" altLang="sk-SK" sz="1200" dirty="0" err="1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Sundy</a:t>
            </a: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: Sumatra, </a:t>
            </a:r>
            <a:b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</a:b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Borneo, Jáva, </a:t>
            </a:r>
            <a:r>
              <a:rPr lang="sk-SK" altLang="sk-SK" sz="1200" dirty="0" err="1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Sulawesi</a:t>
            </a: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; Malé </a:t>
            </a:r>
            <a:r>
              <a:rPr lang="sk-SK" altLang="sk-SK" sz="1200" dirty="0" err="1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Sundy</a:t>
            </a:r>
            <a:r>
              <a:rPr lang="sk-SK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: Bali, Timor</a:t>
            </a:r>
            <a:r>
              <a:rPr lang="en-GB" altLang="sk-SK" sz="1200" dirty="0">
                <a:solidFill>
                  <a:srgbClr val="000000"/>
                </a:solidFill>
                <a:latin typeface="Arial Narrow" panose="020B0606020202030204" pitchFamily="34" charset="0"/>
                <a:ea typeface="+mn-ea"/>
              </a:rPr>
              <a:t>)</a:t>
            </a:r>
            <a:endParaRPr lang="sk-SK" altLang="sk-SK" sz="1200" dirty="0">
              <a:solidFill>
                <a:srgbClr val="000000"/>
              </a:solidFill>
              <a:latin typeface="Arial Narrow" panose="020B0606020202030204" pitchFamily="34" charset="0"/>
              <a:ea typeface="+mn-ea"/>
            </a:endParaRPr>
          </a:p>
          <a:p>
            <a:pPr lvl="1" eaLnBrk="1" hangingPunct="1">
              <a:lnSpc>
                <a:spcPct val="85000"/>
              </a:lnSpc>
              <a:spcBef>
                <a:spcPts val="3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Moluky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4571678" cy="342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20713"/>
            <a:ext cx="2951162" cy="20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71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800" dirty="0">
                <a:latin typeface="Arial Narrow" panose="020B0606020202030204" pitchFamily="34" charset="0"/>
                <a:hlinkClick r:id="rId3"/>
              </a:rPr>
              <a:t>Pamír</a:t>
            </a:r>
            <a:r>
              <a:rPr lang="sk-SK" altLang="sk-SK" sz="2800" dirty="0">
                <a:latin typeface="Arial Narrow" panose="020B0606020202030204" pitchFamily="34" charset="0"/>
              </a:rPr>
              <a:t>:</a:t>
            </a:r>
          </a:p>
          <a:p>
            <a:pPr lvl="2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Štít </a:t>
            </a:r>
            <a:r>
              <a:rPr lang="sk-SK" altLang="sk-SK" sz="1800" dirty="0" err="1">
                <a:latin typeface="Arial Narrow" panose="020B0606020202030204" pitchFamily="34" charset="0"/>
              </a:rPr>
              <a:t>Ismaila</a:t>
            </a:r>
            <a:r>
              <a:rPr lang="sk-SK" altLang="sk-SK" sz="1800" dirty="0">
                <a:latin typeface="Arial Narrow" panose="020B0606020202030204" pitchFamily="34" charset="0"/>
              </a:rPr>
              <a:t> </a:t>
            </a:r>
            <a:r>
              <a:rPr lang="sk-SK" altLang="sk-SK" sz="1800" dirty="0" err="1">
                <a:latin typeface="Arial Narrow" panose="020B0606020202030204" pitchFamily="34" charset="0"/>
              </a:rPr>
              <a:t>Samaniho</a:t>
            </a:r>
            <a:r>
              <a:rPr lang="sk-SK" altLang="sk-SK" sz="1800" dirty="0">
                <a:latin typeface="Arial Narrow" panose="020B0606020202030204" pitchFamily="34" charset="0"/>
              </a:rPr>
              <a:t> (7 495 m) 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Smer JZ: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  <a:hlinkClick r:id="rId4"/>
              </a:rPr>
              <a:t>Hindúkuš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 err="1">
                <a:latin typeface="Arial Narrow" panose="020B0606020202030204" pitchFamily="34" charset="0"/>
              </a:rPr>
              <a:t>Sulajmánske</a:t>
            </a:r>
            <a:r>
              <a:rPr lang="sk-SK" altLang="sk-SK" sz="2400" dirty="0">
                <a:latin typeface="Arial Narrow" panose="020B0606020202030204" pitchFamily="34" charset="0"/>
              </a:rPr>
              <a:t> vrchy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Smer V: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  <a:hlinkClick r:id="rId5"/>
              </a:rPr>
              <a:t>Karakoram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</a:rPr>
              <a:t>Čogori</a:t>
            </a:r>
            <a:r>
              <a:rPr lang="sk-SK" altLang="sk-SK" sz="1800" dirty="0">
                <a:latin typeface="Arial Narrow" panose="020B0606020202030204" pitchFamily="34" charset="0"/>
              </a:rPr>
              <a:t> (K2): 8 611 m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  <a:hlinkClick r:id="rId6"/>
              </a:rPr>
              <a:t>Himaláje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lvl="3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</a:rPr>
              <a:t>Mt</a:t>
            </a:r>
            <a:r>
              <a:rPr lang="sk-SK" altLang="sk-SK" sz="1800" dirty="0">
                <a:latin typeface="Arial Narrow" panose="020B0606020202030204" pitchFamily="34" charset="0"/>
              </a:rPr>
              <a:t>. Everest: 8 848 m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 err="1">
                <a:latin typeface="Arial Narrow" panose="020B0606020202030204" pitchFamily="34" charset="0"/>
                <a:hlinkClick r:id="rId7"/>
              </a:rPr>
              <a:t>Kunlun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Smer SV: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  <a:hlinkClick r:id="rId8"/>
              </a:rPr>
              <a:t>Ťanšan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 err="1">
                <a:latin typeface="Arial Narrow" panose="020B0606020202030204" pitchFamily="34" charset="0"/>
              </a:rPr>
              <a:t>Altaj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1800" dirty="0" err="1">
                <a:latin typeface="Arial Narrow" panose="020B0606020202030204" pitchFamily="34" charset="0"/>
              </a:rPr>
              <a:t>Belucha</a:t>
            </a:r>
            <a:r>
              <a:rPr lang="sk-SK" altLang="sk-SK" sz="1800" dirty="0">
                <a:latin typeface="Arial Narrow" panose="020B0606020202030204" pitchFamily="34" charset="0"/>
              </a:rPr>
              <a:t>: 4 506 m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Bajkalský chrbát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Jabloňový chrbát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Stanový chrbát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 err="1">
                <a:latin typeface="Arial Narrow" panose="020B0606020202030204" pitchFamily="34" charset="0"/>
              </a:rPr>
              <a:t>Džagdy</a:t>
            </a:r>
            <a:endParaRPr lang="sk-SK" altLang="sk-SK" sz="2400" dirty="0">
              <a:latin typeface="Arial Narrow" panose="020B0606020202030204" pitchFamily="34" charset="0"/>
            </a:endParaRP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5888"/>
            <a:ext cx="2655887" cy="371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268413"/>
            <a:ext cx="25717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4202113"/>
            <a:ext cx="3948112" cy="265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Line 7"/>
          <p:cNvSpPr>
            <a:spLocks noChangeShapeType="1"/>
          </p:cNvSpPr>
          <p:nvPr/>
        </p:nvSpPr>
        <p:spPr bwMode="auto">
          <a:xfrm>
            <a:off x="2484438" y="3933825"/>
            <a:ext cx="2592387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3" name="Line 8"/>
          <p:cNvSpPr>
            <a:spLocks noChangeShapeType="1"/>
          </p:cNvSpPr>
          <p:nvPr/>
        </p:nvSpPr>
        <p:spPr bwMode="auto">
          <a:xfrm flipV="1">
            <a:off x="3059113" y="2781300"/>
            <a:ext cx="7207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4" name="Line 9"/>
          <p:cNvSpPr>
            <a:spLocks noChangeShapeType="1"/>
          </p:cNvSpPr>
          <p:nvPr/>
        </p:nvSpPr>
        <p:spPr bwMode="auto">
          <a:xfrm>
            <a:off x="4427538" y="765175"/>
            <a:ext cx="1728787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BlokTextu 1"/>
          <p:cNvSpPr txBox="1"/>
          <p:nvPr/>
        </p:nvSpPr>
        <p:spPr>
          <a:xfrm>
            <a:off x="3059113" y="5733861"/>
            <a:ext cx="230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i="1" dirty="0">
                <a:latin typeface="Arial Narrow" panose="020B0606020202030204" pitchFamily="34" charset="0"/>
              </a:rPr>
              <a:t>+ </a:t>
            </a:r>
            <a:r>
              <a:rPr lang="sk-SK" sz="1600" i="1" dirty="0" err="1">
                <a:latin typeface="Arial Narrow" panose="020B0606020202030204" pitchFamily="34" charset="0"/>
              </a:rPr>
              <a:t>Džungárska</a:t>
            </a:r>
            <a:r>
              <a:rPr lang="sk-SK" sz="1600" i="1" dirty="0">
                <a:latin typeface="Arial Narrow" panose="020B0606020202030204" pitchFamily="34" charset="0"/>
              </a:rPr>
              <a:t> panva,   </a:t>
            </a:r>
            <a:r>
              <a:rPr lang="sk-SK" sz="1600" i="1" dirty="0" err="1">
                <a:latin typeface="Arial Narrow" panose="020B0606020202030204" pitchFamily="34" charset="0"/>
              </a:rPr>
              <a:t>Tarimská</a:t>
            </a:r>
            <a:r>
              <a:rPr lang="sk-SK" sz="1600" i="1" dirty="0">
                <a:latin typeface="Arial Narrow" panose="020B0606020202030204" pitchFamily="34" charset="0"/>
              </a:rPr>
              <a:t> panva, </a:t>
            </a:r>
            <a:br>
              <a:rPr lang="sk-SK" sz="1600" i="1" dirty="0">
                <a:latin typeface="Arial Narrow" panose="020B0606020202030204" pitchFamily="34" charset="0"/>
              </a:rPr>
            </a:br>
            <a:r>
              <a:rPr lang="sk-SK" sz="1600" i="1" dirty="0">
                <a:latin typeface="Arial Narrow" panose="020B0606020202030204" pitchFamily="34" charset="0"/>
              </a:rPr>
              <a:t>Tibetská náhorná plošina</a:t>
            </a:r>
          </a:p>
        </p:txBody>
      </p:sp>
    </p:spTree>
    <p:extLst>
      <p:ext uri="{BB962C8B-B14F-4D97-AF65-F5344CB8AC3E}">
        <p14:creationId xmlns:p14="http://schemas.microsoft.com/office/powerpoint/2010/main" val="4293126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300" y="0"/>
            <a:ext cx="8229600" cy="6453187"/>
          </a:xfrm>
        </p:spPr>
        <p:txBody>
          <a:bodyPr/>
          <a:lstStyle/>
          <a:p>
            <a:pPr eaLnBrk="1" hangingPunct="1">
              <a:spcBef>
                <a:spcPts val="400"/>
              </a:spcBef>
            </a:pPr>
            <a:r>
              <a:rPr lang="sk-SK" altLang="sk-SK" sz="2500" dirty="0">
                <a:latin typeface="Arial Narrow" panose="020B0606020202030204" pitchFamily="34" charset="0"/>
              </a:rPr>
              <a:t>V Ázia: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Veľká čínska nížina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</a:rPr>
              <a:t>Severočínska</a:t>
            </a:r>
            <a:r>
              <a:rPr lang="sk-SK" altLang="sk-SK" sz="2000" dirty="0">
                <a:latin typeface="Arial Narrow" panose="020B0606020202030204" pitchFamily="34" charset="0"/>
              </a:rPr>
              <a:t> nížina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3"/>
              </a:rPr>
              <a:t>Kórejské vrchy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4"/>
              </a:rPr>
              <a:t>Diamantové vrchy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</a:rPr>
              <a:t>Severočínske</a:t>
            </a:r>
            <a:r>
              <a:rPr lang="sk-SK" altLang="sk-SK" sz="2000" dirty="0">
                <a:latin typeface="Arial Narrow" panose="020B0606020202030204" pitchFamily="34" charset="0"/>
              </a:rPr>
              <a:t> vrchy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Juhočínske vrchy</a:t>
            </a:r>
          </a:p>
          <a:p>
            <a:pPr eaLnBrk="1" hangingPunct="1">
              <a:spcBef>
                <a:spcPts val="400"/>
              </a:spcBef>
            </a:pPr>
            <a:r>
              <a:rPr lang="sk-SK" altLang="sk-SK" sz="2500" dirty="0">
                <a:latin typeface="Arial Narrow" panose="020B0606020202030204" pitchFamily="34" charset="0"/>
              </a:rPr>
              <a:t>Zadná India: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  <a:hlinkClick r:id="rId5"/>
              </a:rPr>
              <a:t>Annamské</a:t>
            </a:r>
            <a:r>
              <a:rPr lang="sk-SK" altLang="sk-SK" sz="2000" dirty="0">
                <a:latin typeface="Arial Narrow" panose="020B0606020202030204" pitchFamily="34" charset="0"/>
                <a:hlinkClick r:id="rId5"/>
              </a:rPr>
              <a:t> vrchy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  <a:hlinkClick r:id="rId6"/>
              </a:rPr>
              <a:t>Arakanské</a:t>
            </a:r>
            <a:r>
              <a:rPr lang="sk-SK" altLang="sk-SK" sz="2000" dirty="0">
                <a:latin typeface="Arial Narrow" panose="020B0606020202030204" pitchFamily="34" charset="0"/>
                <a:hlinkClick r:id="rId6"/>
              </a:rPr>
              <a:t> vrchy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7"/>
              </a:rPr>
              <a:t>Vrchy Čin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Nížina rieky Mekong</a:t>
            </a:r>
          </a:p>
          <a:p>
            <a:pPr eaLnBrk="1" hangingPunct="1">
              <a:spcBef>
                <a:spcPts val="400"/>
              </a:spcBef>
            </a:pPr>
            <a:r>
              <a:rPr lang="sk-SK" altLang="sk-SK" sz="2500" dirty="0">
                <a:latin typeface="Arial Narrow" panose="020B0606020202030204" pitchFamily="34" charset="0"/>
              </a:rPr>
              <a:t>Predná India:</a:t>
            </a: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  <a:hlinkClick r:id="rId8"/>
              </a:rPr>
              <a:t>Indogangská</a:t>
            </a:r>
            <a:r>
              <a:rPr lang="sk-SK" altLang="sk-SK" sz="2000" dirty="0">
                <a:latin typeface="Arial Narrow" panose="020B0606020202030204" pitchFamily="34" charset="0"/>
                <a:hlinkClick r:id="rId8"/>
              </a:rPr>
              <a:t> nížina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400"/>
              </a:spcBef>
            </a:pPr>
            <a:r>
              <a:rPr lang="sk-SK" altLang="sk-SK" sz="1500" i="1" dirty="0">
                <a:latin typeface="Arial Narrow" panose="020B0606020202030204" pitchFamily="34" charset="0"/>
                <a:hlinkClick r:id="rId9"/>
              </a:rPr>
              <a:t>Thárska púšť</a:t>
            </a:r>
            <a:endParaRPr lang="sk-SK" altLang="sk-SK" sz="1500" i="1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10"/>
              </a:rPr>
              <a:t>Západný </a:t>
            </a:r>
            <a:r>
              <a:rPr lang="sk-SK" altLang="sk-SK" sz="2000" dirty="0" err="1">
                <a:latin typeface="Arial Narrow" panose="020B0606020202030204" pitchFamily="34" charset="0"/>
                <a:hlinkClick r:id="rId10"/>
              </a:rPr>
              <a:t>Ghát</a:t>
            </a:r>
            <a:endParaRPr lang="sk-SK" altLang="sk-SK" sz="2000" dirty="0">
              <a:latin typeface="Arial Narrow" panose="020B0606020202030204" pitchFamily="34" charset="0"/>
              <a:hlinkClick r:id="" action="ppaction://noaction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" action="ppaction://noaction"/>
              </a:rPr>
              <a:t>Východný </a:t>
            </a:r>
            <a:r>
              <a:rPr lang="sk-SK" altLang="sk-SK" sz="2000" dirty="0" err="1">
                <a:latin typeface="Arial Narrow" panose="020B0606020202030204" pitchFamily="34" charset="0"/>
                <a:hlinkClick r:id="rId10"/>
              </a:rPr>
              <a:t>Ghát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>
                <a:latin typeface="Arial Narrow" panose="020B0606020202030204" pitchFamily="34" charset="0"/>
                <a:hlinkClick r:id="rId11"/>
              </a:rPr>
              <a:t>Dekanská plošina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sk-SK" altLang="sk-SK" sz="2000" dirty="0" err="1">
                <a:latin typeface="Arial Narrow" panose="020B0606020202030204" pitchFamily="34" charset="0"/>
              </a:rPr>
              <a:t>Arávalí</a:t>
            </a:r>
            <a:endParaRPr lang="sk-SK" altLang="sk-SK" sz="2000" dirty="0">
              <a:latin typeface="Arial Narrow" panose="020B0606020202030204" pitchFamily="34" charset="0"/>
            </a:endParaRP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33375"/>
            <a:ext cx="43815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825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altLang="sk-SK" b="1">
                <a:effectLst>
                  <a:outerShdw blurRad="38100" dist="38100" dir="2700000" algn="tl">
                    <a:srgbClr val="C0C0C0"/>
                  </a:outerShdw>
                </a:effectLst>
              </a:rPr>
              <a:t>vodstvo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2836912"/>
          </a:xfrm>
          <a:solidFill>
            <a:schemeClr val="accent1">
              <a:alpha val="49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dobre rozvinutá riečna sieť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40 % územia zaberajú bezodtokové oblasti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púštne oblasti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povodia bezodtokových jazier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rôzny charakter odtokového režimu podľa regiónov</a:t>
            </a:r>
          </a:p>
        </p:txBody>
      </p:sp>
    </p:spTree>
    <p:extLst>
      <p:ext uri="{BB962C8B-B14F-4D97-AF65-F5344CB8AC3E}">
        <p14:creationId xmlns:p14="http://schemas.microsoft.com/office/powerpoint/2010/main" val="1621371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04813"/>
            <a:ext cx="9144000" cy="6192837"/>
          </a:xfrm>
        </p:spPr>
        <p:txBody>
          <a:bodyPr/>
          <a:lstStyle/>
          <a:p>
            <a:pPr eaLnBrk="1" hangingPunct="1"/>
            <a:r>
              <a:rPr lang="sk-SK" altLang="sk-SK" b="1" dirty="0" err="1">
                <a:latin typeface="Arial Narrow" panose="020B0606020202030204" pitchFamily="34" charset="0"/>
              </a:rPr>
              <a:t>Úmorie</a:t>
            </a:r>
            <a:r>
              <a:rPr lang="sk-SK" altLang="sk-SK" b="1" dirty="0">
                <a:latin typeface="Arial Narrow" panose="020B0606020202030204" pitchFamily="34" charset="0"/>
              </a:rPr>
              <a:t> Severného ľadového oceánu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b="1" dirty="0">
                <a:latin typeface="Arial Narrow" panose="020B0606020202030204" pitchFamily="34" charset="0"/>
              </a:rPr>
              <a:t>Ob</a:t>
            </a:r>
          </a:p>
          <a:p>
            <a:pPr lvl="1" eaLnBrk="1" hangingPunct="1"/>
            <a:r>
              <a:rPr lang="sk-SK" altLang="sk-SK" b="1" dirty="0">
                <a:latin typeface="Arial Narrow" panose="020B0606020202030204" pitchFamily="34" charset="0"/>
              </a:rPr>
              <a:t>Jenisej</a:t>
            </a:r>
          </a:p>
          <a:p>
            <a:pPr lvl="1" eaLnBrk="1" hangingPunct="1"/>
            <a:r>
              <a:rPr lang="sk-SK" altLang="sk-SK" b="1" dirty="0">
                <a:latin typeface="Arial Narrow" panose="020B0606020202030204" pitchFamily="34" charset="0"/>
              </a:rPr>
              <a:t>Lena</a:t>
            </a:r>
          </a:p>
          <a:p>
            <a:pPr lvl="1" eaLnBrk="1" hangingPunct="1"/>
            <a:r>
              <a:rPr lang="sk-SK" altLang="sk-SK" b="1" dirty="0" err="1">
                <a:latin typeface="Arial Narrow" panose="020B0606020202030204" pitchFamily="34" charset="0"/>
              </a:rPr>
              <a:t>Kolyma</a:t>
            </a:r>
            <a:endParaRPr lang="sk-SK" altLang="sk-SK" b="1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3000" dirty="0">
                <a:latin typeface="Arial Narrow" panose="020B0606020202030204" pitchFamily="34" charset="0"/>
              </a:rPr>
              <a:t>rieky tečúce z juhu na sever</a:t>
            </a:r>
          </a:p>
          <a:p>
            <a:pPr eaLnBrk="1" hangingPunct="1"/>
            <a:r>
              <a:rPr lang="sk-SK" altLang="sk-SK" sz="3000" dirty="0">
                <a:latin typeface="Arial Narrow" panose="020B0606020202030204" pitchFamily="34" charset="0"/>
              </a:rPr>
              <a:t>kvôli smeru toku neumožňujú spojenie </a:t>
            </a:r>
            <a:br>
              <a:rPr lang="en-GB" altLang="sk-SK" sz="3000" dirty="0">
                <a:latin typeface="Arial Narrow" panose="020B0606020202030204" pitchFamily="34" charset="0"/>
              </a:rPr>
            </a:br>
            <a:r>
              <a:rPr lang="sk-SK" altLang="sk-SK" sz="3000" dirty="0">
                <a:latin typeface="Arial Narrow" panose="020B0606020202030204" pitchFamily="34" charset="0"/>
              </a:rPr>
              <a:t>po vode na Sibíri v Z-V smere</a:t>
            </a:r>
          </a:p>
          <a:p>
            <a:pPr eaLnBrk="1" hangingPunct="1"/>
            <a:r>
              <a:rPr lang="sk-SK" altLang="sk-SK" sz="3000" spc="-50" dirty="0">
                <a:latin typeface="Arial Narrow" panose="020B0606020202030204" pitchFamily="34" charset="0"/>
              </a:rPr>
              <a:t>zníženinami popri horných tokoch vedie </a:t>
            </a:r>
            <a:r>
              <a:rPr lang="en-GB" altLang="sk-SK" sz="3000" spc="-50" dirty="0" err="1">
                <a:latin typeface="Arial Narrow" panose="020B0606020202030204" pitchFamily="34" charset="0"/>
              </a:rPr>
              <a:t>T</a:t>
            </a:r>
            <a:r>
              <a:rPr lang="sk-SK" altLang="sk-SK" sz="3000" spc="-50" dirty="0" err="1">
                <a:latin typeface="Arial Narrow" panose="020B0606020202030204" pitchFamily="34" charset="0"/>
              </a:rPr>
              <a:t>ranssibírska</a:t>
            </a:r>
            <a:r>
              <a:rPr lang="sk-SK" altLang="sk-SK" sz="3000" spc="-50" dirty="0">
                <a:latin typeface="Arial Narrow" panose="020B0606020202030204" pitchFamily="34" charset="0"/>
              </a:rPr>
              <a:t> magistrála</a:t>
            </a:r>
          </a:p>
          <a:p>
            <a:pPr eaLnBrk="1" hangingPunct="1"/>
            <a:r>
              <a:rPr lang="sk-SK" altLang="sk-SK" sz="3000" dirty="0">
                <a:latin typeface="Arial Narrow" panose="020B0606020202030204" pitchFamily="34" charset="0"/>
              </a:rPr>
              <a:t>snehovo-dažďový režim </a:t>
            </a:r>
          </a:p>
          <a:p>
            <a:pPr lvl="1" eaLnBrk="1" hangingPunct="1"/>
            <a:r>
              <a:rPr lang="sk-SK" altLang="sk-SK" sz="2600" dirty="0">
                <a:latin typeface="Arial Narrow" panose="020B0606020202030204" pitchFamily="34" charset="0"/>
              </a:rPr>
              <a:t>hlavným zdrojom vody je topiaci sa sneh</a:t>
            </a:r>
          </a:p>
          <a:p>
            <a:pPr eaLnBrk="1" hangingPunct="1"/>
            <a:r>
              <a:rPr lang="sk-SK" altLang="sk-SK" sz="3000" dirty="0">
                <a:latin typeface="Arial Narrow" panose="020B0606020202030204" pitchFamily="34" charset="0"/>
              </a:rPr>
              <a:t>sú splavné len v lete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908050"/>
            <a:ext cx="2209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908050"/>
            <a:ext cx="22320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08050"/>
            <a:ext cx="22320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825750"/>
            <a:ext cx="2843213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32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5003800" cy="6858000"/>
          </a:xfrm>
        </p:spPr>
        <p:txBody>
          <a:bodyPr/>
          <a:lstStyle/>
          <a:p>
            <a:pPr eaLnBrk="1" hangingPunct="1"/>
            <a:r>
              <a:rPr lang="sk-SK" altLang="sk-SK" sz="2800" b="1" dirty="0" err="1">
                <a:latin typeface="Arial Narrow" panose="020B0606020202030204" pitchFamily="34" charset="0"/>
              </a:rPr>
              <a:t>Úmorie</a:t>
            </a:r>
            <a:r>
              <a:rPr lang="sk-SK" altLang="sk-SK" sz="2800" b="1" dirty="0">
                <a:latin typeface="Arial Narrow" panose="020B0606020202030204" pitchFamily="34" charset="0"/>
              </a:rPr>
              <a:t> Tichého oceánu 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lvl="1" eaLnBrk="1" hangingPunct="1">
              <a:spcAft>
                <a:spcPct val="100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rieka </a:t>
            </a:r>
            <a:r>
              <a:rPr lang="sk-SK" altLang="sk-SK" sz="2400" b="1" dirty="0">
                <a:latin typeface="Arial Narrow" panose="020B0606020202030204" pitchFamily="34" charset="0"/>
              </a:rPr>
              <a:t>Amur</a:t>
            </a:r>
            <a:r>
              <a:rPr lang="sk-SK" altLang="sk-SK" sz="2400" dirty="0">
                <a:latin typeface="Arial Narrow" panose="020B0606020202030204" pitchFamily="34" charset="0"/>
              </a:rPr>
              <a:t>: </a:t>
            </a:r>
            <a:r>
              <a:rPr lang="sk-SK" altLang="sk-SK" sz="2000" dirty="0">
                <a:latin typeface="Arial Narrow" panose="020B0606020202030204" pitchFamily="34" charset="0"/>
              </a:rPr>
              <a:t>tvorí hranicu medzi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Ruskom a Čínou</a:t>
            </a:r>
          </a:p>
          <a:p>
            <a:pPr lvl="2" eaLnBrk="1" hangingPunct="1">
              <a:spcAft>
                <a:spcPct val="10000"/>
              </a:spcAft>
            </a:pPr>
            <a:r>
              <a:rPr lang="sk-SK" altLang="sk-SK" sz="1600" dirty="0">
                <a:latin typeface="Arial Narrow" panose="020B0606020202030204" pitchFamily="34" charset="0"/>
              </a:rPr>
              <a:t>rovnako jeho prítok </a:t>
            </a:r>
            <a:r>
              <a:rPr lang="sk-SK" altLang="sk-SK" sz="1600" b="1" dirty="0" err="1">
                <a:latin typeface="Arial Narrow" panose="020B0606020202030204" pitchFamily="34" charset="0"/>
              </a:rPr>
              <a:t>Ussuri</a:t>
            </a:r>
            <a:endParaRPr lang="sk-SK" altLang="sk-SK" sz="1600" b="1" dirty="0">
              <a:latin typeface="Arial Narrow" panose="020B0606020202030204" pitchFamily="34" charset="0"/>
            </a:endParaRPr>
          </a:p>
          <a:p>
            <a:pPr lvl="2" eaLnBrk="1" hangingPunct="1">
              <a:spcAft>
                <a:spcPct val="10000"/>
              </a:spcAft>
            </a:pPr>
            <a:endParaRPr lang="sk-SK" altLang="sk-SK" sz="500" dirty="0">
              <a:latin typeface="Arial Narrow" panose="020B0606020202030204" pitchFamily="34" charset="0"/>
            </a:endParaRPr>
          </a:p>
          <a:p>
            <a:pPr lvl="1" eaLnBrk="1" hangingPunct="1">
              <a:spcAft>
                <a:spcPct val="10000"/>
              </a:spcAft>
            </a:pPr>
            <a:r>
              <a:rPr lang="sk-SK" altLang="sk-SK" sz="2400" b="1" dirty="0">
                <a:latin typeface="Arial Narrow" panose="020B0606020202030204" pitchFamily="34" charset="0"/>
              </a:rPr>
              <a:t>Žltá rieka</a:t>
            </a:r>
            <a:r>
              <a:rPr lang="sk-SK" altLang="sk-SK" sz="2400" dirty="0">
                <a:latin typeface="Arial Narrow" panose="020B0606020202030204" pitchFamily="34" charset="0"/>
              </a:rPr>
              <a:t> (</a:t>
            </a:r>
            <a:r>
              <a:rPr lang="sk-SK" altLang="sk-SK" sz="2400" dirty="0" err="1">
                <a:latin typeface="Arial Narrow" panose="020B0606020202030204" pitchFamily="34" charset="0"/>
              </a:rPr>
              <a:t>Chuang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400" dirty="0" err="1">
                <a:latin typeface="Arial Narrow" panose="020B0606020202030204" pitchFamily="34" charset="0"/>
              </a:rPr>
              <a:t>Che</a:t>
            </a:r>
            <a:r>
              <a:rPr lang="sk-SK" altLang="sk-SK" sz="2400" dirty="0">
                <a:latin typeface="Arial Narrow" panose="020B0606020202030204" pitchFamily="34" charset="0"/>
              </a:rPr>
              <a:t>): </a:t>
            </a:r>
            <a:r>
              <a:rPr lang="sk-SK" altLang="sk-SK" sz="2000" dirty="0">
                <a:latin typeface="Arial Narrow" panose="020B0606020202030204" pitchFamily="34" charset="0"/>
              </a:rPr>
              <a:t>druhá najdlhšia rieka Číny, pramení v Tibete</a:t>
            </a:r>
          </a:p>
          <a:p>
            <a:pPr lvl="1" eaLnBrk="1" hangingPunct="1">
              <a:spcAft>
                <a:spcPct val="10000"/>
              </a:spcAft>
            </a:pPr>
            <a:endParaRPr lang="sk-SK" altLang="sk-SK" sz="500" dirty="0">
              <a:latin typeface="Arial Narrow" panose="020B0606020202030204" pitchFamily="34" charset="0"/>
            </a:endParaRPr>
          </a:p>
          <a:p>
            <a:pPr lvl="1" eaLnBrk="1" hangingPunct="1">
              <a:spcAft>
                <a:spcPct val="10000"/>
              </a:spcAft>
            </a:pPr>
            <a:r>
              <a:rPr lang="sk-SK" altLang="sk-SK" sz="2400" b="1" dirty="0" err="1">
                <a:latin typeface="Arial Narrow" panose="020B0606020202030204" pitchFamily="34" charset="0"/>
              </a:rPr>
              <a:t>Jang</a:t>
            </a:r>
            <a:r>
              <a:rPr lang="sk-SK" altLang="sk-SK" sz="2400" b="1" dirty="0">
                <a:latin typeface="Arial Narrow" panose="020B0606020202030204" pitchFamily="34" charset="0"/>
              </a:rPr>
              <a:t> c´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Tiang</a:t>
            </a:r>
            <a:r>
              <a:rPr lang="sk-SK" altLang="sk-SK" sz="2400" dirty="0">
                <a:latin typeface="Arial Narrow" panose="020B0606020202030204" pitchFamily="34" charset="0"/>
              </a:rPr>
              <a:t>: </a:t>
            </a:r>
            <a:r>
              <a:rPr lang="sk-SK" altLang="sk-SK" sz="2000" dirty="0">
                <a:latin typeface="Arial Narrow" panose="020B0606020202030204" pitchFamily="34" charset="0"/>
              </a:rPr>
              <a:t>najdlhšia rieka Ázie,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3. najdlhšia sveta</a:t>
            </a:r>
          </a:p>
          <a:p>
            <a:pPr lvl="2" eaLnBrk="1" hangingPunct="1">
              <a:spcAft>
                <a:spcPct val="100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priehrada </a:t>
            </a:r>
            <a:r>
              <a:rPr lang="sk-SK" altLang="sk-SK" sz="2000" b="1" dirty="0">
                <a:latin typeface="Arial Narrow" panose="020B0606020202030204" pitchFamily="34" charset="0"/>
                <a:hlinkClick r:id="rId3"/>
              </a:rPr>
              <a:t>Tri rokliny</a:t>
            </a:r>
            <a:endParaRPr lang="sk-SK" altLang="sk-SK" sz="2000" b="1" dirty="0">
              <a:latin typeface="Arial Narrow" panose="020B0606020202030204" pitchFamily="34" charset="0"/>
            </a:endParaRPr>
          </a:p>
          <a:p>
            <a:pPr lvl="2" eaLnBrk="1" hangingPunct="1">
              <a:spcAft>
                <a:spcPct val="10000"/>
              </a:spcAft>
            </a:pPr>
            <a:endParaRPr lang="sk-SK" altLang="sk-SK" sz="500" b="1" dirty="0">
              <a:latin typeface="Arial Narrow" panose="020B0606020202030204" pitchFamily="34" charset="0"/>
            </a:endParaRPr>
          </a:p>
          <a:p>
            <a:pPr lvl="1" eaLnBrk="1" hangingPunct="1">
              <a:spcAft>
                <a:spcPct val="10000"/>
              </a:spcAft>
            </a:pPr>
            <a:r>
              <a:rPr lang="sk-SK" altLang="sk-SK" sz="2400" b="1" dirty="0">
                <a:latin typeface="Arial Narrow" panose="020B0606020202030204" pitchFamily="34" charset="0"/>
              </a:rPr>
              <a:t>Mekong</a:t>
            </a:r>
            <a:r>
              <a:rPr lang="sk-SK" altLang="sk-SK" sz="2400" dirty="0">
                <a:latin typeface="Arial Narrow" panose="020B0606020202030204" pitchFamily="34" charset="0"/>
              </a:rPr>
              <a:t>: </a:t>
            </a:r>
            <a:r>
              <a:rPr lang="sk-SK" altLang="sk-SK" sz="2000" dirty="0">
                <a:latin typeface="Arial Narrow" panose="020B0606020202030204" pitchFamily="34" charset="0"/>
              </a:rPr>
              <a:t>v júni vďaka </a:t>
            </a:r>
            <a:r>
              <a:rPr lang="sk-SK" altLang="sk-SK" sz="2000" b="1" dirty="0">
                <a:latin typeface="Arial Narrow" panose="020B0606020202030204" pitchFamily="34" charset="0"/>
              </a:rPr>
              <a:t>monzúnu</a:t>
            </a:r>
            <a:r>
              <a:rPr lang="sk-SK" altLang="sk-SK" sz="2000" dirty="0">
                <a:latin typeface="Arial Narrow" panose="020B0606020202030204" pitchFamily="34" charset="0"/>
              </a:rPr>
              <a:t> až 4x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viac vody, zlieva sa až s riekou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Tonle</a:t>
            </a:r>
            <a:r>
              <a:rPr lang="sk-SK" altLang="sk-SK" sz="2400" b="1" dirty="0">
                <a:latin typeface="Arial Narrow" panose="020B0606020202030204" pitchFamily="34" charset="0"/>
              </a:rPr>
              <a:t> Sap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a spolu plnia i odvodňujú jazero </a:t>
            </a:r>
            <a:r>
              <a:rPr lang="sk-SK" altLang="sk-SK" sz="2000" dirty="0" err="1">
                <a:latin typeface="Arial Narrow" panose="020B0606020202030204" pitchFamily="34" charset="0"/>
              </a:rPr>
              <a:t>Tonle</a:t>
            </a:r>
            <a:r>
              <a:rPr lang="sk-SK" altLang="sk-SK" sz="2000" dirty="0">
                <a:latin typeface="Arial Narrow" panose="020B0606020202030204" pitchFamily="34" charset="0"/>
              </a:rPr>
              <a:t> Sap</a:t>
            </a:r>
            <a:endParaRPr lang="sk-SK" altLang="sk-SK" sz="2000" i="1" dirty="0">
              <a:latin typeface="Arial Narrow" panose="020B0606020202030204" pitchFamily="34" charset="0"/>
            </a:endParaRPr>
          </a:p>
          <a:p>
            <a:pPr lvl="1" eaLnBrk="1" hangingPunct="1">
              <a:spcAft>
                <a:spcPct val="10000"/>
              </a:spcAft>
            </a:pPr>
            <a:r>
              <a:rPr lang="sk-SK" altLang="sk-SK" sz="2000" dirty="0" err="1">
                <a:latin typeface="Arial Narrow" panose="020B0606020202030204" pitchFamily="34" charset="0"/>
              </a:rPr>
              <a:t>Monzúnový</a:t>
            </a:r>
            <a:r>
              <a:rPr lang="sk-SK" altLang="sk-SK" sz="2000" dirty="0">
                <a:latin typeface="Arial Narrow" panose="020B0606020202030204" pitchFamily="34" charset="0"/>
              </a:rPr>
              <a:t> režim odtoku, najmä Mekong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-1588"/>
            <a:ext cx="2711450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32025"/>
            <a:ext cx="3887787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94088"/>
            <a:ext cx="4140200" cy="336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986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88913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sk-SK" sz="7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AFRIKA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4932363" cy="6858000"/>
          </a:xfrm>
        </p:spPr>
        <p:txBody>
          <a:bodyPr/>
          <a:lstStyle/>
          <a:p>
            <a:pPr eaLnBrk="1" hangingPunct="1"/>
            <a:r>
              <a:rPr lang="sk-SK" altLang="sk-SK" b="1" dirty="0" err="1">
                <a:latin typeface="Arial Narrow" panose="020B0606020202030204" pitchFamily="34" charset="0"/>
              </a:rPr>
              <a:t>Úmorie</a:t>
            </a:r>
            <a:r>
              <a:rPr lang="sk-SK" altLang="sk-SK" b="1" dirty="0">
                <a:latin typeface="Arial Narrow" panose="020B0606020202030204" pitchFamily="34" charset="0"/>
              </a:rPr>
              <a:t> Indického oceánu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5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rieka </a:t>
            </a:r>
            <a:r>
              <a:rPr lang="sk-SK" altLang="sk-SK" b="1" dirty="0" err="1">
                <a:latin typeface="Arial Narrow" panose="020B0606020202030204" pitchFamily="34" charset="0"/>
              </a:rPr>
              <a:t>Iravádí</a:t>
            </a:r>
            <a:r>
              <a:rPr lang="sk-SK" altLang="sk-SK" dirty="0">
                <a:latin typeface="Arial Narrow" panose="020B0606020202030204" pitchFamily="34" charset="0"/>
              </a:rPr>
              <a:t>: </a:t>
            </a:r>
            <a:r>
              <a:rPr lang="sk-SK" altLang="sk-SK" sz="2000" b="1" dirty="0">
                <a:latin typeface="Arial Narrow" panose="020B0606020202030204" pitchFamily="34" charset="0"/>
              </a:rPr>
              <a:t>ústí 150 až 18 km </a:t>
            </a:r>
            <a:r>
              <a:rPr lang="sk-SK" altLang="sk-SK" sz="2000" dirty="0">
                <a:latin typeface="Arial Narrow" panose="020B0606020202030204" pitchFamily="34" charset="0"/>
              </a:rPr>
              <a:t>od Rangúnu v deltovej oblasti veľkej cca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b="1" dirty="0">
                <a:latin typeface="Arial Narrow" panose="020B0606020202030204" pitchFamily="34" charset="0"/>
              </a:rPr>
              <a:t>40.000 km</a:t>
            </a:r>
            <a:r>
              <a:rPr lang="sk-SK" altLang="sk-SK" sz="2000" b="1" baseline="30000" dirty="0">
                <a:latin typeface="Arial Narrow" panose="020B0606020202030204" pitchFamily="34" charset="0"/>
              </a:rPr>
              <a:t>2</a:t>
            </a:r>
            <a:r>
              <a:rPr lang="sk-SK" altLang="sk-SK" sz="2000" dirty="0">
                <a:latin typeface="Arial Narrow" panose="020B0606020202030204" pitchFamily="34" charset="0"/>
              </a:rPr>
              <a:t>, pestovanie ryže</a:t>
            </a:r>
          </a:p>
          <a:p>
            <a:pPr lvl="1" eaLnBrk="1" hangingPunct="1">
              <a:spcBef>
                <a:spcPts val="500"/>
              </a:spcBef>
            </a:pPr>
            <a:r>
              <a:rPr lang="sk-SK" altLang="sk-SK" b="1" dirty="0">
                <a:latin typeface="Arial Narrow" panose="020B0606020202030204" pitchFamily="34" charset="0"/>
              </a:rPr>
              <a:t>Brahmaputra</a:t>
            </a:r>
          </a:p>
          <a:p>
            <a:pPr lvl="1" eaLnBrk="1" hangingPunct="1">
              <a:spcBef>
                <a:spcPts val="500"/>
              </a:spcBef>
            </a:pPr>
            <a:r>
              <a:rPr lang="sk-SK" altLang="sk-SK" b="1" dirty="0">
                <a:latin typeface="Arial Narrow" panose="020B0606020202030204" pitchFamily="34" charset="0"/>
              </a:rPr>
              <a:t>Ganga</a:t>
            </a:r>
            <a:r>
              <a:rPr lang="sk-SK" altLang="sk-SK" dirty="0">
                <a:latin typeface="Arial Narrow" panose="020B0606020202030204" pitchFamily="34" charset="0"/>
              </a:rPr>
              <a:t>: </a:t>
            </a:r>
            <a:r>
              <a:rPr lang="sk-SK" altLang="sk-SK" sz="2000" dirty="0">
                <a:latin typeface="Arial Narrow" panose="020B0606020202030204" pitchFamily="34" charset="0"/>
              </a:rPr>
              <a:t>posvätná rieka Hindov</a:t>
            </a:r>
          </a:p>
          <a:p>
            <a:pPr lvl="1" eaLnBrk="1" hangingPunct="1">
              <a:spcBef>
                <a:spcPts val="500"/>
              </a:spcBef>
            </a:pPr>
            <a:r>
              <a:rPr lang="sk-SK" altLang="sk-SK" b="1" dirty="0">
                <a:latin typeface="Arial Narrow" panose="020B0606020202030204" pitchFamily="34" charset="0"/>
              </a:rPr>
              <a:t>Indus</a:t>
            </a:r>
            <a:r>
              <a:rPr lang="sk-SK" altLang="sk-SK" dirty="0">
                <a:latin typeface="Arial Narrow" panose="020B0606020202030204" pitchFamily="34" charset="0"/>
              </a:rPr>
              <a:t>: </a:t>
            </a:r>
            <a:r>
              <a:rPr lang="sk-SK" altLang="sk-SK" sz="2000" dirty="0">
                <a:latin typeface="Arial Narrow" panose="020B0606020202030204" pitchFamily="34" charset="0"/>
              </a:rPr>
              <a:t>najdlhšia rieka na indickom subkontinente, pramení v Tibete, </a:t>
            </a:r>
          </a:p>
          <a:p>
            <a:pPr lvl="2" eaLnBrk="1" hangingPunct="1">
              <a:spcBef>
                <a:spcPts val="500"/>
              </a:spcBef>
            </a:pPr>
            <a:r>
              <a:rPr lang="sk-SK" altLang="sk-SK" sz="1900" spc="-30" dirty="0">
                <a:latin typeface="Arial Narrow" panose="020B0606020202030204" pitchFamily="34" charset="0"/>
              </a:rPr>
              <a:t>názov Indie je odvodený od tejto rieky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000" i="1" spc="-40" dirty="0">
                <a:latin typeface="Arial Narrow" panose="020B0606020202030204" pitchFamily="34" charset="0"/>
              </a:rPr>
              <a:t>rieky pramenia v Himalájach, horné toky majú snehovo-dažďový režim, dolné </a:t>
            </a:r>
            <a:r>
              <a:rPr lang="sk-SK" altLang="sk-SK" sz="2000" i="1" spc="-40" dirty="0" err="1">
                <a:latin typeface="Arial Narrow" panose="020B0606020202030204" pitchFamily="34" charset="0"/>
              </a:rPr>
              <a:t>monzúnový</a:t>
            </a:r>
            <a:endParaRPr lang="sk-SK" altLang="sk-SK" sz="2000" i="1" spc="-4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500"/>
              </a:spcBef>
            </a:pPr>
            <a:r>
              <a:rPr lang="sk-SK" altLang="sk-SK" b="1" dirty="0">
                <a:latin typeface="Arial Narrow" panose="020B0606020202030204" pitchFamily="34" charset="0"/>
              </a:rPr>
              <a:t>Eufrat a Tigris</a:t>
            </a:r>
            <a:r>
              <a:rPr lang="en-GB" altLang="sk-SK" b="1" dirty="0">
                <a:latin typeface="Arial Narrow" panose="020B0606020202030204" pitchFamily="34" charset="0"/>
              </a:rPr>
              <a:t> </a:t>
            </a:r>
          </a:p>
          <a:p>
            <a:pPr lvl="2" eaLnBrk="1" hangingPunct="1">
              <a:spcBef>
                <a:spcPts val="500"/>
              </a:spcBef>
            </a:pPr>
            <a:r>
              <a:rPr lang="en-GB" altLang="sk-SK" b="1" dirty="0">
                <a:latin typeface="Arial Narrow" panose="020B0606020202030204" pitchFamily="34" charset="0"/>
              </a:rPr>
              <a:t>Shatt al Arab</a:t>
            </a:r>
            <a:endParaRPr lang="sk-SK" altLang="sk-SK" b="1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5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tvoria os Mezopotámskej nížiny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1900" i="1" spc="-20" dirty="0">
                <a:latin typeface="Arial Narrow" panose="020B0606020202030204" pitchFamily="34" charset="0"/>
              </a:rPr>
              <a:t>pramenia v Arménskej vysočine, resp. Tauruse,</a:t>
            </a:r>
            <a:br>
              <a:rPr lang="sk-SK" altLang="sk-SK" sz="1900" i="1" spc="-20" dirty="0">
                <a:latin typeface="Arial Narrow" panose="020B0606020202030204" pitchFamily="34" charset="0"/>
              </a:rPr>
            </a:br>
            <a:r>
              <a:rPr lang="sk-SK" altLang="sk-SK" sz="1900" i="1" spc="-20" dirty="0">
                <a:latin typeface="Arial Narrow" panose="020B0606020202030204" pitchFamily="34" charset="0"/>
              </a:rPr>
              <a:t>majú snehovo-dažďový režim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0"/>
            <a:ext cx="3492500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052513"/>
            <a:ext cx="4662487" cy="395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913313"/>
            <a:ext cx="194468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968875"/>
            <a:ext cx="2519363" cy="18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294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stratfor.com/sites/default/files/styles/stratfor_full/public/main/images/irrigation5.jpg?itok=XSPTEI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" y="3722658"/>
            <a:ext cx="4850864" cy="314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2.bp.blogspot.com/-s7p5vRIaYqo/T5xQZixV9kI/AAAAAAAAAH4/pGDTPDQMqR0/s1600/Northara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58615"/>
            <a:ext cx="2766037" cy="242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media1.britannica.com/eb-media/00/5800-004-2EE08E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26" y="617969"/>
            <a:ext cx="471025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0" y="6381328"/>
            <a:ext cx="147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rgbClr val="000000"/>
                </a:solidFill>
                <a:hlinkClick r:id="rId6"/>
              </a:rPr>
              <a:t>Stratfor</a:t>
            </a:r>
            <a:r>
              <a:rPr lang="en-GB" sz="1400" dirty="0">
                <a:solidFill>
                  <a:srgbClr val="000000"/>
                </a:solidFill>
                <a:hlinkClick r:id="rId6"/>
              </a:rPr>
              <a:t> (2014)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7529396" y="319320"/>
            <a:ext cx="1685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hlinkClick r:id="rId7"/>
              </a:rPr>
              <a:t>Britannica (2010)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496" y="0"/>
            <a:ext cx="4710254" cy="3429000"/>
          </a:xfrm>
        </p:spPr>
        <p:txBody>
          <a:bodyPr lIns="18000" rIns="36000"/>
          <a:lstStyle/>
          <a:p>
            <a:pPr eaLnBrk="1" hangingPunct="1">
              <a:spcBef>
                <a:spcPts val="0"/>
              </a:spcBef>
            </a:pPr>
            <a:r>
              <a:rPr lang="sk-SK" altLang="sk-SK" sz="3600" b="1" dirty="0"/>
              <a:t>Bezodtokové jazerá</a:t>
            </a:r>
            <a:endParaRPr lang="sk-SK" altLang="sk-SK" sz="3600" dirty="0"/>
          </a:p>
          <a:p>
            <a:pPr eaLnBrk="1" hangingPunct="1">
              <a:lnSpc>
                <a:spcPct val="80000"/>
              </a:lnSpc>
              <a:spcBef>
                <a:spcPts val="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Aralské jazero </a:t>
            </a:r>
          </a:p>
          <a:p>
            <a:pPr lvl="1" eaLnBrk="1" hangingPunct="1">
              <a:spcBef>
                <a:spcPts val="0"/>
              </a:spcBef>
            </a:pPr>
            <a:r>
              <a:rPr lang="sk-SK" altLang="sk-SK" sz="1700" dirty="0">
                <a:latin typeface="Arial Narrow" panose="020B0606020202030204" pitchFamily="34" charset="0"/>
              </a:rPr>
              <a:t>bezodtokové slané jazero</a:t>
            </a:r>
          </a:p>
          <a:p>
            <a:pPr lvl="1" eaLnBrk="1" hangingPunct="1">
              <a:spcBef>
                <a:spcPts val="0"/>
              </a:spcBef>
            </a:pPr>
            <a:r>
              <a:rPr lang="sk-SK" altLang="sk-SK" sz="1700" dirty="0">
                <a:latin typeface="Arial Narrow" panose="020B0606020202030204" pitchFamily="34" charset="0"/>
              </a:rPr>
              <a:t>na hraniciach Kazachstanu a Uzbekistanu</a:t>
            </a:r>
          </a:p>
          <a:p>
            <a:pPr lvl="1" eaLnBrk="1" hangingPunct="1">
              <a:spcBef>
                <a:spcPts val="0"/>
              </a:spcBef>
            </a:pPr>
            <a:r>
              <a:rPr lang="sk-SK" altLang="sk-SK" sz="1700" dirty="0">
                <a:latin typeface="Arial Narrow" panose="020B0606020202030204" pitchFamily="34" charset="0"/>
              </a:rPr>
              <a:t>plochou 6</a:t>
            </a:r>
            <a:r>
              <a:rPr lang="en-GB" altLang="sk-SK" sz="1700" dirty="0">
                <a:latin typeface="Arial Narrow" panose="020B0606020202030204" pitchFamily="34" charset="0"/>
              </a:rPr>
              <a:t>7 0</a:t>
            </a:r>
            <a:r>
              <a:rPr lang="sk-SK" altLang="sk-SK" sz="1700" dirty="0">
                <a:latin typeface="Arial Narrow" panose="020B0606020202030204" pitchFamily="34" charset="0"/>
              </a:rPr>
              <a:t>00 km</a:t>
            </a:r>
            <a:r>
              <a:rPr lang="sk-SK" altLang="sk-SK" sz="1700" baseline="30000" dirty="0">
                <a:latin typeface="Arial Narrow" panose="020B0606020202030204" pitchFamily="34" charset="0"/>
              </a:rPr>
              <a:t>2</a:t>
            </a:r>
            <a:r>
              <a:rPr lang="sk-SK" altLang="sk-SK" sz="1700" dirty="0">
                <a:latin typeface="Arial Narrow" panose="020B0606020202030204" pitchFamily="34" charset="0"/>
              </a:rPr>
              <a:t> bolo štvrtým najväčším jazerom sveta</a:t>
            </a:r>
          </a:p>
          <a:p>
            <a:pPr lvl="1" eaLnBrk="1" hangingPunct="1">
              <a:spcBef>
                <a:spcPts val="0"/>
              </a:spcBef>
            </a:pPr>
            <a:r>
              <a:rPr lang="sk-SK" altLang="sk-SK" sz="1700" dirty="0">
                <a:latin typeface="Arial Narrow" panose="020B0606020202030204" pitchFamily="34" charset="0"/>
              </a:rPr>
              <a:t>jeho plocha sa zmenšuje, (aj) kvôli zavlažovaniu prevažne bavlníkových plantáží</a:t>
            </a:r>
          </a:p>
          <a:p>
            <a:pPr lvl="2" eaLnBrk="1" hangingPunct="1">
              <a:spcBef>
                <a:spcPts val="0"/>
              </a:spcBef>
            </a:pPr>
            <a:r>
              <a:rPr lang="sk-SK" altLang="sk-SK" sz="1300" dirty="0">
                <a:latin typeface="Arial Narrow" panose="020B0606020202030204" pitchFamily="34" charset="0"/>
              </a:rPr>
              <a:t>napr. </a:t>
            </a:r>
            <a:r>
              <a:rPr lang="sk-SK" altLang="sk-SK" sz="1300" b="1" dirty="0" err="1">
                <a:latin typeface="Arial Narrow" panose="020B0606020202030204" pitchFamily="34" charset="0"/>
              </a:rPr>
              <a:t>Karakumský</a:t>
            </a:r>
            <a:r>
              <a:rPr lang="sk-SK" altLang="sk-SK" sz="1300" b="1" dirty="0">
                <a:latin typeface="Arial Narrow" panose="020B0606020202030204" pitchFamily="34" charset="0"/>
              </a:rPr>
              <a:t> kanál na </a:t>
            </a:r>
            <a:r>
              <a:rPr lang="sk-SK" altLang="sk-SK" sz="1300" b="1" dirty="0" err="1">
                <a:latin typeface="Arial Narrow" panose="020B0606020202030204" pitchFamily="34" charset="0"/>
              </a:rPr>
              <a:t>Amurdarji</a:t>
            </a:r>
            <a:r>
              <a:rPr lang="sk-SK" altLang="sk-SK" sz="1300" dirty="0">
                <a:latin typeface="Arial Narrow" panose="020B0606020202030204" pitchFamily="34" charset="0"/>
              </a:rPr>
              <a:t> </a:t>
            </a:r>
          </a:p>
          <a:p>
            <a:pPr lvl="1" eaLnBrk="1" hangingPunct="1">
              <a:spcBef>
                <a:spcPts val="0"/>
              </a:spcBef>
            </a:pPr>
            <a:r>
              <a:rPr lang="sk-SK" altLang="sk-SK" sz="1700" dirty="0">
                <a:latin typeface="Arial Narrow" panose="020B0606020202030204" pitchFamily="34" charset="0"/>
              </a:rPr>
              <a:t>rieky </a:t>
            </a:r>
            <a:r>
              <a:rPr lang="sk-SK" altLang="sk-SK" sz="1700" b="1" dirty="0" err="1">
                <a:latin typeface="Arial Narrow" panose="020B0606020202030204" pitchFamily="34" charset="0"/>
              </a:rPr>
              <a:t>Amurdarja</a:t>
            </a:r>
            <a:r>
              <a:rPr lang="sk-SK" altLang="sk-SK" sz="1700" b="1" dirty="0">
                <a:latin typeface="Arial Narrow" panose="020B0606020202030204" pitchFamily="34" charset="0"/>
              </a:rPr>
              <a:t> a </a:t>
            </a:r>
            <a:r>
              <a:rPr lang="sk-SK" altLang="sk-SK" sz="1700" b="1" dirty="0" err="1">
                <a:latin typeface="Arial Narrow" panose="020B0606020202030204" pitchFamily="34" charset="0"/>
              </a:rPr>
              <a:t>Syrdarja</a:t>
            </a:r>
            <a:endParaRPr lang="sk-SK" altLang="sk-SK" sz="1700" b="1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0"/>
              </a:spcBef>
            </a:pPr>
            <a:r>
              <a:rPr lang="sk-SK" altLang="sk-SK" sz="1300" b="1" dirty="0">
                <a:latin typeface="Arial Narrow" panose="020B0606020202030204" pitchFamily="34" charset="0"/>
              </a:rPr>
              <a:t>privádzajú vodu z pohorí Pamír a Ťanšan, </a:t>
            </a:r>
            <a:br>
              <a:rPr lang="sk-SK" altLang="sk-SK" sz="1300" b="1" dirty="0">
                <a:latin typeface="Arial Narrow" panose="020B0606020202030204" pitchFamily="34" charset="0"/>
              </a:rPr>
            </a:br>
            <a:r>
              <a:rPr lang="sk-SK" altLang="sk-SK" sz="1300" b="1" dirty="0">
                <a:latin typeface="Arial Narrow" panose="020B0606020202030204" pitchFamily="34" charset="0"/>
              </a:rPr>
              <a:t>pretekajú púšťami Karakum a Kyzylkum</a:t>
            </a:r>
            <a:endParaRPr lang="en-GB" altLang="sk-SK" sz="1300" b="1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0"/>
              </a:spcBef>
            </a:pPr>
            <a:r>
              <a:rPr lang="en-GB" altLang="sk-SK" sz="1400" b="1" dirty="0" err="1">
                <a:latin typeface="Arial Narrow" panose="020B0606020202030204" pitchFamily="34" charset="0"/>
              </a:rPr>
              <a:t>priehrada</a:t>
            </a:r>
            <a:r>
              <a:rPr lang="en-GB" altLang="sk-SK" sz="1400" b="1" dirty="0">
                <a:latin typeface="Arial Narrow" panose="020B0606020202030204" pitchFamily="34" charset="0"/>
              </a:rPr>
              <a:t> </a:t>
            </a:r>
            <a:r>
              <a:rPr lang="en-GB" altLang="sk-SK" sz="1400" b="1" dirty="0" err="1">
                <a:latin typeface="Arial Narrow" panose="020B0606020202030204" pitchFamily="34" charset="0"/>
              </a:rPr>
              <a:t>Kok</a:t>
            </a:r>
            <a:r>
              <a:rPr lang="en-GB" altLang="sk-SK" sz="1400" b="1" dirty="0">
                <a:latin typeface="Arial Narrow" panose="020B0606020202030204" pitchFamily="34" charset="0"/>
              </a:rPr>
              <a:t>-Aral </a:t>
            </a:r>
            <a:endParaRPr lang="sk-SK" altLang="sk-SK" sz="1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693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ýsledok vyh&amp;lcaron;adávania obrázk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89" y="4727882"/>
            <a:ext cx="4788305" cy="203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geology.com/below-sea-level/dead-sea-depressi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781" y="3240343"/>
            <a:ext cx="3367162" cy="35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5076056" cy="6858000"/>
          </a:xfrm>
        </p:spPr>
        <p:txBody>
          <a:bodyPr/>
          <a:lstStyle/>
          <a:p>
            <a:pPr eaLnBrk="1" hangingPunct="1"/>
            <a:r>
              <a:rPr lang="sk-SK" altLang="sk-SK" sz="3600" b="1" dirty="0"/>
              <a:t>Bezodtokové jazerá</a:t>
            </a:r>
            <a:endParaRPr lang="sk-SK" altLang="sk-SK" sz="3600" dirty="0"/>
          </a:p>
          <a:p>
            <a:pPr eaLnBrk="1" hangingPunct="1">
              <a:spcBef>
                <a:spcPct val="1000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Balchašské jazero </a:t>
            </a:r>
          </a:p>
          <a:p>
            <a:pPr lvl="1" eaLnBrk="1" hangingPunct="1">
              <a:spcBef>
                <a:spcPct val="10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leží vo vyprahnutej stepi východného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Kazachstanu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ct val="10000"/>
              </a:spcBef>
            </a:pPr>
            <a:r>
              <a:rPr lang="en-GB" altLang="sk-SK" sz="1400" dirty="0" err="1">
                <a:latin typeface="Arial Narrow" panose="020B0606020202030204" pitchFamily="34" charset="0"/>
              </a:rPr>
              <a:t>východ</a:t>
            </a:r>
            <a:r>
              <a:rPr lang="en-GB" altLang="sk-SK" sz="1400" dirty="0">
                <a:latin typeface="Arial Narrow" panose="020B0606020202030204" pitchFamily="34" charset="0"/>
              </a:rPr>
              <a:t> </a:t>
            </a:r>
            <a:r>
              <a:rPr lang="en-GB" altLang="sk-SK" sz="1400" dirty="0" err="1">
                <a:latin typeface="Arial Narrow" panose="020B0606020202030204" pitchFamily="34" charset="0"/>
              </a:rPr>
              <a:t>slaný</a:t>
            </a:r>
            <a:endParaRPr lang="en-GB" altLang="sk-SK" sz="1400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ct val="10000"/>
              </a:spcBef>
            </a:pPr>
            <a:r>
              <a:rPr lang="en-GB" altLang="sk-SK" sz="1400" dirty="0" err="1">
                <a:latin typeface="Arial Narrow" panose="020B0606020202030204" pitchFamily="34" charset="0"/>
              </a:rPr>
              <a:t>západ</a:t>
            </a:r>
            <a:r>
              <a:rPr lang="en-GB" altLang="sk-SK" sz="1400" dirty="0">
                <a:latin typeface="Arial Narrow" panose="020B0606020202030204" pitchFamily="34" charset="0"/>
              </a:rPr>
              <a:t> </a:t>
            </a:r>
            <a:r>
              <a:rPr lang="en-GB" altLang="sk-SK" sz="1400" dirty="0" err="1">
                <a:latin typeface="Arial Narrow" panose="020B0606020202030204" pitchFamily="34" charset="0"/>
              </a:rPr>
              <a:t>sladký</a:t>
            </a:r>
            <a:endParaRPr lang="sk-SK" altLang="sk-SK" sz="14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10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kvôli zavlažovaniu tiež vysychá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marL="457200" lvl="1" indent="0" eaLnBrk="1" hangingPunct="1">
              <a:spcBef>
                <a:spcPct val="10000"/>
              </a:spcBef>
              <a:buNone/>
            </a:pPr>
            <a:endParaRPr lang="en-GB" altLang="sk-SK" sz="4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10000"/>
              </a:spcBef>
            </a:pPr>
            <a:r>
              <a:rPr lang="sk-SK" altLang="sk-SK" sz="2800" dirty="0">
                <a:latin typeface="Arial Narrow" panose="020B0606020202030204" pitchFamily="34" charset="0"/>
              </a:rPr>
              <a:t>Mŕtve more</a:t>
            </a:r>
          </a:p>
          <a:p>
            <a:pPr lvl="1" eaLnBrk="1" hangingPunct="1">
              <a:spcBef>
                <a:spcPct val="100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600 km</a:t>
            </a:r>
            <a:r>
              <a:rPr lang="sk-SK" altLang="sk-SK" sz="1800" baseline="30000" dirty="0">
                <a:latin typeface="Arial Narrow" panose="020B0606020202030204" pitchFamily="34" charset="0"/>
              </a:rPr>
              <a:t>2,</a:t>
            </a:r>
            <a:r>
              <a:rPr lang="sk-SK" altLang="sk-SK" sz="1800" dirty="0">
                <a:latin typeface="Arial Narrow" panose="020B0606020202030204" pitchFamily="34" charset="0"/>
              </a:rPr>
              <a:t> slané jazero, -435 m n. m.</a:t>
            </a:r>
          </a:p>
          <a:p>
            <a:pPr lvl="1" eaLnBrk="1" hangingPunct="1">
              <a:spcBef>
                <a:spcPct val="10000"/>
              </a:spcBef>
            </a:pPr>
            <a:r>
              <a:rPr lang="sk-SK" altLang="sk-SK" sz="1800" dirty="0" err="1">
                <a:latin typeface="Arial Narrow" panose="020B0606020202030204" pitchFamily="34" charset="0"/>
              </a:rPr>
              <a:t>salinita</a:t>
            </a:r>
            <a:r>
              <a:rPr lang="sk-SK" altLang="sk-SK" sz="1800" dirty="0">
                <a:latin typeface="Arial Narrow" panose="020B0606020202030204" pitchFamily="34" charset="0"/>
              </a:rPr>
              <a:t> 34 %, cca 10x svet. oceán</a:t>
            </a:r>
          </a:p>
          <a:p>
            <a:pPr lvl="1" eaLnBrk="1" hangingPunct="1">
              <a:spcBef>
                <a:spcPct val="10000"/>
              </a:spcBef>
            </a:pPr>
            <a:r>
              <a:rPr lang="sk-SK" altLang="sk-SK" sz="1800" spc="-30" dirty="0">
                <a:latin typeface="Arial Narrow" panose="020B0606020202030204" pitchFamily="34" charset="0"/>
              </a:rPr>
              <a:t>jeho depresia spolu s </a:t>
            </a:r>
            <a:r>
              <a:rPr lang="sk-SK" altLang="sk-SK" sz="1800" b="1" spc="-30" dirty="0">
                <a:latin typeface="Arial Narrow" panose="020B0606020202030204" pitchFamily="34" charset="0"/>
              </a:rPr>
              <a:t>Jordán</a:t>
            </a:r>
            <a:r>
              <a:rPr lang="sk-SK" altLang="sk-SK" sz="1800" spc="-30" dirty="0">
                <a:latin typeface="Arial Narrow" panose="020B0606020202030204" pitchFamily="34" charset="0"/>
              </a:rPr>
              <a:t>skym údolím je pokračovaním Veľkej africkej priekopovej prepadliny</a:t>
            </a:r>
          </a:p>
          <a:p>
            <a:pPr lvl="1" eaLnBrk="1" hangingPunct="1">
              <a:spcBef>
                <a:spcPct val="10000"/>
              </a:spcBef>
            </a:pPr>
            <a:r>
              <a:rPr lang="sk-SK" altLang="sk-SK" sz="1800" b="1" dirty="0" err="1">
                <a:latin typeface="Arial Narrow" panose="020B0606020202030204" pitchFamily="34" charset="0"/>
              </a:rPr>
              <a:t>Galilejské</a:t>
            </a:r>
            <a:r>
              <a:rPr lang="sk-SK" altLang="sk-SK" sz="1800" b="1" dirty="0">
                <a:latin typeface="Arial Narrow" panose="020B0606020202030204" pitchFamily="34" charset="0"/>
              </a:rPr>
              <a:t> </a:t>
            </a:r>
            <a:r>
              <a:rPr lang="sk-SK" altLang="sk-SK" sz="1800" dirty="0">
                <a:latin typeface="Arial Narrow" panose="020B0606020202030204" pitchFamily="34" charset="0"/>
              </a:rPr>
              <a:t>(</a:t>
            </a:r>
            <a:r>
              <a:rPr lang="sk-SK" altLang="sk-SK" sz="1800" dirty="0" err="1">
                <a:latin typeface="Arial Narrow" panose="020B0606020202030204" pitchFamily="34" charset="0"/>
              </a:rPr>
              <a:t>Tiberiadské</a:t>
            </a:r>
            <a:r>
              <a:rPr lang="sk-SK" altLang="sk-SK" sz="1800" dirty="0">
                <a:latin typeface="Arial Narrow" panose="020B0606020202030204" pitchFamily="34" charset="0"/>
              </a:rPr>
              <a:t>/</a:t>
            </a:r>
            <a:r>
              <a:rPr lang="sk-SK" altLang="sk-SK" sz="1800" dirty="0" err="1">
                <a:latin typeface="Arial Narrow" panose="020B0606020202030204" pitchFamily="34" charset="0"/>
              </a:rPr>
              <a:t>Genezaretské</a:t>
            </a:r>
            <a:r>
              <a:rPr lang="sk-SK" altLang="sk-SK" sz="1800" dirty="0">
                <a:latin typeface="Arial Narrow" panose="020B0606020202030204" pitchFamily="34" charset="0"/>
              </a:rPr>
              <a:t>) jazero, najnižšie položené sladkovodné jazero na svete (-200 m), leží v Golanských výšinách, zdroj pitnej vody pre Izrael + zavlažovanie</a:t>
            </a:r>
          </a:p>
          <a:p>
            <a:pPr marL="457200" lvl="1" indent="0" eaLnBrk="1" hangingPunct="1">
              <a:spcBef>
                <a:spcPct val="10000"/>
              </a:spcBef>
              <a:buNone/>
            </a:pPr>
            <a:endParaRPr lang="sk-SK" altLang="sk-SK" sz="1800" dirty="0">
              <a:latin typeface="Arial Narrow" panose="020B0606020202030204" pitchFamily="34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4715287" y="692696"/>
            <a:ext cx="4356100" cy="2446337"/>
            <a:chOff x="4787900" y="4411663"/>
            <a:chExt cx="4356100" cy="2446337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4411663"/>
              <a:ext cx="4356100" cy="244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198" name="WordArt 6"/>
            <p:cNvSpPr>
              <a:spLocks noChangeArrowheads="1" noChangeShapeType="1" noTextEdit="1"/>
            </p:cNvSpPr>
            <p:nvPr/>
          </p:nvSpPr>
          <p:spPr bwMode="auto">
            <a:xfrm rot="-1996493">
              <a:off x="4859338" y="5084763"/>
              <a:ext cx="1171575" cy="36195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GB" sz="20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 panose="020B0A04020102020204" pitchFamily="34" charset="0"/>
                </a:rPr>
                <a:t>SLADKÁ</a:t>
              </a:r>
            </a:p>
          </p:txBody>
        </p:sp>
        <p:sp>
          <p:nvSpPr>
            <p:cNvPr id="8199" name="WordArt 7"/>
            <p:cNvSpPr>
              <a:spLocks noChangeArrowheads="1" noChangeShapeType="1" noTextEdit="1"/>
            </p:cNvSpPr>
            <p:nvPr/>
          </p:nvSpPr>
          <p:spPr bwMode="auto">
            <a:xfrm>
              <a:off x="6804025" y="4868863"/>
              <a:ext cx="1728788" cy="428625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721000"/>
                </a:avLst>
              </a:prstTxWarp>
            </a:bodyPr>
            <a:lstStyle/>
            <a:p>
              <a:pPr algn="ctr"/>
              <a:r>
                <a:rPr lang="en-GB" sz="2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 panose="020B0A04020102020204" pitchFamily="34" charset="0"/>
                </a:rPr>
                <a:t>SLANÁ</a:t>
              </a:r>
            </a:p>
          </p:txBody>
        </p:sp>
      </p:grpSp>
      <p:sp>
        <p:nvSpPr>
          <p:cNvPr id="3" name="AutoShape 4" descr="https://vietnamsoul.files.wordpress.com/2011/05/dead-se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AutoShape 6" descr="https://vietnamsoul.files.wordpress.com/2011/05/dead-se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964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50038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sk-SK" altLang="sk-SK" sz="3600" b="1" dirty="0"/>
              <a:t>Bezodtokové jazerá</a:t>
            </a:r>
            <a:endParaRPr lang="en-GB" altLang="sk-SK" sz="3600" dirty="0"/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Kaspické more (jazero)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 err="1">
                <a:latin typeface="Arial Narrow" panose="020B0606020202030204" pitchFamily="34" charset="0"/>
              </a:rPr>
              <a:t>najv</a:t>
            </a:r>
            <a:r>
              <a:rPr lang="sk-SK" altLang="sk-SK" sz="1800" dirty="0">
                <a:latin typeface="Arial Narrow" panose="020B0606020202030204" pitchFamily="34" charset="0"/>
              </a:rPr>
              <a:t>. jazero sveta: 376 000 km²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v </a:t>
            </a:r>
            <a:r>
              <a:rPr lang="sk-SK" altLang="sk-SK" sz="1800" dirty="0" err="1">
                <a:latin typeface="Arial Narrow" panose="020B0606020202030204" pitchFamily="34" charset="0"/>
              </a:rPr>
              <a:t>Aralsko</a:t>
            </a:r>
            <a:r>
              <a:rPr lang="sk-SK" altLang="sk-SK" sz="1800" dirty="0">
                <a:latin typeface="Arial Narrow" panose="020B0606020202030204" pitchFamily="34" charset="0"/>
              </a:rPr>
              <a:t>-Kaspickej zníženine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28 – 29 m pod hladinou mora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cez Volgu, </a:t>
            </a:r>
            <a:r>
              <a:rPr lang="sk-SK" altLang="sk-SK" sz="1800" dirty="0" err="1">
                <a:latin typeface="Arial Narrow" panose="020B0606020202030204" pitchFamily="34" charset="0"/>
              </a:rPr>
              <a:t>Volgo</a:t>
            </a:r>
            <a:r>
              <a:rPr lang="sk-SK" altLang="sk-SK" sz="1800" dirty="0">
                <a:latin typeface="Arial Narrow" panose="020B0606020202030204" pitchFamily="34" charset="0"/>
              </a:rPr>
              <a:t>-Donský kanál a Don spojené s Azovským m.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slané – </a:t>
            </a:r>
            <a:r>
              <a:rPr lang="sk-SK" altLang="sk-SK" sz="1800" dirty="0" err="1">
                <a:latin typeface="Arial Narrow" panose="020B0606020202030204" pitchFamily="34" charset="0"/>
              </a:rPr>
              <a:t>salinita</a:t>
            </a:r>
            <a:r>
              <a:rPr lang="sk-SK" altLang="sk-SK" sz="1800" dirty="0">
                <a:latin typeface="Arial Narrow" panose="020B0606020202030204" pitchFamily="34" charset="0"/>
              </a:rPr>
              <a:t> 1,2 % (asi 1/3 svet. oceánu)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reliktné jazero (súčasť oceánu </a:t>
            </a:r>
            <a:r>
              <a:rPr lang="sk-SK" altLang="sk-SK" sz="1800" dirty="0" err="1">
                <a:latin typeface="Arial Narrow" panose="020B0606020202030204" pitchFamily="34" charset="0"/>
              </a:rPr>
              <a:t>Tethys</a:t>
            </a:r>
            <a:r>
              <a:rPr lang="sk-SK" altLang="sk-SK" sz="1800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hĺbka až 1025 m (priemer 187 m)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s-j: 1030 km; v-z: 435 km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rozloha povodia 3 500 000 km²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dĺžka pobrežia asi 7000 km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Rusko, Kazachstan, Turkménsko, </a:t>
            </a:r>
            <a:br>
              <a:rPr lang="en-GB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Azerbajdžan a Irán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bohaté zásoby ropy a zemného plynu =&gt; problémy s hranicami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sk-SK" altLang="sk-SK" sz="1800" dirty="0">
                <a:latin typeface="Arial Narrow" panose="020B0606020202030204" pitchFamily="34" charset="0"/>
              </a:rPr>
              <a:t>prístavy: </a:t>
            </a:r>
            <a:r>
              <a:rPr lang="sk-SK" altLang="sk-SK" sz="1800" dirty="0" err="1">
                <a:latin typeface="Arial Narrow" panose="020B0606020202030204" pitchFamily="34" charset="0"/>
              </a:rPr>
              <a:t>Astrachaň</a:t>
            </a:r>
            <a:r>
              <a:rPr lang="sk-SK" altLang="sk-SK" sz="1800" dirty="0">
                <a:latin typeface="Arial Narrow" panose="020B0606020202030204" pitchFamily="34" charset="0"/>
              </a:rPr>
              <a:t> (RUS-Európa), Baku (AZR), Machačkala (RUS), </a:t>
            </a:r>
            <a:r>
              <a:rPr lang="sk-SK" altLang="sk-SK" sz="1800" dirty="0" err="1">
                <a:latin typeface="Arial Narrow" panose="020B0606020202030204" pitchFamily="34" charset="0"/>
              </a:rPr>
              <a:t>Aktau</a:t>
            </a:r>
            <a:r>
              <a:rPr lang="sk-SK" altLang="sk-SK" sz="1800" dirty="0">
                <a:latin typeface="Arial Narrow" panose="020B0606020202030204" pitchFamily="34" charset="0"/>
              </a:rPr>
              <a:t> (KAZ), </a:t>
            </a:r>
            <a:r>
              <a:rPr lang="sk-SK" altLang="sk-SK" sz="1800" dirty="0" err="1">
                <a:latin typeface="Arial Narrow" panose="020B0606020202030204" pitchFamily="34" charset="0"/>
              </a:rPr>
              <a:t>Turkmenbaši</a:t>
            </a:r>
            <a:r>
              <a:rPr lang="sk-SK" altLang="sk-SK" sz="1800" dirty="0">
                <a:latin typeface="Arial Narrow" panose="020B0606020202030204" pitchFamily="34" charset="0"/>
              </a:rPr>
              <a:t> (</a:t>
            </a:r>
            <a:r>
              <a:rPr lang="sk-SK" altLang="sk-SK" sz="1800" dirty="0" err="1">
                <a:latin typeface="Arial Narrow" panose="020B0606020202030204" pitchFamily="34" charset="0"/>
              </a:rPr>
              <a:t>Krasnovodsk</a:t>
            </a:r>
            <a:r>
              <a:rPr lang="sk-SK" altLang="sk-SK" sz="1800" dirty="0">
                <a:latin typeface="Arial Narrow" panose="020B0606020202030204" pitchFamily="34" charset="0"/>
              </a:rPr>
              <a:t> – TRK);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0640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500438"/>
            <a:ext cx="2617788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063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6516216" cy="6858000"/>
          </a:xfrm>
        </p:spPr>
        <p:txBody>
          <a:bodyPr lIns="0" rIns="36000"/>
          <a:lstStyle/>
          <a:p>
            <a:pPr eaLnBrk="1" hangingPunct="1">
              <a:lnSpc>
                <a:spcPct val="90000"/>
              </a:lnSpc>
            </a:pPr>
            <a:r>
              <a:rPr lang="sk-SK" altLang="sk-SK" sz="3000" b="1" dirty="0"/>
              <a:t>Jazerá s napojením na oceán</a:t>
            </a:r>
            <a:endParaRPr lang="sk-SK" altLang="sk-SK" sz="3000" dirty="0"/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/>
              <a:t>Bajkalské jazero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objemovo najväčšie, najhlbšie a najstaršie sladkovodné jazero Zeme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plochou druhé najväčšie v Ázii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obrovský zdroj pitnej vody, avšak začína mať problémy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so znečistením 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jediná odtoková rieka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Angara</a:t>
            </a:r>
            <a:r>
              <a:rPr lang="sk-SK" altLang="sk-SK" sz="2000" dirty="0">
                <a:latin typeface="Arial Narrow" panose="020B0606020202030204" pitchFamily="34" charset="0"/>
              </a:rPr>
              <a:t>, sa vlieva do Jeniseju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sk-SK" altLang="sk-SK" sz="2400" dirty="0">
              <a:latin typeface="+mj-lt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sk-SK" altLang="sk-SK" sz="2400" dirty="0">
              <a:latin typeface="+mj-lt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sk-SK" altLang="sk-SK" sz="2400" dirty="0">
              <a:latin typeface="+mj-lt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sk-SK" altLang="sk-SK" sz="2400" dirty="0">
              <a:latin typeface="+mj-lt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sk-SK" altLang="sk-SK" sz="2400" dirty="0">
              <a:latin typeface="+mj-lt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sk-SK" altLang="sk-SK" sz="2400" dirty="0">
              <a:latin typeface="+mj-lt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400" dirty="0" err="1">
                <a:latin typeface="+mj-lt"/>
              </a:rPr>
              <a:t>Sevan</a:t>
            </a:r>
            <a:endParaRPr lang="sk-SK" altLang="sk-SK" sz="2400" dirty="0">
              <a:latin typeface="+mj-lt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Arménsko, medzi Arménskou vysočinou a Malým Kaukazom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najväčšie v regióne Kaukazu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sk-SK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pre zväčšenie hydroenergetického potenciálu vody z jazera je sem tunelom privádzaná voda z rieky </a:t>
            </a:r>
            <a:r>
              <a:rPr lang="sk-SK" altLang="sk-SK" sz="20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Arpa</a:t>
            </a:r>
            <a:endParaRPr lang="en-GB" altLang="sk-SK" sz="20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mono </a:t>
            </a:r>
            <a:r>
              <a:rPr lang="en-GB" altLang="sk-SK" sz="20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prítokov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odtok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riekou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Hrazdan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prítok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rieky</a:t>
            </a:r>
            <a:r>
              <a:rPr lang="en-GB" altLang="sk-SK" sz="2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>
                <a:latin typeface="Arial Narrow" panose="020B0606020202030204" pitchFamily="34" charset="0"/>
              </a:rPr>
              <a:t>Kura</a:t>
            </a:r>
            <a:endParaRPr lang="sk-SK" altLang="sk-SK" sz="2000" dirty="0">
              <a:latin typeface="Arial Narrow" panose="020B060602020203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9050"/>
            <a:ext cx="2951162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1989138"/>
            <a:ext cx="29352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223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Klíma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4751387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Line 4"/>
          <p:cNvSpPr>
            <a:spLocks noChangeShapeType="1"/>
          </p:cNvSpPr>
          <p:nvPr/>
        </p:nvSpPr>
        <p:spPr bwMode="auto">
          <a:xfrm flipV="1">
            <a:off x="1908175" y="1268413"/>
            <a:ext cx="338455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2339975" y="1557338"/>
            <a:ext cx="295275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V="1">
            <a:off x="1042988" y="1989138"/>
            <a:ext cx="424815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flipV="1">
            <a:off x="3276600" y="1989138"/>
            <a:ext cx="201612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1908175" y="2420938"/>
            <a:ext cx="345598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3059113" y="2708275"/>
            <a:ext cx="230505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1763713" y="2565400"/>
            <a:ext cx="3600450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1187450" y="3357563"/>
            <a:ext cx="41052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3132138" y="3213100"/>
            <a:ext cx="2160587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>
            <a:off x="2411413" y="3500438"/>
            <a:ext cx="295275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2843213" y="3500438"/>
            <a:ext cx="244951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3059113" y="4076700"/>
            <a:ext cx="223361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292725" y="1052513"/>
            <a:ext cx="3311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>
                <a:solidFill>
                  <a:srgbClr val="000000"/>
                </a:solidFill>
              </a:rPr>
              <a:t>arktická (polárna) </a:t>
            </a:r>
            <a:r>
              <a:rPr lang="sk-SK" altLang="sk-SK" sz="1800" dirty="0" err="1">
                <a:solidFill>
                  <a:srgbClr val="000000"/>
                </a:solidFill>
              </a:rPr>
              <a:t>oblas</a:t>
            </a:r>
            <a:r>
              <a:rPr lang="en-GB" altLang="sk-SK" sz="1800" dirty="0">
                <a:solidFill>
                  <a:srgbClr val="000000"/>
                </a:solidFill>
              </a:rPr>
              <a:t>ť</a:t>
            </a:r>
            <a:endParaRPr lang="sk-SK" altLang="sk-SK" sz="1800" dirty="0">
              <a:solidFill>
                <a:srgbClr val="000000"/>
              </a:solidFill>
            </a:endParaRP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5292725" y="1341438"/>
            <a:ext cx="295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>
                <a:solidFill>
                  <a:srgbClr val="000000"/>
                </a:solidFill>
              </a:rPr>
              <a:t>subarktická kontinentálna</a:t>
            </a: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5292725" y="1773238"/>
            <a:ext cx="2951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sk-SK" sz="1800" dirty="0" err="1">
                <a:solidFill>
                  <a:srgbClr val="000000"/>
                </a:solidFill>
              </a:rPr>
              <a:t>mierna</a:t>
            </a:r>
            <a:r>
              <a:rPr lang="en-GB" altLang="sk-SK" sz="1800" dirty="0">
                <a:solidFill>
                  <a:srgbClr val="000000"/>
                </a:solidFill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</a:rPr>
              <a:t>prechodná</a:t>
            </a:r>
            <a:endParaRPr lang="sk-SK" altLang="sk-SK" sz="1800" dirty="0">
              <a:solidFill>
                <a:srgbClr val="000000"/>
              </a:solidFill>
            </a:endParaRP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5292725" y="2492375"/>
            <a:ext cx="3527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>
                <a:solidFill>
                  <a:srgbClr val="000000"/>
                </a:solidFill>
              </a:rPr>
              <a:t>mierna </a:t>
            </a:r>
            <a:r>
              <a:rPr lang="sk-SK" altLang="sk-SK" sz="1800" dirty="0" err="1">
                <a:solidFill>
                  <a:srgbClr val="000000"/>
                </a:solidFill>
              </a:rPr>
              <a:t>semiarídna</a:t>
            </a:r>
            <a:endParaRPr lang="sk-SK" altLang="sk-SK" sz="1800" dirty="0">
              <a:solidFill>
                <a:srgbClr val="000000"/>
              </a:solidFill>
            </a:endParaRP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5292725" y="3278188"/>
            <a:ext cx="3527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>
                <a:solidFill>
                  <a:srgbClr val="000000"/>
                </a:solidFill>
              </a:rPr>
              <a:t>mierna </a:t>
            </a:r>
            <a:r>
              <a:rPr lang="sk-SK" altLang="sk-SK" sz="1800" dirty="0" err="1">
                <a:solidFill>
                  <a:srgbClr val="000000"/>
                </a:solidFill>
              </a:rPr>
              <a:t>arídna</a:t>
            </a:r>
            <a:endParaRPr lang="sk-SK" altLang="sk-SK" sz="1800" dirty="0">
              <a:solidFill>
                <a:srgbClr val="000000"/>
              </a:solidFill>
            </a:endParaRP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5291138" y="3567113"/>
            <a:ext cx="2881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>
                <a:solidFill>
                  <a:srgbClr val="000000"/>
                </a:solidFill>
              </a:rPr>
              <a:t>subtropická vlhká</a:t>
            </a: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5292725" y="4437063"/>
            <a:ext cx="35274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 err="1">
                <a:solidFill>
                  <a:srgbClr val="000000"/>
                </a:solidFill>
              </a:rPr>
              <a:t>subekvatoriálna</a:t>
            </a:r>
            <a:r>
              <a:rPr lang="sk-SK" altLang="sk-SK" sz="1800" dirty="0">
                <a:solidFill>
                  <a:srgbClr val="000000"/>
                </a:solidFill>
              </a:rPr>
              <a:t> a ekvatoriálna</a:t>
            </a: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5292725" y="4005263"/>
            <a:ext cx="2881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>
                <a:solidFill>
                  <a:srgbClr val="000000"/>
                </a:solidFill>
              </a:rPr>
              <a:t>tropická (</a:t>
            </a:r>
            <a:r>
              <a:rPr lang="sk-SK" altLang="sk-SK" sz="1800" dirty="0" err="1">
                <a:solidFill>
                  <a:srgbClr val="000000"/>
                </a:solidFill>
              </a:rPr>
              <a:t>arídna</a:t>
            </a:r>
            <a:r>
              <a:rPr lang="sk-SK" altLang="sk-SK" sz="1800" dirty="0">
                <a:solidFill>
                  <a:srgbClr val="000000"/>
                </a:solidFill>
              </a:rPr>
              <a:t>, suchá)</a:t>
            </a:r>
          </a:p>
        </p:txBody>
      </p:sp>
      <p:sp>
        <p:nvSpPr>
          <p:cNvPr id="18456" name="Text Box 24"/>
          <p:cNvSpPr txBox="1">
            <a:spLocks noChangeArrowheads="1"/>
          </p:cNvSpPr>
          <p:nvPr/>
        </p:nvSpPr>
        <p:spPr bwMode="auto">
          <a:xfrm>
            <a:off x="0" y="4797425"/>
            <a:ext cx="91440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k-SK" sz="2400" dirty="0">
                <a:solidFill>
                  <a:srgbClr val="000000"/>
                </a:solidFill>
              </a:rPr>
              <a:t> </a:t>
            </a:r>
            <a:r>
              <a:rPr lang="sk-SK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Hornatý reliéf bráni prúdeniu oceánskeho vzduchu </a:t>
            </a:r>
            <a:r>
              <a:rPr lang="en-GB" altLang="sk-SK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hlboko</a:t>
            </a: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do </a:t>
            </a:r>
            <a:r>
              <a:rPr lang="en-GB" altLang="sk-SK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vnútrozemia</a:t>
            </a: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br>
              <a:rPr lang="sk-SK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sk-SK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  </a:t>
            </a: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od </a:t>
            </a:r>
            <a:r>
              <a:rPr lang="en-GB" altLang="sk-SK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všetkých</a:t>
            </a: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oceánov</a:t>
            </a: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okrem</a:t>
            </a: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Severného</a:t>
            </a: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ľadového</a:t>
            </a: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  <a:endParaRPr lang="sk-SK" altLang="sk-SK" sz="24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Studený a suchý arktický vzduch preniká po nížinách hlboko na juh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Tropický vzduch len po rovnobežkové pásmo pohorí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sk-SK" altLang="sk-SK" sz="2400" dirty="0">
              <a:solidFill>
                <a:srgbClr val="000000"/>
              </a:solidFill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F413D129-636E-D247-8D47-7ED03CCB97C6}"/>
              </a:ext>
            </a:extLst>
          </p:cNvPr>
          <p:cNvSpPr txBox="1"/>
          <p:nvPr/>
        </p:nvSpPr>
        <p:spPr>
          <a:xfrm>
            <a:off x="7200503" y="6238875"/>
            <a:ext cx="1943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i="1" dirty="0">
                <a:latin typeface="Arial Narrow" panose="020B0606020202030204" pitchFamily="34" charset="0"/>
              </a:rPr>
              <a:t>stačí prehľad schematicky z atlasu</a:t>
            </a:r>
          </a:p>
        </p:txBody>
      </p:sp>
    </p:spTree>
    <p:extLst>
      <p:ext uri="{BB962C8B-B14F-4D97-AF65-F5344CB8AC3E}">
        <p14:creationId xmlns:p14="http://schemas.microsoft.com/office/powerpoint/2010/main" val="16198888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88913"/>
            <a:ext cx="8785225" cy="1281112"/>
          </a:xfrm>
          <a:solidFill>
            <a:schemeClr val="bg1">
              <a:alpha val="30000"/>
            </a:schemeClr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k-SK" altLang="sk-SK" sz="5900"/>
              <a:t>AUSTRÁLIA A OCEÁNIA</a:t>
            </a:r>
          </a:p>
        </p:txBody>
      </p:sp>
      <p:sp>
        <p:nvSpPr>
          <p:cNvPr id="466947" name="Text Box 3"/>
          <p:cNvSpPr txBox="1">
            <a:spLocks noChangeArrowheads="1"/>
          </p:cNvSpPr>
          <p:nvPr/>
        </p:nvSpPr>
        <p:spPr bwMode="auto">
          <a:xfrm>
            <a:off x="1331913" y="5589588"/>
            <a:ext cx="6553200" cy="1016000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altLang="sk-SK" sz="6000">
                <a:solidFill>
                  <a:srgbClr val="FFFFFF"/>
                </a:solidFill>
                <a:latin typeface="Arial"/>
              </a:rPr>
              <a:t>AUSTRONÉZIA</a:t>
            </a:r>
          </a:p>
        </p:txBody>
      </p:sp>
    </p:spTree>
    <p:extLst>
      <p:ext uri="{BB962C8B-B14F-4D97-AF65-F5344CB8AC3E}">
        <p14:creationId xmlns:p14="http://schemas.microsoft.com/office/powerpoint/2010/main" val="13567495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54482" y="3716338"/>
            <a:ext cx="2664421" cy="3141662"/>
          </a:xfrm>
          <a:solidFill>
            <a:srgbClr val="CCFFFF">
              <a:alpha val="50195"/>
            </a:srgbClr>
          </a:solidFill>
          <a:ln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sk-SK" altLang="en-US" sz="2800" dirty="0">
                <a:latin typeface="Arial Narrow" panose="020B0606020202030204" pitchFamily="34" charset="0"/>
              </a:rPr>
              <a:t>Základné delenie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800" dirty="0">
                <a:latin typeface="Arial Narrow" panose="020B0606020202030204" pitchFamily="34" charset="0"/>
              </a:rPr>
              <a:t>Austrália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Austrália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Nový Zéland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800" dirty="0">
                <a:latin typeface="Arial Narrow" panose="020B0606020202030204" pitchFamily="34" charset="0"/>
              </a:rPr>
              <a:t>Oceánia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Melanézia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Mikronézia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Polynézia</a:t>
            </a:r>
          </a:p>
        </p:txBody>
      </p:sp>
    </p:spTree>
    <p:extLst>
      <p:ext uri="{BB962C8B-B14F-4D97-AF65-F5344CB8AC3E}">
        <p14:creationId xmlns:p14="http://schemas.microsoft.com/office/powerpoint/2010/main" val="34997724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850900"/>
          </a:xfrm>
        </p:spPr>
        <p:txBody>
          <a:bodyPr/>
          <a:lstStyle/>
          <a:p>
            <a:pPr eaLnBrk="1" hangingPunct="1"/>
            <a:r>
              <a:rPr lang="sk-SK" altLang="en-US" dirty="0"/>
              <a:t>základné </a:t>
            </a:r>
            <a:r>
              <a:rPr lang="sk-SK" altLang="en-US" dirty="0" err="1"/>
              <a:t>info</a:t>
            </a:r>
            <a:endParaRPr lang="sk-SK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679" y="1052736"/>
            <a:ext cx="9144000" cy="58052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en-US" sz="2200" dirty="0">
                <a:latin typeface="Arial Narrow" panose="020B0606020202030204" pitchFamily="34" charset="0"/>
              </a:rPr>
              <a:t>Rozloha: 9 mil. km²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200" dirty="0">
                <a:latin typeface="Arial Narrow" panose="020B0606020202030204" pitchFamily="34" charset="0"/>
              </a:rPr>
              <a:t>Počet obyvateľov: </a:t>
            </a:r>
            <a:r>
              <a:rPr lang="en-GB" altLang="en-US" sz="2200" dirty="0">
                <a:latin typeface="Arial Narrow" panose="020B0606020202030204" pitchFamily="34" charset="0"/>
              </a:rPr>
              <a:t>4</a:t>
            </a:r>
            <a:r>
              <a:rPr lang="sk-SK" altLang="en-US" sz="2200" dirty="0">
                <a:latin typeface="Arial Narrow" panose="020B0606020202030204" pitchFamily="34" charset="0"/>
              </a:rPr>
              <a:t>5 miliónov</a:t>
            </a:r>
            <a:r>
              <a:rPr lang="en-GB" altLang="en-US" sz="2200" dirty="0">
                <a:latin typeface="Arial Narrow" panose="020B0606020202030204" pitchFamily="34" charset="0"/>
              </a:rPr>
              <a:t> (20</a:t>
            </a:r>
            <a:r>
              <a:rPr lang="sk-SK" altLang="en-US" sz="2200" dirty="0">
                <a:latin typeface="Arial Narrow" panose="020B0606020202030204" pitchFamily="34" charset="0"/>
              </a:rPr>
              <a:t>21</a:t>
            </a:r>
            <a:r>
              <a:rPr lang="en-GB" altLang="en-US" sz="2200" dirty="0">
                <a:latin typeface="Arial Narrow" panose="020B0606020202030204" pitchFamily="34" charset="0"/>
              </a:rPr>
              <a:t>)</a:t>
            </a:r>
            <a:endParaRPr lang="sk-SK" altLang="en-US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en-US" sz="2200" dirty="0">
                <a:latin typeface="Arial Narrow" panose="020B0606020202030204" pitchFamily="34" charset="0"/>
              </a:rPr>
              <a:t>Hustota zaľudnenia: 4</a:t>
            </a:r>
            <a:r>
              <a:rPr lang="en-GB" altLang="en-US" sz="2200" dirty="0">
                <a:latin typeface="Arial Narrow" panose="020B0606020202030204" pitchFamily="34" charset="0"/>
              </a:rPr>
              <a:t>,</a:t>
            </a:r>
            <a:r>
              <a:rPr lang="sk-SK" altLang="en-US" sz="2200" dirty="0">
                <a:latin typeface="Arial Narrow" panose="020B0606020202030204" pitchFamily="34" charset="0"/>
              </a:rPr>
              <a:t>7 obyv./km²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200" dirty="0">
                <a:latin typeface="Arial Narrow" panose="020B0606020202030204" pitchFamily="34" charset="0"/>
              </a:rPr>
              <a:t>Priemerná výška: 340 m n. m.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200" dirty="0">
                <a:latin typeface="Arial Narrow" panose="020B0606020202030204" pitchFamily="34" charset="0"/>
              </a:rPr>
              <a:t>Najvyšší vrchol: Puncak Jaya, N. Guinea, Indonézia, 4 884 m n. m.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200" dirty="0">
                <a:latin typeface="Arial Narrow" panose="020B0606020202030204" pitchFamily="34" charset="0"/>
              </a:rPr>
              <a:t>Najväčšia rieka: Murray, Austrália, dĺžka 3 370 km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200" dirty="0">
                <a:latin typeface="Arial Narrow" panose="020B0606020202030204" pitchFamily="34" charset="0"/>
              </a:rPr>
              <a:t>Najväčšie jazero: </a:t>
            </a:r>
            <a:r>
              <a:rPr lang="sk-SK" altLang="en-US" sz="2200" dirty="0" err="1">
                <a:latin typeface="Arial Narrow" panose="020B0606020202030204" pitchFamily="34" charset="0"/>
              </a:rPr>
              <a:t>Eyrovo</a:t>
            </a:r>
            <a:r>
              <a:rPr lang="sk-SK" altLang="en-US" sz="2200" dirty="0">
                <a:latin typeface="Arial Narrow" panose="020B0606020202030204" pitchFamily="34" charset="0"/>
              </a:rPr>
              <a:t>, Austrália, 9 500 km²</a:t>
            </a:r>
          </a:p>
          <a:p>
            <a:pPr eaLnBrk="1" hangingPunct="1">
              <a:lnSpc>
                <a:spcPct val="90000"/>
              </a:lnSpc>
            </a:pPr>
            <a:r>
              <a:rPr lang="sk-SK" altLang="en-US" sz="2200" dirty="0">
                <a:latin typeface="Arial Narrow" panose="020B0606020202030204" pitchFamily="34" charset="0"/>
              </a:rPr>
              <a:t>Najväčšie štáty, rozloha: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800" dirty="0">
                <a:latin typeface="Arial Narrow" panose="020B0606020202030204" pitchFamily="34" charset="0"/>
              </a:rPr>
              <a:t>Austrália 		7 682 557 km²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800" dirty="0">
                <a:latin typeface="Arial Narrow" panose="020B0606020202030204" pitchFamily="34" charset="0"/>
              </a:rPr>
              <a:t>Papua-Nová Guinea         462 840 km²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en-US" sz="1800" dirty="0">
                <a:latin typeface="Arial Narrow" panose="020B0606020202030204" pitchFamily="34" charset="0"/>
              </a:rPr>
              <a:t>Nový Zéland 	   270 534 km²</a:t>
            </a:r>
          </a:p>
          <a:p>
            <a:pPr eaLnBrk="1" hangingPunct="1">
              <a:lnSpc>
                <a:spcPct val="90000"/>
              </a:lnSpc>
            </a:pPr>
            <a:endParaRPr lang="sk-SK" altLang="en-US" sz="24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582429"/>
            <a:ext cx="4135273" cy="32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936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57338"/>
            <a:ext cx="8229600" cy="1143000"/>
          </a:xfrm>
        </p:spPr>
        <p:txBody>
          <a:bodyPr/>
          <a:lstStyle/>
          <a:p>
            <a:r>
              <a:rPr lang="sk-SK" altLang="sk-SK" sz="5400" b="1"/>
              <a:t>A U S T R Á L I A</a:t>
            </a:r>
          </a:p>
        </p:txBody>
      </p:sp>
      <p:pic>
        <p:nvPicPr>
          <p:cNvPr id="4730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7092280" y="6488668"/>
            <a:ext cx="205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000000"/>
                </a:solidFill>
                <a:latin typeface="Arial"/>
                <a:hlinkClick r:id="rId5"/>
              </a:rPr>
              <a:t>zdroj väčšiny máp</a:t>
            </a:r>
            <a:endParaRPr lang="sk-SK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098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79603"/>
            <a:ext cx="8229600" cy="981075"/>
          </a:xfrm>
        </p:spPr>
        <p:txBody>
          <a:bodyPr/>
          <a:lstStyle/>
          <a:p>
            <a:pPr algn="l" eaLnBrk="1" hangingPunct="1"/>
            <a:r>
              <a:rPr lang="sk-SK" altLang="sk-SK" dirty="0">
                <a:solidFill>
                  <a:schemeClr val="bg1"/>
                </a:solidFill>
              </a:rPr>
              <a:t>Základné fakty</a:t>
            </a:r>
          </a:p>
        </p:txBody>
      </p:sp>
      <p:sp>
        <p:nvSpPr>
          <p:cNvPr id="1638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196752"/>
            <a:ext cx="5364088" cy="566124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rozloha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30 mil. km</a:t>
            </a:r>
            <a:r>
              <a:rPr lang="sk-SK" altLang="sk-SK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6 % Zeme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20 % zem. súše 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počet obyvateľov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1,5 mld.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18 % populácie sveta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hustota zaľudnenia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dirty="0">
                <a:solidFill>
                  <a:schemeClr val="bg1"/>
                </a:solidFill>
                <a:latin typeface="Arial Narrow" panose="020B0606020202030204" pitchFamily="34" charset="0"/>
              </a:rPr>
              <a:t>50 obyv./km</a:t>
            </a:r>
            <a:r>
              <a:rPr lang="sk-SK" altLang="sk-SK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1300" dirty="0">
                <a:solidFill>
                  <a:schemeClr val="bg1"/>
                </a:solidFill>
                <a:latin typeface="Arial Narrow" panose="020B0606020202030204" pitchFamily="34" charset="0"/>
              </a:rPr>
              <a:t>SVET pevnina 55 obyv./km</a:t>
            </a:r>
            <a:r>
              <a:rPr lang="sk-SK" altLang="sk-SK" sz="13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2 </a:t>
            </a:r>
            <a:r>
              <a:rPr lang="sk-SK" altLang="sk-SK" sz="1300" dirty="0">
                <a:solidFill>
                  <a:schemeClr val="bg1"/>
                </a:solidFill>
                <a:latin typeface="Arial Narrow" panose="020B0606020202030204" pitchFamily="34" charset="0"/>
              </a:rPr>
              <a:t>(60 bez Antarktídy)</a:t>
            </a:r>
            <a:endParaRPr lang="sk-SK" altLang="sk-SK" sz="1300" baseline="30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sk-SK" altLang="sk-SK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561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/>
          <a:lstStyle/>
          <a:p>
            <a:pPr eaLnBrk="1" hangingPunct="1"/>
            <a:r>
              <a:rPr lang="sk-SK" altLang="en-US" sz="4000"/>
              <a:t>Povrch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76825" y="1484313"/>
            <a:ext cx="4067175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priemerná </a:t>
            </a:r>
            <a:r>
              <a:rPr lang="sk-SK" altLang="en-US" sz="2400" dirty="0" err="1">
                <a:latin typeface="Arial Narrow" panose="020B0606020202030204" pitchFamily="34" charset="0"/>
              </a:rPr>
              <a:t>nadm</a:t>
            </a:r>
            <a:r>
              <a:rPr lang="sk-SK" altLang="en-US" sz="2400" dirty="0">
                <a:latin typeface="Arial Narrow" panose="020B0606020202030204" pitchFamily="34" charset="0"/>
              </a:rPr>
              <a:t>. výška: 300 m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hrubé formy tvaroval pohyb tektonických platní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detaily voda a vietor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400" dirty="0">
                <a:latin typeface="Arial Narrow" panose="020B0606020202030204" pitchFamily="34" charset="0"/>
              </a:rPr>
              <a:t>3 základné celky: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Západná plošina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Centrálna nížina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Východná vysočina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en-US" sz="1800" dirty="0">
                <a:latin typeface="Arial Narrow" panose="020B0606020202030204" pitchFamily="34" charset="0"/>
              </a:rPr>
              <a:t>Veľké predelové pohorie</a:t>
            </a:r>
          </a:p>
          <a:p>
            <a:pPr lvl="3" eaLnBrk="1" hangingPunct="1">
              <a:lnSpc>
                <a:spcPct val="80000"/>
              </a:lnSpc>
            </a:pPr>
            <a:r>
              <a:rPr lang="sk-SK" altLang="en-US" sz="1600" dirty="0">
                <a:latin typeface="Arial Narrow" panose="020B0606020202030204" pitchFamily="34" charset="0"/>
              </a:rPr>
              <a:t>Austrálske Alpy:</a:t>
            </a:r>
          </a:p>
          <a:p>
            <a:pPr lvl="3" eaLnBrk="1" hangingPunct="1">
              <a:lnSpc>
                <a:spcPct val="80000"/>
              </a:lnSpc>
            </a:pPr>
            <a:r>
              <a:rPr lang="sk-SK" altLang="en-US" sz="1600" dirty="0" err="1">
                <a:latin typeface="Arial Narrow" panose="020B0606020202030204" pitchFamily="34" charset="0"/>
              </a:rPr>
              <a:t>Kościuszkov</a:t>
            </a:r>
            <a:r>
              <a:rPr lang="sk-SK" altLang="en-US" sz="1600" dirty="0">
                <a:latin typeface="Arial Narrow" panose="020B0606020202030204" pitchFamily="34" charset="0"/>
              </a:rPr>
              <a:t> vrch (</a:t>
            </a:r>
            <a:r>
              <a:rPr lang="sk-SK" altLang="en-US" sz="1600" dirty="0" err="1">
                <a:latin typeface="Arial Narrow" panose="020B0606020202030204" pitchFamily="34" charset="0"/>
              </a:rPr>
              <a:t>Mt</a:t>
            </a:r>
            <a:r>
              <a:rPr lang="sk-SK" altLang="en-US" sz="1600" dirty="0">
                <a:latin typeface="Arial Narrow" panose="020B0606020202030204" pitchFamily="34" charset="0"/>
              </a:rPr>
              <a:t>. </a:t>
            </a:r>
            <a:r>
              <a:rPr lang="sk-SK" altLang="en-US" sz="1600" dirty="0" err="1">
                <a:latin typeface="Arial Narrow" panose="020B0606020202030204" pitchFamily="34" charset="0"/>
              </a:rPr>
              <a:t>Kosciusko</a:t>
            </a:r>
            <a:r>
              <a:rPr lang="sk-SK" altLang="en-US" sz="1600" dirty="0">
                <a:latin typeface="Arial Narrow" panose="020B0606020202030204" pitchFamily="34" charset="0"/>
              </a:rPr>
              <a:t>) 2228 m n. m.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50863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137664"/>
            <a:ext cx="2592288" cy="172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6042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/>
            <a:r>
              <a:rPr lang="sk-SK" altLang="en-US"/>
              <a:t>Veľká koralová bariéra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4888" y="836613"/>
            <a:ext cx="3059112" cy="3124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najväčšia sústava koralových útesov a ostrovčekov na Zemi 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dlhá okolo 2 000 km, široká 2 – 150 km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možno ju vidieť z vesmíru</a:t>
            </a:r>
          </a:p>
          <a:p>
            <a:pPr eaLnBrk="1" hangingPunct="1">
              <a:lnSpc>
                <a:spcPct val="80000"/>
              </a:lnSpc>
            </a:pPr>
            <a:r>
              <a:rPr lang="sk-SK" altLang="en-US" sz="2000" dirty="0">
                <a:latin typeface="Arial Narrow" panose="020B0606020202030204" pitchFamily="34" charset="0"/>
              </a:rPr>
              <a:t>bariéru tvorí približne 3 000 koralových útesov, ostrovov, ostrovčekov a lagún.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1402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0400"/>
            <a:ext cx="2987675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892675"/>
            <a:ext cx="309721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70375"/>
            <a:ext cx="3348037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679825"/>
            <a:ext cx="187325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92150"/>
            <a:ext cx="213042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5293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/>
            <a:r>
              <a:rPr lang="sk-SK" altLang="sk-SK"/>
              <a:t>Vodstvo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87900" y="908050"/>
            <a:ext cx="3898900" cy="4608513"/>
          </a:xfrm>
        </p:spPr>
        <p:txBody>
          <a:bodyPr/>
          <a:lstStyle/>
          <a:p>
            <a:pPr eaLnBrk="1" hangingPunct="1"/>
            <a:r>
              <a:rPr lang="sk-SK" altLang="sk-SK" sz="2400"/>
              <a:t>2/3 územia bezodtokové a bez vodných tokov</a:t>
            </a:r>
          </a:p>
          <a:p>
            <a:pPr eaLnBrk="1" hangingPunct="1"/>
            <a:r>
              <a:rPr lang="sk-SK" altLang="sk-SK" sz="2400"/>
              <a:t>najvýznamnejšie toky:</a:t>
            </a:r>
          </a:p>
          <a:p>
            <a:pPr lvl="1" eaLnBrk="1" hangingPunct="1"/>
            <a:r>
              <a:rPr lang="sk-SK" altLang="sk-SK" sz="2200" b="1"/>
              <a:t>Darling a Murray</a:t>
            </a:r>
          </a:p>
          <a:p>
            <a:pPr eaLnBrk="1" hangingPunct="1"/>
            <a:r>
              <a:rPr lang="sk-SK" altLang="sk-SK" sz="2400"/>
              <a:t>občasné jazerá:</a:t>
            </a:r>
          </a:p>
          <a:p>
            <a:pPr lvl="1" eaLnBrk="1" hangingPunct="1"/>
            <a:r>
              <a:rPr lang="sk-SK" altLang="sk-SK" sz="2200" b="1"/>
              <a:t>Eyrovo</a:t>
            </a:r>
          </a:p>
          <a:p>
            <a:pPr lvl="1" eaLnBrk="1" hangingPunct="1"/>
            <a:r>
              <a:rPr lang="sk-SK" altLang="sk-SK" sz="2200"/>
              <a:t>Torrensovo</a:t>
            </a:r>
          </a:p>
          <a:p>
            <a:pPr lvl="1" eaLnBrk="1" hangingPunct="1"/>
            <a:r>
              <a:rPr lang="sk-SK" altLang="sk-SK" sz="2200"/>
              <a:t>Gairdenerovo</a:t>
            </a:r>
          </a:p>
          <a:p>
            <a:pPr eaLnBrk="1" hangingPunct="1"/>
            <a:r>
              <a:rPr lang="sk-SK" altLang="sk-SK" sz="2400"/>
              <a:t>Veľká koralová bariéra</a:t>
            </a:r>
          </a:p>
          <a:p>
            <a:pPr eaLnBrk="1" hangingPunct="1"/>
            <a:r>
              <a:rPr lang="sk-SK" altLang="sk-SK" sz="2400"/>
              <a:t>Veľká artézska panva</a:t>
            </a:r>
          </a:p>
        </p:txBody>
      </p:sp>
      <p:pic>
        <p:nvPicPr>
          <p:cNvPr id="1310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772025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7" name="Line 7"/>
          <p:cNvSpPr>
            <a:spLocks noChangeShapeType="1"/>
          </p:cNvSpPr>
          <p:nvPr/>
        </p:nvSpPr>
        <p:spPr bwMode="auto">
          <a:xfrm flipV="1">
            <a:off x="2771775" y="4724400"/>
            <a:ext cx="863600" cy="4333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31078" name="Text Box 9"/>
          <p:cNvSpPr txBox="1">
            <a:spLocks noChangeArrowheads="1"/>
          </p:cNvSpPr>
          <p:nvPr/>
        </p:nvSpPr>
        <p:spPr bwMode="auto">
          <a:xfrm>
            <a:off x="2771775" y="620713"/>
            <a:ext cx="2808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sk-SK" sz="1400" b="1">
                <a:solidFill>
                  <a:srgbClr val="000000"/>
                </a:solidFill>
              </a:rPr>
              <a:t> Torresov prieliv    Yorský mys</a:t>
            </a:r>
          </a:p>
        </p:txBody>
      </p:sp>
      <p:sp>
        <p:nvSpPr>
          <p:cNvPr id="131079" name="Line 10"/>
          <p:cNvSpPr>
            <a:spLocks noChangeShapeType="1"/>
          </p:cNvSpPr>
          <p:nvPr/>
        </p:nvSpPr>
        <p:spPr bwMode="auto">
          <a:xfrm flipH="1">
            <a:off x="3563938" y="836613"/>
            <a:ext cx="1512887" cy="1444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31080" name="Text Box 11"/>
          <p:cNvSpPr txBox="1">
            <a:spLocks noChangeArrowheads="1"/>
          </p:cNvSpPr>
          <p:nvPr/>
        </p:nvSpPr>
        <p:spPr bwMode="auto">
          <a:xfrm>
            <a:off x="1187450" y="692150"/>
            <a:ext cx="1728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sk-SK" sz="1400" b="1">
                <a:solidFill>
                  <a:srgbClr val="000000"/>
                </a:solidFill>
              </a:rPr>
              <a:t>Arafurské more</a:t>
            </a:r>
          </a:p>
        </p:txBody>
      </p:sp>
      <p:sp>
        <p:nvSpPr>
          <p:cNvPr id="131081" name="Text Box 12"/>
          <p:cNvSpPr txBox="1">
            <a:spLocks noChangeArrowheads="1"/>
          </p:cNvSpPr>
          <p:nvPr/>
        </p:nvSpPr>
        <p:spPr bwMode="auto">
          <a:xfrm>
            <a:off x="0" y="404813"/>
            <a:ext cx="1728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sk-SK" sz="1400" b="1">
                <a:solidFill>
                  <a:srgbClr val="000000"/>
                </a:solidFill>
              </a:rPr>
              <a:t>Arnhemská zem</a:t>
            </a:r>
          </a:p>
        </p:txBody>
      </p:sp>
      <p:sp>
        <p:nvSpPr>
          <p:cNvPr id="131082" name="Line 13"/>
          <p:cNvSpPr>
            <a:spLocks noChangeShapeType="1"/>
          </p:cNvSpPr>
          <p:nvPr/>
        </p:nvSpPr>
        <p:spPr bwMode="auto">
          <a:xfrm>
            <a:off x="468313" y="692150"/>
            <a:ext cx="1943100" cy="4333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31083" name="Text Box 14"/>
          <p:cNvSpPr txBox="1">
            <a:spLocks noChangeArrowheads="1"/>
          </p:cNvSpPr>
          <p:nvPr/>
        </p:nvSpPr>
        <p:spPr bwMode="auto">
          <a:xfrm>
            <a:off x="0" y="4292600"/>
            <a:ext cx="3924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400" b="1">
                <a:solidFill>
                  <a:srgbClr val="000000"/>
                </a:solidFill>
              </a:rPr>
              <a:t>Veľký austrálsky záliv    Spencerov záliv</a:t>
            </a:r>
          </a:p>
        </p:txBody>
      </p:sp>
      <p:sp>
        <p:nvSpPr>
          <p:cNvPr id="131084" name="Line 15"/>
          <p:cNvSpPr>
            <a:spLocks noChangeShapeType="1"/>
          </p:cNvSpPr>
          <p:nvPr/>
        </p:nvSpPr>
        <p:spPr bwMode="auto">
          <a:xfrm flipV="1">
            <a:off x="1116013" y="3716338"/>
            <a:ext cx="935037" cy="6492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31085" name="Line 16"/>
          <p:cNvSpPr>
            <a:spLocks noChangeShapeType="1"/>
          </p:cNvSpPr>
          <p:nvPr/>
        </p:nvSpPr>
        <p:spPr bwMode="auto">
          <a:xfrm flipV="1">
            <a:off x="2627313" y="3933825"/>
            <a:ext cx="144462" cy="431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pic>
        <p:nvPicPr>
          <p:cNvPr id="131086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0638"/>
            <a:ext cx="2503488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87" name="Text Box 18"/>
          <p:cNvSpPr txBox="1">
            <a:spLocks noChangeArrowheads="1"/>
          </p:cNvSpPr>
          <p:nvPr/>
        </p:nvSpPr>
        <p:spPr bwMode="auto">
          <a:xfrm>
            <a:off x="1763713" y="5084763"/>
            <a:ext cx="1728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sk-SK" sz="1400" b="1">
                <a:solidFill>
                  <a:srgbClr val="000000"/>
                </a:solidFill>
              </a:rPr>
              <a:t>Bassov prieliv</a:t>
            </a:r>
          </a:p>
        </p:txBody>
      </p:sp>
      <p:sp>
        <p:nvSpPr>
          <p:cNvPr id="131088" name="Line 19"/>
          <p:cNvSpPr>
            <a:spLocks noChangeShapeType="1"/>
          </p:cNvSpPr>
          <p:nvPr/>
        </p:nvSpPr>
        <p:spPr bwMode="auto">
          <a:xfrm flipH="1" flipV="1">
            <a:off x="3419475" y="2636838"/>
            <a:ext cx="1728788" cy="21605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-24138"/>
            <a:ext cx="9144000" cy="818921"/>
          </a:xfrm>
        </p:spPr>
        <p:txBody>
          <a:bodyPr/>
          <a:lstStyle/>
          <a:p>
            <a:r>
              <a:rPr lang="sk-SK" sz="4000" dirty="0"/>
              <a:t>Klimatické pomery v Austrálii a Oceánii</a:t>
            </a:r>
            <a:endParaRPr lang="en-GB" sz="4000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53" y="794783"/>
            <a:ext cx="7495471" cy="6063217"/>
          </a:xfrm>
        </p:spPr>
      </p:pic>
    </p:spTree>
    <p:extLst>
      <p:ext uri="{BB962C8B-B14F-4D97-AF65-F5344CB8AC3E}">
        <p14:creationId xmlns:p14="http://schemas.microsoft.com/office/powerpoint/2010/main" val="25302136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sk-SK" altLang="sk-SK"/>
              <a:t>Oceánia</a:t>
            </a:r>
          </a:p>
        </p:txBody>
      </p:sp>
      <p:pic>
        <p:nvPicPr>
          <p:cNvPr id="6146" name="Picture 2" descr="https://upload.wikimedia.org/wikipedia/commons/thumb/5/54/Oceania_UN_Geoscheme_Regions.svg/800px-Oceania_UN_Geoscheme_Region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92696"/>
            <a:ext cx="9292285" cy="53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104" y="5888504"/>
            <a:ext cx="5771032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5000"/>
              </a:spcBef>
            </a:pP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9 000 </a:t>
            </a:r>
            <a:r>
              <a:rPr lang="en-GB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000</a:t>
            </a: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 km</a:t>
            </a:r>
            <a:r>
              <a:rPr lang="sk-SK" altLang="sk-SK" sz="3200" b="1" baseline="30000" dirty="0">
                <a:solidFill>
                  <a:srgbClr val="000000"/>
                </a:solidFill>
                <a:latin typeface="Arial Narrow" panose="020B0606020202030204" pitchFamily="34" charset="0"/>
              </a:rPr>
              <a:t>2</a:t>
            </a: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       </a:t>
            </a:r>
            <a:r>
              <a:rPr lang="en-GB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4</a:t>
            </a: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5 000 000 </a:t>
            </a:r>
            <a:r>
              <a:rPr lang="sk-SK" altLang="sk-SK" sz="32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ob</a:t>
            </a:r>
            <a:r>
              <a:rPr lang="sk-SK" altLang="sk-SK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  <a:endParaRPr lang="en-GB" altLang="sk-SK" sz="32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>
              <a:spcBef>
                <a:spcPct val="25000"/>
              </a:spcBef>
            </a:pP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(Australia </a:t>
            </a:r>
            <a:r>
              <a:rPr lang="sk-SK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25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mil., Papua N. G. </a:t>
            </a:r>
            <a:r>
              <a:rPr lang="sk-SK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9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mil., N. </a:t>
            </a:r>
            <a:r>
              <a:rPr lang="en-GB" altLang="sk-SK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Zéland</a:t>
            </a:r>
            <a:r>
              <a:rPr lang="en-GB" altLang="sk-SK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5 mil.)</a:t>
            </a:r>
            <a:endParaRPr lang="sk-SK" altLang="sk-SK" sz="2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5941778" y="6005235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Fidži: 900 000 obyv.</a:t>
            </a:r>
          </a:p>
          <a:p>
            <a:r>
              <a:rPr lang="sk-SK" sz="1600" dirty="0"/>
              <a:t>Šalamúnovo ostrovy: 700 000</a:t>
            </a:r>
          </a:p>
          <a:p>
            <a:r>
              <a:rPr lang="sk-SK" sz="1600" dirty="0"/>
              <a:t>Mikronézska federácia: 600 000</a:t>
            </a:r>
          </a:p>
        </p:txBody>
      </p:sp>
    </p:spTree>
    <p:extLst>
      <p:ext uri="{BB962C8B-B14F-4D97-AF65-F5344CB8AC3E}">
        <p14:creationId xmlns:p14="http://schemas.microsoft.com/office/powerpoint/2010/main" val="13431629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unique-vacation.com/wp-content/uploads/2014/07/fij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550" y="10039"/>
            <a:ext cx="12521984" cy="684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6228184" y="6021288"/>
            <a:ext cx="464903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k-SK" sz="3500" dirty="0">
                <a:solidFill>
                  <a:schemeClr val="bg1"/>
                </a:solidFill>
                <a:latin typeface="Arial"/>
              </a:rPr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1242451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/>
            <a:r>
              <a:rPr lang="sk-SK" altLang="sk-SK"/>
              <a:t>poloha – základné črty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949950"/>
            <a:ext cx="3779838" cy="9080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sk-SK" altLang="sk-SK" sz="2800"/>
              <a:t>porovnanie veľkosti</a:t>
            </a:r>
            <a:endParaRPr lang="sk-SK" altLang="sk-SK" sz="1800"/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5080000"/>
            <a:ext cx="532765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2844800" y="614363"/>
            <a:ext cx="3887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v čom spočíva jej výnimočnosť?</a:t>
            </a:r>
          </a:p>
        </p:txBody>
      </p:sp>
    </p:spTree>
    <p:extLst>
      <p:ext uri="{BB962C8B-B14F-4D97-AF65-F5344CB8AC3E}">
        <p14:creationId xmlns:p14="http://schemas.microsoft.com/office/powerpoint/2010/main" val="68509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/>
            <a:r>
              <a:rPr lang="en-GB" dirty="0" err="1"/>
              <a:t>Horizontálna</a:t>
            </a:r>
            <a:r>
              <a:rPr lang="en-GB" dirty="0"/>
              <a:t> </a:t>
            </a:r>
            <a:r>
              <a:rPr lang="en-GB" dirty="0" err="1"/>
              <a:t>členitosť</a:t>
            </a:r>
            <a:r>
              <a:rPr lang="en-GB" dirty="0"/>
              <a:t> </a:t>
            </a:r>
            <a:br>
              <a:rPr lang="en-GB" dirty="0"/>
            </a:br>
            <a:r>
              <a:rPr lang="en-GB" sz="2500" dirty="0"/>
              <a:t>(</a:t>
            </a:r>
            <a:r>
              <a:rPr lang="en-GB" sz="2500" dirty="0" err="1"/>
              <a:t>členitosť</a:t>
            </a:r>
            <a:r>
              <a:rPr lang="en-GB" sz="2500" dirty="0"/>
              <a:t> </a:t>
            </a:r>
            <a:r>
              <a:rPr lang="en-GB" sz="2500" dirty="0" err="1"/>
              <a:t>pobrežia</a:t>
            </a:r>
            <a:r>
              <a:rPr lang="en-GB" sz="2500" dirty="0"/>
              <a:t>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2380306"/>
            <a:ext cx="3600400" cy="3196952"/>
          </a:xfrm>
        </p:spPr>
        <p:txBody>
          <a:bodyPr/>
          <a:lstStyle/>
          <a:p>
            <a:pPr marL="182563" indent="-182563"/>
            <a:r>
              <a:rPr lang="en-GB" sz="2400" dirty="0" err="1">
                <a:latin typeface="Arial Narrow" panose="020B0606020202030204" pitchFamily="34" charset="0"/>
              </a:rPr>
              <a:t>veľmi</a:t>
            </a:r>
            <a:r>
              <a:rPr lang="en-GB" sz="2400" dirty="0">
                <a:latin typeface="Arial Narrow" panose="020B0606020202030204" pitchFamily="34" charset="0"/>
              </a:rPr>
              <a:t> </a:t>
            </a:r>
            <a:r>
              <a:rPr lang="en-GB" sz="2400" dirty="0" err="1">
                <a:latin typeface="Arial Narrow" panose="020B0606020202030204" pitchFamily="34" charset="0"/>
              </a:rPr>
              <a:t>málo</a:t>
            </a:r>
            <a:r>
              <a:rPr lang="en-GB" sz="2400" dirty="0">
                <a:latin typeface="Arial Narrow" panose="020B0606020202030204" pitchFamily="34" charset="0"/>
              </a:rPr>
              <a:t> </a:t>
            </a:r>
            <a:r>
              <a:rPr lang="en-GB" sz="2400" dirty="0" err="1">
                <a:latin typeface="Arial Narrow" panose="020B0606020202030204" pitchFamily="34" charset="0"/>
              </a:rPr>
              <a:t>členité</a:t>
            </a:r>
            <a:r>
              <a:rPr lang="en-GB" sz="2400" dirty="0">
                <a:latin typeface="Arial Narrow" panose="020B0606020202030204" pitchFamily="34" charset="0"/>
              </a:rPr>
              <a:t> </a:t>
            </a:r>
            <a:r>
              <a:rPr lang="en-GB" sz="2400" dirty="0" err="1">
                <a:latin typeface="Arial Narrow" panose="020B0606020202030204" pitchFamily="34" charset="0"/>
              </a:rPr>
              <a:t>pobrežie</a:t>
            </a:r>
            <a:endParaRPr lang="en-GB" sz="2400" dirty="0">
              <a:latin typeface="Arial Narrow" panose="020B0606020202030204" pitchFamily="34" charset="0"/>
            </a:endParaRPr>
          </a:p>
          <a:p>
            <a:pPr marL="447675" lvl="1" indent="-265113"/>
            <a:r>
              <a:rPr lang="en-GB" sz="2000" dirty="0" err="1">
                <a:latin typeface="Arial Narrow" panose="020B0606020202030204" pitchFamily="34" charset="0"/>
              </a:rPr>
              <a:t>neprebieha</a:t>
            </a:r>
            <a:r>
              <a:rPr lang="sk-SK" sz="2000" dirty="0" err="1">
                <a:latin typeface="Arial Narrow" panose="020B0606020202030204" pitchFamily="34" charset="0"/>
              </a:rPr>
              <a:t>jú</a:t>
            </a:r>
            <a:r>
              <a:rPr lang="sk-SK" sz="2000" dirty="0">
                <a:latin typeface="Arial Narrow" panose="020B0606020202030204" pitchFamily="34" charset="0"/>
              </a:rPr>
              <a:t> tu pohyby </a:t>
            </a:r>
            <a:r>
              <a:rPr lang="sk-SK" sz="2000" dirty="0" err="1">
                <a:latin typeface="Arial Narrow" panose="020B0606020202030204" pitchFamily="34" charset="0"/>
              </a:rPr>
              <a:t>litosférických</a:t>
            </a:r>
            <a:r>
              <a:rPr lang="sk-SK" sz="2000" dirty="0">
                <a:latin typeface="Arial Narrow" panose="020B0606020202030204" pitchFamily="34" charset="0"/>
              </a:rPr>
              <a:t> dosiek*, ktoré by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pobrežie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výrazne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modeloval</a:t>
            </a:r>
            <a:r>
              <a:rPr lang="sk-SK" sz="2000" dirty="0">
                <a:latin typeface="Arial Narrow" panose="020B0606020202030204" pitchFamily="34" charset="0"/>
              </a:rPr>
              <a:t>i</a:t>
            </a:r>
            <a:endParaRPr lang="en-GB" sz="2000" dirty="0">
              <a:latin typeface="Arial Narrow" panose="020B0606020202030204" pitchFamily="34" charset="0"/>
            </a:endParaRPr>
          </a:p>
          <a:p>
            <a:pPr marL="447675" lvl="1" indent="-265113"/>
            <a:r>
              <a:rPr lang="en-GB" altLang="sk-SK" sz="2000" dirty="0">
                <a:latin typeface="Arial Narrow" panose="020B0606020202030204" pitchFamily="34" charset="0"/>
              </a:rPr>
              <a:t>d</a:t>
            </a:r>
            <a:r>
              <a:rPr lang="sk-SK" altLang="sk-SK" sz="2000" dirty="0" err="1">
                <a:latin typeface="Arial Narrow" panose="020B0606020202030204" pitchFamily="34" charset="0"/>
              </a:rPr>
              <a:t>ĺžka</a:t>
            </a:r>
            <a:r>
              <a:rPr lang="sk-SK" altLang="sk-SK" sz="2000" dirty="0">
                <a:latin typeface="Arial Narrow" panose="020B0606020202030204" pitchFamily="34" charset="0"/>
              </a:rPr>
              <a:t> pobrežia je </a:t>
            </a:r>
            <a:br>
              <a:rPr lang="en-GB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len 26 000 km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2"/>
            <a:r>
              <a:rPr lang="sk-SK" altLang="sk-SK" sz="1600" dirty="0">
                <a:latin typeface="Arial Narrow" panose="020B0606020202030204" pitchFamily="34" charset="0"/>
              </a:rPr>
              <a:t>Európa 32 000</a:t>
            </a:r>
          </a:p>
          <a:p>
            <a:pPr lvl="1"/>
            <a:endParaRPr lang="sk-SK" sz="2000" dirty="0">
              <a:latin typeface="Arial Narrow" panose="020B0606020202030204" pitchFamily="34" charset="0"/>
            </a:endParaRPr>
          </a:p>
          <a:p>
            <a:pPr marL="182563" lvl="1" indent="-90488" defTabSz="182563">
              <a:buNone/>
            </a:pPr>
            <a:r>
              <a:rPr lang="sk-SK" sz="2000" dirty="0">
                <a:latin typeface="Arial Narrow" panose="020B0606020202030204" pitchFamily="34" charset="0"/>
              </a:rPr>
              <a:t>* neplatí pre vnútrozemie</a:t>
            </a:r>
          </a:p>
          <a:p>
            <a:pPr marL="265113" lvl="1" indent="-82550" defTabSz="712788">
              <a:buNone/>
            </a:pPr>
            <a:r>
              <a:rPr lang="sk-SK" sz="1500" dirty="0">
                <a:latin typeface="Arial Narrow" panose="020B0606020202030204" pitchFamily="34" charset="0"/>
              </a:rPr>
              <a:t>	</a:t>
            </a:r>
            <a:r>
              <a:rPr lang="sk-SK" sz="1500" i="1" dirty="0">
                <a:latin typeface="Arial Narrow" panose="020B0606020202030204" pitchFamily="34" charset="0"/>
              </a:rPr>
              <a:t>- Východoafrická priekopová prepadlina</a:t>
            </a:r>
            <a:endParaRPr lang="en-GB" sz="1500" i="1" dirty="0">
              <a:latin typeface="Arial Narrow" panose="020B060602020203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868" y="1143000"/>
            <a:ext cx="5188132" cy="571048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4355976" y="6597352"/>
            <a:ext cx="4788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err="1">
                <a:solidFill>
                  <a:schemeClr val="bg1"/>
                </a:solidFill>
              </a:rPr>
              <a:t>Zdroj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mapy</a:t>
            </a:r>
            <a:r>
              <a:rPr lang="en-GB" sz="1000" dirty="0">
                <a:solidFill>
                  <a:schemeClr val="bg1"/>
                </a:solidFill>
              </a:rPr>
              <a:t>: http://photojournal.jpl.nasa.gov/catalog/PIA04965</a:t>
            </a:r>
          </a:p>
        </p:txBody>
      </p:sp>
    </p:spTree>
    <p:extLst>
      <p:ext uri="{BB962C8B-B14F-4D97-AF65-F5344CB8AC3E}">
        <p14:creationId xmlns:p14="http://schemas.microsoft.com/office/powerpoint/2010/main" val="1738347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0"/>
            <a:ext cx="5900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19700" cy="765175"/>
          </a:xfrm>
          <a:noFill/>
        </p:spPr>
        <p:txBody>
          <a:bodyPr/>
          <a:lstStyle/>
          <a:p>
            <a:pPr eaLnBrk="1" hangingPunct="1"/>
            <a:r>
              <a:rPr lang="sk-SK" altLang="sk-SK"/>
              <a:t>Vertikálna členitosť</a:t>
            </a:r>
          </a:p>
        </p:txBody>
      </p:sp>
      <p:sp>
        <p:nvSpPr>
          <p:cNvPr id="12292" name="Text Box 11"/>
          <p:cNvSpPr txBox="1">
            <a:spLocks noChangeArrowheads="1"/>
          </p:cNvSpPr>
          <p:nvPr/>
        </p:nvSpPr>
        <p:spPr bwMode="auto">
          <a:xfrm>
            <a:off x="5795963" y="4365625"/>
            <a:ext cx="1223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sz="1000" b="1" dirty="0"/>
              <a:t>Plošina        </a:t>
            </a:r>
            <a:r>
              <a:rPr lang="sk-SK" altLang="sk-SK" sz="1000" b="1" dirty="0" err="1"/>
              <a:t>Lunga</a:t>
            </a:r>
            <a:r>
              <a:rPr lang="sk-SK" altLang="sk-SK" sz="1000" b="1" dirty="0"/>
              <a:t> - Katanga</a:t>
            </a:r>
          </a:p>
        </p:txBody>
      </p:sp>
      <p:sp>
        <p:nvSpPr>
          <p:cNvPr id="12293" name="Text Box 12"/>
          <p:cNvSpPr txBox="1">
            <a:spLocks noChangeArrowheads="1"/>
          </p:cNvSpPr>
          <p:nvPr/>
        </p:nvSpPr>
        <p:spPr bwMode="auto">
          <a:xfrm>
            <a:off x="6011863" y="2565400"/>
            <a:ext cx="12239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sz="1000" b="1" dirty="0" err="1"/>
              <a:t>Darfúr</a:t>
            </a:r>
            <a:endParaRPr lang="sk-SK" altLang="sk-SK" sz="1000" b="1" dirty="0"/>
          </a:p>
        </p:txBody>
      </p:sp>
      <p:sp>
        <p:nvSpPr>
          <p:cNvPr id="12294" name="Text Box 13"/>
          <p:cNvSpPr txBox="1">
            <a:spLocks noChangeArrowheads="1"/>
          </p:cNvSpPr>
          <p:nvPr/>
        </p:nvSpPr>
        <p:spPr bwMode="auto">
          <a:xfrm>
            <a:off x="0" y="765175"/>
            <a:ext cx="5076825" cy="583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Africký štít: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- kryštalické horniny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- na juhu a východe</a:t>
            </a:r>
            <a:r>
              <a:rPr lang="en-GB" altLang="sk-SK" dirty="0">
                <a:latin typeface="Arial Narrow" panose="020B0606020202030204" pitchFamily="34" charset="0"/>
              </a:rPr>
              <a:t> </a:t>
            </a:r>
            <a:r>
              <a:rPr lang="sk-SK" altLang="sk-SK" dirty="0">
                <a:latin typeface="Arial Narrow" panose="020B0606020202030204" pitchFamily="34" charset="0"/>
              </a:rPr>
              <a:t>vystupujú na povrch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3 hlavné oblasti: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b="1" dirty="0">
                <a:latin typeface="Arial Narrow" panose="020B0606020202030204" pitchFamily="34" charset="0"/>
              </a:rPr>
              <a:t>Atlasu</a:t>
            </a:r>
            <a:r>
              <a:rPr lang="sk-SK" altLang="sk-SK" dirty="0">
                <a:latin typeface="Arial Narrow" panose="020B0606020202030204" pitchFamily="34" charset="0"/>
              </a:rPr>
              <a:t> (treťohorné alpínske pohorie)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b="1" dirty="0">
                <a:latin typeface="Arial Narrow" panose="020B0606020202030204" pitchFamily="34" charset="0"/>
              </a:rPr>
              <a:t>tabuľových plošín, vrchovín, rovín a paniev</a:t>
            </a:r>
            <a:r>
              <a:rPr lang="sk-SK" altLang="sk-SK" dirty="0">
                <a:latin typeface="Arial Narrow" panose="020B0606020202030204" pitchFamily="34" charset="0"/>
              </a:rPr>
              <a:t> (najrozsiahlejšia Saharsko-sudánska tabuľa)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b="1" dirty="0">
                <a:latin typeface="Arial Narrow" panose="020B0606020202030204" pitchFamily="34" charset="0"/>
              </a:rPr>
              <a:t>východoafrických vysočín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1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geologicky najpestrejšia</a:t>
            </a:r>
          </a:p>
          <a:p>
            <a:pPr lvl="1" eaLnBrk="1" hangingPunct="1">
              <a:spcBef>
                <a:spcPct val="1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náhorná plošina budovaná kryštalickými horninami, najmä žulami, je hlboko tektonicky rozrušená zložitou sústavou priekopových prepadlín</a:t>
            </a:r>
          </a:p>
          <a:p>
            <a:pPr lvl="1" eaLnBrk="1" hangingPunct="1">
              <a:spcBef>
                <a:spcPct val="1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sopečné masívy s malými vrcholovými ľadovcami na rovníku </a:t>
            </a:r>
          </a:p>
          <a:p>
            <a:pPr lvl="1" eaLnBrk="1" hangingPunct="1">
              <a:spcBef>
                <a:spcPct val="10000"/>
              </a:spcBef>
              <a:buFontTx/>
              <a:buChar char="-"/>
            </a:pPr>
            <a:r>
              <a:rPr lang="sk-SK" altLang="sk-SK" dirty="0">
                <a:latin typeface="Arial Narrow" panose="020B0606020202030204" pitchFamily="34" charset="0"/>
              </a:rPr>
              <a:t> na SV dominuje </a:t>
            </a:r>
            <a:r>
              <a:rPr lang="sk-SK" altLang="sk-SK" b="1" dirty="0">
                <a:latin typeface="Arial Narrow" panose="020B0606020202030204" pitchFamily="34" charset="0"/>
              </a:rPr>
              <a:t>Etiópska vysočina</a:t>
            </a:r>
          </a:p>
        </p:txBody>
      </p:sp>
    </p:spTree>
    <p:extLst>
      <p:ext uri="{BB962C8B-B14F-4D97-AF65-F5344CB8AC3E}">
        <p14:creationId xmlns:p14="http://schemas.microsoft.com/office/powerpoint/2010/main" val="2124806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81525"/>
            <a:ext cx="4176712" cy="1143000"/>
          </a:xfrm>
          <a:solidFill>
            <a:srgbClr val="CCFFFF">
              <a:alpha val="35001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sk-SK" sz="6000" b="1">
                <a:effectLst>
                  <a:outerShdw blurRad="38100" dist="38100" dir="2700000" algn="tl">
                    <a:srgbClr val="FFFFFF"/>
                  </a:outerShdw>
                </a:effectLst>
              </a:rPr>
              <a:t>VODSTVO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Predvolený návrh">
  <a:themeElements>
    <a:clrScheme name="1_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2501</Words>
  <Application>Microsoft Office PowerPoint</Application>
  <PresentationFormat>Prezentácia na obrazovke (4:3)</PresentationFormat>
  <Paragraphs>521</Paragraphs>
  <Slides>55</Slides>
  <Notes>41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18</vt:i4>
      </vt:variant>
      <vt:variant>
        <vt:lpstr>Nadpisy snímok</vt:lpstr>
      </vt:variant>
      <vt:variant>
        <vt:i4>55</vt:i4>
      </vt:variant>
    </vt:vector>
  </HeadingPairs>
  <TitlesOfParts>
    <vt:vector size="77" baseType="lpstr">
      <vt:lpstr>Arial</vt:lpstr>
      <vt:lpstr>Arial Black</vt:lpstr>
      <vt:lpstr>Arial Narrow</vt:lpstr>
      <vt:lpstr>Calibri</vt:lpstr>
      <vt:lpstr>Motív Office</vt:lpstr>
      <vt:lpstr>Predvolený návrh</vt:lpstr>
      <vt:lpstr>1_Predvolený návrh</vt:lpstr>
      <vt:lpstr>2_Predvolený návrh</vt:lpstr>
      <vt:lpstr>3_Predvolený návrh</vt:lpstr>
      <vt:lpstr>4_Predvolený návrh</vt:lpstr>
      <vt:lpstr>5_Predvolený návrh</vt:lpstr>
      <vt:lpstr>6_Predvolený návrh</vt:lpstr>
      <vt:lpstr>7_Predvolený návrh</vt:lpstr>
      <vt:lpstr>10_Predvolený návrh</vt:lpstr>
      <vt:lpstr>11_Predvolený návrh</vt:lpstr>
      <vt:lpstr>9_Predvolený návrh</vt:lpstr>
      <vt:lpstr>8_Predvolený návrh</vt:lpstr>
      <vt:lpstr>13_Predvolený návrh</vt:lpstr>
      <vt:lpstr>14_Predvolený návrh</vt:lpstr>
      <vt:lpstr>15_Predvolený návrh</vt:lpstr>
      <vt:lpstr>16_Predvolený návrh</vt:lpstr>
      <vt:lpstr>17_Predvolený návrh</vt:lpstr>
      <vt:lpstr>Krajina a spoločnosť</vt:lpstr>
      <vt:lpstr>platňová tektonika</vt:lpstr>
      <vt:lpstr>Prezentácia programu PowerPoint</vt:lpstr>
      <vt:lpstr>AFRIKA</vt:lpstr>
      <vt:lpstr>Základné fakty</vt:lpstr>
      <vt:lpstr>poloha – základné črty</vt:lpstr>
      <vt:lpstr>Horizontálna členitosť  (členitosť pobrežia)</vt:lpstr>
      <vt:lpstr>Vertikálna členitosť</vt:lpstr>
      <vt:lpstr>VODSTVO</vt:lpstr>
      <vt:lpstr>Riečna sieť a jazerá</vt:lpstr>
      <vt:lpstr>Bezodtokové oblasti</vt:lpstr>
      <vt:lpstr>Veľké africké jazerá</vt:lpstr>
      <vt:lpstr>Faktory</vt:lpstr>
      <vt:lpstr>Podnebné pásma</vt:lpstr>
      <vt:lpstr>AMERIKA</vt:lpstr>
      <vt:lpstr>Základná charakteristika</vt:lpstr>
      <vt:lpstr>Prezentácia programu PowerPoint</vt:lpstr>
      <vt:lpstr>Prezentácia programu PowerPoint</vt:lpstr>
      <vt:lpstr>Prezentácia programu PowerPoint</vt:lpstr>
      <vt:lpstr>úmoria a rieky</vt:lpstr>
      <vt:lpstr>jazerá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Á Z I A</vt:lpstr>
      <vt:lpstr>Základné údaje</vt:lpstr>
      <vt:lpstr>Ohraničenie</vt:lpstr>
      <vt:lpstr>Prezentácia programu PowerPoint</vt:lpstr>
      <vt:lpstr>povrch</vt:lpstr>
      <vt:lpstr>Najvýznamnejšie geomorfologické celky</vt:lpstr>
      <vt:lpstr>Prezentácia programu PowerPoint</vt:lpstr>
      <vt:lpstr>Prezentácia programu PowerPoint</vt:lpstr>
      <vt:lpstr>Prezentácia programu PowerPoint</vt:lpstr>
      <vt:lpstr>Prezentácia programu PowerPoint</vt:lpstr>
      <vt:lpstr>vodstvo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Klíma</vt:lpstr>
      <vt:lpstr>AUSTRÁLIA A OCEÁNIA</vt:lpstr>
      <vt:lpstr>Prezentácia programu PowerPoint</vt:lpstr>
      <vt:lpstr>základné info</vt:lpstr>
      <vt:lpstr>A U S T R Á L I A</vt:lpstr>
      <vt:lpstr>Povrch</vt:lpstr>
      <vt:lpstr>Veľká koralová bariéra</vt:lpstr>
      <vt:lpstr>Vodstvo</vt:lpstr>
      <vt:lpstr>Klimatické pomery v Austrálii a Oceánii</vt:lpstr>
      <vt:lpstr>Oceánia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Regionálna geografia sveta pre politológov</dc:title>
  <dc:creator>Laco</dc:creator>
  <cp:lastModifiedBy>Reviewer</cp:lastModifiedBy>
  <cp:revision>44</cp:revision>
  <dcterms:created xsi:type="dcterms:W3CDTF">2013-03-19T19:37:33Z</dcterms:created>
  <dcterms:modified xsi:type="dcterms:W3CDTF">2025-10-16T07:53:55Z</dcterms:modified>
</cp:coreProperties>
</file>