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1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B92AC-402C-4B45-9B91-9FE6EC5E0E26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DFDEA-B92E-4944-8642-D0733339534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376357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FA4-B2F6-4974-8FAD-3EBF5E674AB5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067F-E7E2-4185-BB48-5FD178A83B9B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4890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CFCAC-645D-4BAE-868A-5ABDAB16791D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EB8DC-AD67-4D18-A670-9102F1022BE5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459679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15FB-453F-44F3-9199-77CD0ACFF5E6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31ED3-E03A-43E5-A404-695326809BA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2092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03F47-E18D-4FA0-88CF-0534003851B1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9983C-5025-47A2-AAD8-01EF301F4F0E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54145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712FF-4FD0-4610-808C-BD79331283CC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3AAEE-22FC-42EA-AB41-E740BD11998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8157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DFD30-B594-46FD-AD51-B40769865E72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FF7-148E-4E95-900D-6F0C22F21CC9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37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4541-B1E4-4A74-A055-8F668FD59F32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7F89-59EB-433C-9919-CC5F4431AB6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71561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1F39-F302-4B65-BF0F-C9E392DB0FC8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ED030-3CA1-4F16-ABD7-1BD2B3E4E157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68074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DFCAA-0607-4DD3-A9F2-0F1178ADEFFF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57771-E96F-46A1-876E-BB40F4DF9D38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54189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2302-08E7-43C8-9782-2E70306E5721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6BA8-D70D-468F-BA76-1F2F5FB8C32C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581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Kliknite sem a upravte štýly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E35BF1-A2D3-47E3-B842-1AF008304942}" type="datetimeFigureOut">
              <a:rPr lang="sk-SK"/>
              <a:pPr>
                <a:defRPr/>
              </a:pPr>
              <a:t>22. 9. 2021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17CF08-FACA-4094-BC3D-B1085D175A36}" type="slidenum">
              <a:rPr lang="sk-SK" altLang="sk-SK"/>
              <a:pPr>
                <a:defRPr/>
              </a:pPr>
              <a:t>‹#›</a:t>
            </a:fld>
            <a:endParaRPr lang="sk-SK" alt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85800" y="2852936"/>
            <a:ext cx="7772400" cy="1470025"/>
          </a:xfrm>
        </p:spPr>
        <p:txBody>
          <a:bodyPr/>
          <a:lstStyle/>
          <a:p>
            <a:pPr eaLnBrk="1" hangingPunct="1"/>
            <a:r>
              <a:rPr lang="sk-SK" altLang="sk-SK" dirty="0" err="1" smtClean="0"/>
              <a:t>Makroregióny</a:t>
            </a:r>
            <a:r>
              <a:rPr lang="sk-SK" altLang="sk-SK" dirty="0" smtClean="0"/>
              <a:t> </a:t>
            </a:r>
            <a:r>
              <a:rPr lang="sk-SK" altLang="sk-SK" dirty="0" smtClean="0"/>
              <a:t>sveta</a:t>
            </a:r>
            <a:br>
              <a:rPr lang="sk-SK" altLang="sk-SK" dirty="0" smtClean="0"/>
            </a:br>
            <a:r>
              <a:rPr lang="sk-SK" altLang="sk-SK" sz="2500" dirty="0" smtClean="0"/>
              <a:t>vybrané prístupy k </a:t>
            </a:r>
            <a:r>
              <a:rPr lang="sk-SK" altLang="sk-SK" sz="2500" dirty="0" err="1" smtClean="0"/>
              <a:t>regionalizáciám</a:t>
            </a:r>
            <a:r>
              <a:rPr lang="sk-SK" altLang="sk-SK" sz="2500" dirty="0" smtClean="0"/>
              <a:t> na globálnej úrovni</a:t>
            </a:r>
            <a:endParaRPr lang="sk-SK" altLang="sk-SK" sz="2500" dirty="0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371600" y="116632"/>
            <a:ext cx="6400800" cy="1130300"/>
          </a:xfrm>
        </p:spPr>
        <p:txBody>
          <a:bodyPr/>
          <a:lstStyle/>
          <a:p>
            <a:pPr eaLnBrk="1" hangingPunct="1"/>
            <a:r>
              <a:rPr lang="sk-SK" altLang="sk-SK" i="1" dirty="0" smtClean="0">
                <a:solidFill>
                  <a:srgbClr val="898989"/>
                </a:solidFill>
                <a:latin typeface="Arial Nova" panose="020B0504020202020204" pitchFamily="34" charset="0"/>
              </a:rPr>
              <a:t>Krajina a spoločnosť</a:t>
            </a:r>
            <a:endParaRPr lang="sk-SK" altLang="sk-SK" i="1" dirty="0" smtClean="0">
              <a:solidFill>
                <a:srgbClr val="898989"/>
              </a:solidFill>
              <a:latin typeface="Arial Nova" panose="020B05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ekonomické kritériá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najvšeobecnejšie delenie: bohatý sever – chudobný juh</a:t>
            </a:r>
          </a:p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široká škála ukazovateľov a ich kombinácie</a:t>
            </a:r>
          </a:p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príklady najčastejšie používaných: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HDP/HNP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HDP PPP (parity </a:t>
            </a:r>
            <a:r>
              <a:rPr lang="sk-SK" altLang="sk-SK" dirty="0" err="1" smtClean="0">
                <a:latin typeface="Arial Narrow" panose="020B0606020202030204" pitchFamily="34" charset="0"/>
              </a:rPr>
              <a:t>purchase</a:t>
            </a:r>
            <a:r>
              <a:rPr lang="sk-SK" altLang="sk-SK" dirty="0" smtClean="0">
                <a:latin typeface="Arial Narrow" panose="020B0606020202030204" pitchFamily="34" charset="0"/>
              </a:rPr>
              <a:t> </a:t>
            </a:r>
            <a:r>
              <a:rPr lang="sk-SK" altLang="sk-SK" dirty="0" err="1" smtClean="0">
                <a:latin typeface="Arial Narrow" panose="020B0606020202030204" pitchFamily="34" charset="0"/>
              </a:rPr>
              <a:t>power</a:t>
            </a:r>
            <a:r>
              <a:rPr lang="sk-SK" altLang="sk-SK" dirty="0" smtClean="0">
                <a:latin typeface="Arial Narrow" panose="020B0606020202030204" pitchFamily="34" charset="0"/>
              </a:rPr>
              <a:t>)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HDP (PPP) per </a:t>
            </a:r>
            <a:r>
              <a:rPr lang="sk-SK" altLang="sk-SK" dirty="0" err="1" smtClean="0">
                <a:latin typeface="Arial Narrow" panose="020B0606020202030204" pitchFamily="34" charset="0"/>
              </a:rPr>
              <a:t>capita</a:t>
            </a:r>
            <a:r>
              <a:rPr lang="sk-SK" altLang="sk-SK" dirty="0" smtClean="0">
                <a:latin typeface="Arial Narrow" panose="020B0606020202030204" pitchFamily="34" charset="0"/>
              </a:rPr>
              <a:t> (na obyvateľa)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HDI (</a:t>
            </a:r>
            <a:r>
              <a:rPr lang="sk-SK" altLang="sk-SK" dirty="0" err="1" smtClean="0">
                <a:latin typeface="Arial Narrow" panose="020B0606020202030204" pitchFamily="34" charset="0"/>
              </a:rPr>
              <a:t>Human</a:t>
            </a:r>
            <a:r>
              <a:rPr lang="sk-SK" altLang="sk-SK" dirty="0" smtClean="0">
                <a:latin typeface="Arial Narrow" panose="020B0606020202030204" pitchFamily="34" charset="0"/>
              </a:rPr>
              <a:t> </a:t>
            </a:r>
            <a:r>
              <a:rPr lang="sk-SK" altLang="sk-SK" dirty="0" err="1" smtClean="0">
                <a:latin typeface="Arial Narrow" panose="020B0606020202030204" pitchFamily="34" charset="0"/>
              </a:rPr>
              <a:t>Development</a:t>
            </a:r>
            <a:r>
              <a:rPr lang="sk-SK" altLang="sk-SK" dirty="0" smtClean="0">
                <a:latin typeface="Arial Narrow" panose="020B0606020202030204" pitchFamily="34" charset="0"/>
              </a:rPr>
              <a:t> Index), ktorý pozostáva z: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HDP PPP per </a:t>
            </a:r>
            <a:r>
              <a:rPr lang="sk-SK" altLang="sk-SK" dirty="0" err="1" smtClean="0">
                <a:latin typeface="Arial Narrow" panose="020B0606020202030204" pitchFamily="34" charset="0"/>
              </a:rPr>
              <a:t>capita</a:t>
            </a:r>
            <a:endParaRPr lang="sk-SK" altLang="sk-SK" dirty="0" smtClean="0">
              <a:latin typeface="Arial Narrow" panose="020B0606020202030204" pitchFamily="34" charset="0"/>
            </a:endParaRPr>
          </a:p>
          <a:p>
            <a:pPr lvl="2" eaLnBrk="1" hangingPunct="1"/>
            <a:r>
              <a:rPr lang="sk-SK" altLang="sk-SK" dirty="0" err="1" smtClean="0">
                <a:latin typeface="Arial Narrow" panose="020B0606020202030204" pitchFamily="34" charset="0"/>
              </a:rPr>
              <a:t>pravdeopodná</a:t>
            </a:r>
            <a:r>
              <a:rPr lang="sk-SK" altLang="sk-SK" dirty="0" smtClean="0">
                <a:latin typeface="Arial Narrow" panose="020B0606020202030204" pitchFamily="34" charset="0"/>
              </a:rPr>
              <a:t> dĺžka života pri narodení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úroveň vzdelanosti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smtClean="0"/>
              <a:t>ekonomické kritériá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ďalšie často aplikované ukazovatele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disponibilita čistou a pitnou vodou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nerastné bohatstvo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spotreba energie na osobu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produktivita práce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zamestnanecká štruktúra pracovnej sily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dopravná a technická infraštruktúra (na obyvateľa/jednotku rozlohy)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spotreba vyrobených kovov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počet spotrebovaných kalórií na obyvateľa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podiel príjmov, ktoré domácnosti spotrebujú na potraviny</a:t>
            </a:r>
          </a:p>
          <a:p>
            <a:pPr lvl="1" eaLnBrk="1" hangingPunct="1"/>
            <a:r>
              <a:rPr lang="sk-SK" altLang="sk-SK" sz="2200" dirty="0" smtClean="0">
                <a:latin typeface="Arial Narrow" panose="020B0606020202030204" pitchFamily="34" charset="0"/>
              </a:rPr>
              <a:t>hodnota úspor na obyvateľa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8213"/>
            <a:ext cx="9144000" cy="591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hlavné svetové regióny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Cole</a:t>
            </a:r>
            <a:r>
              <a:rPr lang="sk-SK" sz="3700" dirty="0">
                <a:latin typeface="+mj-lt"/>
                <a:ea typeface="+mj-ea"/>
                <a:cs typeface="+mj-cs"/>
              </a:rPr>
              <a:t>, 1965)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hlavné svetové regióny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Cole</a:t>
            </a:r>
            <a:r>
              <a:rPr lang="sk-SK" sz="3700" dirty="0">
                <a:latin typeface="+mj-lt"/>
                <a:ea typeface="+mj-ea"/>
                <a:cs typeface="+mj-cs"/>
              </a:rPr>
              <a:t>, 1996)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0"/>
            <a:ext cx="9144000" cy="59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/>
          <a:lstStyle/>
          <a:p>
            <a:pPr eaLnBrk="1" hangingPunct="1"/>
            <a:r>
              <a:rPr lang="sk-SK" altLang="sk-SK" dirty="0" smtClean="0"/>
              <a:t>sociálne a demografické kritériá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>
          <a:xfrm>
            <a:off x="0" y="1196975"/>
            <a:ext cx="9144000" cy="3095625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široká škála ukazovateľov, napr.: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dojčenská mortalita, natalita, </a:t>
            </a:r>
            <a:r>
              <a:rPr lang="sk-SK" altLang="sk-SK" dirty="0" err="1" smtClean="0">
                <a:latin typeface="Arial Narrow" panose="020B0606020202030204" pitchFamily="34" charset="0"/>
              </a:rPr>
              <a:t>fertilita</a:t>
            </a:r>
            <a:r>
              <a:rPr lang="sk-SK" altLang="sk-SK" dirty="0" smtClean="0">
                <a:latin typeface="Arial Narrow" panose="020B0606020202030204" pitchFamily="34" charset="0"/>
              </a:rPr>
              <a:t>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prirodzený prírastok, veková štruktúra obyvateľstva...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štruktúra rodiny, počet detí na 1 ženu...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počet obyvateľov na 1 lekára, počet zamestnaných detí...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ukazovatele migrácie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 bwMode="auto">
          <a:xfrm>
            <a:off x="0" y="4508500"/>
            <a:ext cx="91440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sk-SK" sz="4400" dirty="0">
                <a:latin typeface="+mj-lt"/>
                <a:ea typeface="+mj-ea"/>
                <a:cs typeface="+mj-cs"/>
              </a:rPr>
              <a:t>členstvo v medzinár. organizáciách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0" y="5300663"/>
            <a:ext cx="9144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k-SK" sz="2800" dirty="0">
                <a:latin typeface="Arial Narrow" panose="020B0606020202030204" pitchFamily="34" charset="0"/>
              </a:rPr>
              <a:t>reflektuje politické či kultúrne postavenie štátu v určitom regióne</a:t>
            </a:r>
          </a:p>
          <a:p>
            <a:pPr marL="342900" indent="-342900" eaLnBrk="1" hangingPunct="1">
              <a:spcBef>
                <a:spcPct val="20000"/>
              </a:spcBef>
              <a:buFont typeface="Arial" charset="0"/>
              <a:buChar char="•"/>
              <a:defRPr/>
            </a:pPr>
            <a:r>
              <a:rPr lang="sk-SK" sz="2800" dirty="0">
                <a:latin typeface="Arial Narrow" panose="020B0606020202030204" pitchFamily="34" charset="0"/>
              </a:rPr>
              <a:t>pomerne prudko sa meniaci stav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komplexné </a:t>
            </a:r>
            <a:r>
              <a:rPr lang="sk-SK" sz="3700" dirty="0" err="1">
                <a:latin typeface="+mj-lt"/>
                <a:ea typeface="+mj-ea"/>
                <a:cs typeface="+mj-cs"/>
              </a:rPr>
              <a:t>makroregióny</a:t>
            </a:r>
            <a:r>
              <a:rPr lang="sk-SK" sz="3700" dirty="0">
                <a:latin typeface="+mj-lt"/>
                <a:ea typeface="+mj-ea"/>
                <a:cs typeface="+mj-cs"/>
              </a:rPr>
              <a:t> sveta </a:t>
            </a:r>
            <a:r>
              <a:rPr lang="sk-SK" sz="3000" dirty="0">
                <a:latin typeface="+mj-lt"/>
                <a:ea typeface="+mj-ea"/>
                <a:cs typeface="+mj-cs"/>
              </a:rPr>
              <a:t>(</a:t>
            </a:r>
            <a:r>
              <a:rPr lang="sk-SK" sz="3000" dirty="0" err="1">
                <a:latin typeface="+mj-lt"/>
                <a:ea typeface="+mj-ea"/>
                <a:cs typeface="+mj-cs"/>
              </a:rPr>
              <a:t>Polonský</a:t>
            </a:r>
            <a:r>
              <a:rPr lang="sk-SK" sz="3000" dirty="0">
                <a:latin typeface="+mj-lt"/>
                <a:ea typeface="+mj-ea"/>
                <a:cs typeface="+mj-cs"/>
              </a:rPr>
              <a:t>, 2005)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5538"/>
            <a:ext cx="9144000" cy="4876800"/>
          </a:xfrm>
        </p:spPr>
      </p:pic>
      <p:sp>
        <p:nvSpPr>
          <p:cNvPr id="16388" name="BlokTextu 5"/>
          <p:cNvSpPr txBox="1">
            <a:spLocks noChangeArrowheads="1"/>
          </p:cNvSpPr>
          <p:nvPr/>
        </p:nvSpPr>
        <p:spPr bwMode="auto">
          <a:xfrm>
            <a:off x="0" y="6237288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k-SK" altLang="sk-SK" sz="1800" i="1" dirty="0" smtClean="0">
                <a:latin typeface="Arial" panose="020B0604020202020204" pitchFamily="34" charset="0"/>
              </a:rPr>
              <a:t>- z praktického hľadiska budeme aplikovať s miernymi odlišnosťami</a:t>
            </a:r>
            <a:endParaRPr lang="sk-SK" altLang="sk-SK" sz="18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obsahu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Rozdeliť svet na relatívne homogénne regióny skĺbením všetkých prírodných, ekonomických, politických, demografických, historických a iných faktorov s rešpektovaním súčasných administratívnych hraníc, ktoré vytvárajú z každého štátu relatívne samostatný sociálno-ekonomický systém, je vždy zložitá a diskutabilná úloha</a:t>
            </a:r>
          </a:p>
          <a:p>
            <a:pPr lvl="3" eaLnBrk="1" hangingPunct="1"/>
            <a:r>
              <a:rPr lang="sk-SK" altLang="sk-SK" i="1" dirty="0" smtClean="0">
                <a:latin typeface="Arial Narrow" panose="020B0606020202030204" pitchFamily="34" charset="0"/>
              </a:rPr>
              <a:t>(upravené podľa </a:t>
            </a:r>
            <a:r>
              <a:rPr lang="sk-SK" altLang="sk-SK" i="1" dirty="0" err="1" smtClean="0">
                <a:latin typeface="Arial Narrow" panose="020B0606020202030204" pitchFamily="34" charset="0"/>
              </a:rPr>
              <a:t>Baar</a:t>
            </a:r>
            <a:r>
              <a:rPr lang="sk-SK" altLang="sk-SK" i="1" dirty="0" smtClean="0">
                <a:latin typeface="Arial Narrow" panose="020B0606020202030204" pitchFamily="34" charset="0"/>
              </a:rPr>
              <a:t> a Šindler, 1988, p. 202)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vybrané kategórie </a:t>
            </a:r>
            <a:r>
              <a:rPr lang="sk-SK" sz="3600" dirty="0" err="1" smtClean="0"/>
              <a:t>regionalizačných</a:t>
            </a:r>
            <a:r>
              <a:rPr lang="sk-SK" sz="3600" dirty="0" smtClean="0"/>
              <a:t> kritérií</a:t>
            </a:r>
            <a:endParaRPr lang="sk-SK" sz="36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fyzickogeografické</a:t>
            </a:r>
          </a:p>
          <a:p>
            <a:r>
              <a:rPr lang="sk-SK" dirty="0" smtClean="0"/>
              <a:t>kultúrne</a:t>
            </a:r>
          </a:p>
          <a:p>
            <a:pPr lvl="1"/>
            <a:r>
              <a:rPr lang="sk-SK" dirty="0" smtClean="0"/>
              <a:t>v užšom aj širšom zmysle</a:t>
            </a:r>
          </a:p>
          <a:p>
            <a:r>
              <a:rPr lang="sk-SK" dirty="0" smtClean="0"/>
              <a:t>ekonomické</a:t>
            </a:r>
          </a:p>
          <a:p>
            <a:r>
              <a:rPr lang="sk-SK" dirty="0" smtClean="0"/>
              <a:t>geopolitické </a:t>
            </a:r>
          </a:p>
          <a:p>
            <a:r>
              <a:rPr lang="sk-SK" dirty="0" smtClean="0"/>
              <a:t>sociálno-demografické</a:t>
            </a:r>
          </a:p>
          <a:p>
            <a:r>
              <a:rPr lang="sk-SK" dirty="0" smtClean="0"/>
              <a:t>historicko-geografické</a:t>
            </a:r>
          </a:p>
          <a:p>
            <a:r>
              <a:rPr lang="sk-SK" dirty="0" smtClean="0"/>
              <a:t>iné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0770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fyzickogeografické kritériá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63711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primárne dané rozmiestnením pevninskej a oceánskej masy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členenie na kontinenty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sekundárne aspekty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reliéf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vegetačná pokrývka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často podmieňujú rozmiestnenie obyvateľstva a diferenciáciu jeho aktivít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Arial Narrow" panose="020B0606020202030204" pitchFamily="34" charset="0"/>
              </a:rPr>
              <a:t>vytvárajú regióny s ostrejším (Indický subkontinent) alebo pozvoľným (Severná a </a:t>
            </a:r>
            <a:r>
              <a:rPr lang="sk-SK" dirty="0" err="1" smtClean="0">
                <a:latin typeface="Arial Narrow" panose="020B0606020202030204" pitchFamily="34" charset="0"/>
              </a:rPr>
              <a:t>Subsaharská</a:t>
            </a:r>
            <a:r>
              <a:rPr lang="sk-SK" dirty="0" smtClean="0">
                <a:latin typeface="Arial Narrow" panose="020B0606020202030204" pitchFamily="34" charset="0"/>
              </a:rPr>
              <a:t> Afrika) ohraničením</a:t>
            </a:r>
            <a:endParaRPr lang="sk-SK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/>
              <a:t>kultúrne </a:t>
            </a:r>
            <a:r>
              <a:rPr lang="sk-SK" altLang="sk-SK" dirty="0" smtClean="0"/>
              <a:t>kritériá</a:t>
            </a:r>
            <a:endParaRPr lang="sk-SK" altLang="sk-SK" dirty="0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dirty="0" smtClean="0">
                <a:latin typeface="Arial Narrow" panose="020B0606020202030204" pitchFamily="34" charset="0"/>
              </a:rPr>
              <a:t>základné </a:t>
            </a:r>
            <a:r>
              <a:rPr lang="sk-SK" altLang="sk-SK" dirty="0" smtClean="0">
                <a:latin typeface="Arial Narrow" panose="020B0606020202030204" pitchFamily="34" charset="0"/>
              </a:rPr>
              <a:t>delenie: úzke a široké poňatie</a:t>
            </a:r>
          </a:p>
          <a:p>
            <a:pPr eaLnBrk="1" hangingPunct="1"/>
            <a:r>
              <a:rPr lang="sk-SK" altLang="sk-SK" b="1" i="1" dirty="0" smtClean="0">
                <a:latin typeface="Arial Narrow" panose="020B0606020202030204" pitchFamily="34" charset="0"/>
              </a:rPr>
              <a:t>úzko chápané kultúrne kritériá: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dané bezprostredne religióznou, etnickou a/alebo jazykovou štruktúrou obyvateľstva štátov, príp. skupín národov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členenia na kultúrno-civilizačné regióny, resp. civilizačné sféry, príklad: </a:t>
            </a:r>
            <a:r>
              <a:rPr lang="sk-SK" altLang="sk-SK" dirty="0" err="1" smtClean="0">
                <a:latin typeface="Arial Narrow" panose="020B0606020202030204" pitchFamily="34" charset="0"/>
              </a:rPr>
              <a:t>Huntington</a:t>
            </a:r>
            <a:r>
              <a:rPr lang="sk-SK" altLang="sk-SK" dirty="0" smtClean="0">
                <a:latin typeface="Arial Narrow" panose="020B0606020202030204" pitchFamily="34" charset="0"/>
              </a:rPr>
              <a:t> 2001; </a:t>
            </a:r>
            <a:r>
              <a:rPr lang="sk-SK" altLang="sk-SK" dirty="0" err="1" smtClean="0">
                <a:latin typeface="Arial Narrow" panose="020B0606020202030204" pitchFamily="34" charset="0"/>
              </a:rPr>
              <a:t>Baar</a:t>
            </a:r>
            <a:r>
              <a:rPr lang="sk-SK" altLang="sk-SK" dirty="0" smtClean="0">
                <a:latin typeface="Arial Narrow" panose="020B0606020202030204" pitchFamily="34" charset="0"/>
              </a:rPr>
              <a:t> 2002;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civilizácie sveta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Huntington</a:t>
            </a:r>
            <a:r>
              <a:rPr lang="sk-SK" sz="3700" dirty="0">
                <a:latin typeface="+mj-lt"/>
                <a:ea typeface="+mj-ea"/>
                <a:cs typeface="+mj-cs"/>
              </a:rPr>
              <a:t>, 2001)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981075"/>
            <a:ext cx="897572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6938"/>
            <a:ext cx="9144000" cy="596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sz="3700" dirty="0">
                <a:latin typeface="+mj-lt"/>
                <a:ea typeface="+mj-ea"/>
                <a:cs typeface="+mj-cs"/>
              </a:rPr>
              <a:t>civilizačné sféry a civilizácie sveta (</a:t>
            </a:r>
            <a:r>
              <a:rPr lang="sk-SK" sz="3700" dirty="0" err="1">
                <a:latin typeface="+mj-lt"/>
                <a:ea typeface="+mj-ea"/>
                <a:cs typeface="+mj-cs"/>
              </a:rPr>
              <a:t>Baar</a:t>
            </a:r>
            <a:r>
              <a:rPr lang="sk-SK" sz="3700" dirty="0">
                <a:latin typeface="+mj-lt"/>
                <a:ea typeface="+mj-ea"/>
                <a:cs typeface="+mj-cs"/>
              </a:rPr>
              <a:t>, 2002)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obsahu 2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/>
            <a:r>
              <a:rPr lang="sk-SK" altLang="sk-SK" b="1" i="1" dirty="0" smtClean="0">
                <a:latin typeface="Arial Narrow" panose="020B0606020202030204" pitchFamily="34" charset="0"/>
              </a:rPr>
              <a:t>širšie chápané kultúrne kritériá: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zaraďujeme sem rôzne aspekty </a:t>
            </a:r>
            <a:r>
              <a:rPr lang="sk-SK" altLang="sk-SK" b="1" dirty="0" smtClean="0">
                <a:latin typeface="Arial Narrow" panose="020B0606020202030204" pitchFamily="34" charset="0"/>
              </a:rPr>
              <a:t>prejavov</a:t>
            </a:r>
            <a:r>
              <a:rPr lang="sk-SK" altLang="sk-SK" dirty="0" smtClean="0">
                <a:latin typeface="Arial Narrow" panose="020B0606020202030204" pitchFamily="34" charset="0"/>
              </a:rPr>
              <a:t> ľudskej spoločnosti</a:t>
            </a:r>
          </a:p>
          <a:p>
            <a:pPr lvl="1" eaLnBrk="1" hangingPunct="1"/>
            <a:r>
              <a:rPr lang="sk-SK" altLang="sk-SK" dirty="0" smtClean="0">
                <a:latin typeface="Arial Narrow" panose="020B0606020202030204" pitchFamily="34" charset="0"/>
              </a:rPr>
              <a:t>príklady:</a:t>
            </a:r>
          </a:p>
          <a:p>
            <a:pPr lvl="2" eaLnBrk="1" hangingPunct="1"/>
            <a:r>
              <a:rPr lang="sk-SK" altLang="sk-SK" dirty="0" err="1" smtClean="0">
                <a:latin typeface="Arial Narrow" panose="020B0606020202030204" pitchFamily="34" charset="0"/>
              </a:rPr>
              <a:t>Haggett</a:t>
            </a:r>
            <a:r>
              <a:rPr lang="sk-SK" altLang="sk-SK" dirty="0" smtClean="0">
                <a:latin typeface="Arial Narrow" panose="020B0606020202030204" pitchFamily="34" charset="0"/>
              </a:rPr>
              <a:t>, 1975: kultúrne elementy späté so sociálnou organizáciou spoločnosti, s technológiou, jazykom a biologickými osobitosťami danej populácie</a:t>
            </a:r>
          </a:p>
          <a:p>
            <a:pPr lvl="2" eaLnBrk="1" hangingPunct="1"/>
            <a:r>
              <a:rPr lang="sk-SK" altLang="sk-SK" dirty="0" smtClean="0">
                <a:latin typeface="Arial Narrow" panose="020B0606020202030204" pitchFamily="34" charset="0"/>
              </a:rPr>
              <a:t>De </a:t>
            </a:r>
            <a:r>
              <a:rPr lang="sk-SK" altLang="sk-SK" dirty="0" err="1" smtClean="0">
                <a:latin typeface="Arial Narrow" panose="020B0606020202030204" pitchFamily="34" charset="0"/>
              </a:rPr>
              <a:t>Blij</a:t>
            </a:r>
            <a:r>
              <a:rPr lang="sk-SK" altLang="sk-SK" dirty="0" smtClean="0">
                <a:latin typeface="Arial Narrow" panose="020B0606020202030204" pitchFamily="34" charset="0"/>
              </a:rPr>
              <a:t>, </a:t>
            </a:r>
            <a:r>
              <a:rPr lang="sk-SK" altLang="sk-SK" dirty="0" err="1" smtClean="0">
                <a:latin typeface="Arial Narrow" panose="020B0606020202030204" pitchFamily="34" charset="0"/>
              </a:rPr>
              <a:t>Muller</a:t>
            </a:r>
            <a:r>
              <a:rPr lang="sk-SK" altLang="sk-SK" dirty="0" smtClean="0">
                <a:latin typeface="Arial Narrow" panose="020B0606020202030204" pitchFamily="34" charset="0"/>
              </a:rPr>
              <a:t>, 1988: prevládajúci štýl obliekania, architektúru budov, vzhľad polí a fariem a systémy vzdelávania, vlády a práva</a:t>
            </a:r>
          </a:p>
          <a:p>
            <a:pPr lvl="3" eaLnBrk="1" hangingPunct="1"/>
            <a:r>
              <a:rPr lang="sk-SK" altLang="sk-SK" dirty="0" smtClean="0">
                <a:latin typeface="Arial Narrow" panose="020B0606020202030204" pitchFamily="34" charset="0"/>
              </a:rPr>
              <a:t>pojem kultúra obsahuje nielen mozaiku jazykov a náboženstiev, ale aj prevládajúcich hodnôt, životných štýlov a pod.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0" y="188913"/>
            <a:ext cx="9144000" cy="6477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sk-SK" sz="3700">
                <a:latin typeface="Calibri" pitchFamily="34" charset="0"/>
              </a:rPr>
              <a:t>hlavné svetové kultúrne oblasti </a:t>
            </a:r>
            <a:r>
              <a:rPr lang="sk-SK" sz="2500">
                <a:latin typeface="Calibri" pitchFamily="34" charset="0"/>
              </a:rPr>
              <a:t>(de Blij, Muller, 1988)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964613" cy="577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489</Words>
  <Application>Microsoft Office PowerPoint</Application>
  <PresentationFormat>Prezentácia na obrazovke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Arial Nova</vt:lpstr>
      <vt:lpstr>Calibri</vt:lpstr>
      <vt:lpstr>Motív Office</vt:lpstr>
      <vt:lpstr>Makroregióny sveta vybrané prístupy k regionalizáciám na globálnej úrovni</vt:lpstr>
      <vt:lpstr>Prezentácia programu PowerPoint</vt:lpstr>
      <vt:lpstr>vybrané kategórie regionalizačných kritérií</vt:lpstr>
      <vt:lpstr>fyzickogeografické kritériá</vt:lpstr>
      <vt:lpstr>kultúrne kritériá</vt:lpstr>
      <vt:lpstr>Prezentácia programu PowerPoint</vt:lpstr>
      <vt:lpstr>Prezentácia programu PowerPoint</vt:lpstr>
      <vt:lpstr>Prezentácia programu PowerPoint</vt:lpstr>
      <vt:lpstr>Prezentácia programu PowerPoint</vt:lpstr>
      <vt:lpstr>ekonomické kritériá</vt:lpstr>
      <vt:lpstr>ekonomické kritériá</vt:lpstr>
      <vt:lpstr>Prezentácia programu PowerPoint</vt:lpstr>
      <vt:lpstr>Prezentácia programu PowerPoint</vt:lpstr>
      <vt:lpstr>sociálne a demografické kritériá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Makroregióny sveta</dc:title>
  <dc:creator>Laco</dc:creator>
  <cp:lastModifiedBy>lacor</cp:lastModifiedBy>
  <cp:revision>24</cp:revision>
  <dcterms:created xsi:type="dcterms:W3CDTF">2014-02-09T19:32:58Z</dcterms:created>
  <dcterms:modified xsi:type="dcterms:W3CDTF">2021-09-22T13:33:36Z</dcterms:modified>
</cp:coreProperties>
</file>