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2" r:id="rId3"/>
    <p:sldId id="323" r:id="rId4"/>
    <p:sldId id="334" r:id="rId5"/>
    <p:sldId id="336" r:id="rId6"/>
    <p:sldId id="337" r:id="rId7"/>
    <p:sldId id="324" r:id="rId8"/>
    <p:sldId id="325" r:id="rId9"/>
    <p:sldId id="338" r:id="rId10"/>
    <p:sldId id="326" r:id="rId11"/>
    <p:sldId id="327" r:id="rId12"/>
    <p:sldId id="328" r:id="rId13"/>
    <p:sldId id="344" r:id="rId14"/>
    <p:sldId id="329" r:id="rId15"/>
    <p:sldId id="330" r:id="rId16"/>
    <p:sldId id="331" r:id="rId17"/>
    <p:sldId id="333" r:id="rId18"/>
    <p:sldId id="332" r:id="rId19"/>
    <p:sldId id="340" r:id="rId20"/>
    <p:sldId id="341" r:id="rId21"/>
    <p:sldId id="342" r:id="rId22"/>
    <p:sldId id="343" r:id="rId23"/>
    <p:sldId id="349" r:id="rId24"/>
    <p:sldId id="345" r:id="rId25"/>
    <p:sldId id="346" r:id="rId26"/>
    <p:sldId id="347" r:id="rId27"/>
    <p:sldId id="361" r:id="rId28"/>
    <p:sldId id="358" r:id="rId29"/>
    <p:sldId id="353" r:id="rId30"/>
    <p:sldId id="352" r:id="rId31"/>
    <p:sldId id="362" r:id="rId32"/>
    <p:sldId id="355" r:id="rId33"/>
    <p:sldId id="357" r:id="rId34"/>
    <p:sldId id="360" r:id="rId35"/>
    <p:sldId id="348" r:id="rId36"/>
    <p:sldId id="350" r:id="rId37"/>
    <p:sldId id="351" r:id="rId38"/>
    <p:sldId id="359" r:id="rId39"/>
    <p:sldId id="364" r:id="rId40"/>
    <p:sldId id="363" r:id="rId4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78C427E-35CA-42A6-86B0-4C0D5A376F68}" type="datetimeFigureOut">
              <a:rPr lang="sk-SK" smtClean="0"/>
              <a:t>23. 10. 2025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AFBE973-DFCB-444B-9C90-50FC9ECE586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s.mun.ca/~bstephenson/2130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oregon.edu/rel321f15drreis/resources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salm11918.org/References/Technical-References/Family-Tree-of-Christian-Denomination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pcollection.files.wordpress.com/2012/06/crusades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militarybattles.com/assets/images/Crusader_States_Map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sers.clas.ufl.edu/fcurta/holywar.html" TargetMode="Externa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ailynewsegypt.com/2013/06/19/the-emergence-of-christianity-in-egyp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ebsupport1.citytech.cuny.edu/faculty/pcatapano/WC2/wc2maps/16e_Map_13.02.jp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acaulay.cuny.edu/eportfolios/drabik10website/tools/religion-flow-char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ayhuffmanssite.weebly.com/" TargetMode="Externa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thforsaints.com/Christian_Denominations/denomination_history/denomination_history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layhuffmanssite.weebly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rilliantmaps.com/religion-world-map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rilliantmaps.com/religion-world-map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omasgraz.net/glass/map-konf.gif" TargetMode="Externa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humannageografia.sk/demografickyatlas/stiahnutie/demograficky_atlas_2014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estudy.org/maps/main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kostolyslovenska.sk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laboutworldview.org/christian-economics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oregon.edu/rel321f15drreis/resources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0"/>
            <a:ext cx="7543800" cy="3080792"/>
          </a:xfrm>
          <a:solidFill>
            <a:srgbClr val="FFC000"/>
          </a:solidFill>
        </p:spPr>
        <p:txBody>
          <a:bodyPr/>
          <a:lstStyle/>
          <a:p>
            <a:r>
              <a:rPr lang="sk-SK" dirty="0">
                <a:effectLst>
                  <a:outerShdw blurRad="25400" dist="38100" dir="2700000" sx="101000" sy="101000" algn="tl">
                    <a:schemeClr val="bg1">
                      <a:alpha val="80000"/>
                    </a:schemeClr>
                  </a:outerShdw>
                </a:effectLst>
              </a:rPr>
              <a:t>Geografia              </a:t>
            </a:r>
            <a:r>
              <a:rPr lang="en-GB" dirty="0">
                <a:effectLst>
                  <a:outerShdw blurRad="25400" dist="38100" dir="2700000" sx="101000" sy="101000" algn="tl">
                    <a:schemeClr val="bg1">
                      <a:alpha val="80000"/>
                    </a:schemeClr>
                  </a:outerShdw>
                </a:effectLst>
              </a:rPr>
              <a:t>4</a:t>
            </a:r>
            <a:r>
              <a:rPr lang="sk-SK" dirty="0">
                <a:effectLst>
                  <a:outerShdw blurRad="25400" dist="38100" dir="2700000" sx="101000" sy="101000" algn="tl">
                    <a:schemeClr val="bg1">
                      <a:alpha val="80000"/>
                    </a:schemeClr>
                  </a:outerShdw>
                </a:effectLst>
              </a:rPr>
              <a:t> náboženstiev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7543800" cy="1224136"/>
          </a:xfrm>
        </p:spPr>
        <p:txBody>
          <a:bodyPr>
            <a:normAutofit/>
          </a:bodyPr>
          <a:lstStyle/>
          <a:p>
            <a:pPr algn="ctr">
              <a:buClr>
                <a:srgbClr val="0070C0"/>
              </a:buClr>
            </a:pPr>
            <a:r>
              <a:rPr lang="sk-SK" sz="7200" dirty="0">
                <a:solidFill>
                  <a:srgbClr val="002060"/>
                </a:solidFill>
              </a:rPr>
              <a:t>Kresťanstvo</a:t>
            </a:r>
          </a:p>
        </p:txBody>
      </p:sp>
    </p:spTree>
    <p:extLst>
      <p:ext uri="{BB962C8B-B14F-4D97-AF65-F5344CB8AC3E}">
        <p14:creationId xmlns:p14="http://schemas.microsoft.com/office/powerpoint/2010/main" val="2174635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rozšírenie kresťanstva v prvých storočiach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pic>
        <p:nvPicPr>
          <p:cNvPr id="6146" name="Picture 2" descr="http://www.ucs.mun.ca/~bstephenson/Courses/spread_christiani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51010"/>
            <a:ext cx="6408712" cy="47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619672" y="6597352"/>
            <a:ext cx="590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>
                <a:solidFill>
                  <a:schemeClr val="bg1">
                    <a:lumMod val="95000"/>
                  </a:schemeClr>
                </a:solidFill>
                <a:hlinkClick r:id="rId3"/>
              </a:rPr>
              <a:t>zdroj</a:t>
            </a:r>
            <a:endParaRPr lang="sk-SK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79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logs.uoregon.edu/rel321f15drreis/files/2015/09/map-orthodoxy-heresy-2anu4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31" y="1879524"/>
            <a:ext cx="7385069" cy="497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pravoverní kresťania a heretici (r. 450)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0" y="64806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" y="2564904"/>
            <a:ext cx="1758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Arial Narrow" panose="020B0606020202030204" pitchFamily="34" charset="0"/>
              </a:rPr>
              <a:t>hlavné centrá </a:t>
            </a:r>
            <a:r>
              <a:rPr lang="sk-SK" b="1" i="1" dirty="0">
                <a:latin typeface="Arial Narrow" panose="020B0606020202030204" pitchFamily="34" charset="0"/>
              </a:rPr>
              <a:t>(patriarcháty)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Rím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Konštantínopol</a:t>
            </a:r>
          </a:p>
          <a:p>
            <a:pPr marL="285750" indent="-285750">
              <a:buFontTx/>
              <a:buChar char="-"/>
            </a:pPr>
            <a:r>
              <a:rPr lang="sk-SK" dirty="0" err="1">
                <a:latin typeface="Arial Narrow" panose="020B0606020202030204" pitchFamily="34" charset="0"/>
              </a:rPr>
              <a:t>Antiochia</a:t>
            </a:r>
            <a:endParaRPr lang="sk-SK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Jeruzalem</a:t>
            </a:r>
          </a:p>
          <a:p>
            <a:pPr marL="285750" indent="-285750">
              <a:buFontTx/>
              <a:buChar char="-"/>
            </a:pPr>
            <a:r>
              <a:rPr lang="sk-SK" dirty="0">
                <a:latin typeface="Arial Narrow" panose="020B0606020202030204" pitchFamily="34" charset="0"/>
              </a:rPr>
              <a:t>Alexandria</a:t>
            </a:r>
            <a:endParaRPr lang="en-GB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39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84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po páde Rímskej ríše</a:t>
            </a:r>
            <a:br>
              <a:rPr lang="sk-SK" dirty="0"/>
            </a:br>
            <a:r>
              <a:rPr lang="sk-SK" dirty="0"/>
              <a:t>(zvyčajne r. 476)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204864"/>
            <a:ext cx="8424936" cy="4653136"/>
          </a:xfrm>
        </p:spPr>
        <p:txBody>
          <a:bodyPr>
            <a:normAutofit/>
          </a:bodyPr>
          <a:lstStyle/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oslabenie pozície Ríma ako centra kresťanstva (rímsky biskup má hlavné slovo)</a:t>
            </a:r>
          </a:p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na východe pokračuje rozkvet kresťanstva s centrom </a:t>
            </a:r>
            <a:br>
              <a:rPr lang="en-GB" dirty="0">
                <a:solidFill>
                  <a:srgbClr val="002060"/>
                </a:solidFill>
              </a:rPr>
            </a:br>
            <a:r>
              <a:rPr lang="sk-SK" dirty="0">
                <a:solidFill>
                  <a:srgbClr val="002060"/>
                </a:solidFill>
              </a:rPr>
              <a:t>v Konštantínopole</a:t>
            </a:r>
          </a:p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na západe rastie význam pápeža aj ako politickej sily</a:t>
            </a:r>
          </a:p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rastie napätie medzi východnou a západnou kresťanskou cirkvou</a:t>
            </a:r>
          </a:p>
          <a:p>
            <a:pPr lvl="1"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v teologických, ale najmä politických otázkach</a:t>
            </a:r>
          </a:p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r. 988 – kristianizácia Kyjevskej Rusi (krst Rusi</a:t>
            </a:r>
            <a:r>
              <a:rPr lang="en-GB" dirty="0">
                <a:solidFill>
                  <a:srgbClr val="002060"/>
                </a:solidFill>
              </a:rPr>
              <a:t>; </a:t>
            </a:r>
            <a:r>
              <a:rPr lang="en-GB" dirty="0" err="1">
                <a:solidFill>
                  <a:srgbClr val="002060"/>
                </a:solidFill>
              </a:rPr>
              <a:t>Vladimír</a:t>
            </a:r>
            <a:r>
              <a:rPr lang="en-GB" dirty="0">
                <a:solidFill>
                  <a:srgbClr val="002060"/>
                </a:solidFill>
              </a:rPr>
              <a:t> I</a:t>
            </a:r>
            <a:r>
              <a:rPr lang="sk-SK" dirty="0">
                <a:solidFill>
                  <a:srgbClr val="002060"/>
                </a:solidFill>
              </a:rPr>
              <a:t>)</a:t>
            </a:r>
          </a:p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r. 1054 – VEĽKÁ SCHIZMA</a:t>
            </a:r>
          </a:p>
        </p:txBody>
      </p:sp>
      <p:sp>
        <p:nvSpPr>
          <p:cNvPr id="5" name="Obdĺžnik 4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</p:spTree>
    <p:extLst>
      <p:ext uri="{BB962C8B-B14F-4D97-AF65-F5344CB8AC3E}">
        <p14:creationId xmlns:p14="http://schemas.microsoft.com/office/powerpoint/2010/main" val="357798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2364904"/>
            <a:ext cx="8047856" cy="388620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Veľká schizma znamená rozkol kresťanstva na dve hlavné vetvy:</a:t>
            </a:r>
          </a:p>
          <a:p>
            <a:r>
              <a:rPr lang="sk-SK" dirty="0"/>
              <a:t>KATOLICIZMUS/západný obrad (Rím) a PRAVOSLÁVIE/východný obrad (Konštantínopol)</a:t>
            </a:r>
          </a:p>
          <a:p>
            <a:pPr lvl="1"/>
            <a:r>
              <a:rPr lang="sk-SK" dirty="0"/>
              <a:t>snahy o znovu zjednotenie pretrvávajú</a:t>
            </a:r>
          </a:p>
          <a:p>
            <a:pPr lvl="1"/>
            <a:r>
              <a:rPr lang="sk-SK" dirty="0"/>
              <a:t>uzatváranie únií (1274 </a:t>
            </a:r>
            <a:r>
              <a:rPr lang="sk-SK" dirty="0" err="1"/>
              <a:t>Lyon</a:t>
            </a:r>
            <a:r>
              <a:rPr lang="sk-SK" dirty="0"/>
              <a:t>, 1439 Florencia) – nemajú dlhé trvanie</a:t>
            </a:r>
          </a:p>
          <a:p>
            <a:pPr lvl="1"/>
            <a:r>
              <a:rPr lang="sk-SK" dirty="0"/>
              <a:t>1596 – </a:t>
            </a:r>
            <a:r>
              <a:rPr lang="sk-SK" dirty="0" err="1"/>
              <a:t>Brestlitovská</a:t>
            </a:r>
            <a:r>
              <a:rPr lang="sk-SK" dirty="0"/>
              <a:t> únia</a:t>
            </a:r>
          </a:p>
          <a:p>
            <a:pPr lvl="2"/>
            <a:r>
              <a:rPr lang="sk-SK" dirty="0"/>
              <a:t>pramenila zo snahy zjednotiť východnú a západnú cirkev v Poľsko-Litovskom štáte</a:t>
            </a:r>
          </a:p>
          <a:p>
            <a:pPr lvl="1"/>
            <a:r>
              <a:rPr lang="sk-SK" dirty="0"/>
              <a:t>1646 – Užhorodská únia</a:t>
            </a:r>
          </a:p>
          <a:p>
            <a:pPr lvl="1"/>
            <a:endParaRPr lang="sk-SK" dirty="0"/>
          </a:p>
          <a:p>
            <a:pPr lvl="1"/>
            <a:r>
              <a:rPr lang="sk-SK" dirty="0">
                <a:solidFill>
                  <a:srgbClr val="002060"/>
                </a:solidFill>
              </a:rPr>
              <a:t>=&gt; </a:t>
            </a:r>
            <a:r>
              <a:rPr lang="sk-SK" dirty="0" err="1">
                <a:solidFill>
                  <a:srgbClr val="002060"/>
                </a:solidFill>
              </a:rPr>
              <a:t>Uniati</a:t>
            </a:r>
            <a:r>
              <a:rPr lang="sk-SK" dirty="0">
                <a:solidFill>
                  <a:srgbClr val="002060"/>
                </a:solidFill>
              </a:rPr>
              <a:t>, resp. u nás najmä GRÉCKOKATOLÍCI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31984" y="548680"/>
            <a:ext cx="6781800" cy="1600200"/>
          </a:xfrm>
        </p:spPr>
        <p:txBody>
          <a:bodyPr>
            <a:normAutofit/>
          </a:bodyPr>
          <a:lstStyle/>
          <a:p>
            <a:r>
              <a:rPr lang="en-GB" dirty="0" err="1"/>
              <a:t>Veľká</a:t>
            </a:r>
            <a:r>
              <a:rPr lang="en-GB" dirty="0"/>
              <a:t> </a:t>
            </a:r>
            <a:r>
              <a:rPr lang="en-GB" dirty="0" err="1"/>
              <a:t>shizma</a:t>
            </a:r>
            <a:r>
              <a:rPr lang="en-GB" dirty="0"/>
              <a:t> a </a:t>
            </a:r>
            <a:r>
              <a:rPr lang="en-GB" dirty="0" err="1"/>
              <a:t>únie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233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364904"/>
            <a:ext cx="7543800" cy="3886200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43508" y="644633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2"/>
              </a:rPr>
              <a:t>zdroj</a:t>
            </a:r>
            <a:endParaRPr lang="sk-SK" dirty="0"/>
          </a:p>
        </p:txBody>
      </p:sp>
      <p:pic>
        <p:nvPicPr>
          <p:cNvPr id="10244" name="Picture 4" descr="http://www.psalm11918.org/images/articles/denominations/Denomin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12"/>
            <a:ext cx="9176110" cy="52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361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1008112"/>
          </a:xfrm>
        </p:spPr>
        <p:txBody>
          <a:bodyPr/>
          <a:lstStyle/>
          <a:p>
            <a:r>
              <a:rPr lang="sk-SK" dirty="0"/>
              <a:t>cirkev v stredoveku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364904"/>
            <a:ext cx="7543800" cy="3886200"/>
          </a:xfrm>
        </p:spPr>
        <p:txBody>
          <a:bodyPr/>
          <a:lstStyle/>
          <a:p>
            <a:r>
              <a:rPr lang="sk-SK" dirty="0"/>
              <a:t>od 11. stor. turecké kmene čoraz viac ohrozujú byzantskú moc v Anatólii</a:t>
            </a:r>
          </a:p>
          <a:p>
            <a:r>
              <a:rPr lang="sk-SK" dirty="0"/>
              <a:t>napriek schizme, Byzantský cisár </a:t>
            </a:r>
            <a:r>
              <a:rPr lang="sk-SK" dirty="0" err="1"/>
              <a:t>Alexios</a:t>
            </a:r>
            <a:r>
              <a:rPr lang="sk-SK" dirty="0"/>
              <a:t> I žiada pápeža Urbana II. o vojenskú pomoc</a:t>
            </a:r>
          </a:p>
          <a:p>
            <a:r>
              <a:rPr lang="sk-SK" dirty="0"/>
              <a:t>odpoveďou sú križiacke výpravy</a:t>
            </a:r>
          </a:p>
          <a:p>
            <a:pPr lvl="1"/>
            <a:r>
              <a:rPr lang="sk-SK" dirty="0"/>
              <a:t>1096 – 1487 – séria deviatich výprav v rôznych formách </a:t>
            </a:r>
          </a:p>
          <a:p>
            <a:pPr lvl="1"/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</p:spTree>
    <p:extLst>
      <p:ext uri="{BB962C8B-B14F-4D97-AF65-F5344CB8AC3E}">
        <p14:creationId xmlns:p14="http://schemas.microsoft.com/office/powerpoint/2010/main" val="400224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84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trasy štyroch hlavných križiackych výprav</a:t>
            </a:r>
          </a:p>
        </p:txBody>
      </p:sp>
      <p:sp>
        <p:nvSpPr>
          <p:cNvPr id="5" name="Obdĺžnik 4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pic>
        <p:nvPicPr>
          <p:cNvPr id="11266" name="Picture 2" descr="https://mapcollection.files.wordpress.com/2012/06/crusad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11993"/>
            <a:ext cx="8281987" cy="46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5496" y="63813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1657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1080120"/>
          </a:xfrm>
        </p:spPr>
        <p:txBody>
          <a:bodyPr/>
          <a:lstStyle/>
          <a:p>
            <a:r>
              <a:rPr lang="sk-SK" dirty="0"/>
              <a:t>križiacke štáty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364904"/>
            <a:ext cx="7543800" cy="38862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pic>
        <p:nvPicPr>
          <p:cNvPr id="12290" name="Picture 2" descr="http://www.greatmilitarybattles.com/assets/images/Crusader_States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8256"/>
            <a:ext cx="38385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95536" y="65253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sk-SK" dirty="0"/>
          </a:p>
        </p:txBody>
      </p:sp>
      <p:pic>
        <p:nvPicPr>
          <p:cNvPr id="12292" name="Picture 4" descr="http://www.recklessbooks.co.uk/communities/9/004/007/811/829/images/4532442571_525x6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80"/>
            <a:ext cx="4331151" cy="55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572000" y="6125552"/>
            <a:ext cx="4331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 čase najväčšieho rozsahu okolo r. 1144</a:t>
            </a:r>
          </a:p>
          <a:p>
            <a:r>
              <a:rPr lang="sk-SK" dirty="0">
                <a:hlinkClick r:id="rId5"/>
              </a:rPr>
              <a:t>zdroj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464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katolícka cirkev </a:t>
            </a:r>
            <a:br>
              <a:rPr lang="sk-SK" dirty="0"/>
            </a:br>
            <a:r>
              <a:rPr lang="sk-SK" dirty="0"/>
              <a:t>v stredoveku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364904"/>
            <a:ext cx="7543800" cy="3886200"/>
          </a:xfrm>
        </p:spPr>
        <p:txBody>
          <a:bodyPr/>
          <a:lstStyle/>
          <a:p>
            <a:r>
              <a:rPr lang="sk-SK" dirty="0"/>
              <a:t>11. – 15. stor. – obrodenie cirkevného života na západe</a:t>
            </a:r>
          </a:p>
          <a:p>
            <a:r>
              <a:rPr lang="sk-SK" dirty="0"/>
              <a:t>upevňovanie politického i mocenského postavenia predstaviteľov cirkvi</a:t>
            </a:r>
          </a:p>
          <a:p>
            <a:r>
              <a:rPr lang="sk-SK" dirty="0"/>
              <a:t>rast nespokojnosti v teologických kruhoch</a:t>
            </a:r>
          </a:p>
          <a:p>
            <a:pPr lvl="1"/>
            <a:r>
              <a:rPr lang="sk-SK" dirty="0"/>
              <a:t>i všeobecne v laickom prostredí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</p:spTree>
    <p:extLst>
      <p:ext uri="{BB962C8B-B14F-4D97-AF65-F5344CB8AC3E}">
        <p14:creationId xmlns:p14="http://schemas.microsoft.com/office/powerpoint/2010/main" val="18443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reformácia – </a:t>
            </a:r>
            <a:br>
              <a:rPr lang="sk-SK" dirty="0"/>
            </a:br>
            <a:r>
              <a:rPr lang="sk-SK" dirty="0"/>
              <a:t>vznik protestantizmu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148880"/>
            <a:ext cx="8748464" cy="470912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mnohí teológovia upozorňujú na odklon katolíckej cirkvi od pôvodného učenia Nového zákona</a:t>
            </a:r>
          </a:p>
          <a:p>
            <a:r>
              <a:rPr lang="sk-SK" dirty="0"/>
              <a:t>potreba reformovania cirkvi bola všeobecne akceptovaná, avšak hĺbka reformy vyžadovanej niektorými reformátormi bola zvnútra neprijateľná</a:t>
            </a:r>
          </a:p>
          <a:p>
            <a:pPr marL="274320" lvl="1"/>
            <a:r>
              <a:rPr lang="sk-SK" b="1" dirty="0">
                <a:solidFill>
                  <a:srgbClr val="002060"/>
                </a:solidFill>
              </a:rPr>
              <a:t>=&gt; reformácia cirkvi zvonku → vznik PROTESTNTIZMU</a:t>
            </a:r>
          </a:p>
          <a:p>
            <a:r>
              <a:rPr lang="sk-SK" dirty="0"/>
              <a:t>kľúčoví reformátori</a:t>
            </a:r>
          </a:p>
          <a:p>
            <a:pPr lvl="1"/>
            <a:r>
              <a:rPr lang="sk-SK" dirty="0"/>
              <a:t>Ján Hus (tzv. </a:t>
            </a:r>
            <a:r>
              <a:rPr lang="sk-SK" dirty="0" err="1"/>
              <a:t>predreformátor</a:t>
            </a:r>
            <a:r>
              <a:rPr lang="sk-SK" dirty="0"/>
              <a:t>, cca 1400 – 1410 Praha)</a:t>
            </a:r>
          </a:p>
          <a:p>
            <a:pPr lvl="2"/>
            <a:r>
              <a:rPr lang="sk-SK" dirty="0"/>
              <a:t>Husiti, Cirkev Československá husitská</a:t>
            </a:r>
          </a:p>
          <a:p>
            <a:pPr lvl="1"/>
            <a:r>
              <a:rPr lang="sk-SK" dirty="0"/>
              <a:t>Martin Luther (1517 </a:t>
            </a:r>
            <a:r>
              <a:rPr lang="sk-SK" dirty="0" err="1"/>
              <a:t>Wittenberg</a:t>
            </a:r>
            <a:r>
              <a:rPr lang="sk-SK" dirty="0"/>
              <a:t>; </a:t>
            </a:r>
            <a:r>
              <a:rPr lang="sk-SK" sz="1300" dirty="0"/>
              <a:t>+ </a:t>
            </a:r>
            <a:r>
              <a:rPr lang="sk-SK" sz="1300" dirty="0" err="1"/>
              <a:t>Phillip</a:t>
            </a:r>
            <a:r>
              <a:rPr lang="sk-SK" sz="1300" dirty="0"/>
              <a:t> </a:t>
            </a:r>
            <a:r>
              <a:rPr lang="sk-SK" sz="1300" dirty="0" err="1"/>
              <a:t>Melanchton</a:t>
            </a:r>
            <a:r>
              <a:rPr lang="sk-SK" sz="1300" dirty="0"/>
              <a:t> 1530 augsburské vyznanie)</a:t>
            </a:r>
          </a:p>
          <a:p>
            <a:pPr lvl="2"/>
            <a:r>
              <a:rPr lang="sk-SK" dirty="0"/>
              <a:t>Luteráni, resp. Evanjelická cirkev augsburského vierovyznania</a:t>
            </a:r>
          </a:p>
          <a:p>
            <a:pPr lvl="1"/>
            <a:r>
              <a:rPr lang="sk-SK" dirty="0" err="1"/>
              <a:t>Ulrich</a:t>
            </a:r>
            <a:r>
              <a:rPr lang="sk-SK" dirty="0"/>
              <a:t> </a:t>
            </a:r>
            <a:r>
              <a:rPr lang="sk-SK" dirty="0" err="1"/>
              <a:t>Zwingli</a:t>
            </a:r>
            <a:r>
              <a:rPr lang="sk-SK" dirty="0"/>
              <a:t> (cca 1523 </a:t>
            </a:r>
            <a:r>
              <a:rPr lang="sk-SK" dirty="0" err="1"/>
              <a:t>Zurrich</a:t>
            </a:r>
            <a:r>
              <a:rPr lang="sk-SK" dirty="0"/>
              <a:t>) → </a:t>
            </a:r>
          </a:p>
          <a:p>
            <a:pPr lvl="1"/>
            <a:r>
              <a:rPr lang="sk-SK" dirty="0"/>
              <a:t>Ján Kalvín (cca 1536 Ženeva)</a:t>
            </a:r>
          </a:p>
          <a:p>
            <a:pPr lvl="2"/>
            <a:r>
              <a:rPr lang="sk-SK" spc="-20" dirty="0"/>
              <a:t>Kalvíni, resp. Reformovaná kresťanská cirkev, resp. Hugenoti (</a:t>
            </a:r>
            <a:r>
              <a:rPr lang="sk-SK" spc="-20" dirty="0" err="1"/>
              <a:t>Fr</a:t>
            </a:r>
            <a:r>
              <a:rPr lang="sk-SK" spc="-20" dirty="0"/>
              <a:t>.), Puritáni (</a:t>
            </a:r>
            <a:r>
              <a:rPr lang="sk-SK" spc="-20" dirty="0" err="1"/>
              <a:t>En</a:t>
            </a:r>
            <a:r>
              <a:rPr lang="sk-SK" spc="-20" dirty="0"/>
              <a:t>)</a:t>
            </a:r>
          </a:p>
          <a:p>
            <a:r>
              <a:rPr lang="sk-SK" dirty="0"/>
              <a:t>1534 – Henrich VIII vyhlásil odtrhnutie cirkvi v Anglicku od spoločenstva so Svätou stolicou – vznik Anglikánskej cirkvi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</p:spTree>
    <p:extLst>
      <p:ext uri="{BB962C8B-B14F-4D97-AF65-F5344CB8AC3E}">
        <p14:creationId xmlns:p14="http://schemas.microsoft.com/office/powerpoint/2010/main" val="344710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84" y="548680"/>
            <a:ext cx="6781800" cy="1600200"/>
          </a:xfrm>
        </p:spPr>
        <p:txBody>
          <a:bodyPr>
            <a:normAutofit/>
          </a:bodyPr>
          <a:lstStyle/>
          <a:p>
            <a:r>
              <a:rPr lang="sk-SK" dirty="0"/>
              <a:t>Prvopočiatky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204864"/>
            <a:ext cx="8424936" cy="4653136"/>
          </a:xfrm>
        </p:spPr>
        <p:txBody>
          <a:bodyPr>
            <a:normAutofit/>
          </a:bodyPr>
          <a:lstStyle/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ukrižovanie a následné zmŕtvychvstanie Krista (r. 29 – 33 n. l.) </a:t>
            </a:r>
            <a:br>
              <a:rPr lang="sk-SK" dirty="0">
                <a:solidFill>
                  <a:srgbClr val="002060"/>
                </a:solidFill>
              </a:rPr>
            </a:br>
            <a:r>
              <a:rPr lang="sk-SK" dirty="0">
                <a:solidFill>
                  <a:srgbClr val="002060"/>
                </a:solidFill>
              </a:rPr>
              <a:t>v </a:t>
            </a:r>
            <a:r>
              <a:rPr lang="sk-SK" b="1" dirty="0">
                <a:solidFill>
                  <a:srgbClr val="002060"/>
                </a:solidFill>
              </a:rPr>
              <a:t>Jeruzaleme</a:t>
            </a:r>
          </a:p>
          <a:p>
            <a:pPr marL="320040" lvl="1" indent="0">
              <a:buClr>
                <a:srgbClr val="D07F26"/>
              </a:buClr>
              <a:buNone/>
            </a:pPr>
            <a:r>
              <a:rPr lang="sk-SK" dirty="0">
                <a:solidFill>
                  <a:srgbClr val="002060"/>
                </a:solidFill>
              </a:rPr>
              <a:t>=&gt;</a:t>
            </a:r>
          </a:p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veľmi intenzívna misijná činnosť → priestorové šírenie</a:t>
            </a:r>
          </a:p>
          <a:p>
            <a:pPr lvl="1"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prítomnosť kresťanov v </a:t>
            </a:r>
            <a:r>
              <a:rPr lang="sk-SK" b="1" dirty="0">
                <a:solidFill>
                  <a:srgbClr val="002060"/>
                </a:solidFill>
              </a:rPr>
              <a:t>Ríme</a:t>
            </a:r>
            <a:r>
              <a:rPr lang="sk-SK" dirty="0">
                <a:solidFill>
                  <a:srgbClr val="002060"/>
                </a:solidFill>
              </a:rPr>
              <a:t> už pred r. 50</a:t>
            </a:r>
          </a:p>
          <a:p>
            <a:pPr lvl="1"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smer Malá Ázia – </a:t>
            </a:r>
            <a:r>
              <a:rPr lang="sk-SK" b="1" dirty="0">
                <a:solidFill>
                  <a:srgbClr val="002060"/>
                </a:solidFill>
              </a:rPr>
              <a:t>Konštantínopol </a:t>
            </a:r>
            <a:r>
              <a:rPr lang="sk-SK" dirty="0">
                <a:solidFill>
                  <a:srgbClr val="002060"/>
                </a:solidFill>
              </a:rPr>
              <a:t>a </a:t>
            </a:r>
            <a:r>
              <a:rPr lang="sk-SK" b="1" dirty="0" err="1">
                <a:solidFill>
                  <a:srgbClr val="002060"/>
                </a:solidFill>
              </a:rPr>
              <a:t>Antiochia</a:t>
            </a:r>
            <a:r>
              <a:rPr lang="sk-SK" b="1" dirty="0">
                <a:solidFill>
                  <a:srgbClr val="002060"/>
                </a:solidFill>
              </a:rPr>
              <a:t> </a:t>
            </a:r>
            <a:r>
              <a:rPr lang="en-GB" sz="1500" dirty="0">
                <a:solidFill>
                  <a:srgbClr val="002060"/>
                </a:solidFill>
              </a:rPr>
              <a:t>(</a:t>
            </a:r>
            <a:r>
              <a:rPr lang="sk-SK" sz="1500" dirty="0">
                <a:solidFill>
                  <a:srgbClr val="002060"/>
                </a:solidFill>
              </a:rPr>
              <a:t>prvýkrát nazvaní kresťania)</a:t>
            </a:r>
            <a:r>
              <a:rPr lang="sk-SK" b="1" dirty="0">
                <a:solidFill>
                  <a:srgbClr val="002060"/>
                </a:solidFill>
              </a:rPr>
              <a:t> </a:t>
            </a:r>
          </a:p>
          <a:p>
            <a:pPr lvl="1"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smer SV Afriky – </a:t>
            </a:r>
            <a:r>
              <a:rPr lang="sk-SK" b="1" dirty="0">
                <a:solidFill>
                  <a:srgbClr val="002060"/>
                </a:solidFill>
              </a:rPr>
              <a:t>Alexandria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sz="1500" dirty="0">
                <a:solidFill>
                  <a:srgbClr val="002060"/>
                </a:solidFill>
              </a:rPr>
              <a:t>(</a:t>
            </a:r>
            <a:r>
              <a:rPr lang="en-GB" sz="1500" dirty="0" err="1">
                <a:solidFill>
                  <a:srgbClr val="002060"/>
                </a:solidFill>
              </a:rPr>
              <a:t>viac</a:t>
            </a:r>
            <a:r>
              <a:rPr lang="en-GB" sz="1500" dirty="0">
                <a:solidFill>
                  <a:srgbClr val="002060"/>
                </a:solidFill>
              </a:rPr>
              <a:t> o </a:t>
            </a:r>
            <a:r>
              <a:rPr lang="en-GB" sz="1500" dirty="0" err="1">
                <a:solidFill>
                  <a:srgbClr val="002060"/>
                </a:solidFill>
              </a:rPr>
              <a:t>Koptskej</a:t>
            </a:r>
            <a:r>
              <a:rPr lang="en-GB" sz="1500" dirty="0">
                <a:solidFill>
                  <a:srgbClr val="002060"/>
                </a:solidFill>
              </a:rPr>
              <a:t> </a:t>
            </a:r>
            <a:r>
              <a:rPr lang="en-GB" sz="1500" dirty="0" err="1">
                <a:solidFill>
                  <a:srgbClr val="002060"/>
                </a:solidFill>
              </a:rPr>
              <a:t>cirkvi</a:t>
            </a:r>
            <a:r>
              <a:rPr lang="en-GB" sz="1500" dirty="0">
                <a:solidFill>
                  <a:srgbClr val="002060"/>
                </a:solidFill>
              </a:rPr>
              <a:t> v </a:t>
            </a:r>
            <a:r>
              <a:rPr lang="en-GB" sz="1500" dirty="0" err="1">
                <a:solidFill>
                  <a:srgbClr val="002060"/>
                </a:solidFill>
              </a:rPr>
              <a:t>Egypte</a:t>
            </a:r>
            <a:r>
              <a:rPr lang="en-GB" sz="1500" dirty="0">
                <a:solidFill>
                  <a:srgbClr val="002060"/>
                </a:solidFill>
              </a:rPr>
              <a:t> </a:t>
            </a:r>
            <a:r>
              <a:rPr lang="en-GB" sz="1500" dirty="0">
                <a:solidFill>
                  <a:srgbClr val="002060"/>
                </a:solidFill>
                <a:hlinkClick r:id="rId2"/>
              </a:rPr>
              <a:t>tu</a:t>
            </a:r>
            <a:r>
              <a:rPr lang="en-GB" sz="1500" dirty="0">
                <a:solidFill>
                  <a:srgbClr val="002060"/>
                </a:solidFill>
              </a:rPr>
              <a:t>)</a:t>
            </a:r>
            <a:r>
              <a:rPr lang="sk-SK" dirty="0">
                <a:solidFill>
                  <a:srgbClr val="002060"/>
                </a:solidFill>
              </a:rPr>
              <a:t> </a:t>
            </a:r>
          </a:p>
          <a:p>
            <a:pPr marL="0" indent="0">
              <a:buClr>
                <a:srgbClr val="D07F26"/>
              </a:buClr>
              <a:buNone/>
            </a:pPr>
            <a:r>
              <a:rPr lang="sk-SK" dirty="0">
                <a:solidFill>
                  <a:srgbClr val="002060"/>
                </a:solidFill>
              </a:rPr>
              <a:t>  tzv. </a:t>
            </a:r>
            <a:r>
              <a:rPr lang="sk-SK" dirty="0" err="1">
                <a:solidFill>
                  <a:srgbClr val="002060"/>
                </a:solidFill>
              </a:rPr>
              <a:t>pentarchia</a:t>
            </a:r>
            <a:endParaRPr lang="sk-SK" dirty="0">
              <a:solidFill>
                <a:srgbClr val="002060"/>
              </a:solidFill>
            </a:endParaRPr>
          </a:p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vznik evanjelií zaradených do Nového zákona</a:t>
            </a:r>
          </a:p>
        </p:txBody>
      </p:sp>
      <p:sp>
        <p:nvSpPr>
          <p:cNvPr id="5" name="Obdĺžnik 4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cxnSp>
        <p:nvCxnSpPr>
          <p:cNvPr id="6" name="Zalomená spojnica 5"/>
          <p:cNvCxnSpPr/>
          <p:nvPr/>
        </p:nvCxnSpPr>
        <p:spPr>
          <a:xfrm rot="16200000" flipH="1">
            <a:off x="-756592" y="4293096"/>
            <a:ext cx="2736304" cy="288032"/>
          </a:xfrm>
          <a:prstGeom prst="bentConnector3">
            <a:avLst>
              <a:gd name="adj1" fmla="val 1001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470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536" y="908720"/>
            <a:ext cx="7883352" cy="936104"/>
          </a:xfrm>
        </p:spPr>
        <p:txBody>
          <a:bodyPr>
            <a:normAutofit fontScale="90000"/>
          </a:bodyPr>
          <a:lstStyle/>
          <a:p>
            <a:r>
              <a:rPr lang="sk-SK" dirty="0"/>
              <a:t>náboženská situácia</a:t>
            </a:r>
            <a:br>
              <a:rPr lang="sk-SK" dirty="0"/>
            </a:br>
            <a:r>
              <a:rPr lang="sk-SK" dirty="0"/>
              <a:t>r. 1560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031896"/>
            <a:ext cx="6480721" cy="5826104"/>
          </a:xfrm>
        </p:spPr>
      </p:pic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251520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9173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1600200"/>
          </a:xfrm>
        </p:spPr>
        <p:txBody>
          <a:bodyPr/>
          <a:lstStyle/>
          <a:p>
            <a:r>
              <a:rPr lang="sk-SK" dirty="0"/>
              <a:t>protireformácia	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364904"/>
            <a:ext cx="8424936" cy="3886200"/>
          </a:xfrm>
        </p:spPr>
        <p:txBody>
          <a:bodyPr>
            <a:normAutofit/>
          </a:bodyPr>
          <a:lstStyle/>
          <a:p>
            <a:r>
              <a:rPr lang="sk-SK" dirty="0"/>
              <a:t>v období pôsobenia Jána Kalvína sa začínajú reformované hnutia vnímať ako samostatný kresťanský prúd – protestantizmus </a:t>
            </a:r>
          </a:p>
          <a:p>
            <a:pPr lvl="1"/>
            <a:r>
              <a:rPr lang="sk-SK" sz="2000" dirty="0"/>
              <a:t>katolícka cirkev ho vníma ako hrozbu</a:t>
            </a:r>
          </a:p>
          <a:p>
            <a:r>
              <a:rPr lang="sk-SK" dirty="0"/>
              <a:t>okolo r. 1550 začína významný proces reformácie a obrody aj </a:t>
            </a:r>
            <a:br>
              <a:rPr lang="en-GB" dirty="0"/>
            </a:br>
            <a:r>
              <a:rPr lang="sk-SK" dirty="0"/>
              <a:t>v samotnej katolíckej cirkvi</a:t>
            </a:r>
          </a:p>
          <a:p>
            <a:r>
              <a:rPr lang="sk-SK" dirty="0"/>
              <a:t>reformáciou boli opustené mnohé predstavy a obrady, o čo žiadali aj reformátori</a:t>
            </a:r>
          </a:p>
          <a:p>
            <a:pPr lvl="1"/>
            <a:r>
              <a:rPr lang="sk-SK" sz="2000" dirty="0"/>
              <a:t>medzi katolicizmom a protestantizmom však ostávajú značné rozdiely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</p:spTree>
    <p:extLst>
      <p:ext uri="{BB962C8B-B14F-4D97-AF65-F5344CB8AC3E}">
        <p14:creationId xmlns:p14="http://schemas.microsoft.com/office/powerpoint/2010/main" val="2769225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36904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súčasná štruktúra kresťanských denominácií </a:t>
            </a:r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88" y="2148880"/>
            <a:ext cx="6401460" cy="4709120"/>
          </a:xfrm>
        </p:spPr>
      </p:pic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1475656" y="652534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sk-SK" dirty="0"/>
          </a:p>
        </p:txBody>
      </p:sp>
      <p:pic>
        <p:nvPicPr>
          <p:cNvPr id="14338" name="Picture 2" descr="http://clayhuffmanssite.weebly.com/uploads/4/3/5/6/43560283/571927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8" y="2352376"/>
            <a:ext cx="190500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99358" y="4619327"/>
            <a:ext cx="123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2010, </a:t>
            </a:r>
            <a:r>
              <a:rPr lang="sk-SK" dirty="0">
                <a:hlinkClick r:id="rId5"/>
              </a:rPr>
              <a:t>zdroj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3896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8434" name="Picture 2" descr="http://www.truthforsaints.com/Christian_Denominations/denomination_history/files/denominations_family_tree_truthforsai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0" y="1"/>
            <a:ext cx="7606616" cy="69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7668344" y="4725144"/>
            <a:ext cx="1368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pre nadšencov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>
                <a:hlinkClick r:id="rId3"/>
              </a:rPr>
              <a:t>zdroj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8576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regionálna distribúcia kresťanov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364904"/>
            <a:ext cx="7543800" cy="38862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pic>
        <p:nvPicPr>
          <p:cNvPr id="15362" name="Picture 2" descr="http://clayhuffmanssite.weebly.com/uploads/4/3/5/6/43560283/79359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04865"/>
            <a:ext cx="8496951" cy="49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8496951" y="6194747"/>
            <a:ext cx="82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7638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pic>
        <p:nvPicPr>
          <p:cNvPr id="16386" name="Picture 2" descr="http://i.imgur.com/rzv85d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" y="1340768"/>
            <a:ext cx="9138726" cy="464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716016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0638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pic>
        <p:nvPicPr>
          <p:cNvPr id="17410" name="Picture 2" descr="http://brilliantmaps.com/wp-content/uploads/2015/04/europe-religion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" y="764704"/>
            <a:ext cx="762986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8130160" y="63813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0937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8707740" cy="6858000"/>
          </a:xfrm>
        </p:spPr>
      </p:pic>
      <p:sp>
        <p:nvSpPr>
          <p:cNvPr id="5" name="BlokTextu 4"/>
          <p:cNvSpPr txBox="1"/>
          <p:nvPr/>
        </p:nvSpPr>
        <p:spPr>
          <a:xfrm>
            <a:off x="8671228" y="6597352"/>
            <a:ext cx="472772" cy="276999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en-GB" sz="1200" dirty="0" err="1">
                <a:hlinkClick r:id="rId3"/>
              </a:rPr>
              <a:t>zdroj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729258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96136" y="685800"/>
            <a:ext cx="3024336" cy="3886200"/>
          </a:xfrm>
        </p:spPr>
        <p:txBody>
          <a:bodyPr/>
          <a:lstStyle/>
          <a:p>
            <a:r>
              <a:rPr lang="sk-SK" dirty="0"/>
              <a:t>ilustrácie aj na nasledujúcich snímkach sú z </a:t>
            </a:r>
            <a:r>
              <a:rPr lang="sk-SK" dirty="0">
                <a:hlinkClick r:id="rId2"/>
              </a:rPr>
              <a:t>Demografického atlasu SR (2014)</a:t>
            </a:r>
            <a:endParaRPr lang="en-GB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6" y="0"/>
            <a:ext cx="57340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829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miera religiozity</a:t>
            </a:r>
            <a:endParaRPr lang="en-GB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12976"/>
            <a:ext cx="9140402" cy="39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0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sk-SK" dirty="0"/>
              <a:t>Misijné cesty apoštola Pavla 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pic>
        <p:nvPicPr>
          <p:cNvPr id="1026" name="Picture 2" descr="https://www.ccel.org/bible/phillips/CNM12-AreaofAct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16161"/>
            <a:ext cx="7727377" cy="464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0" y="6165304"/>
            <a:ext cx="15476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r>
              <a:rPr lang="sk-SK" dirty="0"/>
              <a:t> </a:t>
            </a:r>
          </a:p>
          <a:p>
            <a:r>
              <a:rPr lang="sk-SK" sz="1500" dirty="0"/>
              <a:t>(aj ďalšie mapy)</a:t>
            </a:r>
          </a:p>
        </p:txBody>
      </p:sp>
    </p:spTree>
    <p:extLst>
      <p:ext uri="{BB962C8B-B14F-4D97-AF65-F5344CB8AC3E}">
        <p14:creationId xmlns:p14="http://schemas.microsoft.com/office/powerpoint/2010/main" val="3820184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474"/>
            <a:ext cx="9144000" cy="6439052"/>
          </a:xfrm>
          <a:prstGeom prst="rect">
            <a:avLst/>
          </a:prstGeom>
        </p:spPr>
      </p:pic>
      <p:pic>
        <p:nvPicPr>
          <p:cNvPr id="5" name="Zástupný symbol obsah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5580"/>
            <a:ext cx="2700639" cy="1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396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" y="836712"/>
            <a:ext cx="9052433" cy="489654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1092"/>
            <a:ext cx="2267744" cy="159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4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podiel evanjelikov a. v.</a:t>
            </a:r>
            <a:endParaRPr lang="en-GB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054" y="260648"/>
            <a:ext cx="9254566" cy="399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16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podiel gréckokatolíkov</a:t>
            </a:r>
            <a:endParaRPr lang="en-GB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" y="332656"/>
            <a:ext cx="9144000" cy="386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3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mapa kostolov</a:t>
            </a:r>
            <a:endParaRPr lang="en-GB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7933" y="548680"/>
            <a:ext cx="730326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80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1008112"/>
          </a:xfrm>
        </p:spPr>
        <p:txBody>
          <a:bodyPr>
            <a:normAutofit fontScale="90000"/>
          </a:bodyPr>
          <a:lstStyle/>
          <a:p>
            <a:r>
              <a:rPr lang="sk-SK" dirty="0"/>
              <a:t>kresťanstvo a ekonomika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5576" y="1844824"/>
            <a:ext cx="8388424" cy="4464496"/>
          </a:xfrm>
        </p:spPr>
        <p:txBody>
          <a:bodyPr>
            <a:normAutofit fontScale="92500"/>
          </a:bodyPr>
          <a:lstStyle/>
          <a:p>
            <a:r>
              <a:rPr lang="sk-SK" dirty="0"/>
              <a:t>kresťanstvo podporuje trhové hospodárstvo v podobe ekonomickej slobody, možnosti osobného vlastníctva a osobnej zodpovednosti</a:t>
            </a:r>
          </a:p>
          <a:p>
            <a:pPr lvl="1"/>
            <a:r>
              <a:rPr lang="sk-SK" dirty="0"/>
              <a:t>zároveň nabáda k sociálnej zodpovednosti, nelipnutí na majetku, ale jeho rozumnom využívaní</a:t>
            </a:r>
          </a:p>
          <a:p>
            <a:pPr lvl="1"/>
            <a:r>
              <a:rPr lang="sk-SK" dirty="0"/>
              <a:t>existujú však rôzne výklady, aj marxizmus deklaroval Ježiša Krista za „prvého komunistu“</a:t>
            </a:r>
          </a:p>
          <a:p>
            <a:r>
              <a:rPr lang="sk-SK" dirty="0"/>
              <a:t>viaže na seba bohatú umeleckú tvorbu</a:t>
            </a:r>
            <a:r>
              <a:rPr lang="en-GB" dirty="0"/>
              <a:t> (</a:t>
            </a:r>
            <a:r>
              <a:rPr lang="sk-SK" dirty="0"/>
              <a:t>pravoslávie a katolicizmus</a:t>
            </a:r>
            <a:r>
              <a:rPr lang="en-GB" dirty="0"/>
              <a:t>)</a:t>
            </a:r>
            <a:endParaRPr lang="sk-SK" dirty="0"/>
          </a:p>
          <a:p>
            <a:r>
              <a:rPr lang="sk-SK" dirty="0"/>
              <a:t>pútnický cestovný ruch – významná zložka regionálnych ekonomík</a:t>
            </a:r>
            <a:endParaRPr lang="en-GB" dirty="0"/>
          </a:p>
          <a:p>
            <a:r>
              <a:rPr lang="sk-SK" dirty="0"/>
              <a:t>podporuje charitu – zlepšovanie životných podmienok </a:t>
            </a:r>
            <a:br>
              <a:rPr lang="en-GB" dirty="0"/>
            </a:br>
            <a:r>
              <a:rPr lang="sk-SK" dirty="0"/>
              <a:t>v najchudobnejších regiónoch (často naštartovaním </a:t>
            </a:r>
            <a:br>
              <a:rPr lang="en-GB" dirty="0"/>
            </a:br>
            <a:r>
              <a:rPr lang="sk-SK" dirty="0"/>
              <a:t>ekonomických aktivít)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6948264" y="62511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2"/>
              </a:rPr>
              <a:t>zdroj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9802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416824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kresťanstvo a spoločnosť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364904"/>
            <a:ext cx="7848872" cy="4304456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zdôrazňuje rovnosť mužov a žien</a:t>
            </a:r>
          </a:p>
          <a:p>
            <a:pPr lvl="1"/>
            <a:r>
              <a:rPr lang="sk-SK" dirty="0"/>
              <a:t>mnoho príkladov priamo v učení a konaní Krista</a:t>
            </a:r>
          </a:p>
          <a:p>
            <a:r>
              <a:rPr lang="sk-SK" dirty="0"/>
              <a:t>najmä historicky zohralo obrovskú úlohu pri šírení vzdelania</a:t>
            </a:r>
          </a:p>
          <a:p>
            <a:pPr lvl="1"/>
            <a:r>
              <a:rPr lang="sk-SK" dirty="0"/>
              <a:t>aj dnes je táto rola významná v rozvojových krajinách</a:t>
            </a:r>
          </a:p>
          <a:p>
            <a:r>
              <a:rPr lang="sk-SK" dirty="0"/>
              <a:t>upriamuje pozornosť na rodinu ako základnú jednotku spoločnosti</a:t>
            </a:r>
          </a:p>
          <a:p>
            <a:r>
              <a:rPr lang="sk-SK" dirty="0"/>
              <a:t>presadzuje morálne hodnoty</a:t>
            </a:r>
          </a:p>
          <a:p>
            <a:pPr lvl="1"/>
            <a:r>
              <a:rPr lang="sk-SK" dirty="0"/>
              <a:t>na nich je založený hodnotový systém Európy či Ameriky</a:t>
            </a:r>
          </a:p>
          <a:p>
            <a:pPr lvl="2"/>
            <a:r>
              <a:rPr lang="sk-SK" dirty="0"/>
              <a:t>problematická akceptácia práv niektorých menšín</a:t>
            </a:r>
          </a:p>
          <a:p>
            <a:r>
              <a:rPr lang="sk-SK" dirty="0"/>
              <a:t>misijná činnosť</a:t>
            </a:r>
          </a:p>
          <a:p>
            <a:pPr lvl="1"/>
            <a:r>
              <a:rPr lang="sk-SK" dirty="0"/>
              <a:t>najmä v období kolonizácie – zámienka europeizácie pôvodného obyvateľstva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</p:spTree>
    <p:extLst>
      <p:ext uri="{BB962C8B-B14F-4D97-AF65-F5344CB8AC3E}">
        <p14:creationId xmlns:p14="http://schemas.microsoft.com/office/powerpoint/2010/main" val="35434286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344816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kresťanstvo a demografia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364904"/>
            <a:ext cx="7543800" cy="3886200"/>
          </a:xfrm>
        </p:spPr>
        <p:txBody>
          <a:bodyPr/>
          <a:lstStyle/>
          <a:p>
            <a:r>
              <a:rPr lang="sk-SK" dirty="0"/>
              <a:t>príčina migrácií</a:t>
            </a:r>
          </a:p>
          <a:p>
            <a:pPr lvl="1"/>
            <a:r>
              <a:rPr lang="sk-SK" dirty="0"/>
              <a:t>najmä v minulosti, napr. z </a:t>
            </a:r>
            <a:r>
              <a:rPr lang="sk-SK" dirty="0" err="1"/>
              <a:t>Eruópy</a:t>
            </a:r>
            <a:r>
              <a:rPr lang="sk-SK" dirty="0"/>
              <a:t> do Ameriky: Puritáni (Massachusetts), Katolíci (Maryland)</a:t>
            </a:r>
          </a:p>
          <a:p>
            <a:pPr lvl="1"/>
            <a:r>
              <a:rPr lang="sk-SK" dirty="0"/>
              <a:t>v súčasnosti z Blízkeho východu do Európy</a:t>
            </a:r>
          </a:p>
          <a:p>
            <a:r>
              <a:rPr lang="sk-SK" dirty="0"/>
              <a:t>vplyv na </a:t>
            </a:r>
            <a:r>
              <a:rPr lang="sk-SK"/>
              <a:t>prirodzenú reprodukciu (?)</a:t>
            </a:r>
            <a:endParaRPr lang="sk-SK" dirty="0"/>
          </a:p>
          <a:p>
            <a:r>
              <a:rPr lang="sk-SK" dirty="0"/>
              <a:t>rovnosť pohlaví</a:t>
            </a:r>
          </a:p>
          <a:p>
            <a:pPr lvl="1"/>
            <a:r>
              <a:rPr lang="sk-SK" dirty="0"/>
              <a:t>vplyv na vzdelanostnú štruktúru</a:t>
            </a:r>
          </a:p>
          <a:p>
            <a:pPr lvl="1"/>
            <a:r>
              <a:rPr lang="sk-SK" dirty="0"/>
              <a:t>prevencia voči tzv. </a:t>
            </a:r>
            <a:r>
              <a:rPr lang="sk-SK" dirty="0" err="1"/>
              <a:t>genderocíde</a:t>
            </a:r>
            <a:r>
              <a:rPr lang="en-GB" dirty="0"/>
              <a:t>, </a:t>
            </a:r>
            <a:r>
              <a:rPr lang="en-GB" dirty="0" err="1"/>
              <a:t>infanticíde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</p:spTree>
    <p:extLst>
      <p:ext uri="{BB962C8B-B14F-4D97-AF65-F5344CB8AC3E}">
        <p14:creationId xmlns:p14="http://schemas.microsoft.com/office/powerpoint/2010/main" val="42218625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4320480"/>
          </a:xfrm>
        </p:spPr>
        <p:txBody>
          <a:bodyPr>
            <a:normAutofit fontScale="92500"/>
          </a:bodyPr>
          <a:lstStyle/>
          <a:p>
            <a:pPr lvl="1"/>
            <a:r>
              <a:rPr lang="sk-SK" spc="-20" dirty="0"/>
              <a:t>katolíci a protestanti potláčaní, pravoslávna cirkev bola vnímaná ako lojálna Moskve a preto „protežovaná“</a:t>
            </a:r>
          </a:p>
          <a:p>
            <a:pPr lvl="1"/>
            <a:r>
              <a:rPr lang="sk-SK" spc="-20" dirty="0"/>
              <a:t>v r. 1950 bol gréckokatolícka cirkev zrušená a zákonom začlenená pod pravoslávie</a:t>
            </a:r>
          </a:p>
          <a:p>
            <a:pPr lvl="1"/>
            <a:r>
              <a:rPr lang="sk-SK" spc="-20" dirty="0"/>
              <a:t>v období Pražskej jari (1968) bola gréckokatolícka cirkev obnovená, avšak vzápätí prebehla normalizácia a „západné“ náboženstvá boli opäť potláčané</a:t>
            </a:r>
          </a:p>
          <a:p>
            <a:pPr lvl="1"/>
            <a:r>
              <a:rPr lang="sk-SK" spc="-20" dirty="0"/>
              <a:t>nastalo obdobie veľkého napätia medzi pravoslávnou a gréckokatolíckou cirkvou, ktoré prerástlo až do slovných a násilných konfliktov, veriaci boli často proti sebe štvaní</a:t>
            </a:r>
          </a:p>
          <a:p>
            <a:pPr lvl="2"/>
            <a:r>
              <a:rPr lang="sk-SK" spc="-20" dirty="0"/>
              <a:t>značný problém bol pri vysporiadaní majetkov, ktoré boli GK cirkvi zabavené a PS ich odmietali vrátiť, resp. GK boli pobúrení stavom, v akom ich odovzdávajú späť</a:t>
            </a:r>
          </a:p>
          <a:p>
            <a:pPr lvl="1"/>
            <a:r>
              <a:rPr lang="sk-SK" spc="-20" dirty="0"/>
              <a:t>k vysporiadaniu vzťahov došlo až v 90. rokoch, keď spravidla kostoly boli prinavrátené GK a PS získali príspevok na výstavbu nových </a:t>
            </a:r>
            <a:r>
              <a:rPr lang="sk-SK" spc="-20" dirty="0" err="1"/>
              <a:t>cerkví</a:t>
            </a:r>
            <a:endParaRPr lang="sk-SK" spc="-2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344816" cy="1600200"/>
          </a:xfrm>
        </p:spPr>
        <p:txBody>
          <a:bodyPr>
            <a:normAutofit fontScale="90000"/>
          </a:bodyPr>
          <a:lstStyle/>
          <a:p>
            <a:r>
              <a:rPr lang="sk-SK" dirty="0"/>
              <a:t>kresťanstvo na Slovensku v období socializmu</a:t>
            </a:r>
          </a:p>
        </p:txBody>
      </p:sp>
    </p:spTree>
    <p:extLst>
      <p:ext uri="{BB962C8B-B14F-4D97-AF65-F5344CB8AC3E}">
        <p14:creationId xmlns:p14="http://schemas.microsoft.com/office/powerpoint/2010/main" val="9630472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344816" cy="1600200"/>
          </a:xfrm>
        </p:spPr>
        <p:txBody>
          <a:bodyPr>
            <a:normAutofit/>
          </a:bodyPr>
          <a:lstStyle/>
          <a:p>
            <a:r>
              <a:rPr lang="sk-SK" dirty="0"/>
              <a:t>podnety na diskusiu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364904"/>
            <a:ext cx="7543800" cy="3886200"/>
          </a:xfrm>
        </p:spPr>
        <p:txBody>
          <a:bodyPr/>
          <a:lstStyle/>
          <a:p>
            <a:r>
              <a:rPr lang="sk-SK" dirty="0"/>
              <a:t>vplyv náboženstva (kresťanstva a jeho denominácií) na etnicko-geografický a geopolitický vývoj:</a:t>
            </a:r>
          </a:p>
          <a:p>
            <a:pPr lvl="1"/>
            <a:r>
              <a:rPr lang="sk-SK" dirty="0"/>
              <a:t>príklady:</a:t>
            </a:r>
          </a:p>
          <a:p>
            <a:pPr lvl="2"/>
            <a:r>
              <a:rPr lang="sk-SK" dirty="0"/>
              <a:t>Belgicko </a:t>
            </a:r>
          </a:p>
          <a:p>
            <a:pPr lvl="2"/>
            <a:r>
              <a:rPr lang="sk-SK" dirty="0"/>
              <a:t>Dolnozemskí Slováci</a:t>
            </a:r>
          </a:p>
          <a:p>
            <a:pPr lvl="2"/>
            <a:r>
              <a:rPr lang="sk-SK" dirty="0"/>
              <a:t>Polabskí a Lužickí Srbi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</p:spTree>
    <p:extLst>
      <p:ext uri="{BB962C8B-B14F-4D97-AF65-F5344CB8AC3E}">
        <p14:creationId xmlns:p14="http://schemas.microsoft.com/office/powerpoint/2010/main" val="168508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biblestudy.org/maps/paul-second-missionary-journey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80200"/>
            <a:ext cx="4690492" cy="380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2304256" cy="864096"/>
          </a:xfrm>
        </p:spPr>
        <p:txBody>
          <a:bodyPr>
            <a:normAutofit fontScale="90000"/>
          </a:bodyPr>
          <a:lstStyle/>
          <a:p>
            <a:r>
              <a:rPr lang="sk-SK" dirty="0"/>
              <a:t>1. </a:t>
            </a:r>
            <a:r>
              <a:rPr lang="sk-SK" sz="3000" dirty="0"/>
              <a:t>(r. 44 – 46)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pic>
        <p:nvPicPr>
          <p:cNvPr id="3074" name="Picture 2" descr="http://www.biblestudy.org/maps/paul-first-missionary-journey-map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536504" cy="36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684612" y="2198107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/>
              <a:t>2. </a:t>
            </a:r>
            <a:r>
              <a:rPr lang="sk-SK" sz="3000" dirty="0"/>
              <a:t>(r. 49 – 52)</a:t>
            </a:r>
          </a:p>
        </p:txBody>
      </p:sp>
    </p:spTree>
    <p:extLst>
      <p:ext uri="{BB962C8B-B14F-4D97-AF65-F5344CB8AC3E}">
        <p14:creationId xmlns:p14="http://schemas.microsoft.com/office/powerpoint/2010/main" val="4063145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15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2304256" cy="864096"/>
          </a:xfrm>
        </p:spPr>
        <p:txBody>
          <a:bodyPr>
            <a:normAutofit fontScale="90000"/>
          </a:bodyPr>
          <a:lstStyle/>
          <a:p>
            <a:r>
              <a:rPr lang="sk-SK" dirty="0"/>
              <a:t>3. </a:t>
            </a:r>
            <a:r>
              <a:rPr lang="sk-SK" sz="3000" dirty="0"/>
              <a:t>(r. 53 – 58)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716016" y="3287560"/>
            <a:ext cx="2304256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dirty="0"/>
              <a:t>4. </a:t>
            </a:r>
            <a:r>
              <a:rPr lang="sk-SK" sz="3000" dirty="0"/>
              <a:t>(r. 60 – 63)</a:t>
            </a:r>
          </a:p>
        </p:txBody>
      </p:sp>
      <p:pic>
        <p:nvPicPr>
          <p:cNvPr id="4098" name="Picture 2" descr="http://www.biblestudy.org/maps/apostle-paul-third-missionary-journey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" y="1412776"/>
            <a:ext cx="4617696" cy="374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iblestudy.org/maps/apostle-paul-fourth-missionary-journey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00" y="4122782"/>
            <a:ext cx="4762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4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2304256" cy="864096"/>
          </a:xfrm>
        </p:spPr>
        <p:txBody>
          <a:bodyPr>
            <a:normAutofit fontScale="90000"/>
          </a:bodyPr>
          <a:lstStyle/>
          <a:p>
            <a:r>
              <a:rPr lang="sk-SK" dirty="0"/>
              <a:t>5. </a:t>
            </a:r>
            <a:r>
              <a:rPr lang="sk-SK" sz="3000" dirty="0"/>
              <a:t>(r. 63 – 67)</a:t>
            </a:r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436096" y="3307898"/>
            <a:ext cx="2808312" cy="86409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000" dirty="0"/>
              <a:t>Navštívené mestá</a:t>
            </a:r>
          </a:p>
        </p:txBody>
      </p:sp>
      <p:pic>
        <p:nvPicPr>
          <p:cNvPr id="5122" name="Picture 2" descr="Large Map of Apostle Paul's Final Missionary Jour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436096" cy="39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ostle Paul's Travels - All cities visite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41" y="4191000"/>
            <a:ext cx="58959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0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6781800" cy="1600200"/>
          </a:xfrm>
        </p:spPr>
        <p:txBody>
          <a:bodyPr/>
          <a:lstStyle/>
          <a:p>
            <a:r>
              <a:rPr lang="sk-SK" dirty="0"/>
              <a:t>problémy šírenia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364904"/>
            <a:ext cx="8100392" cy="3886200"/>
          </a:xfrm>
        </p:spPr>
        <p:txBody>
          <a:bodyPr/>
          <a:lstStyle/>
          <a:p>
            <a:r>
              <a:rPr lang="sk-SK" dirty="0">
                <a:solidFill>
                  <a:srgbClr val="002060"/>
                </a:solidFill>
              </a:rPr>
              <a:t>tzv. „ríšsky kult“ v Rímskej ríši</a:t>
            </a:r>
          </a:p>
          <a:p>
            <a:pPr lvl="1"/>
            <a:r>
              <a:rPr lang="sk-SK" dirty="0">
                <a:solidFill>
                  <a:srgbClr val="002060"/>
                </a:solidFill>
              </a:rPr>
              <a:t>uctievanie cisára je prejavom vernosti ríši</a:t>
            </a:r>
            <a:endParaRPr lang="en-GB" dirty="0">
              <a:solidFill>
                <a:srgbClr val="002060"/>
              </a:solidFill>
            </a:endParaRPr>
          </a:p>
          <a:p>
            <a:pPr lvl="1"/>
            <a:r>
              <a:rPr lang="en-GB" dirty="0">
                <a:solidFill>
                  <a:srgbClr val="002060"/>
                </a:solidFill>
              </a:rPr>
              <a:t>s </a:t>
            </a:r>
            <a:r>
              <a:rPr lang="sk-SK" dirty="0">
                <a:solidFill>
                  <a:srgbClr val="002060"/>
                </a:solidFill>
              </a:rPr>
              <a:t>podobným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sk-SK" dirty="0">
                <a:solidFill>
                  <a:srgbClr val="002060"/>
                </a:solidFill>
              </a:rPr>
              <a:t>problémom sa boril aj judaizmus</a:t>
            </a:r>
          </a:p>
          <a:p>
            <a:r>
              <a:rPr lang="sk-SK" dirty="0">
                <a:solidFill>
                  <a:srgbClr val="002060"/>
                </a:solidFill>
              </a:rPr>
              <a:t>kresťania trvajú na výhradnom uctievaní Krista</a:t>
            </a:r>
          </a:p>
          <a:p>
            <a:pPr marL="320040" lvl="1" indent="0">
              <a:buNone/>
            </a:pPr>
            <a:r>
              <a:rPr lang="sk-SK" dirty="0">
                <a:solidFill>
                  <a:srgbClr val="002060"/>
                </a:solidFill>
              </a:rPr>
              <a:t>=&gt;</a:t>
            </a:r>
          </a:p>
          <a:p>
            <a:r>
              <a:rPr lang="sk-SK" dirty="0">
                <a:solidFill>
                  <a:srgbClr val="002060"/>
                </a:solidFill>
              </a:rPr>
              <a:t>expanzia sprevádzaná prenasledovaním – často veľmi krutým</a:t>
            </a:r>
          </a:p>
          <a:p>
            <a:pPr lvl="1"/>
            <a:r>
              <a:rPr lang="sk-SK" dirty="0">
                <a:solidFill>
                  <a:srgbClr val="002060"/>
                </a:solidFill>
              </a:rPr>
              <a:t>mučenícke smrti apoštolov</a:t>
            </a:r>
          </a:p>
          <a:p>
            <a:pPr marL="640080" lvl="2" indent="0">
              <a:buNone/>
            </a:pPr>
            <a:r>
              <a:rPr lang="sk-SK" dirty="0">
                <a:solidFill>
                  <a:srgbClr val="002060"/>
                </a:solidFill>
              </a:rPr>
              <a:t>   =&gt; prehlbovanie odhodlania, viery</a:t>
            </a:r>
          </a:p>
          <a:p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</p:spTree>
    <p:extLst>
      <p:ext uri="{BB962C8B-B14F-4D97-AF65-F5344CB8AC3E}">
        <p14:creationId xmlns:p14="http://schemas.microsoft.com/office/powerpoint/2010/main" val="177814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84" y="548680"/>
            <a:ext cx="6781800" cy="792088"/>
          </a:xfrm>
        </p:spPr>
        <p:txBody>
          <a:bodyPr>
            <a:normAutofit fontScale="90000"/>
          </a:bodyPr>
          <a:lstStyle/>
          <a:p>
            <a:r>
              <a:rPr lang="sk-SK" dirty="0"/>
              <a:t>štátne náboženstvo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1984" y="1340768"/>
            <a:ext cx="9112016" cy="551723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D07F26"/>
              </a:buClr>
            </a:pPr>
            <a:r>
              <a:rPr lang="sk-SK" spc="-20" dirty="0">
                <a:solidFill>
                  <a:srgbClr val="002060"/>
                </a:solidFill>
              </a:rPr>
              <a:t>rímsky „</a:t>
            </a:r>
            <a:r>
              <a:rPr lang="sk-SK" spc="-20" dirty="0" err="1">
                <a:solidFill>
                  <a:srgbClr val="002060"/>
                </a:solidFill>
              </a:rPr>
              <a:t>spolucisár</a:t>
            </a:r>
            <a:r>
              <a:rPr lang="sk-SK" spc="-20" dirty="0">
                <a:solidFill>
                  <a:srgbClr val="002060"/>
                </a:solidFill>
              </a:rPr>
              <a:t>“ (spolu s </a:t>
            </a:r>
            <a:r>
              <a:rPr lang="sk-SK" spc="-20" dirty="0" err="1">
                <a:solidFill>
                  <a:srgbClr val="002060"/>
                </a:solidFill>
              </a:rPr>
              <a:t>Liciniom</a:t>
            </a:r>
            <a:r>
              <a:rPr lang="sk-SK" spc="-20" dirty="0">
                <a:solidFill>
                  <a:srgbClr val="002060"/>
                </a:solidFill>
              </a:rPr>
              <a:t>) Konštantín konvertoval na kresťanstvo</a:t>
            </a:r>
          </a:p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r. 313 – Milánsky edikt</a:t>
            </a:r>
          </a:p>
          <a:p>
            <a:pPr lvl="1"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zrovnoprávnenie všetkých náboženstiev s rímskym kultom</a:t>
            </a:r>
          </a:p>
          <a:p>
            <a:pPr lvl="1"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=&gt; legalizácia kresťanstva</a:t>
            </a:r>
          </a:p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r. 391 – kresťanstvo štátnym náboženstvom Rímskej ríše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sk-SK" dirty="0">
                <a:solidFill>
                  <a:srgbClr val="002060"/>
                </a:solidFill>
              </a:rPr>
              <a:t>cisár </a:t>
            </a:r>
            <a:r>
              <a:rPr lang="sk-SK" dirty="0" err="1">
                <a:solidFill>
                  <a:srgbClr val="002060"/>
                </a:solidFill>
              </a:rPr>
              <a:t>Theodosius</a:t>
            </a:r>
            <a:r>
              <a:rPr lang="sk-SK" dirty="0">
                <a:solidFill>
                  <a:srgbClr val="002060"/>
                </a:solidFill>
              </a:rPr>
              <a:t> I. ruší pohanské kulty</a:t>
            </a:r>
            <a:r>
              <a:rPr lang="en-GB" dirty="0">
                <a:solidFill>
                  <a:srgbClr val="002060"/>
                </a:solidFill>
              </a:rPr>
              <a:t>)</a:t>
            </a:r>
            <a:endParaRPr lang="sk-SK" dirty="0">
              <a:solidFill>
                <a:srgbClr val="002060"/>
              </a:solidFill>
            </a:endParaRPr>
          </a:p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=&gt; rozmach sprevádzaný vznikom rôznych interpretácií písma</a:t>
            </a:r>
          </a:p>
          <a:p>
            <a:pPr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=&gt; séria tzv. siedmich ekumenických koncilov</a:t>
            </a:r>
          </a:p>
          <a:p>
            <a:pPr lvl="1"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r. 325 – </a:t>
            </a:r>
            <a:r>
              <a:rPr lang="en-GB" dirty="0">
                <a:solidFill>
                  <a:srgbClr val="002060"/>
                </a:solidFill>
              </a:rPr>
              <a:t>1. </a:t>
            </a:r>
            <a:r>
              <a:rPr lang="sk-SK" dirty="0" err="1">
                <a:solidFill>
                  <a:srgbClr val="002060"/>
                </a:solidFill>
              </a:rPr>
              <a:t>Nicejský</a:t>
            </a:r>
            <a:r>
              <a:rPr lang="sk-SK" dirty="0">
                <a:solidFill>
                  <a:srgbClr val="002060"/>
                </a:solidFill>
              </a:rPr>
              <a:t> koncil – r. 787 – </a:t>
            </a:r>
            <a:r>
              <a:rPr lang="en-GB" dirty="0">
                <a:solidFill>
                  <a:srgbClr val="002060"/>
                </a:solidFill>
              </a:rPr>
              <a:t>2. </a:t>
            </a:r>
            <a:r>
              <a:rPr lang="sk-SK" dirty="0" err="1">
                <a:solidFill>
                  <a:srgbClr val="002060"/>
                </a:solidFill>
              </a:rPr>
              <a:t>Nicejský</a:t>
            </a:r>
            <a:r>
              <a:rPr lang="sk-SK" dirty="0">
                <a:solidFill>
                  <a:srgbClr val="002060"/>
                </a:solidFill>
              </a:rPr>
              <a:t> koncil</a:t>
            </a:r>
          </a:p>
          <a:p>
            <a:pPr>
              <a:buClr>
                <a:srgbClr val="D07F26"/>
              </a:buClr>
            </a:pPr>
            <a:r>
              <a:rPr lang="sk-SK" dirty="0" err="1">
                <a:solidFill>
                  <a:srgbClr val="002060"/>
                </a:solidFill>
              </a:rPr>
              <a:t>Chalcedónsky</a:t>
            </a:r>
            <a:r>
              <a:rPr lang="sk-SK" dirty="0">
                <a:solidFill>
                  <a:srgbClr val="002060"/>
                </a:solidFill>
              </a:rPr>
              <a:t> koncil (451)</a:t>
            </a:r>
          </a:p>
          <a:p>
            <a:pPr lvl="1"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konečný kresťanský výklad Biblie: Kristus je ozajstný Boh aj ozajstný človek </a:t>
            </a:r>
            <a:r>
              <a:rPr lang="en-GB" dirty="0">
                <a:solidFill>
                  <a:srgbClr val="002060"/>
                </a:solidFill>
              </a:rPr>
              <a:t>(</a:t>
            </a:r>
            <a:r>
              <a:rPr lang="sk-SK" dirty="0">
                <a:solidFill>
                  <a:srgbClr val="002060"/>
                </a:solidFill>
              </a:rPr>
              <a:t>tzv. </a:t>
            </a:r>
            <a:r>
              <a:rPr lang="sk-SK" dirty="0" err="1">
                <a:solidFill>
                  <a:srgbClr val="002060"/>
                </a:solidFill>
              </a:rPr>
              <a:t>duofyzitizmus</a:t>
            </a:r>
            <a:r>
              <a:rPr lang="sk-SK" dirty="0">
                <a:solidFill>
                  <a:srgbClr val="002060"/>
                </a:solidFill>
              </a:rPr>
              <a:t> – považovaný za </a:t>
            </a:r>
            <a:r>
              <a:rPr lang="en-GB" i="1" dirty="0" err="1">
                <a:solidFill>
                  <a:srgbClr val="002060"/>
                </a:solidFill>
              </a:rPr>
              <a:t>pravoverný</a:t>
            </a:r>
            <a:r>
              <a:rPr lang="sk-SK" i="1" dirty="0">
                <a:solidFill>
                  <a:srgbClr val="002060"/>
                </a:solidFill>
              </a:rPr>
              <a:t> výklad</a:t>
            </a:r>
            <a:r>
              <a:rPr lang="en-GB" dirty="0">
                <a:solidFill>
                  <a:srgbClr val="002060"/>
                </a:solidFill>
              </a:rPr>
              <a:t>)</a:t>
            </a:r>
            <a:endParaRPr lang="sk-SK" dirty="0">
              <a:solidFill>
                <a:srgbClr val="002060"/>
              </a:solidFill>
            </a:endParaRPr>
          </a:p>
          <a:p>
            <a:pPr lvl="1">
              <a:buClr>
                <a:srgbClr val="D07F26"/>
              </a:buClr>
            </a:pPr>
            <a:r>
              <a:rPr lang="sk-SK" dirty="0">
                <a:solidFill>
                  <a:srgbClr val="002060"/>
                </a:solidFill>
              </a:rPr>
              <a:t>niektoré blízkovýchodné cirkvi ho však neuznávajú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i="1" dirty="0" err="1">
                <a:solidFill>
                  <a:srgbClr val="002060"/>
                </a:solidFill>
              </a:rPr>
              <a:t>považované</a:t>
            </a:r>
            <a:r>
              <a:rPr lang="en-GB" i="1" dirty="0">
                <a:solidFill>
                  <a:srgbClr val="002060"/>
                </a:solidFill>
              </a:rPr>
              <a:t> </a:t>
            </a:r>
            <a:r>
              <a:rPr lang="en-GB" i="1" dirty="0" err="1">
                <a:solidFill>
                  <a:srgbClr val="002060"/>
                </a:solidFill>
              </a:rPr>
              <a:t>za</a:t>
            </a:r>
            <a:r>
              <a:rPr lang="en-GB" i="1" dirty="0">
                <a:solidFill>
                  <a:srgbClr val="002060"/>
                </a:solidFill>
              </a:rPr>
              <a:t> </a:t>
            </a:r>
            <a:r>
              <a:rPr lang="en-GB" i="1" dirty="0" err="1">
                <a:solidFill>
                  <a:srgbClr val="002060"/>
                </a:solidFill>
              </a:rPr>
              <a:t>heretické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 lvl="2">
              <a:buClr>
                <a:srgbClr val="D07F26"/>
              </a:buClr>
            </a:pPr>
            <a:r>
              <a:rPr lang="en-GB" spc="-20" dirty="0" err="1">
                <a:solidFill>
                  <a:srgbClr val="002060"/>
                </a:solidFill>
              </a:rPr>
              <a:t>rozšírený</a:t>
            </a:r>
            <a:r>
              <a:rPr lang="en-GB" spc="-20" dirty="0">
                <a:solidFill>
                  <a:srgbClr val="002060"/>
                </a:solidFill>
              </a:rPr>
              <a:t> je </a:t>
            </a:r>
            <a:r>
              <a:rPr lang="en-GB" spc="-20" dirty="0" err="1">
                <a:solidFill>
                  <a:srgbClr val="002060"/>
                </a:solidFill>
              </a:rPr>
              <a:t>napr</a:t>
            </a:r>
            <a:r>
              <a:rPr lang="en-GB" spc="-20" dirty="0">
                <a:solidFill>
                  <a:srgbClr val="002060"/>
                </a:solidFill>
              </a:rPr>
              <a:t>. </a:t>
            </a:r>
            <a:r>
              <a:rPr lang="en-GB" spc="-20" dirty="0" err="1">
                <a:solidFill>
                  <a:srgbClr val="002060"/>
                </a:solidFill>
              </a:rPr>
              <a:t>monofyzitizmus</a:t>
            </a:r>
            <a:r>
              <a:rPr lang="en-GB" spc="-20" dirty="0">
                <a:solidFill>
                  <a:srgbClr val="002060"/>
                </a:solidFill>
              </a:rPr>
              <a:t> (</a:t>
            </a:r>
            <a:r>
              <a:rPr lang="en-GB" spc="-20" dirty="0" err="1">
                <a:solidFill>
                  <a:srgbClr val="002060"/>
                </a:solidFill>
              </a:rPr>
              <a:t>Kristus</a:t>
            </a:r>
            <a:r>
              <a:rPr lang="en-GB" spc="-20" dirty="0">
                <a:solidFill>
                  <a:srgbClr val="002060"/>
                </a:solidFill>
              </a:rPr>
              <a:t> </a:t>
            </a:r>
            <a:r>
              <a:rPr lang="sk-SK" spc="-20" dirty="0">
                <a:solidFill>
                  <a:srgbClr val="002060"/>
                </a:solidFill>
              </a:rPr>
              <a:t>má len jednu podstatu – Arménska, Koptská...</a:t>
            </a:r>
            <a:r>
              <a:rPr lang="en-GB" spc="-20" dirty="0">
                <a:solidFill>
                  <a:srgbClr val="002060"/>
                </a:solidFill>
              </a:rPr>
              <a:t>), </a:t>
            </a:r>
            <a:r>
              <a:rPr lang="en-GB" spc="-20" dirty="0" err="1">
                <a:solidFill>
                  <a:srgbClr val="002060"/>
                </a:solidFill>
              </a:rPr>
              <a:t>či</a:t>
            </a:r>
            <a:r>
              <a:rPr lang="en-GB" spc="-20" dirty="0">
                <a:solidFill>
                  <a:srgbClr val="002060"/>
                </a:solidFill>
              </a:rPr>
              <a:t> </a:t>
            </a:r>
            <a:r>
              <a:rPr lang="en-GB" spc="-20" dirty="0" err="1">
                <a:solidFill>
                  <a:srgbClr val="002060"/>
                </a:solidFill>
              </a:rPr>
              <a:t>Nestoriánstvo</a:t>
            </a:r>
            <a:r>
              <a:rPr lang="en-GB" spc="-20" dirty="0">
                <a:solidFill>
                  <a:srgbClr val="002060"/>
                </a:solidFill>
              </a:rPr>
              <a:t> (</a:t>
            </a:r>
            <a:r>
              <a:rPr lang="en-GB" spc="-20" dirty="0" err="1">
                <a:solidFill>
                  <a:srgbClr val="002060"/>
                </a:solidFill>
              </a:rPr>
              <a:t>Boh</a:t>
            </a:r>
            <a:r>
              <a:rPr lang="en-GB" spc="-20" dirty="0">
                <a:solidFill>
                  <a:srgbClr val="002060"/>
                </a:solidFill>
              </a:rPr>
              <a:t> </a:t>
            </a:r>
            <a:r>
              <a:rPr lang="en-GB" spc="-20" dirty="0" err="1">
                <a:solidFill>
                  <a:srgbClr val="002060"/>
                </a:solidFill>
              </a:rPr>
              <a:t>prebýva</a:t>
            </a:r>
            <a:r>
              <a:rPr lang="en-GB" spc="-20" dirty="0">
                <a:solidFill>
                  <a:srgbClr val="002060"/>
                </a:solidFill>
              </a:rPr>
              <a:t> v </a:t>
            </a:r>
            <a:r>
              <a:rPr lang="en-GB" spc="-20" dirty="0" err="1">
                <a:solidFill>
                  <a:srgbClr val="002060"/>
                </a:solidFill>
              </a:rPr>
              <a:t>Kristovi</a:t>
            </a:r>
            <a:r>
              <a:rPr lang="en-GB" spc="-20" dirty="0">
                <a:solidFill>
                  <a:srgbClr val="002060"/>
                </a:solidFill>
              </a:rPr>
              <a:t> </a:t>
            </a:r>
            <a:r>
              <a:rPr lang="en-GB" spc="-20" dirty="0" err="1">
                <a:solidFill>
                  <a:srgbClr val="002060"/>
                </a:solidFill>
              </a:rPr>
              <a:t>ako</a:t>
            </a:r>
            <a:r>
              <a:rPr lang="en-GB" spc="-20" dirty="0">
                <a:solidFill>
                  <a:srgbClr val="002060"/>
                </a:solidFill>
              </a:rPr>
              <a:t> v </a:t>
            </a:r>
            <a:r>
              <a:rPr lang="en-GB" spc="-20" dirty="0" err="1">
                <a:solidFill>
                  <a:srgbClr val="002060"/>
                </a:solidFill>
              </a:rPr>
              <a:t>chráme</a:t>
            </a:r>
            <a:r>
              <a:rPr lang="en-GB" spc="-20" dirty="0">
                <a:solidFill>
                  <a:srgbClr val="002060"/>
                </a:solidFill>
              </a:rPr>
              <a:t>)</a:t>
            </a:r>
            <a:r>
              <a:rPr lang="sk-SK" spc="-20" dirty="0">
                <a:solidFill>
                  <a:srgbClr val="002060"/>
                </a:solidFill>
              </a:rPr>
              <a:t> – </a:t>
            </a:r>
            <a:r>
              <a:rPr lang="sk-SK" spc="-20" dirty="0" err="1">
                <a:solidFill>
                  <a:srgbClr val="002060"/>
                </a:solidFill>
              </a:rPr>
              <a:t>e.g</a:t>
            </a:r>
            <a:r>
              <a:rPr lang="sk-SK" spc="-20" dirty="0">
                <a:solidFill>
                  <a:srgbClr val="002060"/>
                </a:solidFill>
              </a:rPr>
              <a:t>. Asýrska cirkev východu</a:t>
            </a:r>
          </a:p>
        </p:txBody>
      </p:sp>
      <p:sp>
        <p:nvSpPr>
          <p:cNvPr id="5" name="Obdĺžnik 4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</p:spTree>
    <p:extLst>
      <p:ext uri="{BB962C8B-B14F-4D97-AF65-F5344CB8AC3E}">
        <p14:creationId xmlns:p14="http://schemas.microsoft.com/office/powerpoint/2010/main" val="1782315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59632" y="2364904"/>
            <a:ext cx="7543800" cy="3886200"/>
          </a:xfrm>
        </p:spPr>
        <p:txBody>
          <a:bodyPr/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755576" y="-5898"/>
            <a:ext cx="7560839" cy="338554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0" rIns="91440" bIns="0" anchor="ctr" anchorCtr="0">
            <a:spAutoFit/>
          </a:bodyPr>
          <a:lstStyle/>
          <a:p>
            <a:pPr algn="ctr"/>
            <a:r>
              <a:rPr lang="sk-SK" sz="2200" b="1" cap="none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70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K R E S Ť A N S T V O</a:t>
            </a:r>
          </a:p>
        </p:txBody>
      </p:sp>
      <p:pic>
        <p:nvPicPr>
          <p:cNvPr id="8194" name="Picture 2" descr="https://blogs.uoregon.edu/rel321f15drreis/files/2015/09/map-roman-empire3-280ws3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2" y="620688"/>
            <a:ext cx="907941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395536" y="62511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hlinkClick r:id="rId3"/>
              </a:rPr>
              <a:t>zdroj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388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</TotalTime>
  <Words>1535</Words>
  <Application>Microsoft Office PowerPoint</Application>
  <PresentationFormat>Prezentácia na obrazovke (4:3)</PresentationFormat>
  <Paragraphs>197</Paragraphs>
  <Slides>40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5" baseType="lpstr">
      <vt:lpstr>Arial</vt:lpstr>
      <vt:lpstr>Arial Narrow</vt:lpstr>
      <vt:lpstr>Impact</vt:lpstr>
      <vt:lpstr>Times New Roman</vt:lpstr>
      <vt:lpstr>NewsPrint</vt:lpstr>
      <vt:lpstr>Geografia              4 náboženstiev </vt:lpstr>
      <vt:lpstr>Prvopočiatky </vt:lpstr>
      <vt:lpstr>Misijné cesty apoštola Pavla </vt:lpstr>
      <vt:lpstr>1. (r. 44 – 46)</vt:lpstr>
      <vt:lpstr>3. (r. 53 – 58)</vt:lpstr>
      <vt:lpstr>5. (r. 63 – 67)</vt:lpstr>
      <vt:lpstr>problémy šírenia</vt:lpstr>
      <vt:lpstr>štátne náboženstvo</vt:lpstr>
      <vt:lpstr>Prezentácia programu PowerPoint</vt:lpstr>
      <vt:lpstr>rozšírenie kresťanstva v prvých storočiach</vt:lpstr>
      <vt:lpstr>pravoverní kresťania a heretici (r. 450)</vt:lpstr>
      <vt:lpstr>po páde Rímskej ríše (zvyčajne r. 476)</vt:lpstr>
      <vt:lpstr>Veľká shizma a únie</vt:lpstr>
      <vt:lpstr>Prezentácia programu PowerPoint</vt:lpstr>
      <vt:lpstr>cirkev v stredoveku</vt:lpstr>
      <vt:lpstr>trasy štyroch hlavných križiackych výprav</vt:lpstr>
      <vt:lpstr>križiacke štáty</vt:lpstr>
      <vt:lpstr>katolícka cirkev  v stredoveku</vt:lpstr>
      <vt:lpstr>reformácia –  vznik protestantizmu</vt:lpstr>
      <vt:lpstr>náboženská situácia r. 1560</vt:lpstr>
      <vt:lpstr>protireformácia </vt:lpstr>
      <vt:lpstr>súčasná štruktúra kresťanských denominácií </vt:lpstr>
      <vt:lpstr>Prezentácia programu PowerPoint</vt:lpstr>
      <vt:lpstr>regionálna distribúcia kresťanov</vt:lpstr>
      <vt:lpstr>Prezentácia programu PowerPoint</vt:lpstr>
      <vt:lpstr>Prezentácia programu PowerPoint</vt:lpstr>
      <vt:lpstr>Prezentácia programu PowerPoint</vt:lpstr>
      <vt:lpstr>Prezentácia programu PowerPoint</vt:lpstr>
      <vt:lpstr>miera religiozity</vt:lpstr>
      <vt:lpstr>Prezentácia programu PowerPoint</vt:lpstr>
      <vt:lpstr>Prezentácia programu PowerPoint</vt:lpstr>
      <vt:lpstr>podiel evanjelikov a. v.</vt:lpstr>
      <vt:lpstr>podiel gréckokatolíkov</vt:lpstr>
      <vt:lpstr>mapa kostolov</vt:lpstr>
      <vt:lpstr>kresťanstvo a ekonomika</vt:lpstr>
      <vt:lpstr>kresťanstvo a spoločnosť</vt:lpstr>
      <vt:lpstr>kresťanstvo a demografia</vt:lpstr>
      <vt:lpstr>kresťanstvo na Slovensku v období socializmu</vt:lpstr>
      <vt:lpstr>podnety na diskusiu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Novotny</dc:creator>
  <cp:lastModifiedBy>Reviewer</cp:lastModifiedBy>
  <cp:revision>143</cp:revision>
  <dcterms:created xsi:type="dcterms:W3CDTF">2015-02-16T12:47:12Z</dcterms:created>
  <dcterms:modified xsi:type="dcterms:W3CDTF">2025-10-23T06:11:30Z</dcterms:modified>
</cp:coreProperties>
</file>