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22" r:id="rId3"/>
    <p:sldId id="327" r:id="rId4"/>
    <p:sldId id="324" r:id="rId5"/>
    <p:sldId id="355" r:id="rId6"/>
    <p:sldId id="356" r:id="rId7"/>
    <p:sldId id="329" r:id="rId8"/>
    <p:sldId id="325" r:id="rId9"/>
    <p:sldId id="333" r:id="rId10"/>
    <p:sldId id="319" r:id="rId11"/>
    <p:sldId id="336" r:id="rId12"/>
    <p:sldId id="348" r:id="rId13"/>
    <p:sldId id="337" r:id="rId14"/>
    <p:sldId id="343" r:id="rId15"/>
    <p:sldId id="321" r:id="rId16"/>
    <p:sldId id="316" r:id="rId17"/>
    <p:sldId id="317" r:id="rId18"/>
    <p:sldId id="342" r:id="rId19"/>
    <p:sldId id="338" r:id="rId20"/>
    <p:sldId id="315" r:id="rId21"/>
    <p:sldId id="346" r:id="rId22"/>
    <p:sldId id="349" r:id="rId23"/>
    <p:sldId id="347" r:id="rId24"/>
    <p:sldId id="357" r:id="rId25"/>
    <p:sldId id="358" r:id="rId26"/>
    <p:sldId id="339" r:id="rId27"/>
    <p:sldId id="340" r:id="rId28"/>
    <p:sldId id="351" r:id="rId29"/>
    <p:sldId id="350" r:id="rId30"/>
    <p:sldId id="352" r:id="rId31"/>
    <p:sldId id="353" r:id="rId32"/>
    <p:sldId id="354" r:id="rId33"/>
    <p:sldId id="341" r:id="rId3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4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427E-35CA-42A6-86B0-4C0D5A376F68}" type="datetimeFigureOut">
              <a:rPr lang="sk-SK" smtClean="0"/>
              <a:t>9. 10. 2025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E973-DFCB-444B-9C90-50FC9ECE586E}" type="slidenum">
              <a:rPr lang="sk-SK" smtClean="0"/>
              <a:t>‹#›</a:t>
            </a:fld>
            <a:endParaRPr lang="sk-SK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427E-35CA-42A6-86B0-4C0D5A376F68}" type="datetimeFigureOut">
              <a:rPr lang="sk-SK" smtClean="0"/>
              <a:t>9. 10. 2025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E973-DFCB-444B-9C90-50FC9ECE586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427E-35CA-42A6-86B0-4C0D5A376F68}" type="datetimeFigureOut">
              <a:rPr lang="sk-SK" smtClean="0"/>
              <a:t>9. 10. 2025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E973-DFCB-444B-9C90-50FC9ECE586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427E-35CA-42A6-86B0-4C0D5A376F68}" type="datetimeFigureOut">
              <a:rPr lang="sk-SK" smtClean="0"/>
              <a:t>9. 10. 2025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E973-DFCB-444B-9C90-50FC9ECE586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427E-35CA-42A6-86B0-4C0D5A376F68}" type="datetimeFigureOut">
              <a:rPr lang="sk-SK" smtClean="0"/>
              <a:t>9. 10. 2025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E973-DFCB-444B-9C90-50FC9ECE586E}" type="slidenum">
              <a:rPr lang="sk-SK" smtClean="0"/>
              <a:t>‹#›</a:t>
            </a:fld>
            <a:endParaRPr lang="sk-SK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427E-35CA-42A6-86B0-4C0D5A376F68}" type="datetimeFigureOut">
              <a:rPr lang="sk-SK" smtClean="0"/>
              <a:t>9. 10. 2025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E973-DFCB-444B-9C90-50FC9ECE586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427E-35CA-42A6-86B0-4C0D5A376F68}" type="datetimeFigureOut">
              <a:rPr lang="sk-SK" smtClean="0"/>
              <a:t>9. 10. 2025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E973-DFCB-444B-9C90-50FC9ECE586E}" type="slidenum">
              <a:rPr lang="sk-SK" smtClean="0"/>
              <a:t>‹#›</a:t>
            </a:fld>
            <a:endParaRPr lang="sk-SK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427E-35CA-42A6-86B0-4C0D5A376F68}" type="datetimeFigureOut">
              <a:rPr lang="sk-SK" smtClean="0"/>
              <a:t>9. 10. 2025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E973-DFCB-444B-9C90-50FC9ECE586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427E-35CA-42A6-86B0-4C0D5A376F68}" type="datetimeFigureOut">
              <a:rPr lang="sk-SK" smtClean="0"/>
              <a:t>9. 10. 2025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E973-DFCB-444B-9C90-50FC9ECE586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427E-35CA-42A6-86B0-4C0D5A376F68}" type="datetimeFigureOut">
              <a:rPr lang="sk-SK" smtClean="0"/>
              <a:t>9. 10. 2025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E973-DFCB-444B-9C90-50FC9ECE586E}" type="slidenum">
              <a:rPr lang="sk-SK" smtClean="0"/>
              <a:t>‹#›</a:t>
            </a:fld>
            <a:endParaRPr lang="sk-SK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427E-35CA-42A6-86B0-4C0D5A376F68}" type="datetimeFigureOut">
              <a:rPr lang="sk-SK" smtClean="0"/>
              <a:t>9. 10. 2025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E973-DFCB-444B-9C90-50FC9ECE586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378C427E-35CA-42A6-86B0-4C0D5A376F68}" type="datetimeFigureOut">
              <a:rPr lang="sk-SK" smtClean="0"/>
              <a:t>9. 10. 2025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AFBE973-DFCB-444B-9C90-50FC9ECE586E}" type="slidenum">
              <a:rPr lang="sk-SK" smtClean="0"/>
              <a:t>‹#›</a:t>
            </a:fld>
            <a:endParaRPr lang="sk-SK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hmm.org/wlc/en/article.php?ModuleId=1000514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hmm.org/wlc/en/article.php?ModuleId=1000514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hmm.org/wlc/en/article.php?ModuleId=10005143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ltoledoescondido.files.wordpress.com/2012/11/29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wishdatabank.org/content/upload/bjdb/2019_World_Jewish_Population_(AJYB,_DellaPergola)_DataBank_Final2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ewresearch.org/religion/2013/03/20/israel-and-the-us-are-home-to-more-than-fourfifths-of-the-worlds-jews/" TargetMode="Externa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ritannica.com/topic/Judaism/Humanitys-place-in-the-universe" TargetMode="External"/><Relationship Id="rId4" Type="http://schemas.openxmlformats.org/officeDocument/2006/relationships/hyperlink" Target="https://wisevoter.com/country-rankings/jewish-population-by-country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news/worldviews/wp/2015/07/02/has-the-global-jewish-population-finally-rebounded-from-the-holocaust-not-exactly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ewlifeanglican.org.au/wp/wp-content/uploads/2013/01/ExodusMap-A4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stoj.sk/316/chanuka-sviatok-svetie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0"/>
            <a:ext cx="7543800" cy="3080792"/>
          </a:xfrm>
          <a:solidFill>
            <a:srgbClr val="00B0F0"/>
          </a:solidFill>
        </p:spPr>
        <p:txBody>
          <a:bodyPr/>
          <a:lstStyle/>
          <a:p>
            <a:r>
              <a:rPr lang="sk-SK" dirty="0">
                <a:effectLst>
                  <a:outerShdw blurRad="25400" dist="38100" dir="2700000" sx="101000" sy="101000" algn="tl">
                    <a:schemeClr val="bg1">
                      <a:alpha val="80000"/>
                    </a:schemeClr>
                  </a:outerShdw>
                </a:effectLst>
              </a:rPr>
              <a:t>Geografia              </a:t>
            </a:r>
            <a:r>
              <a:rPr lang="en-GB" dirty="0">
                <a:effectLst>
                  <a:outerShdw blurRad="25400" dist="38100" dir="2700000" sx="101000" sy="101000" algn="tl">
                    <a:schemeClr val="bg1">
                      <a:alpha val="80000"/>
                    </a:schemeClr>
                  </a:outerShdw>
                </a:effectLst>
              </a:rPr>
              <a:t>3</a:t>
            </a:r>
            <a:r>
              <a:rPr lang="sk-SK">
                <a:effectLst>
                  <a:outerShdw blurRad="25400" dist="38100" dir="2700000" sx="101000" sy="101000" algn="tl">
                    <a:schemeClr val="bg1">
                      <a:alpha val="80000"/>
                    </a:schemeClr>
                  </a:outerShdw>
                </a:effectLst>
              </a:rPr>
              <a:t> </a:t>
            </a:r>
            <a:r>
              <a:rPr lang="sk-SK" dirty="0">
                <a:effectLst>
                  <a:outerShdw blurRad="25400" dist="38100" dir="2700000" sx="101000" sy="101000" algn="tl">
                    <a:schemeClr val="bg1">
                      <a:alpha val="80000"/>
                    </a:schemeClr>
                  </a:outerShdw>
                </a:effectLst>
              </a:rPr>
              <a:t>náboženstiev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5576" y="3717032"/>
            <a:ext cx="7543800" cy="1224136"/>
          </a:xfrm>
        </p:spPr>
        <p:txBody>
          <a:bodyPr>
            <a:normAutofit/>
          </a:bodyPr>
          <a:lstStyle/>
          <a:p>
            <a:pPr algn="ctr">
              <a:buClr>
                <a:srgbClr val="0070C0"/>
              </a:buClr>
            </a:pPr>
            <a:r>
              <a:rPr lang="sk-SK" sz="7200" dirty="0">
                <a:solidFill>
                  <a:srgbClr val="002060"/>
                </a:solidFill>
              </a:rPr>
              <a:t>Judaizmus</a:t>
            </a:r>
          </a:p>
        </p:txBody>
      </p:sp>
    </p:spTree>
    <p:extLst>
      <p:ext uri="{BB962C8B-B14F-4D97-AF65-F5344CB8AC3E}">
        <p14:creationId xmlns:p14="http://schemas.microsoft.com/office/powerpoint/2010/main" val="2174635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6781800" cy="1600200"/>
          </a:xfrm>
        </p:spPr>
        <p:txBody>
          <a:bodyPr/>
          <a:lstStyle/>
          <a:p>
            <a:r>
              <a:rPr lang="sk-SK" dirty="0"/>
              <a:t>antisemitizmus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5576" y="2420888"/>
            <a:ext cx="7992888" cy="4176464"/>
          </a:xfrm>
        </p:spPr>
        <p:txBody>
          <a:bodyPr/>
          <a:lstStyle/>
          <a:p>
            <a:pPr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pojem vznikol až v 19. storočí</a:t>
            </a:r>
          </a:p>
          <a:p>
            <a:pPr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isté črty antisemitizmu u v čase egyptského zajatia</a:t>
            </a:r>
          </a:p>
          <a:p>
            <a:pPr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aj v ďalších storočiach, najmä po vzniku kresťanstva a neskôr aj islamu</a:t>
            </a:r>
          </a:p>
          <a:p>
            <a:pPr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nenávisť voči židom vyvrcholila holokaustom </a:t>
            </a:r>
          </a:p>
          <a:p>
            <a:pPr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počas druhej svetovej vojny (1939 – 1945) pri „konečnom riešení“ Adolfa Hitlera zavraždili 6 miliónov ž(Ž)</a:t>
            </a:r>
            <a:r>
              <a:rPr lang="sk-SK" sz="1800" dirty="0" err="1">
                <a:solidFill>
                  <a:srgbClr val="002060"/>
                </a:solidFill>
              </a:rPr>
              <a:t>idov</a:t>
            </a:r>
            <a:endParaRPr lang="sk-SK" sz="1800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endParaRPr lang="sk-SK" sz="1800" dirty="0">
              <a:solidFill>
                <a:srgbClr val="002060"/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603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6781800" cy="1600200"/>
          </a:xfrm>
        </p:spPr>
        <p:txBody>
          <a:bodyPr/>
          <a:lstStyle/>
          <a:p>
            <a:r>
              <a:rPr lang="sk-SK" dirty="0"/>
              <a:t>antisemitizmus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420888"/>
            <a:ext cx="8676456" cy="4176464"/>
          </a:xfrm>
        </p:spPr>
        <p:txBody>
          <a:bodyPr/>
          <a:lstStyle/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dôsledky: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zmenšenie celosvetovej </a:t>
            </a:r>
            <a:r>
              <a:rPr lang="en-GB" dirty="0" err="1">
                <a:solidFill>
                  <a:srgbClr val="002060"/>
                </a:solidFill>
              </a:rPr>
              <a:t>židovskej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populácie</a:t>
            </a:r>
            <a:endParaRPr lang="sk-SK" dirty="0">
              <a:solidFill>
                <a:srgbClr val="00206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všeobecná akceptácia požiadavky sionistického hnutia zriadiť pre Židov vlastnú krajinu pod vlastnou vládou, v ktorej by mohli žiť a chrániť ju alebo ju finančne podporovať zo zahraničia ako útočisko v čase núdze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1948 – vznik Izraela (podľa plánu OSN z r. 1947)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Izrael získal medzinárodné uznanie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súbežne mal vzniknúť Palestínsky štát, ale palestínsky Arabi plán neprijali</a:t>
            </a:r>
          </a:p>
          <a:p>
            <a:pPr lvl="3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nezískal však medzinárodné uznanie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1988 – OOP – uznanie Izraela – čiastočné uznanie Palestínskeho štátu 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6537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28" y="2564904"/>
            <a:ext cx="5317976" cy="2731002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" y="188640"/>
            <a:ext cx="5344272" cy="2713888"/>
          </a:xfrm>
          <a:prstGeom prst="rect">
            <a:avLst/>
          </a:prstGeom>
        </p:spPr>
      </p:pic>
      <p:pic>
        <p:nvPicPr>
          <p:cNvPr id="6" name="Obrázok 5" descr="Obrázok, na ktorom je mapa, Zem&#10;&#10;Obsah vygenerovaný pomocou AI môže byť nesprávny.">
            <a:extLst>
              <a:ext uri="{FF2B5EF4-FFF2-40B4-BE49-F238E27FC236}">
                <a16:creationId xmlns:a16="http://schemas.microsoft.com/office/drawing/2014/main" id="{7304B60D-ABFB-1A39-5E74-5A89956DFF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" y="3455716"/>
            <a:ext cx="5076056" cy="257768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7824" y="5445224"/>
            <a:ext cx="6129880" cy="1412776"/>
          </a:xfrm>
        </p:spPr>
        <p:txBody>
          <a:bodyPr>
            <a:normAutofit fontScale="90000"/>
          </a:bodyPr>
          <a:lstStyle/>
          <a:p>
            <a:r>
              <a:rPr lang="sk-SK" dirty="0"/>
              <a:t>medzinárodné uznanie Palestíny a Izraela</a:t>
            </a:r>
            <a:endParaRPr lang="en-GB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844DED9-F81A-A18F-32AA-2E1B9F474E57}"/>
              </a:ext>
            </a:extLst>
          </p:cNvPr>
          <p:cNvSpPr txBox="1"/>
          <p:nvPr/>
        </p:nvSpPr>
        <p:spPr>
          <a:xfrm>
            <a:off x="2663283" y="318994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2025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57C267B-68C4-1710-4099-68ED62B22A69}"/>
              </a:ext>
            </a:extLst>
          </p:cNvPr>
          <p:cNvSpPr txBox="1"/>
          <p:nvPr/>
        </p:nvSpPr>
        <p:spPr>
          <a:xfrm>
            <a:off x="5796136" y="2533196"/>
            <a:ext cx="89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89507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6781800" cy="1600200"/>
          </a:xfrm>
        </p:spPr>
        <p:txBody>
          <a:bodyPr/>
          <a:lstStyle/>
          <a:p>
            <a:r>
              <a:rPr lang="sk-SK" dirty="0"/>
              <a:t>základné fakty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2420888"/>
            <a:ext cx="8712968" cy="4176464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monoteistické</a:t>
            </a: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národné</a:t>
            </a: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živé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organizácia: nemá centrálnu autoritu, opiera sa o </a:t>
            </a:r>
            <a:r>
              <a:rPr lang="en-GB" dirty="0" err="1">
                <a:solidFill>
                  <a:srgbClr val="002060"/>
                </a:solidFill>
              </a:rPr>
              <a:t>Tanach</a:t>
            </a:r>
            <a:r>
              <a:rPr lang="en-GB" dirty="0">
                <a:solidFill>
                  <a:srgbClr val="002060"/>
                </a:solidFill>
              </a:rPr>
              <a:t> a Talmud</a:t>
            </a: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spc="-30" dirty="0">
                <a:solidFill>
                  <a:srgbClr val="002060"/>
                </a:solidFill>
              </a:rPr>
              <a:t>združujú sa do náboženských obcí – </a:t>
            </a:r>
            <a:r>
              <a:rPr lang="sk-SK" spc="-30" dirty="0" err="1">
                <a:solidFill>
                  <a:srgbClr val="002060"/>
                </a:solidFill>
              </a:rPr>
              <a:t>kahalov</a:t>
            </a:r>
            <a:r>
              <a:rPr lang="sk-SK" spc="-30" dirty="0">
                <a:solidFill>
                  <a:srgbClr val="002060"/>
                </a:solidFill>
              </a:rPr>
              <a:t>, na ich čele je rabín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9127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6781800" cy="1600200"/>
          </a:xfrm>
        </p:spPr>
        <p:txBody>
          <a:bodyPr/>
          <a:lstStyle/>
          <a:p>
            <a:r>
              <a:rPr lang="sk-SK" dirty="0"/>
              <a:t>základné fakty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2148880"/>
            <a:ext cx="8496944" cy="4520480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kult (vybrané prvky)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modlitba (ráno, napoludnie, večer)</a:t>
            </a:r>
          </a:p>
          <a:p>
            <a:pPr lvl="1">
              <a:buClr>
                <a:srgbClr val="0070C0"/>
              </a:buClr>
            </a:pPr>
            <a:r>
              <a:rPr lang="sk-SK" b="1" dirty="0">
                <a:solidFill>
                  <a:srgbClr val="002060"/>
                </a:solidFill>
              </a:rPr>
              <a:t>sabat</a:t>
            </a:r>
            <a:r>
              <a:rPr lang="sk-SK" dirty="0">
                <a:solidFill>
                  <a:srgbClr val="002060"/>
                </a:solidFill>
              </a:rPr>
              <a:t> (od piatkového súmraku do sobotného zotmenia nevykonáva sa akákoľvek práca, cestovanie a narábanie s peniazmi)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obriezka – chlapci – 8. deň po narodení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bar </a:t>
            </a:r>
            <a:r>
              <a:rPr lang="sk-SK" dirty="0" err="1">
                <a:solidFill>
                  <a:srgbClr val="002060"/>
                </a:solidFill>
              </a:rPr>
              <a:t>mikva</a:t>
            </a:r>
            <a:r>
              <a:rPr lang="sk-SK" dirty="0">
                <a:solidFill>
                  <a:srgbClr val="002060"/>
                </a:solidFill>
              </a:rPr>
              <a:t> – 13-roční chlapci sa stávajú právoplatnými členmi obce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posvätenie mena – dievčatá sa stávajú plnoletými v 12 rokoch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rituálny kúpeľ – osobitné zariadenia </a:t>
            </a:r>
            <a:r>
              <a:rPr lang="sk-SK" dirty="0" err="1">
                <a:solidFill>
                  <a:srgbClr val="002060"/>
                </a:solidFill>
              </a:rPr>
              <a:t>mikve</a:t>
            </a:r>
            <a:endParaRPr lang="sk-SK" dirty="0">
              <a:solidFill>
                <a:srgbClr val="00206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nosenie </a:t>
            </a:r>
            <a:r>
              <a:rPr lang="sk-SK" dirty="0" err="1">
                <a:solidFill>
                  <a:srgbClr val="002060"/>
                </a:solidFill>
              </a:rPr>
              <a:t>kipy</a:t>
            </a:r>
            <a:r>
              <a:rPr lang="en-GB" dirty="0">
                <a:solidFill>
                  <a:srgbClr val="002060"/>
                </a:solidFill>
              </a:rPr>
              <a:t> (</a:t>
            </a:r>
            <a:r>
              <a:rPr lang="en-GB" dirty="0" err="1">
                <a:solidFill>
                  <a:srgbClr val="002060"/>
                </a:solidFill>
              </a:rPr>
              <a:t>jarmulka</a:t>
            </a:r>
            <a:r>
              <a:rPr lang="en-GB" dirty="0">
                <a:solidFill>
                  <a:srgbClr val="002060"/>
                </a:solidFill>
              </a:rPr>
              <a:t>)</a:t>
            </a:r>
            <a:r>
              <a:rPr lang="sk-SK" dirty="0">
                <a:solidFill>
                  <a:srgbClr val="002060"/>
                </a:solidFill>
              </a:rPr>
              <a:t> – znak podriadenia sa Bohu</a:t>
            </a:r>
          </a:p>
          <a:p>
            <a:pPr lvl="1">
              <a:buClr>
                <a:srgbClr val="0070C0"/>
              </a:buClr>
            </a:pPr>
            <a:r>
              <a:rPr lang="sk-SK" b="1" dirty="0">
                <a:solidFill>
                  <a:srgbClr val="002060"/>
                </a:solidFill>
              </a:rPr>
              <a:t>púte</a:t>
            </a:r>
            <a:r>
              <a:rPr lang="sk-SK" dirty="0">
                <a:solidFill>
                  <a:srgbClr val="002060"/>
                </a:solidFill>
              </a:rPr>
              <a:t> – do Jeruzalema – v súčasnosti múr nárekov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0458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7708368" cy="1600200"/>
          </a:xfrm>
        </p:spPr>
        <p:txBody>
          <a:bodyPr>
            <a:normAutofit/>
          </a:bodyPr>
          <a:lstStyle/>
          <a:p>
            <a:r>
              <a:rPr lang="sk-SK" dirty="0"/>
              <a:t>4 súčasné prúdy judaizmu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2420888"/>
            <a:ext cx="8748464" cy="4176464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sk-SK" spc="-30" dirty="0"/>
              <a:t>ortodoxné židovstvo</a:t>
            </a:r>
          </a:p>
          <a:p>
            <a:pPr lvl="1">
              <a:buClr>
                <a:srgbClr val="0070C0"/>
              </a:buClr>
            </a:pPr>
            <a:r>
              <a:rPr lang="sk-SK" sz="1800" spc="-30" dirty="0"/>
              <a:t>prísne zachovávanie zákona a tradícií, vrátane modlitieb, kóšer stravy, sabatu, oddelených obradných priestorov pre mužov a ženy... (cca 10 % židov v Izraeli)</a:t>
            </a:r>
          </a:p>
          <a:p>
            <a:pPr>
              <a:buClr>
                <a:srgbClr val="0070C0"/>
              </a:buClr>
            </a:pPr>
            <a:r>
              <a:rPr lang="sk-SK" spc="-30" dirty="0" err="1"/>
              <a:t>neologické</a:t>
            </a:r>
            <a:r>
              <a:rPr lang="sk-SK" spc="-30" dirty="0"/>
              <a:t> reformované židovstvo</a:t>
            </a:r>
          </a:p>
          <a:p>
            <a:pPr lvl="1">
              <a:buClr>
                <a:srgbClr val="0070C0"/>
              </a:buClr>
            </a:pPr>
            <a:r>
              <a:rPr lang="sk-SK" sz="1800" spc="-30" dirty="0"/>
              <a:t>flexibilnejší výklad židovských zákonov a rituálov, ženy môžu viesť modlitbu, priestory v synagóge zmiešané, voľnejšie prežívanie sviatkov (rozšírenie v USA či Maďarsku)</a:t>
            </a:r>
          </a:p>
          <a:p>
            <a:pPr>
              <a:buClr>
                <a:srgbClr val="0070C0"/>
              </a:buClr>
            </a:pPr>
            <a:r>
              <a:rPr lang="sk-SK" spc="-30" dirty="0"/>
              <a:t>konzervatívny judaizmus</a:t>
            </a:r>
          </a:p>
          <a:p>
            <a:pPr lvl="1">
              <a:buClr>
                <a:srgbClr val="0070C0"/>
              </a:buClr>
            </a:pPr>
            <a:r>
              <a:rPr lang="sk-SK" sz="1800" spc="-30" dirty="0"/>
              <a:t>stredná cesta medzi </a:t>
            </a:r>
            <a:r>
              <a:rPr lang="sk-SK" sz="1800" spc="-30" dirty="0" err="1"/>
              <a:t>ortodox</a:t>
            </a:r>
            <a:r>
              <a:rPr lang="sk-SK" sz="1800" spc="-30" dirty="0"/>
              <a:t>. a </a:t>
            </a:r>
            <a:r>
              <a:rPr lang="sk-SK" sz="1800" spc="-30" dirty="0" err="1"/>
              <a:t>neológiou</a:t>
            </a:r>
            <a:r>
              <a:rPr lang="sk-SK" sz="1800" spc="-30" dirty="0"/>
              <a:t>, zachováva základné princípy zákona, ale v kultovej otázke je flexibilnejší, napr. ženy </a:t>
            </a:r>
            <a:r>
              <a:rPr lang="sk-SK" sz="1800" spc="-30" dirty="0" err="1"/>
              <a:t>rabínky</a:t>
            </a:r>
            <a:r>
              <a:rPr lang="sk-SK" sz="1800" spc="-30" dirty="0"/>
              <a:t> a pod. (USA, Európa)</a:t>
            </a:r>
          </a:p>
          <a:p>
            <a:pPr>
              <a:buClr>
                <a:srgbClr val="0070C0"/>
              </a:buClr>
            </a:pPr>
            <a:r>
              <a:rPr lang="sk-SK" spc="-30" dirty="0" err="1"/>
              <a:t>rekonštruktívny</a:t>
            </a:r>
            <a:r>
              <a:rPr lang="sk-SK" spc="-30" dirty="0"/>
              <a:t> (liberálny) judaizmus</a:t>
            </a:r>
          </a:p>
          <a:p>
            <a:pPr lvl="1">
              <a:buClr>
                <a:srgbClr val="0070C0"/>
              </a:buClr>
            </a:pPr>
            <a:r>
              <a:rPr lang="sk-SK" sz="1800" spc="-30" dirty="0"/>
              <a:t>zdôrazňuje etnické a kultúrne hodnoty, viera a zákon je skôr návod ako záväzok (USA)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8922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sk-SK" dirty="0"/>
              <a:t>populácia židov v Európe pred 2. svet. vojnou</a:t>
            </a: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41171"/>
            <a:ext cx="7308292" cy="4816829"/>
          </a:xfrm>
        </p:spPr>
      </p:pic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31984" y="6093296"/>
            <a:ext cx="86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48217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6781800" cy="1600200"/>
          </a:xfrm>
        </p:spPr>
        <p:txBody>
          <a:bodyPr/>
          <a:lstStyle/>
          <a:p>
            <a:r>
              <a:rPr lang="sk-SK" dirty="0"/>
              <a:t>hlavné trasy deportácií</a:t>
            </a: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02" y="2105911"/>
            <a:ext cx="7261906" cy="4752089"/>
          </a:xfrm>
        </p:spPr>
      </p:pic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31984" y="6093296"/>
            <a:ext cx="86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28991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holokau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416" y="764704"/>
            <a:ext cx="7747553" cy="5616922"/>
          </a:xfrm>
        </p:spPr>
      </p:pic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19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sk-SK" dirty="0"/>
              <a:t>populácia židov v Európe po 2. svet. vojne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" y="2060849"/>
            <a:ext cx="7371979" cy="4807252"/>
          </a:xfrm>
        </p:spPr>
      </p:pic>
      <p:sp>
        <p:nvSpPr>
          <p:cNvPr id="7" name="BlokTextu 6"/>
          <p:cNvSpPr txBox="1"/>
          <p:nvPr/>
        </p:nvSpPr>
        <p:spPr>
          <a:xfrm>
            <a:off x="31984" y="6093296"/>
            <a:ext cx="86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7470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7924392" cy="1008112"/>
          </a:xfrm>
        </p:spPr>
        <p:txBody>
          <a:bodyPr>
            <a:normAutofit/>
          </a:bodyPr>
          <a:lstStyle/>
          <a:p>
            <a:r>
              <a:rPr lang="sk-SK" dirty="0"/>
              <a:t>najstaršie dejiny judaizmu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04864"/>
            <a:ext cx="8424936" cy="4653136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dejiny judaizmu zodpovedajú dejinám židovského národa</a:t>
            </a: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začínajú príbehom </a:t>
            </a:r>
            <a:r>
              <a:rPr lang="sk-SK" b="1" dirty="0">
                <a:solidFill>
                  <a:srgbClr val="002060"/>
                </a:solidFill>
              </a:rPr>
              <a:t>Abraháma, ktorý žil v 3. tisícročí pred n. l. </a:t>
            </a:r>
          </a:p>
          <a:p>
            <a:pPr lvl="1">
              <a:buClr>
                <a:srgbClr val="0070C0"/>
              </a:buClr>
            </a:pPr>
            <a:r>
              <a:rPr lang="sk-SK" i="1" dirty="0">
                <a:solidFill>
                  <a:srgbClr val="002060"/>
                </a:solidFill>
              </a:rPr>
              <a:t>obeta syna Izáka – uzatvorenie zmluvy s Bohom – Izrael (</a:t>
            </a:r>
            <a:r>
              <a:rPr lang="sk-SK" i="1" dirty="0" err="1">
                <a:solidFill>
                  <a:srgbClr val="002060"/>
                </a:solidFill>
              </a:rPr>
              <a:t>Kanaán</a:t>
            </a:r>
            <a:r>
              <a:rPr lang="sk-SK" i="1" dirty="0">
                <a:solidFill>
                  <a:srgbClr val="002060"/>
                </a:solidFill>
              </a:rPr>
              <a:t>) – zasľúbená zem </a:t>
            </a:r>
            <a:r>
              <a:rPr lang="sk-SK" sz="2200" i="1" dirty="0">
                <a:solidFill>
                  <a:srgbClr val="002060"/>
                </a:solidFill>
              </a:rPr>
              <a:t>(okolie </a:t>
            </a:r>
            <a:r>
              <a:rPr lang="sk-SK" sz="2200" i="1" dirty="0" err="1">
                <a:solidFill>
                  <a:srgbClr val="002060"/>
                </a:solidFill>
              </a:rPr>
              <a:t>Mrtvého</a:t>
            </a:r>
            <a:r>
              <a:rPr lang="sk-SK" sz="2200" i="1" dirty="0">
                <a:solidFill>
                  <a:srgbClr val="002060"/>
                </a:solidFill>
              </a:rPr>
              <a:t> mora a </a:t>
            </a:r>
            <a:r>
              <a:rPr lang="sk-SK" sz="2200" i="1" dirty="0" err="1">
                <a:solidFill>
                  <a:srgbClr val="002060"/>
                </a:solidFill>
              </a:rPr>
              <a:t>Galilejského</a:t>
            </a:r>
            <a:r>
              <a:rPr lang="sk-SK" sz="2200" i="1" dirty="0">
                <a:solidFill>
                  <a:srgbClr val="002060"/>
                </a:solidFill>
              </a:rPr>
              <a:t> jazera)</a:t>
            </a:r>
            <a:endParaRPr lang="sk-SK" i="1" dirty="0">
              <a:solidFill>
                <a:srgbClr val="00206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sk-SK" i="1" dirty="0">
                <a:solidFill>
                  <a:srgbClr val="002060"/>
                </a:solidFill>
              </a:rPr>
              <a:t>Jozef (Izákov vnuk) – vysoký úrad v Egypte</a:t>
            </a:r>
          </a:p>
          <a:p>
            <a:pPr lvl="1">
              <a:buClr>
                <a:srgbClr val="0070C0"/>
              </a:buClr>
            </a:pPr>
            <a:r>
              <a:rPr lang="sk-SK" i="1" dirty="0">
                <a:solidFill>
                  <a:srgbClr val="002060"/>
                </a:solidFill>
              </a:rPr>
              <a:t>neskôr egyptské zajatie (zotročenie Izraelitov)</a:t>
            </a:r>
          </a:p>
          <a:p>
            <a:pPr>
              <a:buClr>
                <a:srgbClr val="0070C0"/>
              </a:buClr>
            </a:pPr>
            <a:r>
              <a:rPr lang="sk-SK" i="1" dirty="0">
                <a:solidFill>
                  <a:srgbClr val="002060"/>
                </a:solidFill>
              </a:rPr>
              <a:t>Mojžiš – po 400 rokoch vyslobodil Izraelitov z Egypta</a:t>
            </a:r>
          </a:p>
          <a:p>
            <a:pPr lvl="1">
              <a:buClr>
                <a:srgbClr val="0070C0"/>
              </a:buClr>
            </a:pPr>
            <a:r>
              <a:rPr lang="sk-SK" i="1" dirty="0">
                <a:solidFill>
                  <a:srgbClr val="002060"/>
                </a:solidFill>
              </a:rPr>
              <a:t>40-ročná cesta do Izraela (Červené more, Hora Sinaj)</a:t>
            </a:r>
          </a:p>
          <a:p>
            <a:pPr>
              <a:buClr>
                <a:srgbClr val="0070C0"/>
              </a:buClr>
            </a:pPr>
            <a:endParaRPr lang="sk-SK" sz="2200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i="1" dirty="0">
                <a:solidFill>
                  <a:srgbClr val="002060"/>
                </a:solidFill>
              </a:rPr>
              <a:t>Založenie monarchie na území </a:t>
            </a:r>
            <a:r>
              <a:rPr lang="sk-SK" i="1" dirty="0" err="1">
                <a:solidFill>
                  <a:srgbClr val="002060"/>
                </a:solidFill>
              </a:rPr>
              <a:t>Kanaánu</a:t>
            </a:r>
            <a:r>
              <a:rPr lang="sk-SK" i="1" dirty="0">
                <a:solidFill>
                  <a:srgbClr val="002060"/>
                </a:solidFill>
              </a:rPr>
              <a:t> – kráľ </a:t>
            </a:r>
            <a:r>
              <a:rPr lang="sk-SK" i="1" dirty="0" err="1">
                <a:solidFill>
                  <a:srgbClr val="002060"/>
                </a:solidFill>
              </a:rPr>
              <a:t>Šaul</a:t>
            </a:r>
            <a:r>
              <a:rPr lang="sk-SK" i="1" dirty="0">
                <a:solidFill>
                  <a:srgbClr val="002060"/>
                </a:solidFill>
              </a:rPr>
              <a:t> (cca 11. stor. p. n. l)</a:t>
            </a:r>
          </a:p>
          <a:p>
            <a:pPr lvl="1">
              <a:buClr>
                <a:srgbClr val="0070C0"/>
              </a:buClr>
            </a:pPr>
            <a:r>
              <a:rPr lang="sk-SK" i="1" dirty="0">
                <a:solidFill>
                  <a:srgbClr val="002060"/>
                </a:solidFill>
              </a:rPr>
              <a:t>zjednotenie izraelských kmeňov</a:t>
            </a:r>
          </a:p>
          <a:p>
            <a:pPr>
              <a:buClr>
                <a:srgbClr val="0070C0"/>
              </a:buClr>
            </a:pPr>
            <a:r>
              <a:rPr lang="sk-SK" sz="2200" i="1" dirty="0">
                <a:solidFill>
                  <a:srgbClr val="002060"/>
                </a:solidFill>
              </a:rPr>
              <a:t>2. kráľ – Dávid (zať </a:t>
            </a:r>
            <a:r>
              <a:rPr lang="sk-SK" sz="2200" i="1" dirty="0" err="1">
                <a:solidFill>
                  <a:srgbClr val="002060"/>
                </a:solidFill>
              </a:rPr>
              <a:t>Šaula</a:t>
            </a:r>
            <a:r>
              <a:rPr lang="sk-SK" sz="2200" i="1" dirty="0">
                <a:solidFill>
                  <a:srgbClr val="002060"/>
                </a:solidFill>
              </a:rPr>
              <a:t>)</a:t>
            </a:r>
          </a:p>
          <a:p>
            <a:pPr>
              <a:buClr>
                <a:srgbClr val="0070C0"/>
              </a:buClr>
            </a:pPr>
            <a:r>
              <a:rPr lang="sk-SK" sz="2200" i="1" dirty="0">
                <a:solidFill>
                  <a:srgbClr val="002060"/>
                </a:solidFill>
              </a:rPr>
              <a:t>3. kráľ – Šalamún (syn Dávida) </a:t>
            </a:r>
          </a:p>
          <a:p>
            <a:pPr lvl="1">
              <a:buClr>
                <a:srgbClr val="0070C0"/>
              </a:buClr>
            </a:pPr>
            <a:r>
              <a:rPr lang="sk-SK" sz="2000" dirty="0">
                <a:solidFill>
                  <a:srgbClr val="002060"/>
                </a:solidFill>
              </a:rPr>
              <a:t>v súlade so zmluvou stavia Chrám na Chrámovej hore v Jeruzaleme (10. stor. p. n. l.)</a:t>
            </a:r>
          </a:p>
          <a:p>
            <a:pPr lvl="1">
              <a:buClr>
                <a:srgbClr val="0070C0"/>
              </a:buClr>
            </a:pPr>
            <a:r>
              <a:rPr lang="sk-SK" sz="2000" dirty="0">
                <a:solidFill>
                  <a:srgbClr val="002060"/>
                </a:solidFill>
              </a:rPr>
              <a:t>najposvätnejšie miesto a centrum judaizmu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Picture 2" descr="http://www.crystalinks.com/solomon_temple.jpg">
            <a:extLst>
              <a:ext uri="{FF2B5EF4-FFF2-40B4-BE49-F238E27FC236}">
                <a16:creationId xmlns:a16="http://schemas.microsoft.com/office/drawing/2014/main" id="{76A8709D-6D83-FA52-2E4F-BEB995A34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16" y="3501008"/>
            <a:ext cx="2201064" cy="130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57C977D9-5A4A-8579-16FF-EA0749692977}"/>
              </a:ext>
            </a:extLst>
          </p:cNvPr>
          <p:cNvSpPr txBox="1"/>
          <p:nvPr/>
        </p:nvSpPr>
        <p:spPr>
          <a:xfrm>
            <a:off x="6691416" y="4579806"/>
            <a:ext cx="7225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hlinkClick r:id="rId3"/>
              </a:rPr>
              <a:t>zdroj</a:t>
            </a:r>
            <a:endParaRPr lang="sk-SK" sz="1000" dirty="0"/>
          </a:p>
        </p:txBody>
      </p:sp>
      <p:cxnSp>
        <p:nvCxnSpPr>
          <p:cNvPr id="8" name="Spojnica: zalomená 7">
            <a:extLst>
              <a:ext uri="{FF2B5EF4-FFF2-40B4-BE49-F238E27FC236}">
                <a16:creationId xmlns:a16="http://schemas.microsoft.com/office/drawing/2014/main" id="{C1792161-3352-D1BE-F770-C8060111C47A}"/>
              </a:ext>
            </a:extLst>
          </p:cNvPr>
          <p:cNvCxnSpPr>
            <a:cxnSpLocks/>
          </p:cNvCxnSpPr>
          <p:nvPr/>
        </p:nvCxnSpPr>
        <p:spPr>
          <a:xfrm flipV="1">
            <a:off x="4139952" y="4826027"/>
            <a:ext cx="4536504" cy="1555300"/>
          </a:xfrm>
          <a:prstGeom prst="bentConnector3">
            <a:avLst>
              <a:gd name="adj1" fmla="val 10008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470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8860496" cy="1080120"/>
          </a:xfrm>
        </p:spPr>
        <p:txBody>
          <a:bodyPr>
            <a:normAutofit fontScale="90000"/>
          </a:bodyPr>
          <a:lstStyle/>
          <a:p>
            <a:r>
              <a:rPr lang="sk-SK" dirty="0"/>
              <a:t>súčasná priestorová distribúcia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2420888"/>
            <a:ext cx="7920880" cy="4176464"/>
          </a:xfrm>
        </p:spPr>
        <p:txBody>
          <a:bodyPr/>
          <a:lstStyle/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098" name="Picture 2" descr="http://media-2.web.britannica.com/eb-media/57/67357-004-5634CD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3" y="2148880"/>
            <a:ext cx="7899521" cy="47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28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8860496" cy="980455"/>
          </a:xfrm>
        </p:spPr>
        <p:txBody>
          <a:bodyPr>
            <a:normAutofit fontScale="90000"/>
          </a:bodyPr>
          <a:lstStyle/>
          <a:p>
            <a:r>
              <a:rPr lang="sk-SK" dirty="0"/>
              <a:t>súčasná priestorová distribúcia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2420888"/>
            <a:ext cx="7920880" cy="4176464"/>
          </a:xfrm>
        </p:spPr>
        <p:txBody>
          <a:bodyPr/>
          <a:lstStyle/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-137" t="543"/>
          <a:stretch/>
        </p:blipFill>
        <p:spPr>
          <a:xfrm>
            <a:off x="-26466" y="1529135"/>
            <a:ext cx="4454450" cy="307795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-26466" y="4365104"/>
            <a:ext cx="44544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600" dirty="0">
                <a:latin typeface="Arial Narrow" panose="020B0606020202030204" pitchFamily="34" charset="0"/>
              </a:rPr>
              <a:t>20 štátov s najväčšou populáciou židov v r. 2019 (</a:t>
            </a:r>
            <a:r>
              <a:rPr lang="sk-SK" sz="1600" dirty="0">
                <a:latin typeface="Arial Narrow" panose="020B0606020202030204" pitchFamily="34" charset="0"/>
                <a:hlinkClick r:id="rId3"/>
              </a:rPr>
              <a:t>zdroj</a:t>
            </a:r>
            <a:r>
              <a:rPr lang="sk-SK" sz="1600" dirty="0"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4"/>
          <a:srcRect t="17232" r="2344"/>
          <a:stretch/>
        </p:blipFill>
        <p:spPr>
          <a:xfrm>
            <a:off x="6156176" y="1529135"/>
            <a:ext cx="2924330" cy="5290796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4788024" y="6481377"/>
            <a:ext cx="42715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600" dirty="0">
                <a:latin typeface="Arial Narrow" panose="020B0606020202030204" pitchFamily="34" charset="0"/>
              </a:rPr>
              <a:t>10 štátov s najväčšou populáciou židov v r. 2013 (</a:t>
            </a:r>
            <a:r>
              <a:rPr lang="sk-SK" sz="1600" dirty="0">
                <a:latin typeface="Arial Narrow" panose="020B0606020202030204" pitchFamily="34" charset="0"/>
                <a:hlinkClick r:id="rId5"/>
              </a:rPr>
              <a:t>zdroj</a:t>
            </a:r>
            <a:r>
              <a:rPr lang="sk-SK" sz="16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36458" y="4819384"/>
            <a:ext cx="6085062" cy="16619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1600" dirty="0"/>
              <a:t>Práve v predošlých rokoch počet židov v Izraeli prevýšil počet Židov v USA. Od svojho vzniku po 2. svet. vojne je Izrael prvýkrát štátom s najväčším počtom vyznávačov judaizmu na svete</a:t>
            </a:r>
          </a:p>
          <a:p>
            <a:pPr marL="285750" indent="-285750">
              <a:buFontTx/>
              <a:buChar char="-"/>
            </a:pPr>
            <a:r>
              <a:rPr lang="sk-SK" sz="1600" dirty="0"/>
              <a:t>Primárnou príčinou je migrácia židov do Izraela</a:t>
            </a:r>
          </a:p>
          <a:p>
            <a:pPr marL="285750" indent="-285750">
              <a:buFontTx/>
              <a:buChar char="-"/>
            </a:pPr>
            <a:endParaRPr lang="sk-SK" sz="800" dirty="0"/>
          </a:p>
          <a:p>
            <a:pPr marL="285750" indent="-285750">
              <a:buFontTx/>
              <a:buChar char="-"/>
            </a:pPr>
            <a:r>
              <a:rPr lang="sk-SK" sz="1600" dirty="0"/>
              <a:t>r. 1939: 16,6 mil. </a:t>
            </a:r>
          </a:p>
          <a:p>
            <a:pPr marL="742950" lvl="1" indent="-285750">
              <a:buFontTx/>
              <a:buChar char="-"/>
            </a:pPr>
            <a:r>
              <a:rPr lang="sk-SK" sz="1400" dirty="0"/>
              <a:t>USA 5 mil., Poľsko 3 mil., Sovietsky zväz 2,5 mil., Rumunsko 0,75 mil.</a:t>
            </a:r>
          </a:p>
        </p:txBody>
      </p:sp>
    </p:spTree>
    <p:extLst>
      <p:ext uri="{BB962C8B-B14F-4D97-AF65-F5344CB8AC3E}">
        <p14:creationId xmlns:p14="http://schemas.microsoft.com/office/powerpoint/2010/main" val="2781390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8860496" cy="1080120"/>
          </a:xfrm>
        </p:spPr>
        <p:txBody>
          <a:bodyPr>
            <a:normAutofit fontScale="90000"/>
          </a:bodyPr>
          <a:lstStyle/>
          <a:p>
            <a:r>
              <a:rPr lang="sk-SK" dirty="0"/>
              <a:t>súčasná priestorová distribúcia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7" y="1632200"/>
            <a:ext cx="8976655" cy="4272731"/>
          </a:xfrm>
          <a:prstGeom prst="rect">
            <a:avLst/>
          </a:prstGeom>
        </p:spPr>
      </p:pic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4946813"/>
            <a:ext cx="4452325" cy="1916235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4535994" y="5373216"/>
            <a:ext cx="75608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BlokTextu 7"/>
          <p:cNvSpPr txBox="1"/>
          <p:nvPr/>
        </p:nvSpPr>
        <p:spPr>
          <a:xfrm>
            <a:off x="8340246" y="6309320"/>
            <a:ext cx="803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hlinkClick r:id="rId4"/>
              </a:rPr>
              <a:t>zdroj 1</a:t>
            </a:r>
            <a:endParaRPr lang="sk-SK" sz="1000" dirty="0"/>
          </a:p>
          <a:p>
            <a:r>
              <a:rPr lang="sk-SK" sz="1000">
                <a:hlinkClick r:id="rId5"/>
              </a:rPr>
              <a:t>zdroj 2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4005899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8860496" cy="1080120"/>
          </a:xfrm>
        </p:spPr>
        <p:txBody>
          <a:bodyPr>
            <a:normAutofit/>
          </a:bodyPr>
          <a:lstStyle/>
          <a:p>
            <a:r>
              <a:rPr lang="sk-SK" sz="4900" dirty="0"/>
              <a:t>počet vyznávačov judaizmu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5803144"/>
            <a:ext cx="7920880" cy="1010232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ešte stále nedosiahol počet z obdobia pred holokaustom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hoci celosvetová populácia sa strojnásobila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r. 2025: cca 15,5 mil.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628800"/>
            <a:ext cx="6466295" cy="4174344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300192" y="54452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51306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97032-AF27-36C9-B720-0011B0B69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6DD0F-FEA8-3F2A-C914-B4D267D77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" y="548680"/>
            <a:ext cx="7920880" cy="1600200"/>
          </a:xfrm>
        </p:spPr>
        <p:txBody>
          <a:bodyPr>
            <a:normAutofit fontScale="90000"/>
          </a:bodyPr>
          <a:lstStyle/>
          <a:p>
            <a:r>
              <a:rPr lang="sk-SK" dirty="0"/>
              <a:t>Ďalšie geografické súvislosti	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F1375137-B066-91E4-8F31-3616298DD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84784"/>
            <a:ext cx="8496944" cy="5373216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hebrejčina – oživený jazyk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Afroázijská jazyková rodina – vetva semitských jazykov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pôrodnosť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v Izraeli dosahuje miera </a:t>
            </a:r>
            <a:r>
              <a:rPr lang="sk-SK" dirty="0" err="1">
                <a:solidFill>
                  <a:srgbClr val="002060"/>
                </a:solidFill>
              </a:rPr>
              <a:t>fertility</a:t>
            </a:r>
            <a:r>
              <a:rPr lang="sk-SK" dirty="0">
                <a:solidFill>
                  <a:srgbClr val="002060"/>
                </a:solidFill>
              </a:rPr>
              <a:t> 3 deti na 1 ženu</a:t>
            </a:r>
          </a:p>
          <a:p>
            <a:pPr lvl="2">
              <a:buClr>
                <a:srgbClr val="0070C0"/>
              </a:buClr>
            </a:pPr>
            <a:r>
              <a:rPr lang="sk-SK" dirty="0" err="1">
                <a:solidFill>
                  <a:srgbClr val="002060"/>
                </a:solidFill>
              </a:rPr>
              <a:t>Ultraortodoxní</a:t>
            </a:r>
            <a:r>
              <a:rPr lang="sk-SK" dirty="0">
                <a:solidFill>
                  <a:srgbClr val="002060"/>
                </a:solidFill>
              </a:rPr>
              <a:t> židia (</a:t>
            </a:r>
            <a:r>
              <a:rPr lang="sk-SK" dirty="0" err="1">
                <a:solidFill>
                  <a:srgbClr val="002060"/>
                </a:solidFill>
              </a:rPr>
              <a:t>Haredi</a:t>
            </a:r>
            <a:r>
              <a:rPr lang="sk-SK" dirty="0">
                <a:solidFill>
                  <a:srgbClr val="002060"/>
                </a:solidFill>
              </a:rPr>
              <a:t>) – až 7-8 detí na ženu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Moderní ortodoxní židia – 4-5 detí na ženu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Sekulárni židia – 2-3 deti na ženu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Arabská populácia – 3-4 deti na ženu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okolité moslimské národy dosahujú vyššiu </a:t>
            </a:r>
            <a:r>
              <a:rPr lang="sk-SK" dirty="0" err="1">
                <a:solidFill>
                  <a:srgbClr val="002060"/>
                </a:solidFill>
              </a:rPr>
              <a:t>fertilitu</a:t>
            </a:r>
            <a:endParaRPr lang="sk-SK" dirty="0">
              <a:solidFill>
                <a:srgbClr val="00206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je možné, že v budúcnosti židov </a:t>
            </a:r>
            <a:br>
              <a:rPr lang="sk-SK" dirty="0">
                <a:solidFill>
                  <a:srgbClr val="002060"/>
                </a:solidFill>
              </a:rPr>
            </a:br>
            <a:r>
              <a:rPr lang="sk-SK" dirty="0">
                <a:solidFill>
                  <a:srgbClr val="002060"/>
                </a:solidFill>
              </a:rPr>
              <a:t>v Izraeli počtom prevýšia moslimovia</a:t>
            </a:r>
            <a:r>
              <a:rPr lang="sk-SK" b="1" dirty="0">
                <a:solidFill>
                  <a:srgbClr val="002060"/>
                </a:solidFill>
              </a:rPr>
              <a:t> (?)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vzťah k životnému prostrediu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človek má Zem využívať, avšak ide o Božie vlastníctvo – nesmie ju ničiť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človek musí zachovávať krajinné hodnoty pre budúce generácie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človek má povinnosť pripravovať krajinu pre budúce generácie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geopolitický význam – Blízkovýchodný konflikt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obľúbený predmet konšpiračných teórií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75C0C256-205C-F7C5-530A-7D29DA7943BC}"/>
              </a:ext>
            </a:extLst>
          </p:cNvPr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6C5315A-30D8-47BC-EDDF-847008604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461" y="1878056"/>
            <a:ext cx="2843807" cy="27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28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A37A5-CD6F-EEE7-DB85-C5F646016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0AF62D-BBEC-FC16-DBCE-AD98209E8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" y="548680"/>
            <a:ext cx="7920880" cy="1600200"/>
          </a:xfrm>
        </p:spPr>
        <p:txBody>
          <a:bodyPr>
            <a:normAutofit fontScale="90000"/>
          </a:bodyPr>
          <a:lstStyle/>
          <a:p>
            <a:r>
              <a:rPr lang="sk-SK" dirty="0"/>
              <a:t>Ďalšie geografické súvislosti	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04A1F91F-85EA-F97D-6075-B189CDD87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84784"/>
            <a:ext cx="8496944" cy="5373216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hebrejčina – oživený jazyk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Afroázijská jazyková rodina – vetva semitských jazykov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pôrodnosť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v Izraeli dosahuje miera </a:t>
            </a:r>
            <a:r>
              <a:rPr lang="sk-SK" dirty="0" err="1">
                <a:solidFill>
                  <a:srgbClr val="002060"/>
                </a:solidFill>
              </a:rPr>
              <a:t>fertility</a:t>
            </a:r>
            <a:r>
              <a:rPr lang="sk-SK" dirty="0">
                <a:solidFill>
                  <a:srgbClr val="002060"/>
                </a:solidFill>
              </a:rPr>
              <a:t> 3 deti na 1 ženu</a:t>
            </a:r>
          </a:p>
          <a:p>
            <a:pPr lvl="2">
              <a:buClr>
                <a:srgbClr val="0070C0"/>
              </a:buClr>
            </a:pPr>
            <a:r>
              <a:rPr lang="sk-SK" dirty="0" err="1">
                <a:solidFill>
                  <a:srgbClr val="002060"/>
                </a:solidFill>
              </a:rPr>
              <a:t>Ultraortodoxní</a:t>
            </a:r>
            <a:r>
              <a:rPr lang="sk-SK" dirty="0">
                <a:solidFill>
                  <a:srgbClr val="002060"/>
                </a:solidFill>
              </a:rPr>
              <a:t> židia (</a:t>
            </a:r>
            <a:r>
              <a:rPr lang="sk-SK" dirty="0" err="1">
                <a:solidFill>
                  <a:srgbClr val="002060"/>
                </a:solidFill>
              </a:rPr>
              <a:t>Haredi</a:t>
            </a:r>
            <a:r>
              <a:rPr lang="sk-SK" dirty="0">
                <a:solidFill>
                  <a:srgbClr val="002060"/>
                </a:solidFill>
              </a:rPr>
              <a:t>) – až 7-8 detí na ženu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Moderní ortodoxní židia – 4-5 detí na ženu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Sekulárni židia – 2-3 deti na ženu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Arabská populácia – 3-4 deti na ženu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okolité moslimské národy dosahujú vyššiu </a:t>
            </a:r>
            <a:r>
              <a:rPr lang="sk-SK" dirty="0" err="1">
                <a:solidFill>
                  <a:srgbClr val="002060"/>
                </a:solidFill>
              </a:rPr>
              <a:t>fertilitu</a:t>
            </a:r>
            <a:endParaRPr lang="sk-SK" dirty="0">
              <a:solidFill>
                <a:srgbClr val="00206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je možné, že v budúcnosti židov </a:t>
            </a:r>
            <a:br>
              <a:rPr lang="sk-SK" dirty="0">
                <a:solidFill>
                  <a:srgbClr val="002060"/>
                </a:solidFill>
              </a:rPr>
            </a:br>
            <a:r>
              <a:rPr lang="sk-SK" dirty="0">
                <a:solidFill>
                  <a:srgbClr val="002060"/>
                </a:solidFill>
              </a:rPr>
              <a:t>v Izraeli počtom prevýšia moslimovia</a:t>
            </a:r>
            <a:r>
              <a:rPr lang="sk-SK" b="1" dirty="0">
                <a:solidFill>
                  <a:srgbClr val="002060"/>
                </a:solidFill>
              </a:rPr>
              <a:t> (?)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vzťah k životnému prostrediu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človek má Zem využívať, avšak ide o Božie vlastníctvo – nesmie ju ničiť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človek musí zachovávať krajinné hodnoty pre budúce generácie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človek má povinnosť pripravovať krajinu pre budúce generácie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geopolitický význam – Blízkovýchodný konflikt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obľúbený predmet konšpiračných teórií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57B294A4-E6DF-3F40-6535-3D07A9A9E61D}"/>
              </a:ext>
            </a:extLst>
          </p:cNvPr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37F1A0E-9FCB-4E58-2CD5-FB3E01D6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761" y="2183994"/>
            <a:ext cx="4072239" cy="176024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F891FD4-E66C-2369-2108-69F20A3B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411" y="3860978"/>
            <a:ext cx="1812589" cy="216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54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9112016" cy="1600200"/>
          </a:xfrm>
        </p:spPr>
        <p:txBody>
          <a:bodyPr>
            <a:normAutofit fontScale="90000"/>
          </a:bodyPr>
          <a:lstStyle/>
          <a:p>
            <a:r>
              <a:rPr lang="sk-SK" dirty="0"/>
              <a:t>možné príčiny domnelej </a:t>
            </a:r>
            <a:br>
              <a:rPr lang="sk-SK" dirty="0"/>
            </a:br>
            <a:r>
              <a:rPr lang="sk-SK" dirty="0"/>
              <a:t>židovskej výnimočnosti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2148880"/>
            <a:ext cx="8712968" cy="4709120"/>
          </a:xfrm>
        </p:spPr>
        <p:txBody>
          <a:bodyPr>
            <a:normAutofit lnSpcReduction="10000"/>
          </a:bodyPr>
          <a:lstStyle/>
          <a:p>
            <a:pPr>
              <a:buClr>
                <a:srgbClr val="0070C0"/>
              </a:buClr>
            </a:pPr>
            <a:r>
              <a:rPr lang="sk-SK" sz="2200" dirty="0">
                <a:solidFill>
                  <a:srgbClr val="002060"/>
                </a:solidFill>
              </a:rPr>
              <a:t>1. židovská kultúra si cení </a:t>
            </a:r>
            <a:r>
              <a:rPr lang="sk-SK" sz="2200" b="1" dirty="0">
                <a:solidFill>
                  <a:srgbClr val="002060"/>
                </a:solidFill>
              </a:rPr>
              <a:t>vzdelanie</a:t>
            </a:r>
            <a:r>
              <a:rPr lang="sk-SK" sz="2200" dirty="0">
                <a:solidFill>
                  <a:srgbClr val="002060"/>
                </a:solidFill>
              </a:rPr>
              <a:t> a tvrdú prácu</a:t>
            </a:r>
          </a:p>
          <a:p>
            <a:pPr>
              <a:buClr>
                <a:srgbClr val="0070C0"/>
              </a:buClr>
            </a:pPr>
            <a:r>
              <a:rPr lang="sk-SK" sz="2200" dirty="0">
                <a:solidFill>
                  <a:srgbClr val="002060"/>
                </a:solidFill>
              </a:rPr>
              <a:t>2. </a:t>
            </a:r>
            <a:r>
              <a:rPr lang="sk-SK" sz="2200" b="1" dirty="0">
                <a:solidFill>
                  <a:srgbClr val="002060"/>
                </a:solidFill>
              </a:rPr>
              <a:t>urbanizácia</a:t>
            </a:r>
            <a:r>
              <a:rPr lang="sk-SK" sz="2200" dirty="0">
                <a:solidFill>
                  <a:srgbClr val="002060"/>
                </a:solidFill>
              </a:rPr>
              <a:t> – židia v Európe i USA sa sústredili v mestách, pretože nesmeli vlastniť veľa pôdy – mestské obyvateľstvo je v priemere bohatšie aj u iných vierovyznaní či národov</a:t>
            </a:r>
            <a:r>
              <a:rPr lang="en-GB" sz="2200" dirty="0">
                <a:solidFill>
                  <a:srgbClr val="002060"/>
                </a:solidFill>
              </a:rPr>
              <a:t>, </a:t>
            </a:r>
            <a:r>
              <a:rPr lang="sk-SK" sz="2200" dirty="0">
                <a:solidFill>
                  <a:srgbClr val="002060"/>
                </a:solidFill>
              </a:rPr>
              <a:t>má lepší prístup k vzdelaniu</a:t>
            </a:r>
          </a:p>
          <a:p>
            <a:pPr>
              <a:buClr>
                <a:srgbClr val="0070C0"/>
              </a:buClr>
            </a:pPr>
            <a:r>
              <a:rPr lang="sk-SK" sz="2200" dirty="0">
                <a:solidFill>
                  <a:srgbClr val="002060"/>
                </a:solidFill>
              </a:rPr>
              <a:t>3. </a:t>
            </a:r>
            <a:r>
              <a:rPr lang="sk-SK" sz="2200" b="1" dirty="0">
                <a:solidFill>
                  <a:srgbClr val="002060"/>
                </a:solidFill>
              </a:rPr>
              <a:t>selektívna imigrácia </a:t>
            </a:r>
            <a:r>
              <a:rPr lang="sk-SK" sz="2200" dirty="0">
                <a:solidFill>
                  <a:srgbClr val="002060"/>
                </a:solidFill>
              </a:rPr>
              <a:t>– imigranti do zahraničia nie sú priemernou vzorkou národa či náboženskej skupiny, spravidla ide o šikovnejších, bohatších, vzdelanejších</a:t>
            </a:r>
          </a:p>
          <a:p>
            <a:pPr lvl="1">
              <a:buClr>
                <a:srgbClr val="0070C0"/>
              </a:buClr>
            </a:pPr>
            <a:r>
              <a:rPr lang="sk-SK" sz="1800" dirty="0" err="1">
                <a:solidFill>
                  <a:srgbClr val="002060"/>
                </a:solidFill>
              </a:rPr>
              <a:t>pr</a:t>
            </a:r>
            <a:r>
              <a:rPr lang="sk-SK" sz="1800" dirty="0">
                <a:solidFill>
                  <a:srgbClr val="002060"/>
                </a:solidFill>
              </a:rPr>
              <a:t>. v USA je najbohatšou etnickou skupinou indická</a:t>
            </a:r>
          </a:p>
          <a:p>
            <a:pPr lvl="1">
              <a:buClr>
                <a:srgbClr val="0070C0"/>
              </a:buClr>
            </a:pPr>
            <a:r>
              <a:rPr lang="sk-SK" sz="1800" dirty="0" err="1">
                <a:solidFill>
                  <a:srgbClr val="002060"/>
                </a:solidFill>
              </a:rPr>
              <a:t>pr</a:t>
            </a:r>
            <a:r>
              <a:rPr lang="sk-SK" sz="1800" dirty="0">
                <a:solidFill>
                  <a:srgbClr val="002060"/>
                </a:solidFill>
              </a:rPr>
              <a:t>. výsledky volieb na Slovensku a zo zahraničia</a:t>
            </a:r>
          </a:p>
          <a:p>
            <a:pPr>
              <a:buClr>
                <a:srgbClr val="0070C0"/>
              </a:buClr>
            </a:pPr>
            <a:r>
              <a:rPr lang="sk-SK" sz="2200" dirty="0">
                <a:solidFill>
                  <a:srgbClr val="002060"/>
                </a:solidFill>
              </a:rPr>
              <a:t>4. židovstvo sa často pripisuje na základe židovsky znejúceho mena, či nejakého </a:t>
            </a:r>
            <a:r>
              <a:rPr lang="sk-SK" sz="2200" dirty="0" err="1">
                <a:solidFill>
                  <a:srgbClr val="002060"/>
                </a:solidFill>
              </a:rPr>
              <a:t>prapredka</a:t>
            </a:r>
            <a:r>
              <a:rPr lang="sk-SK" sz="2200" dirty="0">
                <a:solidFill>
                  <a:srgbClr val="002060"/>
                </a:solidFill>
              </a:rPr>
              <a:t> – často tak za žida začneme považovať človeka, až keď sa stane známym, o chudobných židoch nevieme, že sú židia</a:t>
            </a:r>
          </a:p>
          <a:p>
            <a:pPr>
              <a:buClr>
                <a:srgbClr val="0070C0"/>
              </a:buClr>
            </a:pPr>
            <a:r>
              <a:rPr lang="sk-SK" sz="2200" dirty="0">
                <a:solidFill>
                  <a:srgbClr val="002060"/>
                </a:solidFill>
              </a:rPr>
              <a:t>5. náboženská a etnická minorita – minoritám sa často darí dosahovať nadpriemerné výsledky (napr. </a:t>
            </a:r>
            <a:r>
              <a:rPr lang="sk-SK" sz="2200" dirty="0" err="1">
                <a:solidFill>
                  <a:srgbClr val="002060"/>
                </a:solidFill>
              </a:rPr>
              <a:t>Mormóni</a:t>
            </a:r>
            <a:r>
              <a:rPr lang="sk-SK" sz="2200" dirty="0">
                <a:solidFill>
                  <a:srgbClr val="002060"/>
                </a:solidFill>
              </a:rPr>
              <a:t>, kresťania v JV Ázii)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648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7920880" cy="1600200"/>
          </a:xfrm>
        </p:spPr>
        <p:txBody>
          <a:bodyPr>
            <a:normAutofit fontScale="90000"/>
          </a:bodyPr>
          <a:lstStyle/>
          <a:p>
            <a:r>
              <a:rPr lang="sk-SK" dirty="0"/>
              <a:t>Ďalšie geografické súvislosti	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412776"/>
            <a:ext cx="8496944" cy="5256584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v minulosti v Európe nemohli vlastniť pôdu – preto sa orientovali na obchod + dôraz na vzdelanie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kóšer strava a poľnohospodárstvo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nečisté jedlá: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bravčové a ošípané z nich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mäso zo zvierat, ktoré nemajú rozdelené kopytá (ťavy, osly)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morské plody (s výnimkou rýb, ktoré majú šupiny a plutvy)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predátorské zvieratá a hmyz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kvasnice a fermentované výrobky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kóšer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kravy, ovce, kozy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ryby (šupinaté s plutvami)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zelenina, ovocie, obilniny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mlieko (z kóšer zvierat)</a:t>
            </a:r>
          </a:p>
          <a:p>
            <a:pPr lvl="1"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kóšer produkty sú na trhu s potravinami spravidla drahšie – vyššie náklady aj prestíž </a:t>
            </a:r>
          </a:p>
          <a:p>
            <a:pPr lvl="1"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sk-SK" dirty="0" err="1">
                <a:solidFill>
                  <a:srgbClr val="002060"/>
                </a:solidFill>
              </a:rPr>
              <a:t>kibuce</a:t>
            </a:r>
            <a:endParaRPr lang="sk-SK" dirty="0">
              <a:solidFill>
                <a:srgbClr val="002060"/>
              </a:solidFill>
            </a:endParaRP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kolektívne poľnohospodárske komunity, ktoré sú založené </a:t>
            </a:r>
            <a:r>
              <a:rPr lang="sk-SK">
                <a:solidFill>
                  <a:srgbClr val="002060"/>
                </a:solidFill>
              </a:rPr>
              <a:t>na „socialistických“ </a:t>
            </a:r>
            <a:r>
              <a:rPr lang="sk-SK" dirty="0">
                <a:solidFill>
                  <a:srgbClr val="002060"/>
                </a:solidFill>
              </a:rPr>
              <a:t>princípoch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snažia sa o udržateľné poľnohospodárstvo a kolektívne rozhodovanie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dôležitá sociálna stránka, pocit identity (ako u nás obce)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4147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7204312" cy="864096"/>
          </a:xfrm>
        </p:spPr>
        <p:txBody>
          <a:bodyPr>
            <a:normAutofit fontScale="90000"/>
          </a:bodyPr>
          <a:lstStyle/>
          <a:p>
            <a:r>
              <a:rPr lang="sk-SK" dirty="0"/>
              <a:t>Judaizmus na Slovensku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107504" y="1772816"/>
            <a:ext cx="8964488" cy="5229200"/>
          </a:xfrm>
        </p:spPr>
        <p:txBody>
          <a:bodyPr>
            <a:normAutofit lnSpcReduction="10000"/>
          </a:bodyPr>
          <a:lstStyle/>
          <a:p>
            <a:pPr>
              <a:buClr>
                <a:srgbClr val="0070C0"/>
              </a:buClr>
            </a:pPr>
            <a:r>
              <a:rPr lang="sk-SK" sz="2000" dirty="0">
                <a:solidFill>
                  <a:srgbClr val="002060"/>
                </a:solidFill>
              </a:rPr>
              <a:t>imigrácia veľmi pozvoľne od 11. storočia n. l. </a:t>
            </a:r>
          </a:p>
          <a:p>
            <a:pPr lvl="1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13. stor. – prvá židovská obec – Bratislava – neskoršie centrum judaizmu na SK</a:t>
            </a:r>
          </a:p>
          <a:p>
            <a:pPr>
              <a:buClr>
                <a:srgbClr val="0070C0"/>
              </a:buClr>
            </a:pPr>
            <a:r>
              <a:rPr lang="sk-SK" sz="2000" dirty="0">
                <a:solidFill>
                  <a:srgbClr val="002060"/>
                </a:solidFill>
              </a:rPr>
              <a:t>17. – 18. storočie – intenzívne sťahovanie z oblastí od Dolného Rakúska cez Moravu a Halič až po Bukovinu</a:t>
            </a:r>
          </a:p>
          <a:p>
            <a:pPr lvl="1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usádzanie najmä v pohraničných oblastiach</a:t>
            </a:r>
          </a:p>
          <a:p>
            <a:pPr lvl="1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špecifické postavenie na Spiši</a:t>
            </a:r>
          </a:p>
          <a:p>
            <a:pPr lvl="2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až do začiatku 19. stor. málo židov</a:t>
            </a:r>
          </a:p>
          <a:p>
            <a:pPr lvl="2">
              <a:buClr>
                <a:srgbClr val="0070C0"/>
              </a:buClr>
            </a:pPr>
            <a:r>
              <a:rPr lang="sk-SK" sz="1800" spc="-40" dirty="0">
                <a:solidFill>
                  <a:srgbClr val="002060"/>
                </a:solidFill>
              </a:rPr>
              <a:t>Nemci mali výsady, ktoré bránili usádzaniu židov v okruhu 7 km od privilegovaných miest</a:t>
            </a:r>
          </a:p>
          <a:p>
            <a:pPr lvl="3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židia prichádzajú z poľského Sliezska a </a:t>
            </a:r>
            <a:r>
              <a:rPr lang="sk-SK" sz="1600" dirty="0" err="1">
                <a:solidFill>
                  <a:srgbClr val="002060"/>
                </a:solidFill>
              </a:rPr>
              <a:t>Malopoľska</a:t>
            </a:r>
            <a:endParaRPr lang="sk-SK" sz="1600" dirty="0">
              <a:solidFill>
                <a:srgbClr val="002060"/>
              </a:solidFill>
            </a:endParaRPr>
          </a:p>
          <a:p>
            <a:pPr lvl="3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usádzajú sa v menších obciach – Huncovce</a:t>
            </a:r>
          </a:p>
          <a:p>
            <a:pPr lvl="3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neskôr sa koncentrujú aj do miest, stávajú sa dôležitou zložkou obyvateľstva</a:t>
            </a:r>
          </a:p>
          <a:p>
            <a:pPr>
              <a:buClr>
                <a:srgbClr val="0070C0"/>
              </a:buClr>
            </a:pPr>
            <a:r>
              <a:rPr lang="sk-SK" sz="2000" dirty="0">
                <a:solidFill>
                  <a:srgbClr val="002060"/>
                </a:solidFill>
              </a:rPr>
              <a:t>okolo roku 1780 – 15 000 židov na území SK</a:t>
            </a:r>
          </a:p>
          <a:p>
            <a:pPr lvl="1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1840 – uhorská vláda umožnila Židom usídľovať sa v mestách, s výnimkou banských</a:t>
            </a:r>
          </a:p>
          <a:p>
            <a:pPr>
              <a:buClr>
                <a:srgbClr val="0070C0"/>
              </a:buClr>
            </a:pPr>
            <a:r>
              <a:rPr lang="sk-SK" sz="2000" spc="-30" dirty="0">
                <a:solidFill>
                  <a:srgbClr val="002060"/>
                </a:solidFill>
              </a:rPr>
              <a:t>1868 – po R-U vyrovnaní rozdelenie na </a:t>
            </a:r>
            <a:r>
              <a:rPr lang="sk-SK" sz="2000" spc="-30" dirty="0" err="1">
                <a:solidFill>
                  <a:srgbClr val="002060"/>
                </a:solidFill>
              </a:rPr>
              <a:t>neologický</a:t>
            </a:r>
            <a:r>
              <a:rPr lang="sk-SK" sz="2000" spc="-30" dirty="0">
                <a:solidFill>
                  <a:srgbClr val="002060"/>
                </a:solidFill>
              </a:rPr>
              <a:t> (reformný) a ortodoxný judaizmus</a:t>
            </a:r>
          </a:p>
          <a:p>
            <a:pPr lvl="1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väčšina židov na našom území (vrátane Spiša) – ortodoxní</a:t>
            </a:r>
          </a:p>
          <a:p>
            <a:pPr lvl="1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ale aj veľké zastúpenie </a:t>
            </a:r>
            <a:r>
              <a:rPr lang="sk-SK" sz="1800" dirty="0" err="1">
                <a:solidFill>
                  <a:srgbClr val="002060"/>
                </a:solidFill>
              </a:rPr>
              <a:t>neologických</a:t>
            </a:r>
            <a:r>
              <a:rPr lang="sk-SK" sz="1800" dirty="0">
                <a:solidFill>
                  <a:srgbClr val="002060"/>
                </a:solidFill>
              </a:rPr>
              <a:t> – najmä Bratislava a Košice 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94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7056784" cy="864096"/>
          </a:xfrm>
        </p:spPr>
        <p:txBody>
          <a:bodyPr>
            <a:normAutofit fontScale="90000"/>
          </a:bodyPr>
          <a:lstStyle/>
          <a:p>
            <a:r>
              <a:rPr lang="sk-SK" dirty="0"/>
              <a:t>vybrané centrá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2808312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sk-SK" dirty="0">
                <a:solidFill>
                  <a:srgbClr val="002060"/>
                </a:solidFill>
              </a:rPr>
              <a:t>Bratislava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začiatkom 19. stor. – centrum uhorských ortodoxných židov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vďaka pôsobeniu celosvetovo významného rabína </a:t>
            </a:r>
            <a:r>
              <a:rPr lang="sk-SK" dirty="0" err="1">
                <a:solidFill>
                  <a:srgbClr val="002060"/>
                </a:solidFill>
              </a:rPr>
              <a:t>Moše</a:t>
            </a:r>
            <a:r>
              <a:rPr lang="sk-SK" dirty="0">
                <a:solidFill>
                  <a:srgbClr val="002060"/>
                </a:solidFill>
              </a:rPr>
              <a:t> </a:t>
            </a:r>
            <a:r>
              <a:rPr lang="sk-SK" dirty="0" err="1">
                <a:solidFill>
                  <a:srgbClr val="002060"/>
                </a:solidFill>
              </a:rPr>
              <a:t>Schreibera</a:t>
            </a:r>
            <a:r>
              <a:rPr lang="sk-SK" dirty="0">
                <a:solidFill>
                  <a:srgbClr val="002060"/>
                </a:solidFill>
              </a:rPr>
              <a:t>, známeho ako </a:t>
            </a:r>
            <a:r>
              <a:rPr lang="sk-SK" b="1" dirty="0" err="1">
                <a:solidFill>
                  <a:srgbClr val="002060"/>
                </a:solidFill>
              </a:rPr>
              <a:t>Chatam</a:t>
            </a:r>
            <a:r>
              <a:rPr lang="sk-SK" b="1" dirty="0">
                <a:solidFill>
                  <a:srgbClr val="002060"/>
                </a:solidFill>
              </a:rPr>
              <a:t> </a:t>
            </a:r>
            <a:r>
              <a:rPr lang="sk-SK" b="1" dirty="0" err="1">
                <a:solidFill>
                  <a:srgbClr val="002060"/>
                </a:solidFill>
              </a:rPr>
              <a:t>Sofer</a:t>
            </a:r>
            <a:r>
              <a:rPr lang="sk-SK" b="1" dirty="0">
                <a:solidFill>
                  <a:srgbClr val="002060"/>
                </a:solidFill>
              </a:rPr>
              <a:t> 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rozvinul bratislavskú </a:t>
            </a:r>
            <a:r>
              <a:rPr lang="sk-SK" dirty="0" err="1">
                <a:solidFill>
                  <a:srgbClr val="002060"/>
                </a:solidFill>
              </a:rPr>
              <a:t>ješivu</a:t>
            </a:r>
            <a:r>
              <a:rPr lang="sk-SK" dirty="0">
                <a:solidFill>
                  <a:srgbClr val="002060"/>
                </a:solidFill>
              </a:rPr>
              <a:t> (škola vyššieho vzdelávania pre židovských mužov – väčšinou budúcich rabínov) na najvýznamnejšiu v Uhorsku</a:t>
            </a:r>
          </a:p>
          <a:p>
            <a:pPr lvl="3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vyprodukovala významnú generáciu uhorských rabínov, fungovala do 2. svetovej vojny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mauzóleum </a:t>
            </a:r>
            <a:r>
              <a:rPr lang="sk-SK" dirty="0" err="1">
                <a:solidFill>
                  <a:srgbClr val="002060"/>
                </a:solidFill>
              </a:rPr>
              <a:t>Chatama</a:t>
            </a:r>
            <a:r>
              <a:rPr lang="sk-SK" dirty="0">
                <a:solidFill>
                  <a:srgbClr val="002060"/>
                </a:solidFill>
              </a:rPr>
              <a:t> </a:t>
            </a:r>
            <a:r>
              <a:rPr lang="sk-SK" dirty="0" err="1">
                <a:solidFill>
                  <a:srgbClr val="002060"/>
                </a:solidFill>
              </a:rPr>
              <a:t>Soféra</a:t>
            </a:r>
            <a:r>
              <a:rPr lang="sk-SK" dirty="0">
                <a:solidFill>
                  <a:srgbClr val="002060"/>
                </a:solidFill>
              </a:rPr>
              <a:t> (pri </a:t>
            </a:r>
            <a:r>
              <a:rPr lang="sk-SK" dirty="0" err="1">
                <a:solidFill>
                  <a:srgbClr val="002060"/>
                </a:solidFill>
              </a:rPr>
              <a:t>River</a:t>
            </a:r>
            <a:r>
              <a:rPr lang="sk-SK" dirty="0">
                <a:solidFill>
                  <a:srgbClr val="002060"/>
                </a:solidFill>
              </a:rPr>
              <a:t> Parku/električkovom tuneli)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pútnické miesto (otvorené v r. 2002)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1930: 15 000 židov; 12 % celkovej populácie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3096"/>
            <a:ext cx="4414582" cy="247707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87540"/>
            <a:ext cx="3641741" cy="30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49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http://newlifeanglican.org.au/wp/wp-content/uploads/2013/01/ExodusMap-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589" y="-99392"/>
            <a:ext cx="959211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-36512" y="6453336"/>
            <a:ext cx="79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94847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7204312" cy="864096"/>
          </a:xfrm>
        </p:spPr>
        <p:txBody>
          <a:bodyPr>
            <a:normAutofit fontScale="90000"/>
          </a:bodyPr>
          <a:lstStyle/>
          <a:p>
            <a:r>
              <a:rPr lang="sk-SK" dirty="0"/>
              <a:t>vybrané centrá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251520" y="2204864"/>
            <a:ext cx="8568952" cy="2448272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Huncovce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centrum spoločenského, náboženského i hospodárskeho života na Spiši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židia prichádzajú od polovice 18. stor.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začiatkom 19. stor. vyše 850 židov (1/3 obyvateľstva Huncoviec; 2/3 židov na Spiši)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dobré vzťahy s kresťanmi – prví židia pochovávaní na kresťanskom cintoríne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1840 – </a:t>
            </a:r>
            <a:r>
              <a:rPr lang="sk-SK" dirty="0" err="1">
                <a:solidFill>
                  <a:srgbClr val="002060"/>
                </a:solidFill>
              </a:rPr>
              <a:t>ješiva</a:t>
            </a:r>
            <a:r>
              <a:rPr lang="sk-SK" dirty="0">
                <a:solidFill>
                  <a:srgbClr val="002060"/>
                </a:solidFill>
              </a:rPr>
              <a:t> (rabín Samuel </a:t>
            </a:r>
            <a:r>
              <a:rPr lang="sk-SK" dirty="0" err="1">
                <a:solidFill>
                  <a:srgbClr val="002060"/>
                </a:solidFill>
              </a:rPr>
              <a:t>Rosenberg</a:t>
            </a:r>
            <a:r>
              <a:rPr lang="sk-SK" dirty="0">
                <a:solidFill>
                  <a:srgbClr val="002060"/>
                </a:solidFill>
              </a:rPr>
              <a:t>)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moderná pedagogika, celoeurópsky význam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neskôr rozptýlenie židov do iných spišských miest</a:t>
            </a:r>
          </a:p>
          <a:p>
            <a:pPr lvl="1"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 lvl="1"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7" y="4183013"/>
            <a:ext cx="3563888" cy="2524421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31984" y="6381328"/>
            <a:ext cx="129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/>
              <a:t>synagóga</a:t>
            </a:r>
            <a:endParaRPr lang="en-GB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84114"/>
            <a:ext cx="3806006" cy="2523319"/>
          </a:xfrm>
          <a:prstGeom prst="rect">
            <a:avLst/>
          </a:prstGeom>
        </p:spPr>
      </p:pic>
      <p:cxnSp>
        <p:nvCxnSpPr>
          <p:cNvPr id="10" name="Rovná spojovacia šípka 9"/>
          <p:cNvCxnSpPr/>
          <p:nvPr/>
        </p:nvCxnSpPr>
        <p:spPr>
          <a:xfrm>
            <a:off x="4535995" y="6093296"/>
            <a:ext cx="5400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251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7204312" cy="864096"/>
          </a:xfrm>
        </p:spPr>
        <p:txBody>
          <a:bodyPr>
            <a:normAutofit fontScale="90000"/>
          </a:bodyPr>
          <a:lstStyle/>
          <a:p>
            <a:r>
              <a:rPr lang="sk-SK" dirty="0"/>
              <a:t>Judaizmus na Slovensku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107504" y="1772816"/>
            <a:ext cx="8964488" cy="5085184"/>
          </a:xfrm>
        </p:spPr>
        <p:txBody>
          <a:bodyPr>
            <a:normAutofit lnSpcReduction="10000"/>
          </a:bodyPr>
          <a:lstStyle/>
          <a:p>
            <a:pPr>
              <a:buClr>
                <a:srgbClr val="0070C0"/>
              </a:buClr>
            </a:pPr>
            <a:r>
              <a:rPr lang="sk-SK" sz="2000" dirty="0">
                <a:solidFill>
                  <a:srgbClr val="002060"/>
                </a:solidFill>
              </a:rPr>
              <a:t>po vzniku Československa</a:t>
            </a:r>
          </a:p>
          <a:p>
            <a:pPr lvl="1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rozpad monarchie sprevádzalo ničenie židovského majetku</a:t>
            </a:r>
          </a:p>
          <a:p>
            <a:pPr lvl="1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popri náboženskej slobode zavedenie židovskej národnosti ako koncepcie príslušnosti k národu</a:t>
            </a:r>
          </a:p>
          <a:p>
            <a:pPr lvl="2">
              <a:buClr>
                <a:srgbClr val="0070C0"/>
              </a:buClr>
            </a:pPr>
            <a:r>
              <a:rPr lang="sk-SK" sz="1400" dirty="0">
                <a:solidFill>
                  <a:srgbClr val="002060"/>
                </a:solidFill>
              </a:rPr>
              <a:t>väčšina Židov prijala</a:t>
            </a:r>
          </a:p>
          <a:p>
            <a:pPr lvl="1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kladný vzťah ž(Ž)</a:t>
            </a:r>
            <a:r>
              <a:rPr lang="sk-SK" sz="1600" dirty="0" err="1">
                <a:solidFill>
                  <a:srgbClr val="002060"/>
                </a:solidFill>
              </a:rPr>
              <a:t>idov</a:t>
            </a:r>
            <a:r>
              <a:rPr lang="sk-SK" sz="1600" dirty="0">
                <a:solidFill>
                  <a:srgbClr val="002060"/>
                </a:solidFill>
              </a:rPr>
              <a:t> k štátu</a:t>
            </a:r>
          </a:p>
          <a:p>
            <a:pPr lvl="1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1930: do 140 000 židov</a:t>
            </a:r>
          </a:p>
          <a:p>
            <a:pPr lvl="1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v 30. rokoch 20. stor. – nárast antisemitizmu</a:t>
            </a:r>
          </a:p>
          <a:p>
            <a:pPr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2. svetová vojna</a:t>
            </a:r>
          </a:p>
          <a:p>
            <a:pPr lvl="1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holokaust – deportácie, </a:t>
            </a:r>
            <a:r>
              <a:rPr lang="sk-SK" sz="1600" dirty="0" err="1">
                <a:solidFill>
                  <a:srgbClr val="002060"/>
                </a:solidFill>
              </a:rPr>
              <a:t>decimácia</a:t>
            </a:r>
            <a:r>
              <a:rPr lang="sk-SK" sz="1600" dirty="0">
                <a:solidFill>
                  <a:srgbClr val="002060"/>
                </a:solidFill>
              </a:rPr>
              <a:t> židovskej komunity</a:t>
            </a:r>
          </a:p>
          <a:p>
            <a:pPr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socializmus</a:t>
            </a:r>
          </a:p>
          <a:p>
            <a:pPr lvl="1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krátko po 2. svet. vojne 30 000 (preživší, navrátivší z pracovných táborov a emigrácie)</a:t>
            </a:r>
          </a:p>
          <a:p>
            <a:pPr lvl="2">
              <a:buClr>
                <a:srgbClr val="0070C0"/>
              </a:buClr>
            </a:pPr>
            <a:r>
              <a:rPr lang="sk-SK" sz="1400" dirty="0">
                <a:solidFill>
                  <a:srgbClr val="002060"/>
                </a:solidFill>
              </a:rPr>
              <a:t>časť emigrovala do Izraela alebo zahraničia</a:t>
            </a:r>
          </a:p>
          <a:p>
            <a:pPr lvl="1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komunistický režim potláčal náboženstvá, zničil zvyšky náboženského a kultúrneho života židov</a:t>
            </a:r>
          </a:p>
          <a:p>
            <a:pPr lvl="1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židia sledovaní ŠTB</a:t>
            </a:r>
          </a:p>
          <a:p>
            <a:pPr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po r. 1989</a:t>
            </a:r>
          </a:p>
          <a:p>
            <a:pPr lvl="1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demokracia, sloboda,</a:t>
            </a:r>
          </a:p>
          <a:p>
            <a:pPr lvl="1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obnovenie náboženských obcí, náboženského života, avšak už len so stovkami členov</a:t>
            </a:r>
          </a:p>
        </p:txBody>
      </p:sp>
    </p:spTree>
    <p:extLst>
      <p:ext uri="{BB962C8B-B14F-4D97-AF65-F5344CB8AC3E}">
        <p14:creationId xmlns:p14="http://schemas.microsoft.com/office/powerpoint/2010/main" val="970552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7204312" cy="864096"/>
          </a:xfrm>
        </p:spPr>
        <p:txBody>
          <a:bodyPr>
            <a:normAutofit fontScale="90000"/>
          </a:bodyPr>
          <a:lstStyle/>
          <a:p>
            <a:r>
              <a:rPr lang="sk-SK" dirty="0"/>
              <a:t>Judaizmus na Slovensku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107504" y="1772816"/>
            <a:ext cx="3384376" cy="5085184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sk-SK" sz="1600" dirty="0">
                <a:solidFill>
                  <a:srgbClr val="002060"/>
                </a:solidFill>
              </a:rPr>
              <a:t>sčítanie 1930 – </a:t>
            </a:r>
            <a:r>
              <a:rPr lang="sk-SK" sz="1600" b="1" dirty="0">
                <a:solidFill>
                  <a:srgbClr val="002060"/>
                </a:solidFill>
              </a:rPr>
              <a:t>počet</a:t>
            </a:r>
            <a:r>
              <a:rPr lang="sk-SK" sz="1600" dirty="0">
                <a:solidFill>
                  <a:srgbClr val="002060"/>
                </a:solidFill>
              </a:rPr>
              <a:t> (podiel) židov</a:t>
            </a:r>
          </a:p>
          <a:p>
            <a:pPr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Bratislava – 15 000 (12 %)</a:t>
            </a:r>
          </a:p>
          <a:p>
            <a:pPr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Košice – 11 200 (16 %)</a:t>
            </a:r>
          </a:p>
          <a:p>
            <a:pPr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Prešov – 4 000 (18 %)</a:t>
            </a:r>
          </a:p>
          <a:p>
            <a:pPr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Nitra – 3 800 (18 %)</a:t>
            </a:r>
          </a:p>
          <a:p>
            <a:pPr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Michalovce – 3 400 (30 %)</a:t>
            </a:r>
          </a:p>
          <a:p>
            <a:pPr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Trnava – 2 700 (11 %)</a:t>
            </a:r>
          </a:p>
          <a:p>
            <a:pPr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Dunajská Streda – 2 700 (42 %)</a:t>
            </a:r>
          </a:p>
          <a:p>
            <a:pPr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Nové Zámky – 2 500 (11 %)</a:t>
            </a:r>
          </a:p>
          <a:p>
            <a:pPr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Žilina – 2 500 (14 %)</a:t>
            </a:r>
          </a:p>
          <a:p>
            <a:pPr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Lučenec – 2 300 (15 %)</a:t>
            </a:r>
          </a:p>
          <a:p>
            <a:pPr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Bardejov – 2 300 (30 %)</a:t>
            </a: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3779912" y="2060848"/>
            <a:ext cx="5256584" cy="508518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Font typeface="Arial" pitchFamily="34" charset="0"/>
              <a:buNone/>
            </a:pPr>
            <a:r>
              <a:rPr lang="sk-SK" sz="1600" dirty="0">
                <a:solidFill>
                  <a:srgbClr val="002060"/>
                </a:solidFill>
              </a:rPr>
              <a:t>sčítanie 1930 – </a:t>
            </a:r>
            <a:r>
              <a:rPr lang="sk-SK" sz="1600" b="1" dirty="0">
                <a:solidFill>
                  <a:srgbClr val="002060"/>
                </a:solidFill>
              </a:rPr>
              <a:t>podiel</a:t>
            </a:r>
            <a:r>
              <a:rPr lang="sk-SK" sz="1600" dirty="0">
                <a:solidFill>
                  <a:srgbClr val="002060"/>
                </a:solidFill>
              </a:rPr>
              <a:t> (počet) židov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sk-SK" sz="1600" dirty="0">
                <a:solidFill>
                  <a:srgbClr val="002060"/>
                </a:solidFill>
              </a:rPr>
              <a:t>Šarišské Lúky* – 50 % (300)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sk-SK" sz="1600" dirty="0">
                <a:solidFill>
                  <a:srgbClr val="002060"/>
                </a:solidFill>
              </a:rPr>
              <a:t>Dunajská Streda – 42 % (2700)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sk-SK" sz="1600" dirty="0">
                <a:solidFill>
                  <a:srgbClr val="002060"/>
                </a:solidFill>
              </a:rPr>
              <a:t>Stropkov – 37 % (1000)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sk-SK" sz="1600" dirty="0">
                <a:solidFill>
                  <a:srgbClr val="002060"/>
                </a:solidFill>
              </a:rPr>
              <a:t>Medzilaborce – 34 % (900)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sk-SK" sz="1600" dirty="0">
                <a:solidFill>
                  <a:srgbClr val="002060"/>
                </a:solidFill>
              </a:rPr>
              <a:t>Vranov nad Topľou – 33 % (950)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sk-SK" sz="1600" dirty="0">
                <a:solidFill>
                  <a:srgbClr val="002060"/>
                </a:solidFill>
              </a:rPr>
              <a:t>Humenné – 32 % (1800)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sk-SK" sz="1600" dirty="0">
                <a:solidFill>
                  <a:srgbClr val="002060"/>
                </a:solidFill>
              </a:rPr>
              <a:t>Bardejov – 30 % (2 300)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sk-SK" sz="1600" dirty="0">
                <a:solidFill>
                  <a:srgbClr val="002060"/>
                </a:solidFill>
              </a:rPr>
              <a:t>Michalovce – 30 % (3400)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sk-SK" sz="1600" dirty="0">
                <a:solidFill>
                  <a:srgbClr val="002060"/>
                </a:solidFill>
              </a:rPr>
              <a:t>Galanta – 29 % (1300)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sk-SK" sz="1600" dirty="0">
                <a:solidFill>
                  <a:srgbClr val="002060"/>
                </a:solidFill>
              </a:rPr>
              <a:t>Sečovce – 27 (1100)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sk-SK" sz="1600" dirty="0">
                <a:solidFill>
                  <a:srgbClr val="002060"/>
                </a:solidFill>
              </a:rPr>
              <a:t>Kráľovský Chlmec – 25 % (800)</a:t>
            </a:r>
          </a:p>
          <a:p>
            <a:pPr marL="0" indent="0">
              <a:buClr>
                <a:srgbClr val="0070C0"/>
              </a:buClr>
              <a:buFont typeface="Arial" pitchFamily="34" charset="0"/>
              <a:buNone/>
            </a:pPr>
            <a:endParaRPr lang="sk-SK" sz="1600" dirty="0">
              <a:solidFill>
                <a:srgbClr val="002060"/>
              </a:solidFill>
            </a:endParaRPr>
          </a:p>
          <a:p>
            <a:pPr marL="0" indent="0">
              <a:buClr>
                <a:srgbClr val="0070C0"/>
              </a:buClr>
              <a:buFont typeface="Arial" pitchFamily="34" charset="0"/>
              <a:buNone/>
            </a:pPr>
            <a:endParaRPr lang="sk-SK" sz="1600" dirty="0">
              <a:solidFill>
                <a:srgbClr val="002060"/>
              </a:solidFill>
            </a:endParaRPr>
          </a:p>
        </p:txBody>
      </p:sp>
      <p:sp>
        <p:nvSpPr>
          <p:cNvPr id="9" name="Zástupný symbol obsahu 2"/>
          <p:cNvSpPr txBox="1">
            <a:spLocks/>
          </p:cNvSpPr>
          <p:nvPr/>
        </p:nvSpPr>
        <p:spPr>
          <a:xfrm>
            <a:off x="3643276" y="6307032"/>
            <a:ext cx="5256584" cy="5463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Font typeface="Arial" pitchFamily="34" charset="0"/>
              <a:buNone/>
            </a:pPr>
            <a:r>
              <a:rPr lang="sk-SK" sz="1600" dirty="0">
                <a:solidFill>
                  <a:srgbClr val="002060"/>
                </a:solidFill>
              </a:rPr>
              <a:t>* pôvodne obec založená židmi, dnes časť Ľubotíc</a:t>
            </a:r>
          </a:p>
        </p:txBody>
      </p:sp>
    </p:spTree>
    <p:extLst>
      <p:ext uri="{BB962C8B-B14F-4D97-AF65-F5344CB8AC3E}">
        <p14:creationId xmlns:p14="http://schemas.microsoft.com/office/powerpoint/2010/main" val="2846447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vosizneias.com/wp-content/uploads/2011/08/f110811ns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62"/>
            <a:ext cx="10782300" cy="71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76456" y="6093296"/>
            <a:ext cx="2385800" cy="952128"/>
          </a:xfrm>
        </p:spPr>
        <p:txBody>
          <a:bodyPr/>
          <a:lstStyle/>
          <a:p>
            <a:r>
              <a:rPr lang="sk-SK" dirty="0">
                <a:solidFill>
                  <a:srgbClr val="00B0F0"/>
                </a:solidFill>
              </a:rPr>
              <a:t>koniec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4525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7348328" cy="864096"/>
          </a:xfrm>
        </p:spPr>
        <p:txBody>
          <a:bodyPr>
            <a:normAutofit fontScale="90000"/>
          </a:bodyPr>
          <a:lstStyle/>
          <a:p>
            <a:r>
              <a:rPr lang="sk-SK" dirty="0"/>
              <a:t>Židia v babylonskom zajatí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386137" y="1340768"/>
            <a:ext cx="3157463" cy="2808312"/>
          </a:xfrm>
        </p:spPr>
        <p:txBody>
          <a:bodyPr/>
          <a:lstStyle/>
          <a:p>
            <a:pPr>
              <a:buClr>
                <a:srgbClr val="0070C0"/>
              </a:buClr>
            </a:pPr>
            <a:r>
              <a:rPr lang="sk-SK" sz="1900" dirty="0">
                <a:solidFill>
                  <a:srgbClr val="002060"/>
                </a:solidFill>
              </a:rPr>
              <a:t>po smrti Šalamúna sa kráľovstvo rozdelilo </a:t>
            </a:r>
            <a:br>
              <a:rPr lang="sk-SK" sz="1900" dirty="0">
                <a:solidFill>
                  <a:srgbClr val="002060"/>
                </a:solidFill>
              </a:rPr>
            </a:br>
            <a:r>
              <a:rPr lang="sk-SK" sz="1900" dirty="0">
                <a:solidFill>
                  <a:srgbClr val="002060"/>
                </a:solidFill>
              </a:rPr>
              <a:t>na dve časti: Izrael a Judea</a:t>
            </a:r>
          </a:p>
          <a:p>
            <a:pPr lvl="1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Izrael napadli Asýrčania</a:t>
            </a:r>
          </a:p>
          <a:p>
            <a:pPr lvl="2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8. stor. pred Kristom</a:t>
            </a:r>
          </a:p>
          <a:p>
            <a:pPr lvl="1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Judeu Babylončania</a:t>
            </a:r>
          </a:p>
          <a:p>
            <a:pPr lvl="2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6.-7. stor. p. K.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074" name="Picture 2" descr="https://s-media-cache-ak0.pinimg.com/736x/d2/6b/f0/d26bf0731d43af5da9b0e50c3a133aa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1548" r="8069" b="3850"/>
          <a:stretch/>
        </p:blipFill>
        <p:spPr bwMode="auto">
          <a:xfrm>
            <a:off x="5543600" y="1744316"/>
            <a:ext cx="36004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44316"/>
            <a:ext cx="2386136" cy="51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97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C0655-852A-5883-6354-374EC3B9E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E23B3-8034-ED5F-35AB-C7901B45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" y="548680"/>
            <a:ext cx="7348328" cy="864096"/>
          </a:xfrm>
        </p:spPr>
        <p:txBody>
          <a:bodyPr>
            <a:normAutofit fontScale="90000"/>
          </a:bodyPr>
          <a:lstStyle/>
          <a:p>
            <a:r>
              <a:rPr lang="sk-SK" dirty="0"/>
              <a:t>Židia v babylonskom zajatí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2E5E7A7-5E64-7A83-F222-0578F3457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6137" y="1340768"/>
            <a:ext cx="3157463" cy="2808312"/>
          </a:xfrm>
        </p:spPr>
        <p:txBody>
          <a:bodyPr/>
          <a:lstStyle/>
          <a:p>
            <a:pPr>
              <a:buClr>
                <a:srgbClr val="0070C0"/>
              </a:buClr>
            </a:pPr>
            <a:r>
              <a:rPr lang="sk-SK" sz="1900" dirty="0">
                <a:solidFill>
                  <a:srgbClr val="002060"/>
                </a:solidFill>
              </a:rPr>
              <a:t>po smrti Šalamúna sa kráľovstvo rozdelilo </a:t>
            </a:r>
            <a:br>
              <a:rPr lang="sk-SK" sz="1900" dirty="0">
                <a:solidFill>
                  <a:srgbClr val="002060"/>
                </a:solidFill>
              </a:rPr>
            </a:br>
            <a:r>
              <a:rPr lang="sk-SK" sz="1900" dirty="0">
                <a:solidFill>
                  <a:srgbClr val="002060"/>
                </a:solidFill>
              </a:rPr>
              <a:t>na dve časti: Izrael a Judea</a:t>
            </a:r>
          </a:p>
          <a:p>
            <a:pPr lvl="1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Izrael napadli Asýrčania</a:t>
            </a:r>
          </a:p>
          <a:p>
            <a:pPr lvl="2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8. stor. pred Kristom</a:t>
            </a:r>
          </a:p>
          <a:p>
            <a:pPr lvl="1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Judeu Babylončania</a:t>
            </a:r>
          </a:p>
          <a:p>
            <a:pPr lvl="2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6.-7. stor. p. K.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B5135820-9C28-D305-AD17-3ABF60A03253}"/>
              </a:ext>
            </a:extLst>
          </p:cNvPr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074" name="Picture 2" descr="https://s-media-cache-ak0.pinimg.com/736x/d2/6b/f0/d26bf0731d43af5da9b0e50c3a133aa9.jpg">
            <a:extLst>
              <a:ext uri="{FF2B5EF4-FFF2-40B4-BE49-F238E27FC236}">
                <a16:creationId xmlns:a16="http://schemas.microsoft.com/office/drawing/2014/main" id="{5D26EC2C-89AF-CBB2-89AD-1BD114C49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1548" r="8069" b="3850"/>
          <a:stretch/>
        </p:blipFill>
        <p:spPr bwMode="auto">
          <a:xfrm>
            <a:off x="5543600" y="1744316"/>
            <a:ext cx="36004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07535DD-2A89-6E26-99D4-E891EC6EE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44316"/>
            <a:ext cx="2386136" cy="512857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551A670-C52B-C0BE-ADE8-111F72A67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64904"/>
            <a:ext cx="5716626" cy="3312368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1533DAC5-3190-AAB8-CB7C-C5F253243637}"/>
              </a:ext>
            </a:extLst>
          </p:cNvPr>
          <p:cNvSpPr/>
          <p:nvPr/>
        </p:nvSpPr>
        <p:spPr>
          <a:xfrm rot="16706957">
            <a:off x="3430427" y="4220183"/>
            <a:ext cx="281930" cy="100431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4080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1DCB6-3DC5-26E1-4472-25D8D77C2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26052-AAC7-F0DD-763D-7A5C311DD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" y="548680"/>
            <a:ext cx="7348328" cy="864096"/>
          </a:xfrm>
        </p:spPr>
        <p:txBody>
          <a:bodyPr>
            <a:normAutofit fontScale="90000"/>
          </a:bodyPr>
          <a:lstStyle/>
          <a:p>
            <a:r>
              <a:rPr lang="sk-SK" dirty="0"/>
              <a:t>Židia v babylonskom zajatí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F65C1EF7-CB43-F469-75FA-42846E26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8295" y="1503085"/>
            <a:ext cx="3157463" cy="4812040"/>
          </a:xfrm>
        </p:spPr>
        <p:txBody>
          <a:bodyPr/>
          <a:lstStyle/>
          <a:p>
            <a:pPr>
              <a:buClr>
                <a:srgbClr val="0070C0"/>
              </a:buClr>
            </a:pPr>
            <a:r>
              <a:rPr lang="sk-SK" sz="1900" dirty="0">
                <a:solidFill>
                  <a:srgbClr val="002060"/>
                </a:solidFill>
              </a:rPr>
              <a:t>po smrti Šalamúna sa kráľovstvo rozdelilo </a:t>
            </a:r>
            <a:br>
              <a:rPr lang="sk-SK" sz="1900" dirty="0">
                <a:solidFill>
                  <a:srgbClr val="002060"/>
                </a:solidFill>
              </a:rPr>
            </a:br>
            <a:r>
              <a:rPr lang="sk-SK" sz="1900" dirty="0">
                <a:solidFill>
                  <a:srgbClr val="002060"/>
                </a:solidFill>
              </a:rPr>
              <a:t>na dve časti: Izrael a Judea</a:t>
            </a:r>
          </a:p>
          <a:p>
            <a:pPr lvl="1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Izrael napadli Asýrčania</a:t>
            </a:r>
          </a:p>
          <a:p>
            <a:pPr lvl="2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8. stor. pred Kristom</a:t>
            </a:r>
          </a:p>
          <a:p>
            <a:pPr lvl="1"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Judeu Babylončania</a:t>
            </a:r>
          </a:p>
          <a:p>
            <a:pPr lvl="2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6.-7. stor. p. K.</a:t>
            </a:r>
          </a:p>
          <a:p>
            <a:pPr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odvlečenie židov do Samárie a </a:t>
            </a:r>
            <a:r>
              <a:rPr lang="sk-SK" sz="1800" dirty="0" err="1">
                <a:solidFill>
                  <a:srgbClr val="002060"/>
                </a:solidFill>
              </a:rPr>
              <a:t>Babylonie</a:t>
            </a:r>
            <a:endParaRPr lang="sk-SK" sz="1800" dirty="0">
              <a:solidFill>
                <a:srgbClr val="00206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vznik diaspóry</a:t>
            </a:r>
          </a:p>
          <a:p>
            <a:pPr>
              <a:buClr>
                <a:srgbClr val="0070C0"/>
              </a:buClr>
            </a:pPr>
            <a:r>
              <a:rPr lang="sk-SK" sz="1800" dirty="0">
                <a:solidFill>
                  <a:srgbClr val="002060"/>
                </a:solidFill>
              </a:rPr>
              <a:t>Babylončania vypálili chrám</a:t>
            </a:r>
          </a:p>
          <a:p>
            <a:pPr marL="631825" lvl="2" indent="-179388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nutnosť reforiem</a:t>
            </a:r>
          </a:p>
          <a:p>
            <a:pPr marL="631825" lvl="2" indent="-179388">
              <a:buClr>
                <a:srgbClr val="0070C0"/>
              </a:buClr>
            </a:pPr>
            <a:r>
              <a:rPr lang="sk-SK" sz="1600" dirty="0">
                <a:solidFill>
                  <a:srgbClr val="002060"/>
                </a:solidFill>
              </a:rPr>
              <a:t>vznikajú synagógy</a:t>
            </a:r>
          </a:p>
          <a:p>
            <a:pPr marL="895350" lvl="3">
              <a:buClr>
                <a:srgbClr val="0070C0"/>
              </a:buClr>
            </a:pPr>
            <a:r>
              <a:rPr lang="sk-SK" sz="1400" dirty="0">
                <a:solidFill>
                  <a:srgbClr val="002060"/>
                </a:solidFill>
              </a:rPr>
              <a:t>modlitby, čítanie, vyučovanie, nie však obety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8A985A11-031C-8C87-C335-4E29610B60F7}"/>
              </a:ext>
            </a:extLst>
          </p:cNvPr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074" name="Picture 2" descr="https://s-media-cache-ak0.pinimg.com/736x/d2/6b/f0/d26bf0731d43af5da9b0e50c3a133aa9.jpg">
            <a:extLst>
              <a:ext uri="{FF2B5EF4-FFF2-40B4-BE49-F238E27FC236}">
                <a16:creationId xmlns:a16="http://schemas.microsoft.com/office/drawing/2014/main" id="{D505BB72-D2F1-45FA-6BA6-3CEBE676D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1548" r="8069" b="3850"/>
          <a:stretch/>
        </p:blipFill>
        <p:spPr bwMode="auto">
          <a:xfrm>
            <a:off x="5543600" y="1744316"/>
            <a:ext cx="36004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3E4829D-5B79-7892-02A0-26CB8E7FD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44316"/>
            <a:ext cx="2386136" cy="51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89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548680"/>
            <a:ext cx="7996400" cy="1152128"/>
          </a:xfrm>
        </p:spPr>
        <p:txBody>
          <a:bodyPr>
            <a:normAutofit/>
          </a:bodyPr>
          <a:lstStyle/>
          <a:p>
            <a:r>
              <a:rPr lang="sk-SK" dirty="0"/>
              <a:t>Perzia a obdobie helenizmu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1700808"/>
            <a:ext cx="8064896" cy="4968552"/>
          </a:xfrm>
        </p:spPr>
        <p:txBody>
          <a:bodyPr>
            <a:normAutofit fontScale="92500"/>
          </a:bodyPr>
          <a:lstStyle/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539 p. n. l. Perzia ovládla </a:t>
            </a:r>
            <a:r>
              <a:rPr lang="sk-SK" dirty="0" err="1">
                <a:solidFill>
                  <a:srgbClr val="002060"/>
                </a:solidFill>
              </a:rPr>
              <a:t>Babylóniu</a:t>
            </a:r>
            <a:endParaRPr lang="sk-SK" dirty="0">
              <a:solidFill>
                <a:srgbClr val="002060"/>
              </a:solidFill>
            </a:endParaRP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kráľ </a:t>
            </a:r>
            <a:r>
              <a:rPr lang="sk-SK" dirty="0" err="1">
                <a:solidFill>
                  <a:srgbClr val="002060"/>
                </a:solidFill>
              </a:rPr>
              <a:t>Kýros</a:t>
            </a:r>
            <a:r>
              <a:rPr lang="sk-SK" dirty="0">
                <a:solidFill>
                  <a:srgbClr val="002060"/>
                </a:solidFill>
              </a:rPr>
              <a:t> II. Veľký vydal tzv. </a:t>
            </a:r>
            <a:r>
              <a:rPr lang="sk-SK" dirty="0" err="1">
                <a:solidFill>
                  <a:srgbClr val="002060"/>
                </a:solidFill>
              </a:rPr>
              <a:t>Kýrov</a:t>
            </a:r>
            <a:r>
              <a:rPr lang="sk-SK" dirty="0">
                <a:solidFill>
                  <a:srgbClr val="002060"/>
                </a:solidFill>
              </a:rPr>
              <a:t> edikt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dovolili židom vrátiť sa do oblasti Izraela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umožnil znovuvybudovať jeruzalemský chrám</a:t>
            </a: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333 p. n. l. územie podmaňuje Alexander Veľký (Macedónsky)</a:t>
            </a:r>
          </a:p>
          <a:p>
            <a:pPr lvl="1">
              <a:buClr>
                <a:srgbClr val="0070C0"/>
              </a:buClr>
            </a:pPr>
            <a:r>
              <a:rPr lang="sk-SK" spc="-20" dirty="0">
                <a:solidFill>
                  <a:srgbClr val="002060"/>
                </a:solidFill>
              </a:rPr>
              <a:t>prosperita, rozvoj miest</a:t>
            </a:r>
          </a:p>
          <a:p>
            <a:pPr lvl="1">
              <a:buClr>
                <a:srgbClr val="0070C0"/>
              </a:buClr>
            </a:pPr>
            <a:r>
              <a:rPr lang="sk-SK" spc="-20" dirty="0">
                <a:solidFill>
                  <a:srgbClr val="002060"/>
                </a:solidFill>
              </a:rPr>
              <a:t>módna gréčtina – v mnohých oblastiach sa stáva náboženským jazykom</a:t>
            </a: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od začiatku 2. stor. p. n. l. územie zasahujú výboje Rimanov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ovládli Chrám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v r. 165 p. n. l. ho židia získavajú späť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sviatok svetiel – </a:t>
            </a:r>
            <a:r>
              <a:rPr lang="sk-SK" dirty="0" err="1">
                <a:solidFill>
                  <a:srgbClr val="002060"/>
                </a:solidFill>
              </a:rPr>
              <a:t>Chanuka</a:t>
            </a:r>
            <a:r>
              <a:rPr lang="sk-SK" dirty="0">
                <a:solidFill>
                  <a:srgbClr val="002060"/>
                </a:solidFill>
              </a:rPr>
              <a:t> (cca obdobie Vianoc)</a:t>
            </a:r>
          </a:p>
          <a:p>
            <a:pPr>
              <a:buClr>
                <a:srgbClr val="0070C0"/>
              </a:buClr>
            </a:pPr>
            <a:endParaRPr lang="sk-SK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Dôsledky – politická a jazyková heterogenita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F4D1C97-2FF6-EEC3-3478-C43B0A045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34" y="5112314"/>
            <a:ext cx="1596008" cy="1197006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A0994343-11AD-07FD-8F8E-1094E3DC5D8A}"/>
              </a:ext>
            </a:extLst>
          </p:cNvPr>
          <p:cNvSpPr txBox="1"/>
          <p:nvPr/>
        </p:nvSpPr>
        <p:spPr>
          <a:xfrm>
            <a:off x="6948264" y="5086822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hlinkClick r:id="rId3"/>
              </a:rPr>
              <a:t>zdroj</a:t>
            </a:r>
            <a:endParaRPr lang="sk-SK" sz="1000" dirty="0"/>
          </a:p>
        </p:txBody>
      </p:sp>
    </p:spTree>
    <p:extLst>
      <p:ext uri="{BB962C8B-B14F-4D97-AF65-F5344CB8AC3E}">
        <p14:creationId xmlns:p14="http://schemas.microsoft.com/office/powerpoint/2010/main" val="3445488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4" y="620688"/>
            <a:ext cx="6781800" cy="936104"/>
          </a:xfrm>
        </p:spPr>
        <p:txBody>
          <a:bodyPr>
            <a:normAutofit fontScale="90000"/>
          </a:bodyPr>
          <a:lstStyle/>
          <a:p>
            <a:r>
              <a:rPr lang="sk-SK" dirty="0"/>
              <a:t>pod nadvládou Rimanov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981348"/>
            <a:ext cx="3059832" cy="4984056"/>
          </a:xfrm>
          <a:prstGeom prst="rect">
            <a:avLst/>
          </a:prstGeom>
        </p:spPr>
      </p:pic>
      <p:sp>
        <p:nvSpPr>
          <p:cNvPr id="5" name="Bublina: čiara 4">
            <a:extLst>
              <a:ext uri="{FF2B5EF4-FFF2-40B4-BE49-F238E27FC236}">
                <a16:creationId xmlns:a16="http://schemas.microsoft.com/office/drawing/2014/main" id="{23FDBCA5-25ED-5304-1E11-69831145D3F0}"/>
              </a:ext>
            </a:extLst>
          </p:cNvPr>
          <p:cNvSpPr/>
          <p:nvPr/>
        </p:nvSpPr>
        <p:spPr>
          <a:xfrm>
            <a:off x="6588224" y="536402"/>
            <a:ext cx="2448272" cy="936104"/>
          </a:xfrm>
          <a:prstGeom prst="borderCallout1">
            <a:avLst>
              <a:gd name="adj1" fmla="val 98966"/>
              <a:gd name="adj2" fmla="val 1018"/>
              <a:gd name="adj3" fmla="val 268997"/>
              <a:gd name="adj4" fmla="val -204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Žid </a:t>
            </a:r>
            <a:r>
              <a:rPr lang="sk-SK" dirty="0" err="1">
                <a:solidFill>
                  <a:schemeClr val="tx1"/>
                </a:solidFill>
              </a:rPr>
              <a:t>vs</a:t>
            </a:r>
            <a:r>
              <a:rPr lang="sk-SK" dirty="0">
                <a:solidFill>
                  <a:schemeClr val="tx1"/>
                </a:solidFill>
              </a:rPr>
              <a:t>. žid</a:t>
            </a:r>
          </a:p>
          <a:p>
            <a:pPr algn="ctr"/>
            <a:r>
              <a:rPr lang="sk-SK" sz="1600" dirty="0">
                <a:solidFill>
                  <a:schemeClr val="tx1"/>
                </a:solidFill>
              </a:rPr>
              <a:t>etnikum </a:t>
            </a:r>
            <a:r>
              <a:rPr lang="sk-SK" sz="1600" dirty="0" err="1">
                <a:solidFill>
                  <a:schemeClr val="tx1"/>
                </a:solidFill>
              </a:rPr>
              <a:t>vs</a:t>
            </a:r>
            <a:r>
              <a:rPr lang="sk-SK" sz="1600" dirty="0">
                <a:solidFill>
                  <a:schemeClr val="tx1"/>
                </a:solidFill>
              </a:rPr>
              <a:t>. náboženstvo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1984" y="2420888"/>
            <a:ext cx="6052184" cy="4176464"/>
          </a:xfrm>
          <a:ln>
            <a:noFill/>
          </a:ln>
        </p:spPr>
        <p:txBody>
          <a:bodyPr>
            <a:normAutofit fontScale="92500"/>
          </a:bodyPr>
          <a:lstStyle/>
          <a:p>
            <a:pPr>
              <a:buClr>
                <a:srgbClr val="0070C0"/>
              </a:buClr>
            </a:pPr>
            <a:r>
              <a:rPr lang="sk-SK" sz="2200" dirty="0">
                <a:solidFill>
                  <a:srgbClr val="002060"/>
                </a:solidFill>
              </a:rPr>
              <a:t>63 p. n. l. – Judeu si definitívne podmaňujú Rimania</a:t>
            </a:r>
          </a:p>
          <a:p>
            <a:pPr>
              <a:buClr>
                <a:srgbClr val="0070C0"/>
              </a:buClr>
            </a:pPr>
            <a:r>
              <a:rPr lang="sk-SK" sz="2200" dirty="0">
                <a:solidFill>
                  <a:srgbClr val="002060"/>
                </a:solidFill>
              </a:rPr>
              <a:t>Židia mali svojho kráľa, Rimania ho však neuznávali</a:t>
            </a:r>
          </a:p>
          <a:p>
            <a:pPr>
              <a:buClr>
                <a:srgbClr val="0070C0"/>
              </a:buClr>
            </a:pPr>
            <a:r>
              <a:rPr lang="sk-SK" sz="2200" spc="-40" dirty="0">
                <a:solidFill>
                  <a:srgbClr val="002060"/>
                </a:solidFill>
              </a:rPr>
              <a:t>40 p. n. l. – rímsky senát menuje Herodesa kráľom Židov</a:t>
            </a:r>
          </a:p>
          <a:p>
            <a:pPr lvl="1">
              <a:buClr>
                <a:srgbClr val="0070C0"/>
              </a:buClr>
            </a:pPr>
            <a:r>
              <a:rPr lang="sk-SK" sz="1900" dirty="0">
                <a:solidFill>
                  <a:srgbClr val="002060"/>
                </a:solidFill>
              </a:rPr>
              <a:t>Herodesov súkromný život bol nemorálny, avšak krajina prosperovala</a:t>
            </a:r>
          </a:p>
          <a:p>
            <a:pPr>
              <a:buClr>
                <a:srgbClr val="0070C0"/>
              </a:buClr>
            </a:pPr>
            <a:endParaRPr lang="sk-SK" sz="2200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sz="2200" dirty="0">
                <a:solidFill>
                  <a:srgbClr val="002060"/>
                </a:solidFill>
              </a:rPr>
              <a:t>v tomto období sa na základe proroctiev do popredia dostáva nádej židov na skorý príchod Spasiteľa, ktorý mal podľa </a:t>
            </a:r>
            <a:r>
              <a:rPr lang="sk-SK" sz="2200" dirty="0" err="1">
                <a:solidFill>
                  <a:srgbClr val="002060"/>
                </a:solidFill>
              </a:rPr>
              <a:t>Tóry</a:t>
            </a:r>
            <a:r>
              <a:rPr lang="sk-SK" sz="2200" dirty="0">
                <a:solidFill>
                  <a:srgbClr val="002060"/>
                </a:solidFill>
              </a:rPr>
              <a:t> vzísť z Dávidovho rodu</a:t>
            </a:r>
          </a:p>
        </p:txBody>
      </p:sp>
    </p:spTree>
    <p:extLst>
      <p:ext uri="{BB962C8B-B14F-4D97-AF65-F5344CB8AC3E}">
        <p14:creationId xmlns:p14="http://schemas.microsoft.com/office/powerpoint/2010/main" val="3292833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916832"/>
            <a:ext cx="8424936" cy="4896544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objavujú sa mnohí falošní proroci, v spoločnosti rastie napätie</a:t>
            </a: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rastie aj odpor ľudu voči rímskej správe</a:t>
            </a: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v roku 66 n. l. došlo k vzbure Židov voči Rimanom</a:t>
            </a: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po počiatočných úspechoch boli Židia porazení</a:t>
            </a:r>
          </a:p>
          <a:p>
            <a:pPr>
              <a:buClr>
                <a:srgbClr val="0070C0"/>
              </a:buClr>
            </a:pPr>
            <a:r>
              <a:rPr lang="sk-SK" b="1" dirty="0">
                <a:solidFill>
                  <a:srgbClr val="002060"/>
                </a:solidFill>
              </a:rPr>
              <a:t>v r. 70 n. l. Rimania zničili Chrám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židia strácajú zjednocujúci silu judaizmu (ale aj národnej identity)</a:t>
            </a:r>
          </a:p>
          <a:p>
            <a:pPr lvl="1">
              <a:buClr>
                <a:srgbClr val="0070C0"/>
              </a:buClr>
            </a:pPr>
            <a:r>
              <a:rPr lang="sk-SK" i="1" dirty="0">
                <a:solidFill>
                  <a:srgbClr val="002060"/>
                </a:solidFill>
              </a:rPr>
              <a:t>Kristovi nasledovníci to považujú za ďalšie splnené proroctvo</a:t>
            </a:r>
          </a:p>
          <a:p>
            <a:pPr lvl="1">
              <a:buClr>
                <a:srgbClr val="0070C0"/>
              </a:buClr>
            </a:pPr>
            <a:endParaRPr lang="sk-SK" i="1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dôsledky: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židia sa rozpŕchli do celého známeho sveta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rozširuje sa židovská </a:t>
            </a:r>
            <a:r>
              <a:rPr lang="sk-SK" b="1" dirty="0">
                <a:solidFill>
                  <a:srgbClr val="002060"/>
                </a:solidFill>
              </a:rPr>
              <a:t>diaspóra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v rámci Rímskej ríše sa judaizmus dostáva na okraj spoločnosti</a:t>
            </a:r>
          </a:p>
          <a:p>
            <a:pPr lvl="2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obzvlášť po uznaní kresťanstva za štátne náboženstvo</a:t>
            </a:r>
          </a:p>
          <a:p>
            <a:pPr lvl="1">
              <a:buClr>
                <a:srgbClr val="0070C0"/>
              </a:buClr>
            </a:pPr>
            <a:r>
              <a:rPr lang="sk-SK" dirty="0">
                <a:solidFill>
                  <a:srgbClr val="002060"/>
                </a:solidFill>
              </a:rPr>
              <a:t>prejavy </a:t>
            </a:r>
            <a:r>
              <a:rPr lang="sk-SK" b="1" dirty="0">
                <a:solidFill>
                  <a:srgbClr val="002060"/>
                </a:solidFill>
              </a:rPr>
              <a:t>antisemitizmu</a:t>
            </a:r>
          </a:p>
        </p:txBody>
      </p:sp>
      <p:sp>
        <p:nvSpPr>
          <p:cNvPr id="4" name="Obdĺžnik 3"/>
          <p:cNvSpPr/>
          <p:nvPr/>
        </p:nvSpPr>
        <p:spPr>
          <a:xfrm>
            <a:off x="755576" y="-5898"/>
            <a:ext cx="7560839" cy="33855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0" rIns="91440" bIns="0" anchor="ctr" anchorCtr="0">
            <a:spAutoFit/>
          </a:bodyPr>
          <a:lstStyle/>
          <a:p>
            <a:pPr algn="ctr"/>
            <a:r>
              <a:rPr lang="sk-SK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7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 U D A I Z M U S</a:t>
            </a:r>
            <a:endParaRPr lang="sk-SK" sz="2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7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69BF29F-B58A-874C-FA21-E83123C4E85E}"/>
              </a:ext>
            </a:extLst>
          </p:cNvPr>
          <p:cNvSpPr txBox="1">
            <a:spLocks/>
          </p:cNvSpPr>
          <p:nvPr/>
        </p:nvSpPr>
        <p:spPr>
          <a:xfrm>
            <a:off x="31984" y="548680"/>
            <a:ext cx="6781800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4900" dirty="0"/>
              <a:t>pod nadvládou Rimanov</a:t>
            </a:r>
          </a:p>
        </p:txBody>
      </p:sp>
    </p:spTree>
    <p:extLst>
      <p:ext uri="{BB962C8B-B14F-4D97-AF65-F5344CB8AC3E}">
        <p14:creationId xmlns:p14="http://schemas.microsoft.com/office/powerpoint/2010/main" val="25844554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3732</TotalTime>
  <Words>2587</Words>
  <Application>Microsoft Office PowerPoint</Application>
  <PresentationFormat>Prezentácia na obrazovke (4:3)</PresentationFormat>
  <Paragraphs>332</Paragraphs>
  <Slides>33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8" baseType="lpstr">
      <vt:lpstr>Arial</vt:lpstr>
      <vt:lpstr>Arial Narrow</vt:lpstr>
      <vt:lpstr>Impact</vt:lpstr>
      <vt:lpstr>Times New Roman</vt:lpstr>
      <vt:lpstr>NewsPrint</vt:lpstr>
      <vt:lpstr>Geografia              3 náboženstiev </vt:lpstr>
      <vt:lpstr>najstaršie dejiny judaizmu</vt:lpstr>
      <vt:lpstr>Prezentácia programu PowerPoint</vt:lpstr>
      <vt:lpstr>Židia v babylonskom zajatí</vt:lpstr>
      <vt:lpstr>Židia v babylonskom zajatí</vt:lpstr>
      <vt:lpstr>Židia v babylonskom zajatí</vt:lpstr>
      <vt:lpstr>Perzia a obdobie helenizmu</vt:lpstr>
      <vt:lpstr>pod nadvládou Rimanov</vt:lpstr>
      <vt:lpstr>Prezentácia programu PowerPoint</vt:lpstr>
      <vt:lpstr>antisemitizmus</vt:lpstr>
      <vt:lpstr>antisemitizmus</vt:lpstr>
      <vt:lpstr>medzinárodné uznanie Palestíny a Izraela</vt:lpstr>
      <vt:lpstr>základné fakty</vt:lpstr>
      <vt:lpstr>základné fakty</vt:lpstr>
      <vt:lpstr>4 súčasné prúdy judaizmu</vt:lpstr>
      <vt:lpstr>populácia židov v Európe pred 2. svet. vojnou</vt:lpstr>
      <vt:lpstr>hlavné trasy deportácií</vt:lpstr>
      <vt:lpstr>Prezentácia programu PowerPoint</vt:lpstr>
      <vt:lpstr>populácia židov v Európe po 2. svet. vojne</vt:lpstr>
      <vt:lpstr>súčasná priestorová distribúcia</vt:lpstr>
      <vt:lpstr>súčasná priestorová distribúcia</vt:lpstr>
      <vt:lpstr>súčasná priestorová distribúcia</vt:lpstr>
      <vt:lpstr>počet vyznávačov judaizmu</vt:lpstr>
      <vt:lpstr>Ďalšie geografické súvislosti </vt:lpstr>
      <vt:lpstr>Ďalšie geografické súvislosti </vt:lpstr>
      <vt:lpstr>možné príčiny domnelej  židovskej výnimočnosti</vt:lpstr>
      <vt:lpstr>Ďalšie geografické súvislosti </vt:lpstr>
      <vt:lpstr>Judaizmus na Slovensku</vt:lpstr>
      <vt:lpstr>vybrané centrá</vt:lpstr>
      <vt:lpstr>vybrané centrá</vt:lpstr>
      <vt:lpstr>Judaizmus na Slovensku</vt:lpstr>
      <vt:lpstr>Judaizmus na Slovensku</vt:lpstr>
      <vt:lpstr>koniec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Novotny</dc:creator>
  <cp:lastModifiedBy>Reviewer</cp:lastModifiedBy>
  <cp:revision>135</cp:revision>
  <dcterms:created xsi:type="dcterms:W3CDTF">2015-02-16T12:47:12Z</dcterms:created>
  <dcterms:modified xsi:type="dcterms:W3CDTF">2025-10-09T06:03:59Z</dcterms:modified>
</cp:coreProperties>
</file>