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79" r:id="rId4"/>
    <p:sldId id="314" r:id="rId5"/>
    <p:sldId id="280" r:id="rId6"/>
    <p:sldId id="316" r:id="rId7"/>
    <p:sldId id="317" r:id="rId8"/>
    <p:sldId id="318" r:id="rId9"/>
    <p:sldId id="284" r:id="rId10"/>
    <p:sldId id="261" r:id="rId11"/>
    <p:sldId id="286" r:id="rId12"/>
    <p:sldId id="287" r:id="rId13"/>
    <p:sldId id="288" r:id="rId14"/>
    <p:sldId id="289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5" r:id="rId29"/>
    <p:sldId id="307" r:id="rId30"/>
    <p:sldId id="308" r:id="rId31"/>
    <p:sldId id="313" r:id="rId32"/>
    <p:sldId id="278" r:id="rId33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80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427E-35CA-42A6-86B0-4C0D5A376F68}" type="datetimeFigureOut">
              <a:rPr lang="sk-SK" smtClean="0"/>
              <a:t>24. 9. 2025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BE973-DFCB-444B-9C90-50FC9ECE586E}" type="slidenum">
              <a:rPr lang="sk-SK" smtClean="0"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427E-35CA-42A6-86B0-4C0D5A376F68}" type="datetimeFigureOut">
              <a:rPr lang="sk-SK" smtClean="0"/>
              <a:t>24. 9. 2025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BE973-DFCB-444B-9C90-50FC9ECE586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427E-35CA-42A6-86B0-4C0D5A376F68}" type="datetimeFigureOut">
              <a:rPr lang="sk-SK" smtClean="0"/>
              <a:t>24. 9. 2025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BE973-DFCB-444B-9C90-50FC9ECE586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427E-35CA-42A6-86B0-4C0D5A376F68}" type="datetimeFigureOut">
              <a:rPr lang="sk-SK" smtClean="0"/>
              <a:t>24. 9. 2025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BE973-DFCB-444B-9C90-50FC9ECE586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427E-35CA-42A6-86B0-4C0D5A376F68}" type="datetimeFigureOut">
              <a:rPr lang="sk-SK" smtClean="0"/>
              <a:t>24. 9. 2025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BE973-DFCB-444B-9C90-50FC9ECE586E}" type="slidenum">
              <a:rPr lang="sk-SK" smtClean="0"/>
              <a:t>‹#›</a:t>
            </a:fld>
            <a:endParaRPr lang="sk-SK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427E-35CA-42A6-86B0-4C0D5A376F68}" type="datetimeFigureOut">
              <a:rPr lang="sk-SK" smtClean="0"/>
              <a:t>24. 9. 2025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BE973-DFCB-444B-9C90-50FC9ECE586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427E-35CA-42A6-86B0-4C0D5A376F68}" type="datetimeFigureOut">
              <a:rPr lang="sk-SK" smtClean="0"/>
              <a:t>24. 9. 2025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BE973-DFCB-444B-9C90-50FC9ECE586E}" type="slidenum">
              <a:rPr lang="sk-SK" smtClean="0"/>
              <a:t>‹#›</a:t>
            </a:fld>
            <a:endParaRPr lang="sk-SK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427E-35CA-42A6-86B0-4C0D5A376F68}" type="datetimeFigureOut">
              <a:rPr lang="sk-SK" smtClean="0"/>
              <a:t>24. 9. 2025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BE973-DFCB-444B-9C90-50FC9ECE586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427E-35CA-42A6-86B0-4C0D5A376F68}" type="datetimeFigureOut">
              <a:rPr lang="sk-SK" smtClean="0"/>
              <a:t>24. 9. 2025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BE973-DFCB-444B-9C90-50FC9ECE586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427E-35CA-42A6-86B0-4C0D5A376F68}" type="datetimeFigureOut">
              <a:rPr lang="sk-SK" smtClean="0"/>
              <a:t>24. 9. 2025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BE973-DFCB-444B-9C90-50FC9ECE586E}" type="slidenum">
              <a:rPr lang="sk-SK" smtClean="0"/>
              <a:t>‹#›</a:t>
            </a:fld>
            <a:endParaRPr lang="sk-SK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427E-35CA-42A6-86B0-4C0D5A376F68}" type="datetimeFigureOut">
              <a:rPr lang="sk-SK" smtClean="0"/>
              <a:t>24. 9. 2025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BE973-DFCB-444B-9C90-50FC9ECE586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78C427E-35CA-42A6-86B0-4C0D5A376F68}" type="datetimeFigureOut">
              <a:rPr lang="sk-SK" smtClean="0"/>
              <a:t>24. 9. 2025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EAFBE973-DFCB-444B-9C90-50FC9ECE586E}" type="slidenum">
              <a:rPr lang="sk-SK" smtClean="0"/>
              <a:t>‹#›</a:t>
            </a:fld>
            <a:endParaRPr lang="sk-SK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.slidesharecdn.com/islamlesson3islam-140724213440-phpapp01/95/islam-lesson-3-rise-of-islam-11-638.jpg?cb=1422640298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543800" cy="2820144"/>
          </a:xfrm>
        </p:spPr>
        <p:txBody>
          <a:bodyPr/>
          <a:lstStyle/>
          <a:p>
            <a:r>
              <a:rPr lang="sk-SK" dirty="0">
                <a:effectLst>
                  <a:outerShdw blurRad="25400" dist="38100" dir="2700000" sx="101000" sy="101000" algn="tl">
                    <a:schemeClr val="bg1">
                      <a:alpha val="80000"/>
                    </a:schemeClr>
                  </a:outerShdw>
                </a:effectLst>
              </a:rPr>
              <a:t>Geografia              2 náboženstiev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3501008"/>
            <a:ext cx="6858000" cy="1440160"/>
          </a:xfrm>
        </p:spPr>
        <p:txBody>
          <a:bodyPr>
            <a:normAutofit/>
          </a:bodyPr>
          <a:lstStyle/>
          <a:p>
            <a:pPr marL="457200" indent="-457200">
              <a:buFontTx/>
              <a:buChar char="-"/>
            </a:pPr>
            <a:r>
              <a:rPr lang="sk-SK" sz="3600" dirty="0"/>
              <a:t>náboženstvo ako jav</a:t>
            </a:r>
          </a:p>
          <a:p>
            <a:pPr marL="914400" lvl="1" indent="-457200">
              <a:buFontTx/>
              <a:buChar char="-"/>
            </a:pPr>
            <a:r>
              <a:rPr lang="sk-SK" sz="3000" dirty="0"/>
              <a:t>objekt a predmet výskumu GN</a:t>
            </a:r>
          </a:p>
          <a:p>
            <a:pPr marL="457200" indent="-457200">
              <a:buFontTx/>
              <a:buChar char="-"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74635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6781800" cy="792088"/>
          </a:xfrm>
        </p:spPr>
        <p:txBody>
          <a:bodyPr>
            <a:normAutofit fontScale="90000"/>
          </a:bodyPr>
          <a:lstStyle/>
          <a:p>
            <a:r>
              <a:rPr lang="sk-SK" dirty="0"/>
              <a:t>štruktúra náboženstva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755576" y="1412776"/>
            <a:ext cx="7543800" cy="4606280"/>
          </a:xfrm>
        </p:spPr>
        <p:txBody>
          <a:bodyPr/>
          <a:lstStyle/>
          <a:p>
            <a:r>
              <a:rPr lang="sk-SK" dirty="0"/>
              <a:t>podľa </a:t>
            </a:r>
            <a:r>
              <a:rPr lang="sk-SK" dirty="0" err="1"/>
              <a:t>Banek</a:t>
            </a:r>
            <a:r>
              <a:rPr lang="sk-SK" dirty="0"/>
              <a:t> et al. (1992) in Matlovič (2001), upravené</a:t>
            </a:r>
          </a:p>
          <a:p>
            <a:endParaRPr lang="sk-SK" dirty="0"/>
          </a:p>
          <a:p>
            <a:r>
              <a:rPr lang="sk-SK" dirty="0"/>
              <a:t>vonkajšie prejavy náboženstva ale aj jeho interakciu s ostatnými zložkami </a:t>
            </a:r>
            <a:r>
              <a:rPr lang="sk-SK" dirty="0" err="1"/>
              <a:t>geosféry</a:t>
            </a:r>
            <a:r>
              <a:rPr lang="sk-SK" dirty="0"/>
              <a:t> podmieňujú jeho tri základné prvky:</a:t>
            </a:r>
          </a:p>
          <a:p>
            <a:pPr lvl="1"/>
            <a:r>
              <a:rPr lang="sk-SK" b="1" dirty="0"/>
              <a:t>doktrína</a:t>
            </a:r>
          </a:p>
          <a:p>
            <a:pPr lvl="1"/>
            <a:r>
              <a:rPr lang="sk-SK" b="1" dirty="0"/>
              <a:t>kult</a:t>
            </a:r>
          </a:p>
          <a:p>
            <a:pPr lvl="1"/>
            <a:r>
              <a:rPr lang="sk-SK" b="1" dirty="0"/>
              <a:t>organizácia</a:t>
            </a:r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13778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6781800" cy="792088"/>
          </a:xfrm>
        </p:spPr>
        <p:txBody>
          <a:bodyPr>
            <a:normAutofit fontScale="90000"/>
          </a:bodyPr>
          <a:lstStyle/>
          <a:p>
            <a:r>
              <a:rPr lang="sk-SK" dirty="0"/>
              <a:t>štruktúra náboženstva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755576" y="1412776"/>
            <a:ext cx="7543800" cy="4606280"/>
          </a:xfrm>
        </p:spPr>
        <p:txBody>
          <a:bodyPr/>
          <a:lstStyle/>
          <a:p>
            <a:r>
              <a:rPr lang="sk-SK" dirty="0"/>
              <a:t>doktrína</a:t>
            </a:r>
          </a:p>
          <a:p>
            <a:endParaRPr lang="sk-SK" b="1" dirty="0"/>
          </a:p>
          <a:p>
            <a:r>
              <a:rPr lang="sk-SK" dirty="0"/>
              <a:t>je teoretický základ náboženského presvedčenia</a:t>
            </a:r>
          </a:p>
          <a:p>
            <a:r>
              <a:rPr lang="sk-SK" dirty="0"/>
              <a:t>vysvetľuje povahu a znaky nadprirodzenej podstaty (</a:t>
            </a:r>
            <a:r>
              <a:rPr lang="sk-SK" dirty="0" err="1"/>
              <a:t>sacrum</a:t>
            </a:r>
            <a:r>
              <a:rPr lang="sk-SK" dirty="0"/>
              <a:t>), zväčša aj vo vzťahu k človeku a svetu</a:t>
            </a:r>
          </a:p>
          <a:p>
            <a:pPr lvl="1"/>
            <a:r>
              <a:rPr lang="sk-SK" dirty="0"/>
              <a:t>vzhľadom na to má spravidla tri kľúčové časti:</a:t>
            </a:r>
          </a:p>
          <a:p>
            <a:pPr lvl="2"/>
            <a:r>
              <a:rPr lang="sk-SK" dirty="0"/>
              <a:t>teológia – teória boha</a:t>
            </a:r>
          </a:p>
          <a:p>
            <a:pPr lvl="2"/>
            <a:r>
              <a:rPr lang="sk-SK" dirty="0"/>
              <a:t>kozmológia – teória sveta</a:t>
            </a:r>
          </a:p>
          <a:p>
            <a:pPr lvl="2"/>
            <a:r>
              <a:rPr lang="sk-SK" dirty="0"/>
              <a:t>antropológia – teória človeka </a:t>
            </a:r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46916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6781800" cy="792088"/>
          </a:xfrm>
        </p:spPr>
        <p:txBody>
          <a:bodyPr>
            <a:normAutofit fontScale="90000"/>
          </a:bodyPr>
          <a:lstStyle/>
          <a:p>
            <a:r>
              <a:rPr lang="sk-SK" dirty="0"/>
              <a:t>štruktúra náboženstva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755576" y="1412776"/>
            <a:ext cx="8064896" cy="5256584"/>
          </a:xfrm>
        </p:spPr>
        <p:txBody>
          <a:bodyPr>
            <a:normAutofit/>
          </a:bodyPr>
          <a:lstStyle/>
          <a:p>
            <a:r>
              <a:rPr lang="sk-SK" b="1" dirty="0"/>
              <a:t>doktrína → teológia</a:t>
            </a:r>
          </a:p>
          <a:p>
            <a:r>
              <a:rPr lang="sk-SK" dirty="0"/>
              <a:t>kľúčová zložka doktríny</a:t>
            </a:r>
          </a:p>
          <a:p>
            <a:r>
              <a:rPr lang="sk-SK" dirty="0"/>
              <a:t>prešla evolúciou od fázy </a:t>
            </a:r>
            <a:r>
              <a:rPr lang="sk-SK" b="1" dirty="0"/>
              <a:t>mýtu</a:t>
            </a:r>
            <a:r>
              <a:rPr lang="sk-SK" dirty="0"/>
              <a:t> po fázu </a:t>
            </a:r>
            <a:r>
              <a:rPr lang="sk-SK" b="1" dirty="0"/>
              <a:t>dogmy</a:t>
            </a:r>
          </a:p>
          <a:p>
            <a:pPr lvl="1"/>
            <a:r>
              <a:rPr lang="sk-SK" b="1" dirty="0"/>
              <a:t>mýty</a:t>
            </a:r>
            <a:r>
              <a:rPr lang="sk-SK" dirty="0"/>
              <a:t> – po generácie opakované príbehy o počiatku sveta</a:t>
            </a:r>
          </a:p>
          <a:p>
            <a:pPr lvl="2"/>
            <a:r>
              <a:rPr lang="sk-SK" dirty="0"/>
              <a:t>pri opakovaní imitácie dejov vznikajú rituály</a:t>
            </a:r>
          </a:p>
          <a:p>
            <a:pPr lvl="2"/>
            <a:r>
              <a:rPr lang="sk-SK" dirty="0"/>
              <a:t>aj v rámci skupiny často mnoho protirečivých mýtov</a:t>
            </a:r>
          </a:p>
          <a:p>
            <a:pPr lvl="1"/>
            <a:r>
              <a:rPr lang="sk-SK" b="1" dirty="0"/>
              <a:t>mytológia</a:t>
            </a:r>
            <a:r>
              <a:rPr lang="sk-SK" dirty="0"/>
              <a:t> – mýty zjednotené a usporiadané tak, že tvoria konzistentný systém</a:t>
            </a:r>
          </a:p>
          <a:p>
            <a:pPr lvl="1"/>
            <a:r>
              <a:rPr lang="sk-SK" dirty="0"/>
              <a:t>vplyvom rozšírenia písma vznikajú </a:t>
            </a:r>
            <a:r>
              <a:rPr lang="sk-SK" b="1" dirty="0"/>
              <a:t>dogmy</a:t>
            </a:r>
          </a:p>
          <a:p>
            <a:pPr lvl="2"/>
            <a:r>
              <a:rPr lang="sk-SK" dirty="0"/>
              <a:t>mýty spísané skupinou osôb rozhodujúcich o teologických otázkach</a:t>
            </a:r>
          </a:p>
          <a:p>
            <a:pPr lvl="2"/>
            <a:r>
              <a:rPr lang="sk-SK" dirty="0"/>
              <a:t>spravidla uznané autoritou</a:t>
            </a:r>
          </a:p>
          <a:p>
            <a:endParaRPr lang="sk-SK" b="1" dirty="0"/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87711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6781800" cy="792088"/>
          </a:xfrm>
        </p:spPr>
        <p:txBody>
          <a:bodyPr>
            <a:normAutofit fontScale="90000"/>
          </a:bodyPr>
          <a:lstStyle/>
          <a:p>
            <a:r>
              <a:rPr lang="sk-SK" dirty="0"/>
              <a:t>štruktúra náboženstva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755576" y="1268760"/>
            <a:ext cx="7543800" cy="4824536"/>
          </a:xfrm>
        </p:spPr>
        <p:txBody>
          <a:bodyPr>
            <a:normAutofit/>
          </a:bodyPr>
          <a:lstStyle/>
          <a:p>
            <a:r>
              <a:rPr lang="sk-SK" b="1" dirty="0"/>
              <a:t>doktrína → teológia</a:t>
            </a:r>
          </a:p>
          <a:p>
            <a:endParaRPr lang="sk-SK" b="1" dirty="0"/>
          </a:p>
          <a:p>
            <a:endParaRPr lang="sk-SK" b="1" dirty="0"/>
          </a:p>
          <a:p>
            <a:pPr lvl="1"/>
            <a:r>
              <a:rPr lang="sk-SK" dirty="0"/>
              <a:t>zaoberá sa hlavne otázkami pôvodu božstiev, ich znakov, vlastností a kompetencií</a:t>
            </a:r>
          </a:p>
          <a:p>
            <a:pPr lvl="2"/>
            <a:r>
              <a:rPr lang="sk-SK" dirty="0"/>
              <a:t>môže reflektovať aj negatívne božstvá (diabol)</a:t>
            </a:r>
          </a:p>
          <a:p>
            <a:pPr lvl="1"/>
            <a:r>
              <a:rPr lang="sk-SK" dirty="0"/>
              <a:t>z tohto hľadiska rozlišujeme</a:t>
            </a:r>
          </a:p>
          <a:p>
            <a:pPr lvl="2"/>
            <a:r>
              <a:rPr lang="sk-SK" dirty="0"/>
              <a:t>božstvá síl neživej prírody</a:t>
            </a:r>
          </a:p>
          <a:p>
            <a:pPr lvl="2"/>
            <a:r>
              <a:rPr lang="sk-SK" dirty="0"/>
              <a:t>božstvá síl živej prírody</a:t>
            </a:r>
          </a:p>
          <a:p>
            <a:pPr lvl="2"/>
            <a:r>
              <a:rPr lang="sk-SK" dirty="0"/>
              <a:t>božstvá sociálnych síl</a:t>
            </a:r>
          </a:p>
          <a:p>
            <a:endParaRPr lang="sk-SK" b="1" dirty="0"/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075368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6781800" cy="792088"/>
          </a:xfrm>
        </p:spPr>
        <p:txBody>
          <a:bodyPr>
            <a:normAutofit fontScale="90000"/>
          </a:bodyPr>
          <a:lstStyle/>
          <a:p>
            <a:r>
              <a:rPr lang="sk-SK" dirty="0"/>
              <a:t>štruktúra náboženstva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755576" y="1412776"/>
            <a:ext cx="7543800" cy="4752528"/>
          </a:xfrm>
        </p:spPr>
        <p:txBody>
          <a:bodyPr>
            <a:normAutofit fontScale="70000" lnSpcReduction="20000"/>
          </a:bodyPr>
          <a:lstStyle/>
          <a:p>
            <a:r>
              <a:rPr lang="sk-SK" b="1" dirty="0"/>
              <a:t>doktrína → teológia</a:t>
            </a:r>
          </a:p>
          <a:p>
            <a:r>
              <a:rPr lang="sk-SK" dirty="0"/>
              <a:t>a) </a:t>
            </a:r>
            <a:r>
              <a:rPr lang="sk-SK" b="1" dirty="0"/>
              <a:t>božstvá síl neživej prírody</a:t>
            </a:r>
          </a:p>
          <a:p>
            <a:pPr lvl="1"/>
            <a:r>
              <a:rPr lang="sk-SK" dirty="0"/>
              <a:t>príklady</a:t>
            </a:r>
          </a:p>
          <a:p>
            <a:pPr lvl="2"/>
            <a:r>
              <a:rPr lang="sk-SK" dirty="0"/>
              <a:t>neba (</a:t>
            </a:r>
            <a:r>
              <a:rPr lang="sk-SK" dirty="0" err="1"/>
              <a:t>uraniské</a:t>
            </a:r>
            <a:r>
              <a:rPr lang="sk-SK" dirty="0"/>
              <a:t>) – napr. grécky </a:t>
            </a:r>
            <a:r>
              <a:rPr lang="sk-SK" dirty="0" err="1"/>
              <a:t>Uranos</a:t>
            </a:r>
            <a:r>
              <a:rPr lang="sk-SK" dirty="0"/>
              <a:t>, egyptská </a:t>
            </a:r>
            <a:r>
              <a:rPr lang="sk-SK" dirty="0" err="1"/>
              <a:t>Nut</a:t>
            </a:r>
            <a:endParaRPr lang="sk-SK" dirty="0"/>
          </a:p>
          <a:p>
            <a:pPr lvl="2"/>
            <a:r>
              <a:rPr lang="sk-SK" dirty="0"/>
              <a:t>hviezd (astrálne) – babylonská </a:t>
            </a:r>
            <a:r>
              <a:rPr lang="sk-SK" dirty="0" err="1"/>
              <a:t>Ištar</a:t>
            </a:r>
            <a:r>
              <a:rPr lang="sk-SK" dirty="0"/>
              <a:t>, rímska Venuša</a:t>
            </a:r>
          </a:p>
          <a:p>
            <a:pPr lvl="2"/>
            <a:r>
              <a:rPr lang="sk-SK" dirty="0"/>
              <a:t>Slnka (solárne) – egyptská </a:t>
            </a:r>
            <a:r>
              <a:rPr lang="sk-SK" dirty="0" err="1"/>
              <a:t>Ra</a:t>
            </a:r>
            <a:r>
              <a:rPr lang="sk-SK" dirty="0"/>
              <a:t>, grécky </a:t>
            </a:r>
            <a:r>
              <a:rPr lang="sk-SK" dirty="0" err="1"/>
              <a:t>Helios</a:t>
            </a:r>
            <a:endParaRPr lang="sk-SK" dirty="0"/>
          </a:p>
          <a:p>
            <a:pPr lvl="2"/>
            <a:r>
              <a:rPr lang="sk-SK" dirty="0"/>
              <a:t>Mesiaca (lunárne) – rímska Luna, babylonský Sin</a:t>
            </a:r>
          </a:p>
          <a:p>
            <a:pPr lvl="2"/>
            <a:r>
              <a:rPr lang="sk-SK" dirty="0"/>
              <a:t>...atmosférické (vetrov, dažďa, búrok, bleskov...), </a:t>
            </a:r>
            <a:r>
              <a:rPr lang="sk-SK" dirty="0" err="1"/>
              <a:t>telúrické</a:t>
            </a:r>
            <a:r>
              <a:rPr lang="sk-SK" dirty="0"/>
              <a:t> (Zeme), </a:t>
            </a:r>
            <a:r>
              <a:rPr lang="sk-SK" dirty="0" err="1"/>
              <a:t>chtónické</a:t>
            </a:r>
            <a:r>
              <a:rPr lang="sk-SK" dirty="0"/>
              <a:t> (podzemného sveta), </a:t>
            </a:r>
            <a:r>
              <a:rPr lang="sk-SK" dirty="0" err="1"/>
              <a:t>akvatické</a:t>
            </a:r>
            <a:r>
              <a:rPr lang="sk-SK" dirty="0"/>
              <a:t> (vodné – jazier, riek, morí...), horské (napr. Sagarmatha v Himalájach)</a:t>
            </a:r>
          </a:p>
          <a:p>
            <a:r>
              <a:rPr lang="sk-SK" dirty="0"/>
              <a:t>b) </a:t>
            </a:r>
            <a:r>
              <a:rPr lang="sk-SK" b="1" dirty="0"/>
              <a:t>božstvá síl živej prírody</a:t>
            </a:r>
          </a:p>
          <a:p>
            <a:pPr lvl="1"/>
            <a:r>
              <a:rPr lang="sk-SK" dirty="0"/>
              <a:t>prírody</a:t>
            </a:r>
          </a:p>
          <a:p>
            <a:pPr lvl="2"/>
            <a:r>
              <a:rPr lang="sk-SK" dirty="0"/>
              <a:t>božstvá vegetácie, záhrad, úrody, plodnosti (slovanská </a:t>
            </a:r>
            <a:r>
              <a:rPr lang="sk-SK" dirty="0" err="1"/>
              <a:t>Mokoš</a:t>
            </a:r>
            <a:r>
              <a:rPr lang="sk-SK" dirty="0"/>
              <a:t>, </a:t>
            </a:r>
            <a:r>
              <a:rPr lang="sk-SK" dirty="0" err="1"/>
              <a:t>fénický</a:t>
            </a:r>
            <a:r>
              <a:rPr lang="sk-SK" dirty="0"/>
              <a:t> </a:t>
            </a:r>
            <a:r>
              <a:rPr lang="sk-SK" dirty="0" err="1"/>
              <a:t>Adonis</a:t>
            </a:r>
            <a:r>
              <a:rPr lang="sk-SK" dirty="0"/>
              <a:t>, rímski </a:t>
            </a:r>
            <a:r>
              <a:rPr lang="sk-SK" dirty="0" err="1"/>
              <a:t>Cerez</a:t>
            </a:r>
            <a:r>
              <a:rPr lang="sk-SK" dirty="0"/>
              <a:t> a Flóra...)</a:t>
            </a:r>
          </a:p>
          <a:p>
            <a:pPr lvl="2"/>
            <a:r>
              <a:rPr lang="sk-SK" dirty="0"/>
              <a:t>božstvá smrti (egyptská </a:t>
            </a:r>
            <a:r>
              <a:rPr lang="sk-SK" dirty="0" err="1"/>
              <a:t>Anubis</a:t>
            </a:r>
            <a:r>
              <a:rPr lang="sk-SK" dirty="0"/>
              <a:t>)</a:t>
            </a:r>
          </a:p>
          <a:p>
            <a:r>
              <a:rPr lang="sk-SK" dirty="0"/>
              <a:t>c) </a:t>
            </a:r>
            <a:r>
              <a:rPr lang="sk-SK" b="1" dirty="0"/>
              <a:t>božstvá sociálnych síl</a:t>
            </a:r>
          </a:p>
          <a:p>
            <a:pPr lvl="1"/>
            <a:r>
              <a:rPr lang="sk-SK" dirty="0"/>
              <a:t>napr.</a:t>
            </a:r>
          </a:p>
          <a:p>
            <a:pPr lvl="2"/>
            <a:r>
              <a:rPr lang="sk-SK" dirty="0"/>
              <a:t>funkčné božstvá – starajú sa o činnosti, schopnosti či pocity (božstvá </a:t>
            </a:r>
            <a:r>
              <a:rPr lang="sk-SK" b="1" dirty="0"/>
              <a:t>vojny</a:t>
            </a:r>
            <a:r>
              <a:rPr lang="sk-SK" dirty="0"/>
              <a:t> – </a:t>
            </a:r>
            <a:r>
              <a:rPr lang="sk-SK" dirty="0" err="1"/>
              <a:t>rím</a:t>
            </a:r>
            <a:r>
              <a:rPr lang="sk-SK" dirty="0"/>
              <a:t>. Mars, </a:t>
            </a:r>
            <a:r>
              <a:rPr lang="sk-SK" b="1" dirty="0"/>
              <a:t>lásky</a:t>
            </a:r>
            <a:r>
              <a:rPr lang="sk-SK" dirty="0"/>
              <a:t> – </a:t>
            </a:r>
            <a:r>
              <a:rPr lang="sk-SK" dirty="0" err="1"/>
              <a:t>gr</a:t>
            </a:r>
            <a:r>
              <a:rPr lang="sk-SK" dirty="0"/>
              <a:t>. Eros, </a:t>
            </a:r>
            <a:r>
              <a:rPr lang="sk-SK" dirty="0" err="1"/>
              <a:t>rím</a:t>
            </a:r>
            <a:r>
              <a:rPr lang="sk-SK" dirty="0"/>
              <a:t>. Amor, krásy – </a:t>
            </a:r>
            <a:r>
              <a:rPr lang="sk-SK" dirty="0" err="1"/>
              <a:t>gr</a:t>
            </a:r>
            <a:r>
              <a:rPr lang="sk-SK" dirty="0"/>
              <a:t>. Afrodita, </a:t>
            </a:r>
            <a:r>
              <a:rPr lang="sk-SK" dirty="0" err="1"/>
              <a:t>rím</a:t>
            </a:r>
            <a:r>
              <a:rPr lang="sk-SK" dirty="0"/>
              <a:t>. Venuša, </a:t>
            </a:r>
            <a:r>
              <a:rPr lang="sk-SK" b="1" dirty="0"/>
              <a:t>múdrosti</a:t>
            </a:r>
            <a:r>
              <a:rPr lang="sk-SK" dirty="0"/>
              <a:t> – </a:t>
            </a:r>
            <a:r>
              <a:rPr lang="sk-SK" dirty="0" err="1"/>
              <a:t>gr</a:t>
            </a:r>
            <a:r>
              <a:rPr lang="sk-SK" dirty="0"/>
              <a:t>. </a:t>
            </a:r>
            <a:r>
              <a:rPr lang="sk-SK" dirty="0" err="1"/>
              <a:t>Pallas</a:t>
            </a:r>
            <a:r>
              <a:rPr lang="sk-SK" dirty="0"/>
              <a:t> </a:t>
            </a:r>
            <a:r>
              <a:rPr lang="sk-SK" dirty="0" err="1"/>
              <a:t>Athéna</a:t>
            </a:r>
            <a:r>
              <a:rPr lang="sk-SK" dirty="0"/>
              <a:t>, </a:t>
            </a:r>
            <a:r>
              <a:rPr lang="sk-SK" dirty="0" err="1"/>
              <a:t>rím</a:t>
            </a:r>
            <a:r>
              <a:rPr lang="sk-SK" dirty="0"/>
              <a:t>. </a:t>
            </a:r>
            <a:r>
              <a:rPr lang="sk-SK" dirty="0" err="1"/>
              <a:t>Minerva</a:t>
            </a:r>
            <a:r>
              <a:rPr lang="sk-SK" dirty="0"/>
              <a:t>, víťazstva, spánku, snov, zdravia, zisku, šťastia, domácnosti, manželstva a rodiny, osudu...), profesionálne božstvá, opatrovateľské a ochranné božstvá...</a:t>
            </a:r>
          </a:p>
          <a:p>
            <a:endParaRPr lang="sk-SK" b="1" dirty="0"/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403250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6781800" cy="792088"/>
          </a:xfrm>
        </p:spPr>
        <p:txBody>
          <a:bodyPr>
            <a:normAutofit fontScale="90000"/>
          </a:bodyPr>
          <a:lstStyle/>
          <a:p>
            <a:r>
              <a:rPr lang="sk-SK" dirty="0"/>
              <a:t>štruktúra náboženstva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755576" y="1412776"/>
            <a:ext cx="7543800" cy="5256584"/>
          </a:xfrm>
        </p:spPr>
        <p:txBody>
          <a:bodyPr>
            <a:normAutofit/>
          </a:bodyPr>
          <a:lstStyle/>
          <a:p>
            <a:r>
              <a:rPr lang="sk-SK" b="1" dirty="0"/>
              <a:t>doktrína → teológia</a:t>
            </a:r>
          </a:p>
          <a:p>
            <a:endParaRPr lang="sk-SK" b="1" dirty="0"/>
          </a:p>
          <a:p>
            <a:endParaRPr lang="sk-SK" b="1" dirty="0"/>
          </a:p>
          <a:p>
            <a:r>
              <a:rPr lang="sk-SK" b="1" dirty="0"/>
              <a:t>otázka pôvodu boha </a:t>
            </a:r>
            <a:r>
              <a:rPr lang="sk-SK" dirty="0"/>
              <a:t>(najčastejšie tézy)</a:t>
            </a:r>
          </a:p>
          <a:p>
            <a:pPr lvl="1"/>
            <a:r>
              <a:rPr lang="sk-SK" dirty="0"/>
              <a:t>večná existencia boha – najmä v monoteizme, </a:t>
            </a:r>
            <a:r>
              <a:rPr lang="sk-SK" dirty="0" err="1"/>
              <a:t>henoteizme</a:t>
            </a:r>
            <a:endParaRPr lang="sk-SK" dirty="0"/>
          </a:p>
          <a:p>
            <a:pPr lvl="1"/>
            <a:r>
              <a:rPr lang="sk-SK" dirty="0"/>
              <a:t>zrodenie z chaosu – napr. grécka mytológia</a:t>
            </a:r>
          </a:p>
          <a:p>
            <a:r>
              <a:rPr lang="sk-SK" b="1" dirty="0"/>
              <a:t>otázka kompetencií boha </a:t>
            </a:r>
            <a:r>
              <a:rPr lang="sk-SK" dirty="0"/>
              <a:t>(najčastejšie tézy)</a:t>
            </a:r>
          </a:p>
          <a:p>
            <a:pPr lvl="1"/>
            <a:r>
              <a:rPr lang="sk-SK" dirty="0"/>
              <a:t>monoteizmus – všemohúci, vševediaci Boh</a:t>
            </a:r>
          </a:p>
          <a:p>
            <a:pPr lvl="1"/>
            <a:r>
              <a:rPr lang="sk-SK" dirty="0"/>
              <a:t>polyteizmus – delenie kompetencií medzi bohov/božstvá</a:t>
            </a:r>
          </a:p>
          <a:p>
            <a:pPr lvl="2"/>
            <a:r>
              <a:rPr lang="sk-SK" dirty="0"/>
              <a:t>spravidla sú božstvá štruktúrované hierarchicky</a:t>
            </a:r>
          </a:p>
          <a:p>
            <a:pPr lvl="2"/>
            <a:endParaRPr lang="sk-SK" dirty="0"/>
          </a:p>
          <a:p>
            <a:pPr lvl="2"/>
            <a:endParaRPr lang="sk-SK" dirty="0"/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56307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6781800" cy="792088"/>
          </a:xfrm>
        </p:spPr>
        <p:txBody>
          <a:bodyPr>
            <a:normAutofit fontScale="90000"/>
          </a:bodyPr>
          <a:lstStyle/>
          <a:p>
            <a:r>
              <a:rPr lang="sk-SK" dirty="0"/>
              <a:t>štruktúra náboženstva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755576" y="1628800"/>
            <a:ext cx="7543800" cy="4608512"/>
          </a:xfrm>
        </p:spPr>
        <p:txBody>
          <a:bodyPr>
            <a:normAutofit/>
          </a:bodyPr>
          <a:lstStyle/>
          <a:p>
            <a:r>
              <a:rPr lang="sk-SK" b="1" dirty="0"/>
              <a:t>doktrína → kozmológia</a:t>
            </a:r>
          </a:p>
          <a:p>
            <a:endParaRPr lang="sk-SK" b="1" dirty="0"/>
          </a:p>
          <a:p>
            <a:endParaRPr lang="sk-SK" b="1" dirty="0"/>
          </a:p>
          <a:p>
            <a:endParaRPr lang="sk-SK" b="1" dirty="0"/>
          </a:p>
          <a:p>
            <a:pPr lvl="1"/>
            <a:r>
              <a:rPr lang="sk-SK" dirty="0"/>
              <a:t>zaoberá sa</a:t>
            </a:r>
          </a:p>
          <a:p>
            <a:pPr lvl="2"/>
            <a:r>
              <a:rPr lang="sk-SK" dirty="0"/>
              <a:t>pôvodom sveta a Zeme</a:t>
            </a:r>
          </a:p>
          <a:p>
            <a:pPr lvl="2"/>
            <a:r>
              <a:rPr lang="sk-SK" dirty="0"/>
              <a:t>problematikou života na Zemi</a:t>
            </a:r>
          </a:p>
          <a:p>
            <a:pPr lvl="2"/>
            <a:r>
              <a:rPr lang="sk-SK" dirty="0"/>
              <a:t>cieľ stvorenia sveta a zmysel jeho existencie</a:t>
            </a:r>
          </a:p>
          <a:p>
            <a:pPr lvl="2"/>
            <a:r>
              <a:rPr lang="sk-SK" dirty="0"/>
              <a:t>zánik sveta </a:t>
            </a:r>
          </a:p>
          <a:p>
            <a:pPr lvl="2"/>
            <a:endParaRPr lang="sk-SK" dirty="0"/>
          </a:p>
          <a:p>
            <a:pPr lvl="2"/>
            <a:endParaRPr lang="sk-SK" dirty="0"/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754892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6781800" cy="792088"/>
          </a:xfrm>
        </p:spPr>
        <p:txBody>
          <a:bodyPr>
            <a:normAutofit fontScale="90000"/>
          </a:bodyPr>
          <a:lstStyle/>
          <a:p>
            <a:r>
              <a:rPr lang="sk-SK" dirty="0"/>
              <a:t>štruktúra náboženstva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755576" y="1484784"/>
            <a:ext cx="7920880" cy="4752528"/>
          </a:xfrm>
        </p:spPr>
        <p:txBody>
          <a:bodyPr>
            <a:normAutofit lnSpcReduction="10000"/>
          </a:bodyPr>
          <a:lstStyle/>
          <a:p>
            <a:r>
              <a:rPr lang="sk-SK" b="1" dirty="0"/>
              <a:t>doktrína → kozmológia</a:t>
            </a:r>
          </a:p>
          <a:p>
            <a:pPr lvl="1"/>
            <a:r>
              <a:rPr lang="sk-SK" dirty="0"/>
              <a:t>rôzne koncepcie</a:t>
            </a:r>
          </a:p>
          <a:p>
            <a:r>
              <a:rPr lang="sk-SK" dirty="0"/>
              <a:t>otázka </a:t>
            </a:r>
            <a:r>
              <a:rPr lang="sk-SK" b="1" dirty="0"/>
              <a:t>vzniku sveta</a:t>
            </a:r>
          </a:p>
          <a:p>
            <a:pPr lvl="1"/>
            <a:r>
              <a:rPr lang="sk-SK" dirty="0"/>
              <a:t>monoteistické systémy: Boh stvoriteľ sveta z ničoho</a:t>
            </a:r>
          </a:p>
          <a:p>
            <a:pPr lvl="1"/>
            <a:r>
              <a:rPr lang="sk-SK" dirty="0"/>
              <a:t>iné kozmológie: svet zahrnutý v chaose</a:t>
            </a:r>
          </a:p>
          <a:p>
            <a:pPr lvl="2"/>
            <a:r>
              <a:rPr lang="sk-SK" dirty="0"/>
              <a:t>božstvá tvoriac poriadok vytvorili vesmír (v zmysle poriadok)</a:t>
            </a:r>
          </a:p>
          <a:p>
            <a:r>
              <a:rPr lang="sk-SK" b="1" dirty="0"/>
              <a:t>prístupy k svetu</a:t>
            </a:r>
          </a:p>
          <a:p>
            <a:pPr lvl="1"/>
            <a:r>
              <a:rPr lang="sk-SK" dirty="0"/>
              <a:t>svet ako zdroj všetkého zla – </a:t>
            </a:r>
            <a:r>
              <a:rPr lang="sk-SK" dirty="0" err="1"/>
              <a:t>gnosticizmus</a:t>
            </a:r>
            <a:r>
              <a:rPr lang="sk-SK" dirty="0"/>
              <a:t>, manicheizmus</a:t>
            </a:r>
          </a:p>
          <a:p>
            <a:pPr lvl="1"/>
            <a:r>
              <a:rPr lang="sk-SK" dirty="0"/>
              <a:t>svet ako neutrálny jav – iné kozmológie</a:t>
            </a:r>
          </a:p>
          <a:p>
            <a:r>
              <a:rPr lang="sk-SK" b="1" dirty="0"/>
              <a:t>zánik sveta</a:t>
            </a:r>
          </a:p>
          <a:p>
            <a:pPr lvl="1"/>
            <a:r>
              <a:rPr lang="sk-SK" dirty="0" err="1"/>
              <a:t>finalizmus</a:t>
            </a:r>
            <a:r>
              <a:rPr lang="sk-SK" dirty="0"/>
              <a:t> – definitívny koniec</a:t>
            </a:r>
          </a:p>
          <a:p>
            <a:pPr lvl="1"/>
            <a:r>
              <a:rPr lang="sk-SK" dirty="0" err="1"/>
              <a:t>cyklizmus</a:t>
            </a:r>
            <a:r>
              <a:rPr lang="sk-SK" dirty="0"/>
              <a:t> – znovuzrodenie sveta po vesmírnych katastrofách</a:t>
            </a:r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68929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6781800" cy="792088"/>
          </a:xfrm>
        </p:spPr>
        <p:txBody>
          <a:bodyPr>
            <a:normAutofit fontScale="90000"/>
          </a:bodyPr>
          <a:lstStyle/>
          <a:p>
            <a:r>
              <a:rPr lang="sk-SK" dirty="0"/>
              <a:t>štruktúra náboženstva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755576" y="1628800"/>
            <a:ext cx="7543800" cy="4608512"/>
          </a:xfrm>
        </p:spPr>
        <p:txBody>
          <a:bodyPr>
            <a:normAutofit/>
          </a:bodyPr>
          <a:lstStyle/>
          <a:p>
            <a:r>
              <a:rPr lang="sk-SK" b="1" dirty="0"/>
              <a:t>doktrína → antropológia</a:t>
            </a:r>
          </a:p>
          <a:p>
            <a:endParaRPr lang="sk-SK" b="1" dirty="0"/>
          </a:p>
          <a:p>
            <a:endParaRPr lang="sk-SK" b="1" dirty="0"/>
          </a:p>
          <a:p>
            <a:pPr lvl="1"/>
            <a:r>
              <a:rPr lang="sk-SK" dirty="0"/>
              <a:t>zaoberá sa</a:t>
            </a:r>
          </a:p>
          <a:p>
            <a:pPr lvl="2"/>
            <a:r>
              <a:rPr lang="sk-SK" b="1" dirty="0"/>
              <a:t>pôvodom a zmyslom existencie človeka</a:t>
            </a:r>
          </a:p>
          <a:p>
            <a:pPr lvl="1"/>
            <a:r>
              <a:rPr lang="sk-SK" dirty="0"/>
              <a:t>zahŕňa aj </a:t>
            </a:r>
          </a:p>
          <a:p>
            <a:pPr lvl="2"/>
            <a:r>
              <a:rPr lang="sk-SK" dirty="0" err="1"/>
              <a:t>pneumatológiu</a:t>
            </a:r>
            <a:r>
              <a:rPr lang="sk-SK" dirty="0"/>
              <a:t> – teória ľudskej duše</a:t>
            </a:r>
          </a:p>
          <a:p>
            <a:pPr lvl="2"/>
            <a:r>
              <a:rPr lang="sk-SK" dirty="0" err="1"/>
              <a:t>soteriológiu</a:t>
            </a:r>
            <a:r>
              <a:rPr lang="sk-SK" dirty="0"/>
              <a:t> – teóriu spasenia</a:t>
            </a:r>
          </a:p>
          <a:p>
            <a:pPr lvl="2"/>
            <a:r>
              <a:rPr lang="sk-SK" dirty="0"/>
              <a:t>eschatológiu – teória posmrtného bytia</a:t>
            </a:r>
          </a:p>
          <a:p>
            <a:pPr lvl="2"/>
            <a:endParaRPr lang="sk-SK" dirty="0"/>
          </a:p>
          <a:p>
            <a:pPr lvl="2"/>
            <a:endParaRPr lang="sk-SK" dirty="0"/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151296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6781800" cy="792088"/>
          </a:xfrm>
        </p:spPr>
        <p:txBody>
          <a:bodyPr>
            <a:normAutofit fontScale="90000"/>
          </a:bodyPr>
          <a:lstStyle/>
          <a:p>
            <a:r>
              <a:rPr lang="sk-SK" dirty="0"/>
              <a:t>štruktúra náboženstva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755576" y="1412776"/>
            <a:ext cx="7992888" cy="4606280"/>
          </a:xfrm>
        </p:spPr>
        <p:txBody>
          <a:bodyPr>
            <a:normAutofit lnSpcReduction="10000"/>
          </a:bodyPr>
          <a:lstStyle/>
          <a:p>
            <a:r>
              <a:rPr lang="sk-SK" dirty="0"/>
              <a:t>kult</a:t>
            </a:r>
          </a:p>
          <a:p>
            <a:endParaRPr lang="sk-SK" b="1" dirty="0"/>
          </a:p>
          <a:p>
            <a:r>
              <a:rPr lang="sk-SK" dirty="0"/>
              <a:t>vonkajšie prejavy náboženského života</a:t>
            </a:r>
          </a:p>
          <a:p>
            <a:pPr lvl="1"/>
            <a:r>
              <a:rPr lang="sk-SK" dirty="0"/>
              <a:t>súbor praktík, ktoré sú výrazom uctievania (vzťahu) nadprirodzených síl</a:t>
            </a:r>
          </a:p>
          <a:p>
            <a:r>
              <a:rPr lang="sk-SK" dirty="0"/>
              <a:t>vývoj:</a:t>
            </a:r>
          </a:p>
          <a:p>
            <a:pPr lvl="1"/>
            <a:r>
              <a:rPr lang="sk-SK" b="1" dirty="0" err="1"/>
              <a:t>rít</a:t>
            </a:r>
            <a:r>
              <a:rPr lang="sk-SK" dirty="0"/>
              <a:t> – jednoduché, spontánne akty uctievania nadprirodzena →</a:t>
            </a:r>
          </a:p>
          <a:p>
            <a:pPr lvl="2"/>
            <a:r>
              <a:rPr lang="sk-SK" dirty="0"/>
              <a:t>hromadenie, </a:t>
            </a:r>
            <a:r>
              <a:rPr lang="sk-SK" dirty="0" err="1"/>
              <a:t>schematizácia</a:t>
            </a:r>
            <a:r>
              <a:rPr lang="sk-SK" dirty="0"/>
              <a:t>... →</a:t>
            </a:r>
          </a:p>
          <a:p>
            <a:pPr lvl="1"/>
            <a:r>
              <a:rPr lang="sk-SK" b="1" dirty="0"/>
              <a:t>obrad</a:t>
            </a:r>
            <a:r>
              <a:rPr lang="sk-SK" dirty="0"/>
              <a:t> – ich realizácia spadá do kompetencie špecializovaných osôb (šamani, kňazi, kazatelia, čarodejníci...)</a:t>
            </a:r>
          </a:p>
          <a:p>
            <a:pPr lvl="1"/>
            <a:r>
              <a:rPr lang="sk-SK" b="1" dirty="0" err="1"/>
              <a:t>ritualizácia</a:t>
            </a:r>
            <a:r>
              <a:rPr lang="sk-SK" b="1" dirty="0"/>
              <a:t> kultového správania </a:t>
            </a:r>
            <a:r>
              <a:rPr lang="sk-SK" dirty="0"/>
              <a:t>– narušenie zaužívaných obradov a rituálov by mohlo spôsobiť hnev </a:t>
            </a:r>
            <a:r>
              <a:rPr lang="sk-SK" dirty="0" err="1"/>
              <a:t>nadprir</a:t>
            </a:r>
            <a:r>
              <a:rPr lang="sk-SK" dirty="0"/>
              <a:t>. podstaty</a:t>
            </a:r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7586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820472" cy="1600200"/>
          </a:xfrm>
        </p:spPr>
        <p:txBody>
          <a:bodyPr>
            <a:normAutofit/>
          </a:bodyPr>
          <a:lstStyle/>
          <a:p>
            <a:r>
              <a:rPr lang="sk-SK" dirty="0"/>
              <a:t>čo je to náboženstvo (</a:t>
            </a:r>
            <a:r>
              <a:rPr lang="sk-SK" dirty="0" err="1"/>
              <a:t>relígia</a:t>
            </a:r>
            <a:r>
              <a:rPr lang="sk-SK" dirty="0"/>
              <a:t>)?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83568" y="2348880"/>
            <a:ext cx="7543800" cy="3886200"/>
          </a:xfrm>
        </p:spPr>
        <p:txBody>
          <a:bodyPr/>
          <a:lstStyle/>
          <a:p>
            <a:r>
              <a:rPr lang="sk-SK" dirty="0"/>
              <a:t>abstraktný pojem</a:t>
            </a:r>
          </a:p>
          <a:p>
            <a:pPr lvl="1"/>
            <a:r>
              <a:rPr lang="sk-SK" dirty="0"/>
              <a:t>ťažko definovateľný</a:t>
            </a:r>
          </a:p>
          <a:p>
            <a:pPr lvl="1"/>
            <a:r>
              <a:rPr lang="sk-SK" dirty="0"/>
              <a:t>individuálne vnímaný</a:t>
            </a:r>
          </a:p>
          <a:p>
            <a:r>
              <a:rPr lang="sk-SK" dirty="0"/>
              <a:t>koncept náboženstva a náboženské systémy sú v rôznych častiach sveta zásadne odlišné</a:t>
            </a:r>
          </a:p>
          <a:p>
            <a:endParaRPr lang="sk-SK" dirty="0"/>
          </a:p>
          <a:p>
            <a:r>
              <a:rPr lang="sk-SK" dirty="0"/>
              <a:t>National </a:t>
            </a:r>
            <a:r>
              <a:rPr lang="sk-SK" dirty="0" err="1"/>
              <a:t>Geographic</a:t>
            </a:r>
            <a:r>
              <a:rPr lang="sk-SK" dirty="0"/>
              <a:t> 2008(3): </a:t>
            </a:r>
            <a:r>
              <a:rPr lang="sk-SK" i="1" dirty="0"/>
              <a:t>asi 86 % zo všetkých obyvateľov sveta vyznáva nejaké náboženstvo</a:t>
            </a:r>
            <a:r>
              <a:rPr lang="sk-SK" dirty="0"/>
              <a:t> – čo však samotné náboženstvo je?</a:t>
            </a:r>
          </a:p>
          <a:p>
            <a:endParaRPr lang="sk-SK" dirty="0"/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160525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6781800" cy="792088"/>
          </a:xfrm>
        </p:spPr>
        <p:txBody>
          <a:bodyPr>
            <a:normAutofit fontScale="90000"/>
          </a:bodyPr>
          <a:lstStyle/>
          <a:p>
            <a:r>
              <a:rPr lang="sk-SK" dirty="0"/>
              <a:t>štruktúra náboženstva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11560" y="1412776"/>
            <a:ext cx="8136904" cy="4606280"/>
          </a:xfrm>
        </p:spPr>
        <p:txBody>
          <a:bodyPr>
            <a:normAutofit/>
          </a:bodyPr>
          <a:lstStyle/>
          <a:p>
            <a:r>
              <a:rPr lang="sk-SK" dirty="0"/>
              <a:t>kult</a:t>
            </a:r>
          </a:p>
          <a:p>
            <a:endParaRPr lang="sk-SK" dirty="0"/>
          </a:p>
          <a:p>
            <a:r>
              <a:rPr lang="sk-SK" dirty="0"/>
              <a:t>zvyčajne zahŕňa </a:t>
            </a:r>
            <a:r>
              <a:rPr lang="sk-SK" b="1" dirty="0"/>
              <a:t>modlitbu, obetu</a:t>
            </a:r>
            <a:r>
              <a:rPr lang="sk-SK" dirty="0"/>
              <a:t>, meditáciu, očistenia, púte a procesie, pôst, almužnu, kultové tance a pod.</a:t>
            </a:r>
          </a:p>
          <a:p>
            <a:endParaRPr lang="sk-SK" dirty="0"/>
          </a:p>
          <a:p>
            <a:pPr lvl="1"/>
            <a:r>
              <a:rPr lang="sk-SK" dirty="0"/>
              <a:t>modlitba:</a:t>
            </a:r>
          </a:p>
          <a:p>
            <a:pPr lvl="2"/>
            <a:r>
              <a:rPr lang="sk-SK" dirty="0"/>
              <a:t>zvyčajne odvodená z jednoduchých, spontánnych prosieb o pomoc</a:t>
            </a:r>
          </a:p>
          <a:p>
            <a:pPr lvl="3"/>
            <a:r>
              <a:rPr lang="sk-SK" dirty="0"/>
              <a:t>v niektorých náboženstvách skôr rozhovor s božstvom zahŕňajúci prosby, ďakovanie, chvály...</a:t>
            </a:r>
          </a:p>
          <a:p>
            <a:pPr lvl="4"/>
            <a:r>
              <a:rPr lang="sk-SK" dirty="0"/>
              <a:t>môže zahŕňať magické slová (kliatby), často sa vyjadruje v špeciálnom „sakrálnom“ jazyku</a:t>
            </a:r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67089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6781800" cy="792088"/>
          </a:xfrm>
        </p:spPr>
        <p:txBody>
          <a:bodyPr>
            <a:normAutofit fontScale="90000"/>
          </a:bodyPr>
          <a:lstStyle/>
          <a:p>
            <a:r>
              <a:rPr lang="sk-SK" dirty="0"/>
              <a:t>štruktúra náboženstva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11560" y="1412776"/>
            <a:ext cx="8424936" cy="4606280"/>
          </a:xfrm>
        </p:spPr>
        <p:txBody>
          <a:bodyPr>
            <a:normAutofit/>
          </a:bodyPr>
          <a:lstStyle/>
          <a:p>
            <a:r>
              <a:rPr lang="sk-SK" dirty="0"/>
              <a:t>kult</a:t>
            </a:r>
          </a:p>
          <a:p>
            <a:endParaRPr lang="sk-SK" dirty="0"/>
          </a:p>
          <a:p>
            <a:r>
              <a:rPr lang="sk-SK" dirty="0"/>
              <a:t>zvyčajne zahŕňa </a:t>
            </a:r>
            <a:r>
              <a:rPr lang="sk-SK" b="1" dirty="0"/>
              <a:t>modlitbu, obetu</a:t>
            </a:r>
            <a:r>
              <a:rPr lang="sk-SK" dirty="0"/>
              <a:t>, meditáciu, očistenia, púte a procesie, pôst, almužnu, kultové tance a pod.</a:t>
            </a:r>
          </a:p>
          <a:p>
            <a:endParaRPr lang="sk-SK" dirty="0"/>
          </a:p>
          <a:p>
            <a:pPr lvl="1"/>
            <a:r>
              <a:rPr lang="sk-SK" dirty="0"/>
              <a:t>obeta:</a:t>
            </a:r>
          </a:p>
          <a:p>
            <a:pPr lvl="2"/>
            <a:r>
              <a:rPr lang="sk-SK" dirty="0"/>
              <a:t>vychádza spravidla z presvedčenia, že za ňu možno od božstva niečo získať (priazeň, splnenie túžby), môže ísť aj o vyjadrenie vďaky</a:t>
            </a:r>
          </a:p>
          <a:p>
            <a:pPr lvl="3"/>
            <a:r>
              <a:rPr lang="sk-SK" dirty="0"/>
              <a:t>obetujú sa veci, ktoré majú pre človeka hodnotu, niekde aj ľudské obety</a:t>
            </a:r>
          </a:p>
          <a:p>
            <a:pPr lvl="4"/>
            <a:r>
              <a:rPr lang="sk-SK" dirty="0"/>
              <a:t>časom sa rozšírili tzv. zástupné obety</a:t>
            </a:r>
          </a:p>
          <a:p>
            <a:pPr lvl="3"/>
            <a:r>
              <a:rPr lang="sk-SK" dirty="0"/>
              <a:t>jej vykonávanie sa tiež spravidla viaže na špeciálne miesto</a:t>
            </a:r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481530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6781800" cy="792088"/>
          </a:xfrm>
        </p:spPr>
        <p:txBody>
          <a:bodyPr>
            <a:normAutofit fontScale="90000"/>
          </a:bodyPr>
          <a:lstStyle/>
          <a:p>
            <a:r>
              <a:rPr lang="sk-SK" dirty="0"/>
              <a:t>štruktúra náboženstva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755576" y="1412776"/>
            <a:ext cx="7543800" cy="4606280"/>
          </a:xfrm>
        </p:spPr>
        <p:txBody>
          <a:bodyPr/>
          <a:lstStyle/>
          <a:p>
            <a:r>
              <a:rPr lang="sk-SK" dirty="0"/>
              <a:t>organizácia</a:t>
            </a:r>
          </a:p>
          <a:p>
            <a:endParaRPr lang="sk-SK" dirty="0"/>
          </a:p>
          <a:p>
            <a:r>
              <a:rPr lang="sk-SK" dirty="0"/>
              <a:t>formuje sa s pravidla s cieľom nájsť jednotu vyznaní </a:t>
            </a:r>
            <a:br>
              <a:rPr lang="sk-SK" dirty="0"/>
            </a:br>
            <a:r>
              <a:rPr lang="sk-SK" dirty="0"/>
              <a:t>a kultových praktík, zabezpečiť konzistentnosť </a:t>
            </a:r>
            <a:br>
              <a:rPr lang="sk-SK" dirty="0"/>
            </a:br>
            <a:r>
              <a:rPr lang="sk-SK" dirty="0"/>
              <a:t>v doktrinálnych otázkach</a:t>
            </a:r>
          </a:p>
          <a:p>
            <a:r>
              <a:rPr lang="sk-SK" dirty="0"/>
              <a:t>najčastejšie formy sú:</a:t>
            </a:r>
          </a:p>
          <a:p>
            <a:pPr lvl="1"/>
            <a:r>
              <a:rPr lang="sk-SK" dirty="0"/>
              <a:t>tajné spoločenstvo</a:t>
            </a:r>
          </a:p>
          <a:p>
            <a:pPr lvl="1"/>
            <a:r>
              <a:rPr lang="sk-SK" dirty="0"/>
              <a:t>cirkev</a:t>
            </a:r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248098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6781800" cy="792088"/>
          </a:xfrm>
        </p:spPr>
        <p:txBody>
          <a:bodyPr>
            <a:normAutofit fontScale="90000"/>
          </a:bodyPr>
          <a:lstStyle/>
          <a:p>
            <a:r>
              <a:rPr lang="sk-SK" dirty="0"/>
              <a:t>štruktúra náboženstva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755576" y="1412776"/>
            <a:ext cx="7543800" cy="4606280"/>
          </a:xfrm>
        </p:spPr>
        <p:txBody>
          <a:bodyPr/>
          <a:lstStyle/>
          <a:p>
            <a:r>
              <a:rPr lang="sk-SK" dirty="0"/>
              <a:t>organizácia: </a:t>
            </a:r>
            <a:r>
              <a:rPr lang="sk-SK" b="1" dirty="0"/>
              <a:t>tajné spoločenstvo</a:t>
            </a:r>
          </a:p>
          <a:p>
            <a:endParaRPr lang="sk-SK" dirty="0"/>
          </a:p>
          <a:p>
            <a:r>
              <a:rPr lang="sk-SK" dirty="0"/>
              <a:t>typické pre rodové náboženské systémy</a:t>
            </a:r>
          </a:p>
          <a:p>
            <a:pPr lvl="1"/>
            <a:r>
              <a:rPr lang="sk-SK" sz="2000" dirty="0"/>
              <a:t>starší členovia rodu zasväcujú do tajomstiev doktríny mladších príslušníkov rodu na základe splnenia istých kritérií</a:t>
            </a:r>
          </a:p>
          <a:p>
            <a:pPr lvl="1"/>
            <a:r>
              <a:rPr lang="sk-SK" sz="2000" dirty="0"/>
              <a:t>členmi spoločenstva niekedy môže byť len časť komunity (muži, ženy, lovci, bojovníci, šamani...)</a:t>
            </a:r>
          </a:p>
          <a:p>
            <a:pPr lvl="1"/>
            <a:r>
              <a:rPr lang="sk-SK" sz="2000" dirty="0"/>
              <a:t>časté najmä v animistických náboženstvách</a:t>
            </a:r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65569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6781800" cy="792088"/>
          </a:xfrm>
        </p:spPr>
        <p:txBody>
          <a:bodyPr>
            <a:normAutofit fontScale="90000"/>
          </a:bodyPr>
          <a:lstStyle/>
          <a:p>
            <a:r>
              <a:rPr lang="sk-SK" dirty="0"/>
              <a:t>štruktúra náboženstva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11560" y="1340768"/>
            <a:ext cx="7992888" cy="4968552"/>
          </a:xfrm>
        </p:spPr>
        <p:txBody>
          <a:bodyPr>
            <a:normAutofit fontScale="92500"/>
          </a:bodyPr>
          <a:lstStyle/>
          <a:p>
            <a:r>
              <a:rPr lang="sk-SK" dirty="0"/>
              <a:t>organizácia: </a:t>
            </a:r>
            <a:r>
              <a:rPr lang="sk-SK" b="1" dirty="0"/>
              <a:t>cirkev</a:t>
            </a:r>
          </a:p>
          <a:p>
            <a:endParaRPr lang="sk-SK" dirty="0"/>
          </a:p>
          <a:p>
            <a:r>
              <a:rPr lang="sk-SK" dirty="0"/>
              <a:t>najrozvinutejšia forma náboženskej organizácie</a:t>
            </a:r>
          </a:p>
          <a:p>
            <a:pPr lvl="1"/>
            <a:r>
              <a:rPr lang="sk-SK" dirty="0"/>
              <a:t>má vypracovanú jednotnú doktrínu, obradové formy, zahŕňa osoby so špeciálnymi funkciami – kňazi, kazatelia...</a:t>
            </a:r>
          </a:p>
          <a:p>
            <a:pPr lvl="1"/>
            <a:r>
              <a:rPr lang="sk-SK" dirty="0"/>
              <a:t>v založených náboženstvách (známy zakladateľ – </a:t>
            </a:r>
            <a:r>
              <a:rPr lang="sk-SK" dirty="0" err="1"/>
              <a:t>Zarathurštra</a:t>
            </a:r>
            <a:r>
              <a:rPr lang="sk-SK" dirty="0"/>
              <a:t>, </a:t>
            </a:r>
            <a:r>
              <a:rPr lang="sk-SK" dirty="0" err="1"/>
              <a:t>Manim</a:t>
            </a:r>
            <a:r>
              <a:rPr lang="sk-SK" dirty="0"/>
              <a:t>, Mohamed, Kristus, </a:t>
            </a:r>
            <a:r>
              <a:rPr lang="sk-SK" dirty="0" err="1"/>
              <a:t>Konfucius</a:t>
            </a:r>
            <a:r>
              <a:rPr lang="sk-SK" dirty="0"/>
              <a:t>...) má charakteristické štádiá:</a:t>
            </a:r>
          </a:p>
          <a:p>
            <a:pPr lvl="2"/>
            <a:r>
              <a:rPr lang="sk-SK" dirty="0"/>
              <a:t>zhromažďovanie </a:t>
            </a:r>
            <a:r>
              <a:rPr lang="sk-SK" b="1" dirty="0"/>
              <a:t>učencov</a:t>
            </a:r>
            <a:r>
              <a:rPr lang="sk-SK" dirty="0"/>
              <a:t> okolo majstra (zakladateľa)</a:t>
            </a:r>
          </a:p>
          <a:p>
            <a:pPr lvl="2"/>
            <a:r>
              <a:rPr lang="sk-SK" dirty="0"/>
              <a:t>vznik </a:t>
            </a:r>
            <a:r>
              <a:rPr lang="sk-SK" b="1" dirty="0"/>
              <a:t>kazateľskej vrstvy</a:t>
            </a:r>
            <a:r>
              <a:rPr lang="sk-SK" dirty="0"/>
              <a:t>, výber hlavy spoločenstva po smrti zakladateľa</a:t>
            </a:r>
          </a:p>
          <a:p>
            <a:pPr lvl="2"/>
            <a:r>
              <a:rPr lang="sk-SK" b="1" dirty="0"/>
              <a:t>kanonizácia</a:t>
            </a:r>
            <a:r>
              <a:rPr lang="sk-SK" dirty="0"/>
              <a:t> živelne vznikajúcich náboženských textov a určenie hraníc medzi </a:t>
            </a:r>
            <a:r>
              <a:rPr lang="sk-SK" b="1" dirty="0"/>
              <a:t>pravovernosťou a herézou</a:t>
            </a:r>
          </a:p>
          <a:p>
            <a:pPr lvl="3"/>
            <a:r>
              <a:rPr lang="sk-SK" dirty="0"/>
              <a:t>výsledkom môže byť vznik viacerých cirkví v rámci náboženstva</a:t>
            </a:r>
          </a:p>
          <a:p>
            <a:pPr lvl="2"/>
            <a:r>
              <a:rPr lang="sk-SK" dirty="0"/>
              <a:t>formovanie </a:t>
            </a:r>
            <a:r>
              <a:rPr lang="sk-SK" b="1" dirty="0"/>
              <a:t>organizačnej formy </a:t>
            </a:r>
            <a:r>
              <a:rPr lang="sk-SK" dirty="0"/>
              <a:t>(tzv. cirkevnej hierarchie)</a:t>
            </a:r>
          </a:p>
          <a:p>
            <a:endParaRPr lang="sk-SK" dirty="0"/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613002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6781800" cy="792088"/>
          </a:xfrm>
        </p:spPr>
        <p:txBody>
          <a:bodyPr>
            <a:normAutofit fontScale="90000"/>
          </a:bodyPr>
          <a:lstStyle/>
          <a:p>
            <a:r>
              <a:rPr lang="sk-SK" dirty="0"/>
              <a:t>klasifikácia náboženstiev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11560" y="1340768"/>
            <a:ext cx="7992888" cy="4968552"/>
          </a:xfrm>
        </p:spPr>
        <p:txBody>
          <a:bodyPr>
            <a:normAutofit/>
          </a:bodyPr>
          <a:lstStyle/>
          <a:p>
            <a:r>
              <a:rPr lang="sk-SK" dirty="0"/>
              <a:t>podľa </a:t>
            </a:r>
            <a:r>
              <a:rPr lang="sk-SK" dirty="0" err="1"/>
              <a:t>Banek</a:t>
            </a:r>
            <a:r>
              <a:rPr lang="sk-SK" dirty="0"/>
              <a:t> et al. (1992) in Matlovič (2001)</a:t>
            </a:r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hlavné kritériá:</a:t>
            </a:r>
          </a:p>
          <a:p>
            <a:pPr lvl="1"/>
            <a:r>
              <a:rPr lang="sk-SK" dirty="0"/>
              <a:t>historické</a:t>
            </a:r>
          </a:p>
          <a:p>
            <a:pPr lvl="1"/>
            <a:r>
              <a:rPr lang="sk-SK" dirty="0"/>
              <a:t>sociálno-priestorové</a:t>
            </a:r>
          </a:p>
          <a:p>
            <a:pPr lvl="1"/>
            <a:r>
              <a:rPr lang="sk-SK" dirty="0"/>
              <a:t>genetické</a:t>
            </a:r>
          </a:p>
          <a:p>
            <a:pPr lvl="1"/>
            <a:r>
              <a:rPr lang="sk-SK" dirty="0"/>
              <a:t>početnosť božstiev</a:t>
            </a:r>
          </a:p>
          <a:p>
            <a:pPr lvl="1"/>
            <a:endParaRPr lang="sk-SK" dirty="0"/>
          </a:p>
          <a:p>
            <a:pPr lvl="1"/>
            <a:r>
              <a:rPr lang="sk-SK" dirty="0"/>
              <a:t>špecifické útvary, ktoré je ťažko klasifikovať</a:t>
            </a:r>
          </a:p>
          <a:p>
            <a:endParaRPr lang="sk-SK" dirty="0"/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601470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6781800" cy="792088"/>
          </a:xfrm>
        </p:spPr>
        <p:txBody>
          <a:bodyPr>
            <a:normAutofit fontScale="90000"/>
          </a:bodyPr>
          <a:lstStyle/>
          <a:p>
            <a:r>
              <a:rPr lang="sk-SK" dirty="0"/>
              <a:t>klasifikácia náboženstiev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11560" y="1340768"/>
            <a:ext cx="7992888" cy="4968552"/>
          </a:xfrm>
        </p:spPr>
        <p:txBody>
          <a:bodyPr>
            <a:normAutofit fontScale="92500" lnSpcReduction="10000"/>
          </a:bodyPr>
          <a:lstStyle/>
          <a:p>
            <a:r>
              <a:rPr lang="sk-SK" dirty="0"/>
              <a:t>historické kritérium:</a:t>
            </a:r>
          </a:p>
          <a:p>
            <a:endParaRPr lang="sk-SK" dirty="0"/>
          </a:p>
          <a:p>
            <a:r>
              <a:rPr lang="sk-SK" b="1" dirty="0"/>
              <a:t>zaniknuté</a:t>
            </a:r>
          </a:p>
          <a:p>
            <a:pPr lvl="1"/>
            <a:r>
              <a:rPr lang="sk-SK" dirty="0"/>
              <a:t>v súčasnosti už nemajú vyznávačov – pretransformovali sa alebo sa nezachovali</a:t>
            </a:r>
          </a:p>
          <a:p>
            <a:pPr lvl="1"/>
            <a:r>
              <a:rPr lang="sk-SK" dirty="0"/>
              <a:t>náboženstvá starovekých </a:t>
            </a:r>
            <a:r>
              <a:rPr lang="sk-SK" dirty="0" err="1"/>
              <a:t>Sumerov</a:t>
            </a:r>
            <a:r>
              <a:rPr lang="sk-SK" dirty="0"/>
              <a:t>, Rimanov, Egypťanov, slovanské pohanské náboženstvá, konkrétne </a:t>
            </a:r>
            <a:r>
              <a:rPr lang="sk-SK" dirty="0" err="1"/>
              <a:t>gnosticizmus</a:t>
            </a:r>
            <a:r>
              <a:rPr lang="sk-SK" dirty="0"/>
              <a:t>, manicheizmus...</a:t>
            </a:r>
          </a:p>
          <a:p>
            <a:r>
              <a:rPr lang="sk-SK" b="1" dirty="0"/>
              <a:t>živé</a:t>
            </a:r>
          </a:p>
          <a:p>
            <a:pPr lvl="1"/>
            <a:r>
              <a:rPr lang="sk-SK" dirty="0"/>
              <a:t>v súčasnosti existujúce</a:t>
            </a:r>
          </a:p>
          <a:p>
            <a:pPr lvl="1"/>
            <a:r>
              <a:rPr lang="sk-SK" dirty="0"/>
              <a:t>kresťanstvo, hinduizmus, judaizmus, </a:t>
            </a:r>
            <a:r>
              <a:rPr lang="sk-SK" dirty="0" err="1"/>
              <a:t>konfuciánstvo</a:t>
            </a:r>
            <a:r>
              <a:rPr lang="sk-SK" dirty="0"/>
              <a:t>...</a:t>
            </a:r>
          </a:p>
          <a:p>
            <a:r>
              <a:rPr lang="sk-SK" b="1" dirty="0"/>
              <a:t>novovznikajúce</a:t>
            </a:r>
          </a:p>
          <a:p>
            <a:pPr lvl="1"/>
            <a:r>
              <a:rPr lang="sk-SK" dirty="0"/>
              <a:t>objavili sa v ostatných desaťročiach, dochádza v nich k formovaniu doktríny, kultu a organizácie</a:t>
            </a:r>
          </a:p>
          <a:p>
            <a:pPr lvl="1"/>
            <a:r>
              <a:rPr lang="sk-SK" dirty="0" err="1"/>
              <a:t>bahaizmus</a:t>
            </a:r>
            <a:r>
              <a:rPr lang="sk-SK" dirty="0"/>
              <a:t>, </a:t>
            </a:r>
            <a:r>
              <a:rPr lang="sk-SK" dirty="0" err="1"/>
              <a:t>scientológia</a:t>
            </a:r>
            <a:r>
              <a:rPr lang="sk-SK" dirty="0"/>
              <a:t>,...</a:t>
            </a:r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461845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6781800" cy="792088"/>
          </a:xfrm>
        </p:spPr>
        <p:txBody>
          <a:bodyPr>
            <a:normAutofit fontScale="90000"/>
          </a:bodyPr>
          <a:lstStyle/>
          <a:p>
            <a:r>
              <a:rPr lang="sk-SK" dirty="0"/>
              <a:t>klasifikácia náboženstiev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11560" y="1340768"/>
            <a:ext cx="7992888" cy="4752528"/>
          </a:xfrm>
        </p:spPr>
        <p:txBody>
          <a:bodyPr>
            <a:normAutofit fontScale="92500" lnSpcReduction="10000"/>
          </a:bodyPr>
          <a:lstStyle/>
          <a:p>
            <a:r>
              <a:rPr lang="sk-SK" dirty="0"/>
              <a:t>sociálno-priestorové kritérium:</a:t>
            </a:r>
          </a:p>
          <a:p>
            <a:endParaRPr lang="sk-SK" dirty="0"/>
          </a:p>
          <a:p>
            <a:r>
              <a:rPr lang="sk-SK" b="1" dirty="0"/>
              <a:t>rodové</a:t>
            </a:r>
          </a:p>
          <a:p>
            <a:pPr lvl="1"/>
            <a:r>
              <a:rPr lang="sk-SK" dirty="0"/>
              <a:t>existujú len v rámci jedného rodu, etnika a sú s ním úzko späté</a:t>
            </a:r>
          </a:p>
          <a:p>
            <a:pPr lvl="1"/>
            <a:r>
              <a:rPr lang="sk-SK" dirty="0"/>
              <a:t>niektoré skupiny ľudí svoju etnicitu odvodzujú práve od náboženstva</a:t>
            </a:r>
          </a:p>
          <a:p>
            <a:r>
              <a:rPr lang="sk-SK" b="1" dirty="0"/>
              <a:t>národné</a:t>
            </a:r>
          </a:p>
          <a:p>
            <a:pPr lvl="1"/>
            <a:r>
              <a:rPr lang="sk-SK" dirty="0"/>
              <a:t>zahŕňajú väčšie teritórium a zložitejšie sociálne väzby</a:t>
            </a:r>
          </a:p>
          <a:p>
            <a:pPr lvl="1"/>
            <a:r>
              <a:rPr lang="sk-SK" dirty="0"/>
              <a:t>doktrína spravidla obsahuje predstavy o genéze národa a definuje ciele jeho existencie</a:t>
            </a:r>
          </a:p>
          <a:p>
            <a:r>
              <a:rPr lang="sk-SK" b="1" dirty="0"/>
              <a:t>svetové</a:t>
            </a:r>
          </a:p>
          <a:p>
            <a:pPr lvl="1"/>
            <a:r>
              <a:rPr lang="sk-SK" dirty="0"/>
              <a:t>nie sú limitované rozšírením nejakého národa, spravidla sú na viacerých kontinentoch</a:t>
            </a:r>
          </a:p>
          <a:p>
            <a:pPr lvl="1"/>
            <a:r>
              <a:rPr lang="sk-SK" dirty="0"/>
              <a:t>predpokladajú misijné pôsobenie na celé ľudstvo</a:t>
            </a:r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649190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6781800" cy="792088"/>
          </a:xfrm>
        </p:spPr>
        <p:txBody>
          <a:bodyPr>
            <a:normAutofit fontScale="90000"/>
          </a:bodyPr>
          <a:lstStyle/>
          <a:p>
            <a:r>
              <a:rPr lang="sk-SK" dirty="0"/>
              <a:t>klasifikácia náboženstiev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11560" y="1340768"/>
            <a:ext cx="7992888" cy="4968552"/>
          </a:xfrm>
        </p:spPr>
        <p:txBody>
          <a:bodyPr>
            <a:normAutofit/>
          </a:bodyPr>
          <a:lstStyle/>
          <a:p>
            <a:r>
              <a:rPr lang="sk-SK" dirty="0"/>
              <a:t>genetické kritérium:</a:t>
            </a:r>
          </a:p>
          <a:p>
            <a:r>
              <a:rPr lang="sk-SK" b="1" dirty="0"/>
              <a:t>prírodné</a:t>
            </a:r>
          </a:p>
          <a:p>
            <a:pPr lvl="1"/>
            <a:r>
              <a:rPr lang="sk-SK" dirty="0"/>
              <a:t>neodvolávajú sa na nadprirodzené zjavenia</a:t>
            </a:r>
          </a:p>
          <a:p>
            <a:pPr lvl="1"/>
            <a:r>
              <a:rPr lang="sk-SK" dirty="0"/>
              <a:t>spravidla sa sformovali pod vplyvom prirodzených impulzov vplývajúcich na človeka</a:t>
            </a:r>
          </a:p>
          <a:p>
            <a:r>
              <a:rPr lang="sk-SK" b="1" dirty="0"/>
              <a:t>zjavené</a:t>
            </a:r>
          </a:p>
          <a:p>
            <a:pPr lvl="1"/>
            <a:r>
              <a:rPr lang="sk-SK" dirty="0"/>
              <a:t>vznik na základe božského zjavenia skupine ľudí, alebo častejšie vyvolenému jednotlivcovi (prorok, zakladateľ, reformátor)</a:t>
            </a:r>
          </a:p>
          <a:p>
            <a:r>
              <a:rPr lang="sk-SK" b="1" dirty="0"/>
              <a:t>založené</a:t>
            </a:r>
          </a:p>
          <a:p>
            <a:pPr lvl="1"/>
            <a:r>
              <a:rPr lang="sk-SK" dirty="0"/>
              <a:t>často sú zaraďované k zjaveným, avšak zakladatelia náboženstiev nemusia byť vždy inšpirovaní zjavením</a:t>
            </a:r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857979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6781800" cy="792088"/>
          </a:xfrm>
        </p:spPr>
        <p:txBody>
          <a:bodyPr>
            <a:normAutofit fontScale="90000"/>
          </a:bodyPr>
          <a:lstStyle/>
          <a:p>
            <a:r>
              <a:rPr lang="sk-SK" dirty="0"/>
              <a:t>klasifikácia náboženstiev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39552" y="1340768"/>
            <a:ext cx="8604448" cy="4968552"/>
          </a:xfrm>
        </p:spPr>
        <p:txBody>
          <a:bodyPr>
            <a:normAutofit fontScale="92500"/>
          </a:bodyPr>
          <a:lstStyle/>
          <a:p>
            <a:r>
              <a:rPr lang="sk-SK" dirty="0"/>
              <a:t>kritérium počtu božstiev:</a:t>
            </a:r>
          </a:p>
          <a:p>
            <a:r>
              <a:rPr lang="sk-SK" b="1" dirty="0"/>
              <a:t>neteistické</a:t>
            </a:r>
          </a:p>
          <a:p>
            <a:pPr lvl="1"/>
            <a:r>
              <a:rPr lang="sk-SK" dirty="0"/>
              <a:t>nedisponujú predstavou boha alebo božstiev</a:t>
            </a:r>
          </a:p>
          <a:p>
            <a:pPr lvl="1"/>
            <a:r>
              <a:rPr lang="sk-SK" dirty="0" err="1"/>
              <a:t>sacrum</a:t>
            </a:r>
            <a:r>
              <a:rPr lang="sk-SK" dirty="0"/>
              <a:t> je predstavou transcendentálnej sily, moci, poriadku, ktoré nie sú personifikované (</a:t>
            </a:r>
            <a:r>
              <a:rPr lang="sk-SK" dirty="0" err="1"/>
              <a:t>džinizmus</a:t>
            </a:r>
            <a:r>
              <a:rPr lang="sk-SK" dirty="0"/>
              <a:t>, </a:t>
            </a:r>
            <a:r>
              <a:rPr lang="sk-SK" dirty="0" err="1"/>
              <a:t>konfuciánstvo</a:t>
            </a:r>
            <a:r>
              <a:rPr lang="sk-SK" dirty="0"/>
              <a:t>, </a:t>
            </a:r>
            <a:r>
              <a:rPr lang="sk-SK" dirty="0" err="1"/>
              <a:t>taoizmus</a:t>
            </a:r>
            <a:r>
              <a:rPr lang="sk-SK" dirty="0"/>
              <a:t>, raný budhizmus)</a:t>
            </a:r>
          </a:p>
          <a:p>
            <a:r>
              <a:rPr lang="sk-SK" b="1" dirty="0"/>
              <a:t>monoteistické </a:t>
            </a:r>
          </a:p>
          <a:p>
            <a:pPr lvl="1"/>
            <a:r>
              <a:rPr lang="sk-SK" dirty="0"/>
              <a:t>uctieva sa jeden Boh:</a:t>
            </a:r>
          </a:p>
          <a:p>
            <a:pPr lvl="2"/>
            <a:r>
              <a:rPr lang="sk-SK" dirty="0"/>
              <a:t>teizmus – Boh, stvoriteľ sveta, neustále doň zasahujúci, aj napriek existujúcim prírodným a spoločenským zákonom</a:t>
            </a:r>
          </a:p>
          <a:p>
            <a:r>
              <a:rPr lang="sk-SK" b="1" dirty="0"/>
              <a:t>polyteistické</a:t>
            </a:r>
          </a:p>
          <a:p>
            <a:pPr lvl="1"/>
            <a:r>
              <a:rPr lang="sk-SK" dirty="0"/>
              <a:t>uctievanie viacerých božstiev</a:t>
            </a:r>
          </a:p>
          <a:p>
            <a:pPr lvl="1"/>
            <a:r>
              <a:rPr lang="sk-SK" dirty="0" err="1"/>
              <a:t>henoteizmus</a:t>
            </a:r>
            <a:r>
              <a:rPr lang="sk-SK" dirty="0"/>
              <a:t> – osobitné uctievanie jedného z viacerých uznávaných božstiev</a:t>
            </a:r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01501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640960" cy="1600200"/>
          </a:xfrm>
        </p:spPr>
        <p:txBody>
          <a:bodyPr>
            <a:normAutofit/>
          </a:bodyPr>
          <a:lstStyle/>
          <a:p>
            <a:r>
              <a:rPr lang="sk-SK" dirty="0"/>
              <a:t>čo je to náboženstvo?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83568" y="2348880"/>
            <a:ext cx="7543800" cy="3886200"/>
          </a:xfrm>
        </p:spPr>
        <p:txBody>
          <a:bodyPr/>
          <a:lstStyle/>
          <a:p>
            <a:r>
              <a:rPr lang="sk-SK" dirty="0"/>
              <a:t>Matlovič (2001): Spoločnou črtou všetkých náboženstiev je vzťah k </a:t>
            </a:r>
            <a:r>
              <a:rPr lang="sk-SK" b="1" dirty="0" err="1"/>
              <a:t>sacrum</a:t>
            </a:r>
            <a:endParaRPr lang="sk-SK" b="1" dirty="0"/>
          </a:p>
          <a:p>
            <a:pPr lvl="1"/>
            <a:r>
              <a:rPr lang="sk-SK" dirty="0" err="1"/>
              <a:t>sacrum</a:t>
            </a:r>
            <a:r>
              <a:rPr lang="sk-SK" dirty="0"/>
              <a:t> (lat.) → sväté</a:t>
            </a:r>
          </a:p>
          <a:p>
            <a:pPr lvl="1"/>
            <a:r>
              <a:rPr lang="sk-SK" dirty="0"/>
              <a:t>môže byť vnímané aj ako opak svetského (</a:t>
            </a:r>
            <a:r>
              <a:rPr lang="sk-SK" dirty="0" err="1"/>
              <a:t>profanum</a:t>
            </a:r>
            <a:r>
              <a:rPr lang="sk-SK" dirty="0"/>
              <a:t>)</a:t>
            </a:r>
          </a:p>
          <a:p>
            <a:pPr lvl="1"/>
            <a:r>
              <a:rPr lang="sk-SK" dirty="0"/>
              <a:t>rôzne náboženské systémy – odlišné chápanie </a:t>
            </a:r>
            <a:r>
              <a:rPr lang="sk-SK" dirty="0" err="1"/>
              <a:t>sacrum</a:t>
            </a:r>
            <a:r>
              <a:rPr lang="sk-SK" dirty="0"/>
              <a:t>  </a:t>
            </a:r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95381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6781800" cy="792088"/>
          </a:xfrm>
        </p:spPr>
        <p:txBody>
          <a:bodyPr>
            <a:normAutofit fontScale="90000"/>
          </a:bodyPr>
          <a:lstStyle/>
          <a:p>
            <a:r>
              <a:rPr lang="sk-SK" dirty="0"/>
              <a:t>klasifikácia náboženstiev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11560" y="1340768"/>
            <a:ext cx="7992888" cy="4824536"/>
          </a:xfrm>
        </p:spPr>
        <p:txBody>
          <a:bodyPr>
            <a:normAutofit/>
          </a:bodyPr>
          <a:lstStyle/>
          <a:p>
            <a:r>
              <a:rPr lang="sk-SK" dirty="0"/>
              <a:t>špecifické náboženské útvary:</a:t>
            </a:r>
          </a:p>
          <a:p>
            <a:endParaRPr lang="sk-SK" dirty="0"/>
          </a:p>
          <a:p>
            <a:r>
              <a:rPr lang="sk-SK" b="1" dirty="0"/>
              <a:t>synkretické náboženstvá </a:t>
            </a:r>
          </a:p>
          <a:p>
            <a:pPr lvl="1"/>
            <a:r>
              <a:rPr lang="sk-SK" dirty="0"/>
              <a:t>odvodené alebo zmiešané náboženské systémy</a:t>
            </a:r>
          </a:p>
          <a:p>
            <a:pPr lvl="2"/>
            <a:r>
              <a:rPr lang="sk-SK" dirty="0"/>
              <a:t>obsahujú prvky viacerých náboženstiev</a:t>
            </a:r>
          </a:p>
          <a:p>
            <a:r>
              <a:rPr lang="sk-SK" b="1" dirty="0" err="1"/>
              <a:t>kryptoreligiózne</a:t>
            </a:r>
            <a:r>
              <a:rPr lang="sk-SK" b="1" dirty="0"/>
              <a:t> útvary</a:t>
            </a:r>
          </a:p>
          <a:p>
            <a:pPr lvl="1"/>
            <a:r>
              <a:rPr lang="sk-SK" dirty="0"/>
              <a:t>nehlásia sa k náboženstvu, ale majú niektoré prvky náboženstvu vlastné (dogmy, kult, organizáciu), často ide o politické kulty</a:t>
            </a:r>
          </a:p>
          <a:p>
            <a:r>
              <a:rPr lang="sk-SK" b="1" dirty="0" err="1"/>
              <a:t>pseudoreligiózne</a:t>
            </a:r>
            <a:r>
              <a:rPr lang="sk-SK" b="1" dirty="0"/>
              <a:t> útvary</a:t>
            </a:r>
          </a:p>
          <a:p>
            <a:pPr lvl="1"/>
            <a:r>
              <a:rPr lang="sk-SK" dirty="0"/>
              <a:t>prezentujú sa ako náboženstvá, majú niektoré prvky a metódy náboženstva, avšak do pozície nadprirodzenej entity kladú prirodzené (hmotné) veci – modly</a:t>
            </a:r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020394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age.slidesharecdn.com/islamlesson3islam-140724213440-phpapp01/95/islam-lesson-3-rise-of-islam-11-638.jpg?cb=142264029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8680"/>
            <a:ext cx="7734521" cy="5806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BlokTextu 3"/>
          <p:cNvSpPr txBox="1"/>
          <p:nvPr/>
        </p:nvSpPr>
        <p:spPr>
          <a:xfrm>
            <a:off x="6156176" y="638132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>
                <a:hlinkClick r:id="rId3"/>
              </a:rPr>
              <a:t>zdroj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322832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6781800" cy="792088"/>
          </a:xfrm>
        </p:spPr>
        <p:txBody>
          <a:bodyPr>
            <a:normAutofit fontScale="90000"/>
          </a:bodyPr>
          <a:lstStyle/>
          <a:p>
            <a:r>
              <a:rPr lang="sk-SK" dirty="0"/>
              <a:t>hlavné zdroje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755576" y="1268760"/>
            <a:ext cx="7543800" cy="4896544"/>
          </a:xfrm>
        </p:spPr>
        <p:txBody>
          <a:bodyPr>
            <a:normAutofit/>
          </a:bodyPr>
          <a:lstStyle/>
          <a:p>
            <a:r>
              <a:rPr lang="sk-SK" dirty="0" err="1"/>
              <a:t>Banek</a:t>
            </a:r>
            <a:r>
              <a:rPr lang="sk-SK" dirty="0"/>
              <a:t>, K., Drabina, J., </a:t>
            </a:r>
            <a:r>
              <a:rPr lang="sk-SK" dirty="0" err="1"/>
              <a:t>Hoffmann</a:t>
            </a:r>
            <a:r>
              <a:rPr lang="sk-SK" dirty="0"/>
              <a:t>, H. 1992: </a:t>
            </a:r>
            <a:r>
              <a:rPr lang="sk-SK" i="1" dirty="0" err="1"/>
              <a:t>Religie</a:t>
            </a:r>
            <a:r>
              <a:rPr lang="sk-SK" i="1" dirty="0"/>
              <a:t> </a:t>
            </a:r>
            <a:r>
              <a:rPr lang="sk-SK" i="1" dirty="0" err="1"/>
              <a:t>wschodu</a:t>
            </a:r>
            <a:r>
              <a:rPr lang="sk-SK" i="1" dirty="0"/>
              <a:t> i </a:t>
            </a:r>
            <a:r>
              <a:rPr lang="sk-SK" i="1" dirty="0" err="1"/>
              <a:t>zachodu</a:t>
            </a:r>
            <a:r>
              <a:rPr lang="sk-SK" dirty="0"/>
              <a:t>. </a:t>
            </a:r>
            <a:r>
              <a:rPr lang="sk-SK" dirty="0" err="1"/>
              <a:t>Warszawa</a:t>
            </a:r>
            <a:r>
              <a:rPr lang="sk-SK" dirty="0"/>
              <a:t> (</a:t>
            </a:r>
            <a:r>
              <a:rPr lang="sk-SK" dirty="0" err="1"/>
              <a:t>Wydawnictwa</a:t>
            </a:r>
            <a:r>
              <a:rPr lang="sk-SK" dirty="0"/>
              <a:t> </a:t>
            </a:r>
            <a:r>
              <a:rPr lang="sk-SK" dirty="0" err="1"/>
              <a:t>szkolne</a:t>
            </a:r>
            <a:r>
              <a:rPr lang="sk-SK" dirty="0"/>
              <a:t> i </a:t>
            </a:r>
            <a:r>
              <a:rPr lang="sk-SK" dirty="0" err="1"/>
              <a:t>pedagogiczne</a:t>
            </a:r>
            <a:r>
              <a:rPr lang="sk-SK" dirty="0"/>
              <a:t>).</a:t>
            </a:r>
          </a:p>
          <a:p>
            <a:r>
              <a:rPr lang="sk-SK" dirty="0"/>
              <a:t>Matlovič, R. 2001: </a:t>
            </a:r>
            <a:r>
              <a:rPr lang="sk-SK" i="1" dirty="0"/>
              <a:t>Geografia </a:t>
            </a:r>
            <a:r>
              <a:rPr lang="sk-SK" i="1" dirty="0" err="1"/>
              <a:t>relígií</a:t>
            </a:r>
            <a:r>
              <a:rPr lang="sk-SK" dirty="0"/>
              <a:t>. Prešov (FHPV PU)</a:t>
            </a:r>
          </a:p>
          <a:p>
            <a:r>
              <a:rPr lang="sk-SK" dirty="0" err="1"/>
              <a:t>Partridge</a:t>
            </a:r>
            <a:r>
              <a:rPr lang="sk-SK" dirty="0"/>
              <a:t>, Ch. 2006: </a:t>
            </a:r>
            <a:r>
              <a:rPr lang="sk-SK" i="1" dirty="0"/>
              <a:t>Viery a vyznania – nový sprievodca náboženstvami sveta (slovenská edícia)</a:t>
            </a:r>
            <a:r>
              <a:rPr lang="sk-SK" dirty="0"/>
              <a:t>. Bratislava (</a:t>
            </a:r>
            <a:r>
              <a:rPr lang="sk-SK" dirty="0" err="1"/>
              <a:t>Slovart</a:t>
            </a:r>
            <a:r>
              <a:rPr lang="sk-SK" dirty="0"/>
              <a:t>).</a:t>
            </a:r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8556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640960" cy="1600200"/>
          </a:xfrm>
        </p:spPr>
        <p:txBody>
          <a:bodyPr>
            <a:normAutofit/>
          </a:bodyPr>
          <a:lstStyle/>
          <a:p>
            <a:r>
              <a:rPr lang="sk-SK" dirty="0"/>
              <a:t>čo je to náboženstvo?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83567" y="2348880"/>
            <a:ext cx="7632847" cy="3886200"/>
          </a:xfrm>
        </p:spPr>
        <p:txBody>
          <a:bodyPr/>
          <a:lstStyle/>
          <a:p>
            <a:r>
              <a:rPr lang="sk-SK" dirty="0" err="1"/>
              <a:t>Söderblom</a:t>
            </a:r>
            <a:r>
              <a:rPr lang="sk-SK" dirty="0"/>
              <a:t> a </a:t>
            </a:r>
            <a:r>
              <a:rPr lang="sk-SK" dirty="0" err="1"/>
              <a:t>Tiele</a:t>
            </a:r>
            <a:r>
              <a:rPr lang="sk-SK" dirty="0"/>
              <a:t> (in Matlovič 2001): ...vo všeobecnosti ide o </a:t>
            </a:r>
            <a:r>
              <a:rPr lang="sk-SK" b="1" i="1" dirty="0"/>
              <a:t>vzťah medzi človekom a nadprirodzenou podstatou</a:t>
            </a:r>
            <a:r>
              <a:rPr lang="sk-SK" i="1" dirty="0"/>
              <a:t>, v ktorú on verí a od ktorej sa cíti byť závislý. Tento vzťah nachádza svoj výraz v špeciálnych pocitoch (dúfanie, prosby, strach), predstavách (viera) a činnostiach (modlitby, obrady, obety), ako aj v plnení morálnych prikázaní</a:t>
            </a:r>
            <a:r>
              <a:rPr lang="sk-SK" dirty="0"/>
              <a:t>.</a:t>
            </a:r>
          </a:p>
          <a:p>
            <a:pPr lvl="1"/>
            <a:r>
              <a:rPr lang="sk-SK" dirty="0"/>
              <a:t>skôr definícia viery samotnej, prípadne individuálny náboženský vzťah, ako náboženstva samotného</a:t>
            </a:r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17575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640960" cy="1600200"/>
          </a:xfrm>
        </p:spPr>
        <p:txBody>
          <a:bodyPr>
            <a:normAutofit/>
          </a:bodyPr>
          <a:lstStyle/>
          <a:p>
            <a:r>
              <a:rPr lang="sk-SK" dirty="0"/>
              <a:t>čo je to náboženstvo?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83567" y="2348880"/>
            <a:ext cx="8064897" cy="3886200"/>
          </a:xfrm>
        </p:spPr>
        <p:txBody>
          <a:bodyPr/>
          <a:lstStyle/>
          <a:p>
            <a:r>
              <a:rPr lang="sk-SK" dirty="0" err="1"/>
              <a:t>Concise</a:t>
            </a:r>
            <a:r>
              <a:rPr lang="sk-SK" dirty="0"/>
              <a:t> </a:t>
            </a:r>
            <a:r>
              <a:rPr lang="sk-SK" dirty="0" err="1"/>
              <a:t>Oxford</a:t>
            </a:r>
            <a:r>
              <a:rPr lang="sk-SK" dirty="0"/>
              <a:t> </a:t>
            </a:r>
            <a:r>
              <a:rPr lang="sk-SK" dirty="0" err="1"/>
              <a:t>Dictionary</a:t>
            </a:r>
            <a:r>
              <a:rPr lang="sk-SK" dirty="0"/>
              <a:t> (1990): </a:t>
            </a:r>
            <a:r>
              <a:rPr lang="sk-SK" i="1" dirty="0"/>
              <a:t>ľudské uznanie nadľudskej ovládajúcej moci, najmä v zmysle osobného boha, ktorému sa jednotlivec podriaďuje</a:t>
            </a:r>
          </a:p>
          <a:p>
            <a:pPr lvl="1"/>
            <a:r>
              <a:rPr lang="sk-SK" dirty="0"/>
              <a:t>opäť skôr viera, resp. individuálny náboženský vzťah</a:t>
            </a:r>
          </a:p>
          <a:p>
            <a:pPr lvl="1"/>
            <a:r>
              <a:rPr lang="sk-SK" dirty="0"/>
              <a:t>takáto definícia však vylučuje v podstate všetky východoázijské či polyteistické náboženstvá</a:t>
            </a:r>
          </a:p>
          <a:p>
            <a:pPr lvl="1"/>
            <a:r>
              <a:rPr lang="sk-SK" dirty="0"/>
              <a:t>v istom zmysle však vylučuje aj monoteistické náboženstvá</a:t>
            </a:r>
          </a:p>
          <a:p>
            <a:pPr lvl="2"/>
            <a:r>
              <a:rPr lang="sk-SK" dirty="0"/>
              <a:t>ich teológia sa opiera o existenciu univerzálneho, nie osobného boha</a:t>
            </a:r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50707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640960" cy="1600200"/>
          </a:xfrm>
        </p:spPr>
        <p:txBody>
          <a:bodyPr>
            <a:normAutofit/>
          </a:bodyPr>
          <a:lstStyle/>
          <a:p>
            <a:r>
              <a:rPr lang="sk-SK" dirty="0"/>
              <a:t>čo je to náboženstvo?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83567" y="2220888"/>
            <a:ext cx="7920881" cy="4014192"/>
          </a:xfrm>
        </p:spPr>
        <p:txBody>
          <a:bodyPr/>
          <a:lstStyle/>
          <a:p>
            <a:r>
              <a:rPr lang="sk-SK" dirty="0" err="1"/>
              <a:t>Webster's</a:t>
            </a:r>
            <a:r>
              <a:rPr lang="sk-SK" dirty="0"/>
              <a:t> New </a:t>
            </a:r>
            <a:r>
              <a:rPr lang="sk-SK" dirty="0" err="1"/>
              <a:t>World</a:t>
            </a:r>
            <a:r>
              <a:rPr lang="sk-SK" dirty="0"/>
              <a:t> </a:t>
            </a:r>
            <a:r>
              <a:rPr lang="sk-SK" dirty="0" err="1"/>
              <a:t>Dictionary</a:t>
            </a:r>
            <a:r>
              <a:rPr lang="sk-SK" dirty="0"/>
              <a:t> (3rd </a:t>
            </a:r>
            <a:r>
              <a:rPr lang="sk-SK" dirty="0" err="1"/>
              <a:t>edition</a:t>
            </a:r>
            <a:r>
              <a:rPr lang="sk-SK" dirty="0"/>
              <a:t>): </a:t>
            </a:r>
            <a:r>
              <a:rPr lang="sk-SK" i="1" dirty="0"/>
              <a:t>akýkoľvek systém presvedčení a uctievania, často zahŕňajúci etické zásady a filozofiu</a:t>
            </a:r>
          </a:p>
          <a:p>
            <a:pPr lvl="1"/>
            <a:r>
              <a:rPr lang="sk-SK" dirty="0"/>
              <a:t>zahŕňa aj presvedčenia a uctievania k svetským bytostiam (obľúbený politik, športový klub, politický systém, ideológia, kultúrne hnutie a pod.)</a:t>
            </a:r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97304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640960" cy="1600200"/>
          </a:xfrm>
        </p:spPr>
        <p:txBody>
          <a:bodyPr>
            <a:normAutofit/>
          </a:bodyPr>
          <a:lstStyle/>
          <a:p>
            <a:r>
              <a:rPr lang="sk-SK" dirty="0"/>
              <a:t>čo je to náboženstvo?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83567" y="2348880"/>
            <a:ext cx="7632847" cy="3886200"/>
          </a:xfrm>
        </p:spPr>
        <p:txBody>
          <a:bodyPr/>
          <a:lstStyle/>
          <a:p>
            <a:r>
              <a:rPr lang="sk-SK" dirty="0"/>
              <a:t>kresťanská organizácia CARM: </a:t>
            </a:r>
            <a:r>
              <a:rPr lang="sk-SK" i="1" u="sng" dirty="0"/>
              <a:t>Organizovaný systém </a:t>
            </a:r>
            <a:r>
              <a:rPr lang="sk-SK" i="1" dirty="0"/>
              <a:t>presvedčení, ktorý vo všeobecnosti smeruje k pochopeniu zmyslu, významu, cieľov a metód duchovna; Duchovnom pritom možno rozumieť Boha, vzťah ľudí k Bohu, spásu, posmrtný život, zmysel života, vesmírny poriadok a pod.</a:t>
            </a:r>
          </a:p>
          <a:p>
            <a:pPr lvl="1"/>
            <a:r>
              <a:rPr lang="sk-SK" dirty="0"/>
              <a:t>definícia natoľko široká, že je až nezrozumiteľná</a:t>
            </a:r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37449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640960" cy="1600200"/>
          </a:xfrm>
        </p:spPr>
        <p:txBody>
          <a:bodyPr>
            <a:normAutofit/>
          </a:bodyPr>
          <a:lstStyle/>
          <a:p>
            <a:r>
              <a:rPr lang="sk-SK" dirty="0"/>
              <a:t>čo je to náboženstvo?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83567" y="2348880"/>
            <a:ext cx="7848873" cy="3886200"/>
          </a:xfrm>
        </p:spPr>
        <p:txBody>
          <a:bodyPr/>
          <a:lstStyle/>
          <a:p>
            <a:r>
              <a:rPr lang="sk-SK" dirty="0" err="1"/>
              <a:t>esencialistický</a:t>
            </a:r>
            <a:r>
              <a:rPr lang="sk-SK" dirty="0"/>
              <a:t> pohľad podľa </a:t>
            </a:r>
            <a:r>
              <a:rPr lang="sk-SK" dirty="0" err="1"/>
              <a:t>Partrigea</a:t>
            </a:r>
            <a:r>
              <a:rPr lang="sk-SK" dirty="0"/>
              <a:t> (2006): </a:t>
            </a:r>
            <a:r>
              <a:rPr lang="sk-SK" i="1" dirty="0"/>
              <a:t>náboženstvo je vonkajším prejavom správania, ktoré je inšpirované vnútorným javom – vierou.</a:t>
            </a:r>
          </a:p>
          <a:p>
            <a:pPr lvl="1"/>
            <a:r>
              <a:rPr lang="sk-SK" dirty="0"/>
              <a:t>viera je vnímaná ako </a:t>
            </a:r>
            <a:r>
              <a:rPr lang="sk-SK" i="1" dirty="0"/>
              <a:t>vnútorná esencia náboženstva</a:t>
            </a:r>
          </a:p>
          <a:p>
            <a:pPr lvl="1"/>
            <a:r>
              <a:rPr lang="sk-SK" i="1" dirty="0"/>
              <a:t>esencia </a:t>
            </a:r>
            <a:r>
              <a:rPr lang="sk-SK" dirty="0"/>
              <a:t>(v istom zmysle </a:t>
            </a:r>
            <a:r>
              <a:rPr lang="sk-SK" dirty="0" err="1"/>
              <a:t>sacrum</a:t>
            </a:r>
            <a:r>
              <a:rPr lang="sk-SK" dirty="0"/>
              <a:t>) je skutočná a neempirická</a:t>
            </a:r>
          </a:p>
          <a:p>
            <a:pPr lvl="2"/>
            <a:r>
              <a:rPr lang="sk-SK" i="1" dirty="0"/>
              <a:t>je reálnou skúsenosťou, no nemožno vidieť, počuť, dotknúť sa jej...</a:t>
            </a:r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0967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640960" cy="1600200"/>
          </a:xfrm>
        </p:spPr>
        <p:txBody>
          <a:bodyPr>
            <a:normAutofit/>
          </a:bodyPr>
          <a:lstStyle/>
          <a:p>
            <a:r>
              <a:rPr lang="sk-SK" dirty="0"/>
              <a:t>čo je to náboženstvo?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83567" y="2348880"/>
            <a:ext cx="7632847" cy="3886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k-SK" dirty="0"/>
              <a:t>z pohľadu geografie náboženstiev:</a:t>
            </a:r>
          </a:p>
          <a:p>
            <a:r>
              <a:rPr lang="sk-SK" dirty="0"/>
              <a:t>systém </a:t>
            </a:r>
            <a:r>
              <a:rPr lang="sk-SK" b="1" dirty="0"/>
              <a:t>vzťahov</a:t>
            </a:r>
            <a:r>
              <a:rPr lang="sk-SK" dirty="0"/>
              <a:t> medzi jednotlivcami usporiadanými v </a:t>
            </a:r>
            <a:r>
              <a:rPr lang="sk-SK" b="1" dirty="0"/>
              <a:t>komunite</a:t>
            </a:r>
            <a:r>
              <a:rPr lang="sk-SK" dirty="0"/>
              <a:t> a </a:t>
            </a:r>
            <a:r>
              <a:rPr lang="sk-SK" b="1" dirty="0"/>
              <a:t>nadprirodzenou podstatou</a:t>
            </a:r>
            <a:r>
              <a:rPr lang="sk-SK" dirty="0"/>
              <a:t>, v ktorej </a:t>
            </a:r>
            <a:r>
              <a:rPr lang="sk-SK" b="1" dirty="0"/>
              <a:t>jednotlivec</a:t>
            </a:r>
            <a:r>
              <a:rPr lang="sk-SK" dirty="0"/>
              <a:t> nachádza zmysel a význam života</a:t>
            </a:r>
          </a:p>
          <a:p>
            <a:endParaRPr lang="sk-SK" dirty="0"/>
          </a:p>
          <a:p>
            <a:r>
              <a:rPr lang="sk-SK" dirty="0"/>
              <a:t>Predmet:</a:t>
            </a:r>
          </a:p>
          <a:p>
            <a:pPr lvl="1"/>
            <a:r>
              <a:rPr lang="sk-SK" dirty="0"/>
              <a:t>náboženstvo ako sociálno-kultúrny jav, a teda:</a:t>
            </a:r>
          </a:p>
          <a:p>
            <a:pPr lvl="2"/>
            <a:r>
              <a:rPr lang="sk-SK" dirty="0"/>
              <a:t>vonkajšie prejavy</a:t>
            </a:r>
          </a:p>
          <a:p>
            <a:pPr lvl="2"/>
            <a:r>
              <a:rPr lang="sk-SK" dirty="0"/>
              <a:t>rozšírenie a priestorová distribúcia</a:t>
            </a:r>
          </a:p>
          <a:p>
            <a:pPr lvl="2"/>
            <a:r>
              <a:rPr lang="sk-SK" dirty="0"/>
              <a:t>interakcia s ostatnými zložkami geografickej sféry</a:t>
            </a:r>
          </a:p>
        </p:txBody>
      </p:sp>
      <p:sp>
        <p:nvSpPr>
          <p:cNvPr id="4" name="Obdĺžnik 3"/>
          <p:cNvSpPr/>
          <p:nvPr/>
        </p:nvSpPr>
        <p:spPr>
          <a:xfrm>
            <a:off x="755576" y="-5898"/>
            <a:ext cx="7560839" cy="338554"/>
          </a:xfrm>
          <a:prstGeom prst="rect">
            <a:avLst/>
          </a:prstGeom>
          <a:noFill/>
        </p:spPr>
        <p:txBody>
          <a:bodyPr wrap="square" lIns="91440" tIns="0" rIns="91440" bIns="0" anchor="ctr" anchorCtr="0">
            <a:spAutoFit/>
          </a:bodyPr>
          <a:lstStyle/>
          <a:p>
            <a:pPr algn="ctr"/>
            <a:r>
              <a:rPr lang="sk-SK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7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G E O G R A F I A   N Á B O Ž E N S T I E V</a:t>
            </a:r>
            <a:endParaRPr lang="sk-SK" sz="22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7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051216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2566</TotalTime>
  <Words>2493</Words>
  <Application>Microsoft Office PowerPoint</Application>
  <PresentationFormat>Prezentácia na obrazovke (4:3)</PresentationFormat>
  <Paragraphs>295</Paragraphs>
  <Slides>32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32</vt:i4>
      </vt:variant>
    </vt:vector>
  </HeadingPairs>
  <TitlesOfParts>
    <vt:vector size="36" baseType="lpstr">
      <vt:lpstr>Arial</vt:lpstr>
      <vt:lpstr>Impact</vt:lpstr>
      <vt:lpstr>Times New Roman</vt:lpstr>
      <vt:lpstr>NewsPrint</vt:lpstr>
      <vt:lpstr>Geografia              2 náboženstiev </vt:lpstr>
      <vt:lpstr>čo je to náboženstvo (relígia)?</vt:lpstr>
      <vt:lpstr>čo je to náboženstvo?</vt:lpstr>
      <vt:lpstr>čo je to náboženstvo?</vt:lpstr>
      <vt:lpstr>čo je to náboženstvo?</vt:lpstr>
      <vt:lpstr>čo je to náboženstvo?</vt:lpstr>
      <vt:lpstr>čo je to náboženstvo?</vt:lpstr>
      <vt:lpstr>čo je to náboženstvo?</vt:lpstr>
      <vt:lpstr>čo je to náboženstvo?</vt:lpstr>
      <vt:lpstr>štruktúra náboženstva</vt:lpstr>
      <vt:lpstr>štruktúra náboženstva</vt:lpstr>
      <vt:lpstr>štruktúra náboženstva</vt:lpstr>
      <vt:lpstr>štruktúra náboženstva</vt:lpstr>
      <vt:lpstr>štruktúra náboženstva</vt:lpstr>
      <vt:lpstr>štruktúra náboženstva</vt:lpstr>
      <vt:lpstr>štruktúra náboženstva</vt:lpstr>
      <vt:lpstr>štruktúra náboženstva</vt:lpstr>
      <vt:lpstr>štruktúra náboženstva</vt:lpstr>
      <vt:lpstr>štruktúra náboženstva</vt:lpstr>
      <vt:lpstr>štruktúra náboženstva</vt:lpstr>
      <vt:lpstr>štruktúra náboženstva</vt:lpstr>
      <vt:lpstr>štruktúra náboženstva</vt:lpstr>
      <vt:lpstr>štruktúra náboženstva</vt:lpstr>
      <vt:lpstr>štruktúra náboženstva</vt:lpstr>
      <vt:lpstr>klasifikácia náboženstiev</vt:lpstr>
      <vt:lpstr>klasifikácia náboženstiev</vt:lpstr>
      <vt:lpstr>klasifikácia náboženstiev</vt:lpstr>
      <vt:lpstr>klasifikácia náboženstiev</vt:lpstr>
      <vt:lpstr>klasifikácia náboženstiev</vt:lpstr>
      <vt:lpstr>klasifikácia náboženstiev</vt:lpstr>
      <vt:lpstr>Prezentácia programu PowerPoint</vt:lpstr>
      <vt:lpstr>hlavné zdroje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Novotny</dc:creator>
  <cp:lastModifiedBy>doc. Mgr. Ladislav Novotný PhD.</cp:lastModifiedBy>
  <cp:revision>62</cp:revision>
  <dcterms:created xsi:type="dcterms:W3CDTF">2015-02-16T12:47:12Z</dcterms:created>
  <dcterms:modified xsi:type="dcterms:W3CDTF">2025-09-24T14:17:25Z</dcterms:modified>
</cp:coreProperties>
</file>