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0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57" r:id="rId18"/>
    <p:sldId id="279" r:id="rId19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78C427E-35CA-42A6-86B0-4C0D5A376F68}" type="datetimeFigureOut">
              <a:rPr lang="sk-SK" smtClean="0"/>
              <a:t>17. 9. 2025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543800" cy="1524000"/>
          </a:xfrm>
        </p:spPr>
        <p:txBody>
          <a:bodyPr/>
          <a:lstStyle/>
          <a:p>
            <a:r>
              <a:rPr lang="sk-SK" dirty="0">
                <a:effectLst>
                  <a:outerShdw blurRad="25400" dist="38100" dir="2700000" sx="101000" sy="101000" algn="tl">
                    <a:schemeClr val="bg1">
                      <a:alpha val="80000"/>
                    </a:schemeClr>
                  </a:outerShdw>
                </a:effectLst>
              </a:rPr>
              <a:t>Geografia náboženstiev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6858000" cy="144016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Tx/>
              <a:buChar char="-"/>
            </a:pPr>
            <a:r>
              <a:rPr lang="sk-SK" sz="3600" dirty="0"/>
              <a:t>úvod </a:t>
            </a:r>
          </a:p>
          <a:p>
            <a:pPr marL="457200" indent="-457200">
              <a:buFontTx/>
              <a:buChar char="-"/>
            </a:pPr>
            <a:r>
              <a:rPr lang="sk-SK" sz="3600" dirty="0"/>
              <a:t>geografia náboženstiev ako veda</a:t>
            </a:r>
          </a:p>
          <a:p>
            <a:pPr marL="457200" indent="-457200">
              <a:buFontTx/>
              <a:buChar char="-"/>
            </a:pPr>
            <a:r>
              <a:rPr lang="sk-SK" sz="3600" dirty="0"/>
              <a:t>geografia náboženstiev a náboženská geografia</a:t>
            </a:r>
          </a:p>
          <a:p>
            <a:pPr marL="457200" indent="-45720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463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/>
          <a:lstStyle/>
          <a:p>
            <a:r>
              <a:rPr lang="sk-SK" dirty="0"/>
              <a:t>tzv. </a:t>
            </a:r>
            <a:r>
              <a:rPr lang="sk-SK" dirty="0" err="1"/>
              <a:t>Laukova</a:t>
            </a:r>
            <a:r>
              <a:rPr lang="sk-SK" dirty="0"/>
              <a:t> schéma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4841"/>
            <a:ext cx="4896544" cy="484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03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296144"/>
          </a:xfrm>
        </p:spPr>
        <p:txBody>
          <a:bodyPr>
            <a:noAutofit/>
          </a:bodyPr>
          <a:lstStyle/>
          <a:p>
            <a:r>
              <a:rPr lang="sk-SK" sz="4000" dirty="0"/>
              <a:t>Geografia náboženstiev – </a:t>
            </a:r>
            <a:br>
              <a:rPr lang="sk-SK" sz="4000" dirty="0"/>
            </a:br>
            <a:r>
              <a:rPr lang="sk-SK" sz="4000" dirty="0"/>
              <a:t>míľniky v historickom vývoji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4464496"/>
          </a:xfrm>
        </p:spPr>
        <p:txBody>
          <a:bodyPr>
            <a:normAutofit/>
          </a:bodyPr>
          <a:lstStyle/>
          <a:p>
            <a:r>
              <a:rPr lang="sk-SK" dirty="0"/>
              <a:t>podmienky vzniku (</a:t>
            </a:r>
            <a:r>
              <a:rPr lang="sk-SK" b="1" dirty="0"/>
              <a:t>16. stor.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protestantizmus</a:t>
            </a:r>
          </a:p>
          <a:p>
            <a:pPr lvl="1"/>
            <a:r>
              <a:rPr lang="sk-SK" dirty="0"/>
              <a:t>reforma aj v RKC</a:t>
            </a:r>
          </a:p>
          <a:p>
            <a:pPr lvl="1"/>
            <a:r>
              <a:rPr lang="sk-SK" dirty="0"/>
              <a:t>do úzadia ide čisto NG vnímanie a GN sa dostáva do popredia</a:t>
            </a:r>
          </a:p>
          <a:p>
            <a:pPr lvl="2"/>
            <a:r>
              <a:rPr lang="sk-SK" dirty="0"/>
              <a:t>veľmi pozvoľne</a:t>
            </a:r>
            <a:endParaRPr lang="en-GB" dirty="0"/>
          </a:p>
          <a:p>
            <a:pPr lvl="1"/>
            <a:r>
              <a:rPr lang="en-GB" dirty="0" err="1"/>
              <a:t>zámorské</a:t>
            </a:r>
            <a:r>
              <a:rPr lang="en-GB" dirty="0"/>
              <a:t> </a:t>
            </a:r>
            <a:r>
              <a:rPr lang="en-GB" dirty="0" err="1"/>
              <a:t>objavy</a:t>
            </a:r>
            <a:r>
              <a:rPr lang="en-GB" dirty="0"/>
              <a:t> –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územia</a:t>
            </a:r>
            <a:r>
              <a:rPr lang="en-GB" dirty="0"/>
              <a:t> – </a:t>
            </a:r>
            <a:r>
              <a:rPr lang="en-GB" dirty="0" err="1"/>
              <a:t>šírenie</a:t>
            </a:r>
            <a:r>
              <a:rPr lang="en-GB" dirty="0"/>
              <a:t> </a:t>
            </a:r>
            <a:r>
              <a:rPr lang="en-GB" dirty="0" err="1"/>
              <a:t>náboženstva</a:t>
            </a:r>
            <a:endParaRPr lang="sk-SK" dirty="0"/>
          </a:p>
          <a:p>
            <a:r>
              <a:rPr lang="sk-SK" dirty="0"/>
              <a:t>2 hlavné smery:</a:t>
            </a:r>
          </a:p>
          <a:p>
            <a:pPr lvl="1"/>
            <a:r>
              <a:rPr lang="sk-SK" b="1" dirty="0"/>
              <a:t>cirkevná geografia</a:t>
            </a:r>
            <a:r>
              <a:rPr lang="sk-SK" dirty="0"/>
              <a:t> – priestorový rozsah kresťanstva</a:t>
            </a:r>
          </a:p>
          <a:p>
            <a:pPr lvl="1"/>
            <a:r>
              <a:rPr lang="sk-SK" b="1" dirty="0"/>
              <a:t>biblická geografia</a:t>
            </a:r>
            <a:r>
              <a:rPr lang="sk-SK" dirty="0"/>
              <a:t> – priestorová identifikácia miest a udalosti spomínaných v Biblii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77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296144"/>
          </a:xfrm>
        </p:spPr>
        <p:txBody>
          <a:bodyPr>
            <a:noAutofit/>
          </a:bodyPr>
          <a:lstStyle/>
          <a:p>
            <a:r>
              <a:rPr lang="sk-SK" sz="4000" dirty="0"/>
              <a:t>Geografia náboženstiev – </a:t>
            </a:r>
            <a:br>
              <a:rPr lang="sk-SK" sz="4000" dirty="0"/>
            </a:br>
            <a:r>
              <a:rPr lang="sk-SK" sz="4000" dirty="0"/>
              <a:t>míľniky v historickom vývoji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606280"/>
          </a:xfrm>
        </p:spPr>
        <p:txBody>
          <a:bodyPr/>
          <a:lstStyle/>
          <a:p>
            <a:r>
              <a:rPr lang="sk-SK" dirty="0"/>
              <a:t>17. stor. – orientácia už aj na nekresťanské náboženstvá</a:t>
            </a:r>
          </a:p>
          <a:p>
            <a:endParaRPr lang="sk-SK" dirty="0"/>
          </a:p>
          <a:p>
            <a:r>
              <a:rPr lang="sk-SK" dirty="0"/>
              <a:t>18. stor. – osvietenstvo – definitívne vymanenie G spod vplyvu teológie </a:t>
            </a:r>
          </a:p>
          <a:p>
            <a:pPr lvl="1"/>
            <a:r>
              <a:rPr lang="sk-SK" dirty="0"/>
              <a:t>predstaviteľ </a:t>
            </a:r>
            <a:r>
              <a:rPr lang="sk-SK" b="1" dirty="0"/>
              <a:t>I. Kant</a:t>
            </a:r>
          </a:p>
          <a:p>
            <a:pPr lvl="1"/>
            <a:r>
              <a:rPr lang="sk-SK" dirty="0" err="1"/>
              <a:t>predkantovská</a:t>
            </a:r>
            <a:r>
              <a:rPr lang="sk-SK" dirty="0"/>
              <a:t> a </a:t>
            </a:r>
            <a:r>
              <a:rPr lang="sk-SK" dirty="0" err="1"/>
              <a:t>pokantovská</a:t>
            </a:r>
            <a:r>
              <a:rPr lang="sk-SK" dirty="0"/>
              <a:t> geografia náboženstiev</a:t>
            </a:r>
          </a:p>
          <a:p>
            <a:pPr lvl="1"/>
            <a:r>
              <a:rPr lang="sk-SK" dirty="0"/>
              <a:t>výskum, do akej miery </a:t>
            </a:r>
            <a:r>
              <a:rPr lang="sk-SK" u="sng" dirty="0"/>
              <a:t>prírodné prostredie ovplyvňuje</a:t>
            </a:r>
            <a:r>
              <a:rPr lang="sk-SK" dirty="0"/>
              <a:t> a podmieňuje náboženstvo </a:t>
            </a:r>
          </a:p>
          <a:p>
            <a:pPr lvl="1"/>
            <a:r>
              <a:rPr lang="sk-SK" b="1" dirty="0"/>
              <a:t>environmentálno-deterministická paradigma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6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1296144"/>
          </a:xfrm>
        </p:spPr>
        <p:txBody>
          <a:bodyPr>
            <a:noAutofit/>
          </a:bodyPr>
          <a:lstStyle/>
          <a:p>
            <a:r>
              <a:rPr lang="sk-SK" sz="4000" dirty="0"/>
              <a:t>Geografia náboženstiev – </a:t>
            </a:r>
            <a:br>
              <a:rPr lang="sk-SK" sz="4000" dirty="0"/>
            </a:br>
            <a:r>
              <a:rPr lang="sk-SK" sz="4000" dirty="0"/>
              <a:t>míľniky v historickom vývoji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606280"/>
          </a:xfrm>
        </p:spPr>
        <p:txBody>
          <a:bodyPr/>
          <a:lstStyle/>
          <a:p>
            <a:r>
              <a:rPr lang="sk-SK" dirty="0"/>
              <a:t>zač. 20. stor. – </a:t>
            </a:r>
            <a:r>
              <a:rPr lang="sk-SK" u="sng" dirty="0"/>
              <a:t>vplyv náboženstva na</a:t>
            </a:r>
            <a:r>
              <a:rPr lang="sk-SK" dirty="0"/>
              <a:t> sociálne a ekonomické javy, neskôr aj na ďalšie prvky G sféry</a:t>
            </a:r>
          </a:p>
          <a:p>
            <a:endParaRPr lang="sk-SK" dirty="0"/>
          </a:p>
          <a:p>
            <a:r>
              <a:rPr lang="sk-SK" dirty="0"/>
              <a:t>60. roky 20. stor. – </a:t>
            </a:r>
            <a:r>
              <a:rPr lang="sk-SK" u="sng" dirty="0"/>
              <a:t>vzájomné ovplyvňovanie</a:t>
            </a:r>
            <a:r>
              <a:rPr lang="sk-SK" dirty="0"/>
              <a:t> sa náboženstva a geografickej sféry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0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GN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8208912" cy="4606280"/>
          </a:xfrm>
        </p:spPr>
        <p:txBody>
          <a:bodyPr/>
          <a:lstStyle/>
          <a:p>
            <a:r>
              <a:rPr lang="sk-SK" dirty="0"/>
              <a:t>17. stor. – jezuitské univerzity v TT a KE</a:t>
            </a:r>
          </a:p>
          <a:p>
            <a:pPr lvl="1"/>
            <a:r>
              <a:rPr lang="sk-SK" dirty="0"/>
              <a:t>prvé práce s explicitne geografickonáboženskou problematikou </a:t>
            </a:r>
          </a:p>
          <a:p>
            <a:r>
              <a:rPr lang="sk-SK" dirty="0"/>
              <a:t>GN ako štandardná vedná disciplína – medzivojnové obdobie</a:t>
            </a:r>
          </a:p>
          <a:p>
            <a:pPr lvl="1"/>
            <a:r>
              <a:rPr lang="sk-SK" b="1" dirty="0"/>
              <a:t>Š. Fekete: </a:t>
            </a:r>
            <a:r>
              <a:rPr lang="sk-SK" dirty="0"/>
              <a:t>Mapa rozloženia vierovyznaní na Slovensku podľa cenzu 1930; Štúdia o pútnických miestach</a:t>
            </a:r>
          </a:p>
          <a:p>
            <a:pPr lvl="1"/>
            <a:r>
              <a:rPr lang="sk-SK" b="1" dirty="0"/>
              <a:t>J. Hromádka </a:t>
            </a:r>
            <a:r>
              <a:rPr lang="sk-SK" dirty="0"/>
              <a:t>sa venuje GN v rámci charakteristiky obyvateľstva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36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GN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606280"/>
          </a:xfrm>
        </p:spPr>
        <p:txBody>
          <a:bodyPr/>
          <a:lstStyle/>
          <a:p>
            <a:r>
              <a:rPr lang="sk-SK" b="1" dirty="0"/>
              <a:t>po r. 1948</a:t>
            </a:r>
          </a:p>
          <a:p>
            <a:pPr lvl="1"/>
            <a:r>
              <a:rPr lang="sk-SK" dirty="0"/>
              <a:t>nástup komunistov k moci – prerušený rozvoj GN</a:t>
            </a:r>
          </a:p>
          <a:p>
            <a:pPr lvl="2"/>
            <a:r>
              <a:rPr lang="en-GB" dirty="0" err="1"/>
              <a:t>napr</a:t>
            </a:r>
            <a:r>
              <a:rPr lang="en-GB" dirty="0"/>
              <a:t>. </a:t>
            </a:r>
            <a:r>
              <a:rPr lang="sk-SK" dirty="0"/>
              <a:t>v sčítaní 1950 ešte áno, ale </a:t>
            </a:r>
            <a:r>
              <a:rPr lang="en-GB" b="1" dirty="0"/>
              <a:t>v </a:t>
            </a:r>
            <a:r>
              <a:rPr lang="sk-SK" b="1" dirty="0"/>
              <a:t>1961, 1970 a 1980 sa nezisťovala </a:t>
            </a:r>
            <a:r>
              <a:rPr lang="en-GB" b="1" dirty="0" err="1"/>
              <a:t>ani</a:t>
            </a:r>
            <a:r>
              <a:rPr lang="en-GB" b="1" dirty="0"/>
              <a:t> </a:t>
            </a:r>
            <a:r>
              <a:rPr lang="sk-SK" b="1" dirty="0"/>
              <a:t>náboženská príslušnosť</a:t>
            </a:r>
            <a:r>
              <a:rPr lang="en-GB" b="1" dirty="0"/>
              <a:t> </a:t>
            </a:r>
            <a:r>
              <a:rPr lang="en-GB" b="1" dirty="0" err="1"/>
              <a:t>obyvateľstva</a:t>
            </a:r>
            <a:endParaRPr lang="sk-SK" b="1" dirty="0"/>
          </a:p>
          <a:p>
            <a:pPr lvl="1"/>
            <a:r>
              <a:rPr lang="sk-SK" dirty="0"/>
              <a:t>problematika náboženstiev sa objavuje len sporadicky, len mimo geografie a zväčša ide len o štúdie s </a:t>
            </a:r>
            <a:r>
              <a:rPr lang="sk-SK" b="1" dirty="0"/>
              <a:t>ideologickým/</a:t>
            </a:r>
            <a:br>
              <a:rPr lang="sk-SK" b="1" dirty="0"/>
            </a:br>
            <a:r>
              <a:rPr lang="sk-SK" b="1" dirty="0"/>
              <a:t>propagandistickým proateistickým</a:t>
            </a:r>
            <a:r>
              <a:rPr lang="sk-SK" dirty="0"/>
              <a:t> zameraním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33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GN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606280"/>
          </a:xfrm>
        </p:spPr>
        <p:txBody>
          <a:bodyPr/>
          <a:lstStyle/>
          <a:p>
            <a:r>
              <a:rPr lang="sk-SK" b="1" dirty="0"/>
              <a:t>po r. 1989</a:t>
            </a:r>
          </a:p>
          <a:p>
            <a:pPr lvl="1"/>
            <a:r>
              <a:rPr lang="en-GB" dirty="0" err="1"/>
              <a:t>oživenie</a:t>
            </a:r>
            <a:r>
              <a:rPr lang="en-GB" dirty="0"/>
              <a:t> záujmu o GN </a:t>
            </a:r>
            <a:r>
              <a:rPr lang="sk-SK" dirty="0"/>
              <a:t>problematiku</a:t>
            </a:r>
          </a:p>
          <a:p>
            <a:pPr lvl="1"/>
            <a:r>
              <a:rPr lang="sk-SK" dirty="0"/>
              <a:t>paralelne</a:t>
            </a:r>
            <a:r>
              <a:rPr lang="en-GB" dirty="0"/>
              <a:t> </a:t>
            </a:r>
            <a:r>
              <a:rPr lang="sk-SK" dirty="0"/>
              <a:t>prebiehajúca sekularizácia a </a:t>
            </a:r>
            <a:r>
              <a:rPr lang="sk-SK" dirty="0" err="1"/>
              <a:t>sakralizácia</a:t>
            </a:r>
            <a:endParaRPr lang="sk-SK" dirty="0"/>
          </a:p>
          <a:p>
            <a:pPr lvl="2"/>
            <a:r>
              <a:rPr lang="sk-SK" dirty="0"/>
              <a:t>podnet pre GN práce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18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Skriptum:</a:t>
            </a:r>
            <a:br>
              <a:rPr lang="sk-SK" dirty="0"/>
            </a:br>
            <a:r>
              <a:rPr lang="sk-SK" dirty="0"/>
              <a:t>Geografia </a:t>
            </a:r>
            <a:r>
              <a:rPr lang="sk-SK" dirty="0" err="1"/>
              <a:t>relígií</a:t>
            </a:r>
            <a:r>
              <a:rPr lang="sk-SK" dirty="0"/>
              <a:t> (Matlovič 2001)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348880"/>
            <a:ext cx="7543800" cy="3886200"/>
          </a:xfrm>
        </p:spPr>
        <p:txBody>
          <a:bodyPr/>
          <a:lstStyle/>
          <a:p>
            <a:r>
              <a:rPr lang="sk-SK" dirty="0"/>
              <a:t>hlavné zdroje použité pri tvorbe prednášky:</a:t>
            </a:r>
          </a:p>
          <a:p>
            <a:pPr lvl="1"/>
            <a:r>
              <a:rPr lang="sk-SK" dirty="0"/>
              <a:t>Matlovič, R. 2001: </a:t>
            </a:r>
            <a:r>
              <a:rPr lang="sk-SK" i="1" dirty="0"/>
              <a:t>Geografia </a:t>
            </a:r>
            <a:r>
              <a:rPr lang="sk-SK" i="1" dirty="0" err="1"/>
              <a:t>relígií</a:t>
            </a:r>
            <a:r>
              <a:rPr lang="sk-SK" dirty="0"/>
              <a:t>. Prešov (FHPV PU)</a:t>
            </a:r>
          </a:p>
          <a:p>
            <a:pPr lvl="1"/>
            <a:r>
              <a:rPr lang="sk-SK" dirty="0" err="1"/>
              <a:t>Partridge</a:t>
            </a:r>
            <a:r>
              <a:rPr lang="sk-SK" dirty="0"/>
              <a:t>, Ch. 2006: </a:t>
            </a:r>
            <a:r>
              <a:rPr lang="sk-SK" i="1" dirty="0"/>
              <a:t>Viery a vyznania – nový sprievodca náboženstvami sveta (slovenská edícia)</a:t>
            </a:r>
            <a:r>
              <a:rPr lang="sk-SK" dirty="0"/>
              <a:t>. Bratislava (</a:t>
            </a:r>
            <a:r>
              <a:rPr lang="sk-SK" dirty="0" err="1"/>
              <a:t>Slovart</a:t>
            </a:r>
            <a:r>
              <a:rPr lang="sk-SK" dirty="0"/>
              <a:t>).</a:t>
            </a:r>
          </a:p>
          <a:p>
            <a:pPr lvl="1"/>
            <a:r>
              <a:rPr lang="sk-SK" dirty="0"/>
              <a:t>Lauko, V., Kasala, K. 2009: </a:t>
            </a:r>
            <a:r>
              <a:rPr lang="sk-SK" i="1" dirty="0"/>
              <a:t>Teória a metodológia regionálnej geografie.</a:t>
            </a:r>
            <a:r>
              <a:rPr lang="sk-SK" dirty="0"/>
              <a:t> Bratislava (</a:t>
            </a:r>
            <a:r>
              <a:rPr lang="sk-SK" dirty="0" err="1"/>
              <a:t>Kartprint</a:t>
            </a:r>
            <a:r>
              <a:rPr lang="sk-SK" dirty="0"/>
              <a:t>).</a:t>
            </a:r>
          </a:p>
          <a:p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05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/>
          <a:lstStyle/>
          <a:p>
            <a:r>
              <a:rPr lang="en-GB" dirty="0" err="1"/>
              <a:t>ďakujem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pozornosť</a:t>
            </a:r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7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Geografia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8280920" cy="4606280"/>
          </a:xfrm>
        </p:spPr>
        <p:txBody>
          <a:bodyPr/>
          <a:lstStyle/>
          <a:p>
            <a:r>
              <a:rPr lang="sk-SK" dirty="0"/>
              <a:t>pojem sa objavuje v 17. storočí </a:t>
            </a:r>
          </a:p>
          <a:p>
            <a:pPr lvl="1"/>
            <a:r>
              <a:rPr lang="sk-SK" dirty="0"/>
              <a:t>T. </a:t>
            </a:r>
            <a:r>
              <a:rPr lang="sk-SK" dirty="0" err="1"/>
              <a:t>Browne</a:t>
            </a:r>
            <a:r>
              <a:rPr lang="sk-SK" dirty="0"/>
              <a:t>: </a:t>
            </a:r>
            <a:r>
              <a:rPr lang="sk-SK" dirty="0" err="1"/>
              <a:t>Religio</a:t>
            </a:r>
            <a:r>
              <a:rPr lang="sk-SK" dirty="0"/>
              <a:t> Medici</a:t>
            </a:r>
            <a:endParaRPr lang="en-GB" dirty="0"/>
          </a:p>
          <a:p>
            <a:pPr lvl="2"/>
            <a:r>
              <a:rPr lang="en-GB" i="1" dirty="0" err="1"/>
              <a:t>Náboženstvo</a:t>
            </a:r>
            <a:r>
              <a:rPr lang="en-GB" i="1" dirty="0"/>
              <a:t> </a:t>
            </a:r>
            <a:r>
              <a:rPr lang="en-GB" i="1" dirty="0" err="1"/>
              <a:t>lekára</a:t>
            </a:r>
            <a:endParaRPr lang="en-GB" i="1" dirty="0"/>
          </a:p>
          <a:p>
            <a:pPr lvl="3"/>
            <a:r>
              <a:rPr lang="en-GB" dirty="0" err="1"/>
              <a:t>nie</a:t>
            </a:r>
            <a:r>
              <a:rPr lang="en-GB" dirty="0"/>
              <a:t> je to </a:t>
            </a:r>
            <a:r>
              <a:rPr lang="en-GB" dirty="0" err="1"/>
              <a:t>geografické</a:t>
            </a:r>
            <a:r>
              <a:rPr lang="en-GB" dirty="0"/>
              <a:t> </a:t>
            </a:r>
            <a:r>
              <a:rPr lang="en-GB" dirty="0" err="1"/>
              <a:t>dielo</a:t>
            </a:r>
            <a:endParaRPr lang="sk-SK" dirty="0"/>
          </a:p>
          <a:p>
            <a:pPr lvl="3"/>
            <a:endParaRPr lang="sk-SK" dirty="0"/>
          </a:p>
          <a:p>
            <a:r>
              <a:rPr lang="sk-SK" b="1" dirty="0"/>
              <a:t>mýtická paradigma </a:t>
            </a:r>
            <a:r>
              <a:rPr lang="sk-SK" dirty="0"/>
              <a:t>v starovekej geografii</a:t>
            </a:r>
          </a:p>
          <a:p>
            <a:pPr lvl="1"/>
            <a:r>
              <a:rPr lang="sk-SK" dirty="0"/>
              <a:t>problematika GN rozvíjaná od staroveku, resp. prvopočiatku vedy</a:t>
            </a:r>
          </a:p>
          <a:p>
            <a:pPr lvl="1"/>
            <a:r>
              <a:rPr lang="sk-SK" dirty="0"/>
              <a:t>v rámci filozofie, neskôr geografie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77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Geografia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606280"/>
          </a:xfrm>
        </p:spPr>
        <p:txBody>
          <a:bodyPr/>
          <a:lstStyle/>
          <a:p>
            <a:r>
              <a:rPr lang="sk-SK" dirty="0"/>
              <a:t>v rámci filozofie/geografie poznačenej mýtickou paradigmou</a:t>
            </a:r>
          </a:p>
          <a:p>
            <a:pPr lvl="1"/>
            <a:r>
              <a:rPr lang="sk-SK" dirty="0"/>
              <a:t>napr. </a:t>
            </a:r>
            <a:r>
              <a:rPr lang="sk-SK" dirty="0" err="1"/>
              <a:t>Hippokrites</a:t>
            </a:r>
            <a:r>
              <a:rPr lang="sk-SK" dirty="0"/>
              <a:t>, Aristoteles, </a:t>
            </a:r>
            <a:r>
              <a:rPr lang="sk-SK" dirty="0" err="1"/>
              <a:t>Strabón</a:t>
            </a:r>
            <a:r>
              <a:rPr lang="sk-SK" dirty="0"/>
              <a:t>...</a:t>
            </a:r>
          </a:p>
          <a:p>
            <a:pPr lvl="2"/>
            <a:r>
              <a:rPr lang="sk-SK" dirty="0"/>
              <a:t>skúmanie vzťahov medzi geografickým </a:t>
            </a:r>
            <a:br>
              <a:rPr lang="sk-SK" dirty="0"/>
            </a:br>
            <a:r>
              <a:rPr lang="sk-SK" dirty="0"/>
              <a:t>prostredím a náboženstvom</a:t>
            </a:r>
          </a:p>
          <a:p>
            <a:pPr lvl="1"/>
            <a:r>
              <a:rPr lang="sk-SK" dirty="0" err="1"/>
              <a:t>Anaximandros</a:t>
            </a:r>
            <a:r>
              <a:rPr lang="sk-SK" dirty="0"/>
              <a:t> – 1. známy grécky kartograf</a:t>
            </a:r>
          </a:p>
          <a:p>
            <a:pPr lvl="2"/>
            <a:r>
              <a:rPr lang="sk-SK" dirty="0"/>
              <a:t>vníma svet ako manifestáciu </a:t>
            </a:r>
            <a:r>
              <a:rPr lang="sk-SK" b="1" dirty="0"/>
              <a:t>náboženského princípu </a:t>
            </a:r>
            <a:r>
              <a:rPr lang="sk-SK" dirty="0"/>
              <a:t>neporušiteľnosti priestorového poriadku</a:t>
            </a:r>
          </a:p>
          <a:p>
            <a:pPr lvl="3"/>
            <a:r>
              <a:rPr lang="sk-SK" dirty="0"/>
              <a:t>na matematicko-geografické javy nazerá cez prizmu náboženstva (mytológie)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33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Geografia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4606280"/>
          </a:xfrm>
        </p:spPr>
        <p:txBody>
          <a:bodyPr/>
          <a:lstStyle/>
          <a:p>
            <a:r>
              <a:rPr lang="sk-SK" dirty="0"/>
              <a:t>...a náboženská geografia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33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816424" cy="801216"/>
          </a:xfrm>
        </p:spPr>
        <p:txBody>
          <a:bodyPr>
            <a:normAutofit/>
          </a:bodyPr>
          <a:lstStyle/>
          <a:p>
            <a:r>
              <a:rPr lang="sk-SK" sz="4000" dirty="0"/>
              <a:t>g.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340768"/>
            <a:ext cx="3816424" cy="4822304"/>
          </a:xfrm>
        </p:spPr>
        <p:txBody>
          <a:bodyPr/>
          <a:lstStyle/>
          <a:p>
            <a:r>
              <a:rPr lang="sk-SK" dirty="0"/>
              <a:t>pohľad na náboženstvá (ich systémy...) z geografického aspektu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37684" y="404664"/>
            <a:ext cx="3816424" cy="801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/>
              <a:t>náboženská g.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644008" y="1340768"/>
            <a:ext cx="3816424" cy="4822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interpretácia geografických javov cez náboženské predstavy (</a:t>
            </a:r>
            <a:r>
              <a:rPr lang="sk-SK" b="1" dirty="0" err="1"/>
              <a:t>geoteológia</a:t>
            </a:r>
            <a:r>
              <a:rPr lang="sk-SK" dirty="0"/>
              <a:t>)</a:t>
            </a:r>
          </a:p>
        </p:txBody>
      </p:sp>
      <p:sp>
        <p:nvSpPr>
          <p:cNvPr id="6" name="Obdĺžnik 5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42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816424" cy="801216"/>
          </a:xfrm>
        </p:spPr>
        <p:txBody>
          <a:bodyPr>
            <a:normAutofit/>
          </a:bodyPr>
          <a:lstStyle/>
          <a:p>
            <a:r>
              <a:rPr lang="sk-SK" sz="4000" dirty="0"/>
              <a:t>g.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340768"/>
            <a:ext cx="3816424" cy="4822304"/>
          </a:xfrm>
        </p:spPr>
        <p:txBody>
          <a:bodyPr/>
          <a:lstStyle/>
          <a:p>
            <a:r>
              <a:rPr lang="sk-SK" dirty="0"/>
              <a:t>orientuje sa najmä na sociálne, kultúrne a environmentálne väzby a vplyvy náboženstva </a:t>
            </a:r>
          </a:p>
          <a:p>
            <a:r>
              <a:rPr lang="sk-SK" dirty="0"/>
              <a:t>náboženstvo chápe ako </a:t>
            </a:r>
            <a:r>
              <a:rPr lang="en-GB" dirty="0" err="1"/>
              <a:t>ľudskú</a:t>
            </a:r>
            <a:r>
              <a:rPr lang="en-GB" dirty="0"/>
              <a:t> </a:t>
            </a:r>
            <a:r>
              <a:rPr lang="en-GB" dirty="0" err="1"/>
              <a:t>charakteristiku</a:t>
            </a:r>
            <a:r>
              <a:rPr lang="en-GB" dirty="0"/>
              <a:t> </a:t>
            </a:r>
            <a:r>
              <a:rPr lang="sk-SK" dirty="0"/>
              <a:t>a objasňuje jeho vzťahy s rozličnými prvkami FG a HG sféry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37684" y="404664"/>
            <a:ext cx="3816424" cy="801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4000" dirty="0"/>
              <a:t>náboženská g.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644008" y="1772816"/>
            <a:ext cx="3816424" cy="4390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zameriava sa na úlohu náboženstiev pri formovaní ľudskej percepcie sveta a pozície človeka v jeho rámci</a:t>
            </a:r>
          </a:p>
          <a:p>
            <a:r>
              <a:rPr lang="sk-SK" dirty="0"/>
              <a:t>jej primárny záujem sa týka úloh kozmológie a teológie pri interpretácii vesmíru</a:t>
            </a:r>
            <a:endParaRPr lang="en-GB" dirty="0"/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44008" y="63477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podľa </a:t>
            </a:r>
            <a:r>
              <a:rPr lang="sk-SK" dirty="0" err="1"/>
              <a:t>Stumpa</a:t>
            </a:r>
            <a:r>
              <a:rPr lang="sk-SK" dirty="0"/>
              <a:t> (1986) In Matlovič (2001)</a:t>
            </a:r>
          </a:p>
        </p:txBody>
      </p:sp>
      <p:sp>
        <p:nvSpPr>
          <p:cNvPr id="7" name="Obdĺžnik 6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16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816424" cy="801216"/>
          </a:xfrm>
        </p:spPr>
        <p:txBody>
          <a:bodyPr>
            <a:normAutofit/>
          </a:bodyPr>
          <a:lstStyle/>
          <a:p>
            <a:r>
              <a:rPr lang="sk-SK" sz="4000" dirty="0"/>
              <a:t>g. náboženstiev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052736"/>
            <a:ext cx="3816424" cy="4822304"/>
          </a:xfrm>
        </p:spPr>
        <p:txBody>
          <a:bodyPr/>
          <a:lstStyle/>
          <a:p>
            <a:r>
              <a:rPr lang="sk-SK" b="1" dirty="0"/>
              <a:t>geografická</a:t>
            </a:r>
            <a:r>
              <a:rPr lang="sk-SK" dirty="0"/>
              <a:t> vedná disciplína, ktorá skúma a interpretuje </a:t>
            </a:r>
            <a:r>
              <a:rPr lang="sk-SK" b="1" dirty="0"/>
              <a:t>vzájomný</a:t>
            </a:r>
            <a:r>
              <a:rPr lang="sk-SK" dirty="0"/>
              <a:t> </a:t>
            </a:r>
            <a:r>
              <a:rPr lang="sk-SK" b="1" dirty="0"/>
              <a:t>vzťah</a:t>
            </a:r>
            <a:r>
              <a:rPr lang="sk-SK" dirty="0"/>
              <a:t> náboženstva a ostatných prvkov </a:t>
            </a:r>
            <a:r>
              <a:rPr lang="sk-SK" b="1" dirty="0"/>
              <a:t>geografickej sféry</a:t>
            </a:r>
            <a:r>
              <a:rPr lang="sk-SK" dirty="0"/>
              <a:t>, resp. </a:t>
            </a:r>
            <a:r>
              <a:rPr lang="sk-SK" b="1" dirty="0"/>
              <a:t>geografických javov</a:t>
            </a:r>
          </a:p>
          <a:p>
            <a:endParaRPr lang="sk-SK" sz="2000" b="1" dirty="0"/>
          </a:p>
          <a:p>
            <a:endParaRPr lang="sk-SK" sz="2000" b="1" dirty="0"/>
          </a:p>
          <a:p>
            <a:endParaRPr lang="sk-SK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37684" y="404664"/>
            <a:ext cx="3816424" cy="801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/>
              <a:t>náboženská g.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644008" y="1268760"/>
            <a:ext cx="3816424" cy="46085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/>
              <a:t>teologicko-geografická</a:t>
            </a:r>
            <a:r>
              <a:rPr lang="sk-SK" dirty="0"/>
              <a:t> vedná disciplína, ktorá sa snaží </a:t>
            </a:r>
            <a:r>
              <a:rPr lang="sk-SK" b="1" dirty="0"/>
              <a:t>interpretova</a:t>
            </a:r>
            <a:r>
              <a:rPr lang="sk-SK" dirty="0"/>
              <a:t>ť rôzne geografické </a:t>
            </a:r>
            <a:r>
              <a:rPr lang="sk-SK" b="1" dirty="0"/>
              <a:t>javy pomocou náboženských dogiem</a:t>
            </a:r>
            <a:r>
              <a:rPr lang="sk-SK" dirty="0"/>
              <a:t> a predstáv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79712" y="443711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prieniky: </a:t>
            </a:r>
          </a:p>
          <a:p>
            <a:pPr marL="285750" indent="-285750">
              <a:buFontTx/>
              <a:buChar char="-"/>
            </a:pPr>
            <a:r>
              <a:rPr lang="sk-SK" dirty="0"/>
              <a:t>vysvetľovanie vnímania sveta pod vplyvom náboženstva z historicko-geografického hľadiska</a:t>
            </a:r>
          </a:p>
          <a:p>
            <a:pPr marL="285750" indent="-285750">
              <a:buFontTx/>
              <a:buChar char="-"/>
            </a:pPr>
            <a:r>
              <a:rPr lang="sk-SK" dirty="0"/>
              <a:t>priestorová interpretácia náboženských javov (vrátane opisov z biblických textov)</a:t>
            </a:r>
          </a:p>
          <a:p>
            <a:pPr marL="285750" indent="-285750">
              <a:buFontTx/>
              <a:buChar char="-"/>
            </a:pPr>
            <a:r>
              <a:rPr lang="sk-S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7843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tzv. </a:t>
            </a:r>
            <a:r>
              <a:rPr lang="sk-SK" dirty="0" err="1"/>
              <a:t>Mičianov</a:t>
            </a:r>
            <a:r>
              <a:rPr lang="sk-SK" dirty="0"/>
              <a:t> bicykel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48984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64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tzv. </a:t>
            </a:r>
            <a:r>
              <a:rPr lang="sk-SK" dirty="0" err="1"/>
              <a:t>Mičianov</a:t>
            </a:r>
            <a:r>
              <a:rPr lang="sk-SK" dirty="0"/>
              <a:t> bicykel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48984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noFill/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E O G R A F I A   N Á B O Ž E N S T I E V</a:t>
            </a:r>
            <a:endParaRPr lang="sk-SK" sz="2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7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Zaoblený obdĺžnik 2"/>
          <p:cNvSpPr/>
          <p:nvPr/>
        </p:nvSpPr>
        <p:spPr>
          <a:xfrm>
            <a:off x="5544136" y="4499992"/>
            <a:ext cx="252000" cy="793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5508132" y="4488525"/>
            <a:ext cx="324008" cy="22515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/>
              <a:t>GN</a:t>
            </a:r>
            <a:endParaRPr lang="sk-SK" sz="1200" dirty="0"/>
          </a:p>
        </p:txBody>
      </p:sp>
      <p:sp>
        <p:nvSpPr>
          <p:cNvPr id="7" name="Ovál 6"/>
          <p:cNvSpPr/>
          <p:nvPr/>
        </p:nvSpPr>
        <p:spPr>
          <a:xfrm>
            <a:off x="5521234" y="4797152"/>
            <a:ext cx="310906" cy="3979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/>
              <a:t>NG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201007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812</TotalTime>
  <Words>1020</Words>
  <Application>Microsoft Office PowerPoint</Application>
  <PresentationFormat>Prezentácia na obrazovke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NewsPrint</vt:lpstr>
      <vt:lpstr>Geografia náboženstiev</vt:lpstr>
      <vt:lpstr>Geografia náboženstiev</vt:lpstr>
      <vt:lpstr>Geografia náboženstiev</vt:lpstr>
      <vt:lpstr>Geografia náboženstiev</vt:lpstr>
      <vt:lpstr>g. náboženstiev</vt:lpstr>
      <vt:lpstr>g. náboženstiev</vt:lpstr>
      <vt:lpstr>g. náboženstiev</vt:lpstr>
      <vt:lpstr>tzv. Mičianov bicykel</vt:lpstr>
      <vt:lpstr>tzv. Mičianov bicykel</vt:lpstr>
      <vt:lpstr>tzv. Laukova schéma</vt:lpstr>
      <vt:lpstr>Geografia náboženstiev –  míľniky v historickom vývoji</vt:lpstr>
      <vt:lpstr>Geografia náboženstiev –  míľniky v historickom vývoji</vt:lpstr>
      <vt:lpstr>Geografia náboženstiev –  míľniky v historickom vývoji</vt:lpstr>
      <vt:lpstr>GN na Slovensku</vt:lpstr>
      <vt:lpstr>GN na Slovensku</vt:lpstr>
      <vt:lpstr>GN na Slovensku</vt:lpstr>
      <vt:lpstr>Skriptum: Geografia relígií (Matlovič 2001)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Novotny</dc:creator>
  <cp:lastModifiedBy>doc. Mgr. Ladislav Novotný PhD.</cp:lastModifiedBy>
  <cp:revision>39</cp:revision>
  <cp:lastPrinted>2018-02-15T17:08:53Z</cp:lastPrinted>
  <dcterms:created xsi:type="dcterms:W3CDTF">2015-02-16T12:47:12Z</dcterms:created>
  <dcterms:modified xsi:type="dcterms:W3CDTF">2025-09-17T13:39:31Z</dcterms:modified>
</cp:coreProperties>
</file>