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79" r:id="rId2"/>
    <p:sldId id="280" r:id="rId3"/>
    <p:sldId id="281" r:id="rId4"/>
    <p:sldId id="282" r:id="rId5"/>
    <p:sldId id="283" r:id="rId6"/>
    <p:sldId id="284" r:id="rId7"/>
  </p:sldIdLst>
  <p:sldSz cx="9144000" cy="6858000" type="screen4x3"/>
  <p:notesSz cx="6858000" cy="9144000"/>
  <p:defaultTextStyle>
    <a:defPPr>
      <a:defRPr lang="sk-SK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CC00"/>
    <a:srgbClr val="FFFF00"/>
    <a:srgbClr val="FFFF99"/>
    <a:srgbClr val="CC99FF"/>
    <a:srgbClr val="CCCCFF"/>
    <a:srgbClr val="FF9966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50" d="100"/>
          <a:sy n="150" d="100"/>
        </p:scale>
        <p:origin x="2028" y="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 altLang="sk-SK" noProof="0"/>
              <a:t>Kliknite sem a upravte štýly predlohy textu.</a:t>
            </a:r>
          </a:p>
          <a:p>
            <a:pPr lvl="1"/>
            <a:r>
              <a:rPr lang="sk-SK" altLang="sk-SK" noProof="0"/>
              <a:t>Druhá úroveň</a:t>
            </a:r>
          </a:p>
          <a:p>
            <a:pPr lvl="2"/>
            <a:r>
              <a:rPr lang="sk-SK" altLang="sk-SK" noProof="0"/>
              <a:t>Tretia úroveň</a:t>
            </a:r>
          </a:p>
          <a:p>
            <a:pPr lvl="3"/>
            <a:r>
              <a:rPr lang="sk-SK" altLang="sk-SK" noProof="0"/>
              <a:t>Štvrtá úroveň</a:t>
            </a:r>
          </a:p>
          <a:p>
            <a:pPr lvl="4"/>
            <a:r>
              <a:rPr lang="sk-SK" altLang="sk-SK" noProof="0"/>
              <a:t>Piata úroveň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4EB4FB9-E579-40DA-A5B0-1C14DCB92EDB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115015717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sk-SK"/>
              <a:t>Upravte štýly predlohy textu</a:t>
            </a:r>
            <a:endParaRPr lang="en-GB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sk-SK"/>
              <a:t>Upravte štýl predlohy podnadpisov</a:t>
            </a:r>
            <a:endParaRPr lang="en-GB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6C4DE-FA3F-4E46-9187-2B2078FCE065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11/11/2025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867A0-243B-4846-9C5C-9277AE293C6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77523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  <a:endParaRPr lang="en-GB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GB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6C4DE-FA3F-4E46-9187-2B2078FCE065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11/11/2025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867A0-243B-4846-9C5C-9277AE293C6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3795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sk-SK"/>
              <a:t>Upravte štýly predlohy textu</a:t>
            </a:r>
            <a:endParaRPr lang="en-GB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GB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6C4DE-FA3F-4E46-9187-2B2078FCE065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11/11/2025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867A0-243B-4846-9C5C-9277AE293C6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9514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  <a:endParaRPr lang="en-GB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GB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6C4DE-FA3F-4E46-9187-2B2078FCE065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11/11/2025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867A0-243B-4846-9C5C-9277AE293C6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57538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sk-SK"/>
              <a:t>Upravte štýly predlohy textu</a:t>
            </a:r>
            <a:endParaRPr lang="en-GB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6C4DE-FA3F-4E46-9187-2B2078FCE065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11/11/2025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867A0-243B-4846-9C5C-9277AE293C6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92214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  <a:endParaRPr lang="en-GB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GB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GB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6C4DE-FA3F-4E46-9187-2B2078FCE065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11/11/2025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867A0-243B-4846-9C5C-9277AE293C6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9351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sk-SK"/>
              <a:t>Upravte štýly predlohy textu</a:t>
            </a:r>
            <a:endParaRPr lang="en-GB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GB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GB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6C4DE-FA3F-4E46-9187-2B2078FCE065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11/11/2025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867A0-243B-4846-9C5C-9277AE293C6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61463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  <a:endParaRPr lang="en-GB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6C4DE-FA3F-4E46-9187-2B2078FCE065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11/11/2025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867A0-243B-4846-9C5C-9277AE293C6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24293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6C4DE-FA3F-4E46-9187-2B2078FCE065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11/11/2025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867A0-243B-4846-9C5C-9277AE293C6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38054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sk-SK"/>
              <a:t>Upravte štýly predlohy textu</a:t>
            </a:r>
            <a:endParaRPr lang="en-GB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GB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6C4DE-FA3F-4E46-9187-2B2078FCE065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11/11/2025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867A0-243B-4846-9C5C-9277AE293C6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8976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sk-SK"/>
              <a:t>Upravte štýly predlohy textu</a:t>
            </a:r>
            <a:endParaRPr lang="en-GB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GB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6C4DE-FA3F-4E46-9187-2B2078FCE065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11/11/2025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867A0-243B-4846-9C5C-9277AE293C6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96323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58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Upravte štýly predlohy textu</a:t>
            </a:r>
            <a:endParaRPr lang="en-GB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GB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A576C4DE-FA3F-4E46-9187-2B2078FCE065}" type="datetimeFigureOut">
              <a:rPr lang="en-GB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11/11/2025</a:t>
            </a:fld>
            <a:endParaRPr lang="en-GB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GB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DB9867A0-243B-4846-9C5C-9277AE293C62}" type="slidenum">
              <a:rPr lang="en-GB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GB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4411872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tvorim.net/typografia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ilujemeslovencinu.sk/jazykove-okienko/pravopisne/10-gramatickych-chyb-ktorym-by-ste-sa-mali-vediet-vzdy-vyhnut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jazykovaporadna.sme.sk/q/2608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235676" y="2112973"/>
            <a:ext cx="6858000" cy="1859756"/>
          </a:xfrm>
        </p:spPr>
        <p:txBody>
          <a:bodyPr>
            <a:normAutofit fontScale="90000"/>
          </a:bodyPr>
          <a:lstStyle/>
          <a:p>
            <a:r>
              <a:rPr lang="sk-SK" dirty="0"/>
              <a:t>vyhnime sa jazykovým, formálnym a typografických chybám</a:t>
            </a:r>
          </a:p>
        </p:txBody>
      </p:sp>
    </p:spTree>
    <p:extLst>
      <p:ext uri="{BB962C8B-B14F-4D97-AF65-F5344CB8AC3E}">
        <p14:creationId xmlns:p14="http://schemas.microsoft.com/office/powerpoint/2010/main" val="953366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typografia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628650" y="1690689"/>
            <a:ext cx="7886700" cy="4834655"/>
          </a:xfrm>
        </p:spPr>
        <p:txBody>
          <a:bodyPr>
            <a:normAutofit lnSpcReduction="10000"/>
          </a:bodyPr>
          <a:lstStyle/>
          <a:p>
            <a:r>
              <a:rPr lang="sk-SK" dirty="0">
                <a:latin typeface="Arial Narrow" panose="020B0606020202030204" pitchFamily="34" charset="0"/>
                <a:cs typeface="Arial" panose="020B0604020202020204" pitchFamily="34" charset="0"/>
                <a:hlinkClick r:id="rId2"/>
              </a:rPr>
              <a:t>užitočné poznámky k typografii</a:t>
            </a:r>
            <a:endParaRPr lang="en-GB" dirty="0"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>
              <a:spcAft>
                <a:spcPts val="300"/>
              </a:spcAft>
            </a:pPr>
            <a:r>
              <a:rPr lang="en-GB" dirty="0" err="1">
                <a:latin typeface="Arial Narrow" panose="020B0606020202030204" pitchFamily="34" charset="0"/>
                <a:cs typeface="Arial" panose="020B0604020202020204" pitchFamily="34" charset="0"/>
              </a:rPr>
              <a:t>znaky</a:t>
            </a:r>
            <a:r>
              <a:rPr lang="en-GB" dirty="0">
                <a:latin typeface="Arial Narrow" panose="020B0606020202030204" pitchFamily="34" charset="0"/>
                <a:cs typeface="Arial" panose="020B0604020202020204" pitchFamily="34" charset="0"/>
              </a:rPr>
              <a:t> a </a:t>
            </a:r>
            <a:r>
              <a:rPr lang="en-GB" dirty="0" err="1">
                <a:latin typeface="Arial Narrow" panose="020B0606020202030204" pitchFamily="34" charset="0"/>
                <a:cs typeface="Arial" panose="020B0604020202020204" pitchFamily="34" charset="0"/>
              </a:rPr>
              <a:t>značky</a:t>
            </a:r>
            <a:endParaRPr lang="en-GB" dirty="0"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lvl="1">
              <a:spcAft>
                <a:spcPts val="300"/>
              </a:spcAft>
            </a:pPr>
            <a:r>
              <a:rPr lang="en-GB" dirty="0" err="1">
                <a:latin typeface="Arial Narrow" panose="020B0606020202030204" pitchFamily="34" charset="0"/>
                <a:cs typeface="Arial" panose="020B0604020202020204" pitchFamily="34" charset="0"/>
              </a:rPr>
              <a:t>Značky</a:t>
            </a:r>
            <a:r>
              <a:rPr lang="en-GB" dirty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  <a:cs typeface="Arial" panose="020B0604020202020204" pitchFamily="34" charset="0"/>
              </a:rPr>
              <a:t>jednotiek</a:t>
            </a:r>
            <a:r>
              <a:rPr lang="en-GB" dirty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  <a:cs typeface="Arial" panose="020B0604020202020204" pitchFamily="34" charset="0"/>
              </a:rPr>
              <a:t>sa</a:t>
            </a:r>
            <a:r>
              <a:rPr lang="en-GB" dirty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  <a:cs typeface="Arial" panose="020B0604020202020204" pitchFamily="34" charset="0"/>
              </a:rPr>
              <a:t>píšu</a:t>
            </a:r>
            <a:r>
              <a:rPr lang="en-GB" dirty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  <a:cs typeface="Arial" panose="020B0604020202020204" pitchFamily="34" charset="0"/>
              </a:rPr>
              <a:t>vždy</a:t>
            </a:r>
            <a:r>
              <a:rPr lang="en-GB" dirty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en-GB" b="1" dirty="0">
                <a:latin typeface="Arial Narrow" panose="020B0606020202030204" pitchFamily="34" charset="0"/>
                <a:cs typeface="Arial" panose="020B0604020202020204" pitchFamily="34" charset="0"/>
              </a:rPr>
              <a:t>v </a:t>
            </a:r>
            <a:r>
              <a:rPr lang="en-GB" b="1" dirty="0" err="1">
                <a:latin typeface="Arial Narrow" panose="020B0606020202030204" pitchFamily="34" charset="0"/>
                <a:cs typeface="Arial" panose="020B0604020202020204" pitchFamily="34" charset="0"/>
              </a:rPr>
              <a:t>rovnakom</a:t>
            </a:r>
            <a:r>
              <a:rPr lang="en-GB" b="1" dirty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en-GB" b="1" dirty="0" err="1">
                <a:latin typeface="Arial Narrow" panose="020B0606020202030204" pitchFamily="34" charset="0"/>
                <a:cs typeface="Arial" panose="020B0604020202020204" pitchFamily="34" charset="0"/>
              </a:rPr>
              <a:t>riadku</a:t>
            </a:r>
            <a:r>
              <a:rPr lang="en-GB" b="1" dirty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  <a:cs typeface="Arial" panose="020B0604020202020204" pitchFamily="34" charset="0"/>
              </a:rPr>
              <a:t>za</a:t>
            </a:r>
            <a:r>
              <a:rPr lang="en-GB" dirty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  <a:cs typeface="Arial" panose="020B0604020202020204" pitchFamily="34" charset="0"/>
              </a:rPr>
              <a:t>číselnou</a:t>
            </a:r>
            <a:r>
              <a:rPr lang="en-GB" dirty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  <a:cs typeface="Arial" panose="020B0604020202020204" pitchFamily="34" charset="0"/>
              </a:rPr>
              <a:t>hodnotou</a:t>
            </a:r>
            <a:r>
              <a:rPr lang="en-GB" dirty="0">
                <a:latin typeface="Arial Narrow" panose="020B0606020202030204" pitchFamily="34" charset="0"/>
                <a:cs typeface="Arial" panose="020B0604020202020204" pitchFamily="34" charset="0"/>
              </a:rPr>
              <a:t>, od </a:t>
            </a:r>
            <a:r>
              <a:rPr lang="en-GB" dirty="0" err="1">
                <a:latin typeface="Arial Narrow" panose="020B0606020202030204" pitchFamily="34" charset="0"/>
                <a:cs typeface="Arial" panose="020B0604020202020204" pitchFamily="34" charset="0"/>
              </a:rPr>
              <a:t>ktorej</a:t>
            </a:r>
            <a:r>
              <a:rPr lang="en-GB" dirty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  <a:cs typeface="Arial" panose="020B0604020202020204" pitchFamily="34" charset="0"/>
              </a:rPr>
              <a:t>sa</a:t>
            </a:r>
            <a:r>
              <a:rPr lang="en-GB" dirty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en-GB" b="1" dirty="0" err="1">
                <a:latin typeface="Arial Narrow" panose="020B0606020202030204" pitchFamily="34" charset="0"/>
                <a:cs typeface="Arial" panose="020B0604020202020204" pitchFamily="34" charset="0"/>
              </a:rPr>
              <a:t>oddeľujú</a:t>
            </a:r>
            <a:r>
              <a:rPr lang="en-GB" b="1" dirty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en-GB" b="1" dirty="0" err="1">
                <a:latin typeface="Arial Narrow" panose="020B0606020202030204" pitchFamily="34" charset="0"/>
                <a:cs typeface="Arial" panose="020B0604020202020204" pitchFamily="34" charset="0"/>
              </a:rPr>
              <a:t>medzerou</a:t>
            </a:r>
            <a:r>
              <a:rPr lang="en-GB" dirty="0">
                <a:latin typeface="Arial Narrow" panose="020B0606020202030204" pitchFamily="34" charset="0"/>
                <a:cs typeface="Arial" panose="020B0604020202020204" pitchFamily="34" charset="0"/>
              </a:rPr>
              <a:t>. </a:t>
            </a:r>
          </a:p>
          <a:p>
            <a:pPr lvl="1">
              <a:spcAft>
                <a:spcPts val="300"/>
              </a:spcAft>
            </a:pPr>
            <a:r>
              <a:rPr lang="en-GB" dirty="0" err="1">
                <a:latin typeface="Arial Narrow" panose="020B0606020202030204" pitchFamily="34" charset="0"/>
                <a:cs typeface="Arial" panose="020B0604020202020204" pitchFamily="34" charset="0"/>
              </a:rPr>
              <a:t>Medzera</a:t>
            </a:r>
            <a:r>
              <a:rPr lang="en-GB" dirty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  <a:cs typeface="Arial" panose="020B0604020202020204" pitchFamily="34" charset="0"/>
              </a:rPr>
              <a:t>sa</a:t>
            </a:r>
            <a:r>
              <a:rPr lang="en-GB" dirty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  <a:cs typeface="Arial" panose="020B0604020202020204" pitchFamily="34" charset="0"/>
              </a:rPr>
              <a:t>nedáva</a:t>
            </a:r>
            <a:r>
              <a:rPr lang="en-GB" dirty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  <a:cs typeface="Arial" panose="020B0604020202020204" pitchFamily="34" charset="0"/>
              </a:rPr>
              <a:t>pred</a:t>
            </a:r>
            <a:r>
              <a:rPr lang="en-GB" dirty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  <a:cs typeface="Arial" panose="020B0604020202020204" pitchFamily="34" charset="0"/>
              </a:rPr>
              <a:t>jednotky</a:t>
            </a:r>
            <a:r>
              <a:rPr lang="en-GB" dirty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en-GB" b="1" dirty="0" err="1">
                <a:latin typeface="Arial Narrow" panose="020B0606020202030204" pitchFamily="34" charset="0"/>
                <a:cs typeface="Arial" panose="020B0604020202020204" pitchFamily="34" charset="0"/>
              </a:rPr>
              <a:t>stupňov</a:t>
            </a:r>
            <a:r>
              <a:rPr lang="en-GB" b="1" dirty="0">
                <a:latin typeface="Arial Narrow" panose="020B0606020202030204" pitchFamily="34" charset="0"/>
                <a:cs typeface="Arial" panose="020B0604020202020204" pitchFamily="34" charset="0"/>
              </a:rPr>
              <a:t>, </a:t>
            </a:r>
            <a:r>
              <a:rPr lang="en-GB" b="1" dirty="0" err="1">
                <a:latin typeface="Arial Narrow" panose="020B0606020202030204" pitchFamily="34" charset="0"/>
                <a:cs typeface="Arial" panose="020B0604020202020204" pitchFamily="34" charset="0"/>
              </a:rPr>
              <a:t>minút</a:t>
            </a:r>
            <a:r>
              <a:rPr lang="en-GB" b="1" dirty="0">
                <a:latin typeface="Arial Narrow" panose="020B0606020202030204" pitchFamily="34" charset="0"/>
                <a:cs typeface="Arial" panose="020B0604020202020204" pitchFamily="34" charset="0"/>
              </a:rPr>
              <a:t> a </a:t>
            </a:r>
            <a:r>
              <a:rPr lang="en-GB" b="1" dirty="0" err="1">
                <a:latin typeface="Arial Narrow" panose="020B0606020202030204" pitchFamily="34" charset="0"/>
                <a:cs typeface="Arial" panose="020B0604020202020204" pitchFamily="34" charset="0"/>
              </a:rPr>
              <a:t>sekúnd</a:t>
            </a:r>
            <a:r>
              <a:rPr lang="sk-SK" b="1" dirty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sk-SK" dirty="0">
                <a:latin typeface="Arial Narrow" panose="020B0606020202030204" pitchFamily="34" charset="0"/>
                <a:cs typeface="Arial" panose="020B0604020202020204" pitchFamily="34" charset="0"/>
              </a:rPr>
              <a:t>(ak za nimi nie je písmenom vyjadrená jednotka)</a:t>
            </a:r>
            <a:r>
              <a:rPr lang="en-GB" dirty="0">
                <a:latin typeface="Arial Narrow" panose="020B0606020202030204" pitchFamily="34" charset="0"/>
                <a:cs typeface="Arial" panose="020B0604020202020204" pitchFamily="34" charset="0"/>
              </a:rPr>
              <a:t>.</a:t>
            </a:r>
          </a:p>
          <a:p>
            <a:pPr lvl="1"/>
            <a:r>
              <a:rPr lang="en-GB" i="1" dirty="0" err="1">
                <a:latin typeface="Arial Narrow" panose="020B0606020202030204" pitchFamily="34" charset="0"/>
                <a:cs typeface="Arial" panose="020B0604020202020204" pitchFamily="34" charset="0"/>
              </a:rPr>
              <a:t>príklady</a:t>
            </a:r>
            <a:r>
              <a:rPr lang="en-GB" i="1" dirty="0">
                <a:latin typeface="Arial Narrow" panose="020B0606020202030204" pitchFamily="34" charset="0"/>
                <a:cs typeface="Arial" panose="020B0604020202020204" pitchFamily="34" charset="0"/>
              </a:rPr>
              <a:t>:</a:t>
            </a:r>
          </a:p>
          <a:p>
            <a:pPr lvl="2"/>
            <a:r>
              <a:rPr lang="en-GB" dirty="0">
                <a:latin typeface="Arial Narrow" panose="020B0606020202030204" pitchFamily="34" charset="0"/>
                <a:cs typeface="Arial" panose="020B0604020202020204" pitchFamily="34" charset="0"/>
              </a:rPr>
              <a:t>150 CZK, 30 EUR</a:t>
            </a:r>
          </a:p>
          <a:p>
            <a:pPr lvl="2"/>
            <a:r>
              <a:rPr lang="en-GB" dirty="0">
                <a:latin typeface="Arial Narrow" panose="020B0606020202030204" pitchFamily="34" charset="0"/>
                <a:cs typeface="Arial" panose="020B0604020202020204" pitchFamily="34" charset="0"/>
              </a:rPr>
              <a:t>84 %, 840 ‰</a:t>
            </a:r>
          </a:p>
          <a:p>
            <a:pPr lvl="2"/>
            <a:r>
              <a:rPr lang="en-GB" dirty="0">
                <a:latin typeface="Arial Narrow" panose="020B0606020202030204" pitchFamily="34" charset="0"/>
                <a:cs typeface="Arial" panose="020B0604020202020204" pitchFamily="34" charset="0"/>
              </a:rPr>
              <a:t>3 km, 3000 mm, 20 l, 20 dm</a:t>
            </a:r>
            <a:r>
              <a:rPr lang="en-GB" baseline="30000" dirty="0">
                <a:latin typeface="Arial Narrow" panose="020B0606020202030204" pitchFamily="34" charset="0"/>
                <a:cs typeface="Arial" panose="020B0604020202020204" pitchFamily="34" charset="0"/>
              </a:rPr>
              <a:t>3</a:t>
            </a:r>
            <a:r>
              <a:rPr lang="en-GB" dirty="0">
                <a:latin typeface="Arial Narrow" panose="020B0606020202030204" pitchFamily="34" charset="0"/>
                <a:cs typeface="Arial" panose="020B0604020202020204" pitchFamily="34" charset="0"/>
              </a:rPr>
              <a:t>, 20 m/s</a:t>
            </a:r>
          </a:p>
          <a:p>
            <a:pPr lvl="2"/>
            <a:r>
              <a:rPr lang="en-GB" dirty="0">
                <a:latin typeface="Arial Narrow" panose="020B0606020202030204" pitchFamily="34" charset="0"/>
                <a:cs typeface="Arial" panose="020B0604020202020204" pitchFamily="34" charset="0"/>
              </a:rPr>
              <a:t>t = 30 s, (300 m + 600 m) = 900 m</a:t>
            </a:r>
          </a:p>
          <a:p>
            <a:pPr lvl="2"/>
            <a:r>
              <a:rPr lang="pt-BR" dirty="0">
                <a:latin typeface="Arial Narrow" panose="020B0606020202030204" pitchFamily="34" charset="0"/>
                <a:cs typeface="Arial" panose="020B0604020202020204" pitchFamily="34" charset="0"/>
              </a:rPr>
              <a:t>c – b = a, 3 x 4 = 12 alebo 3 . 4 = 12, –4 + (–6) = –10</a:t>
            </a:r>
            <a:endParaRPr lang="en-GB" dirty="0"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lvl="2"/>
            <a:r>
              <a:rPr lang="fi-FI" dirty="0">
                <a:latin typeface="Arial Narrow" panose="020B0606020202030204" pitchFamily="34" charset="0"/>
                <a:cs typeface="Arial" panose="020B0604020202020204" pitchFamily="34" charset="0"/>
              </a:rPr>
              <a:t>mapa v mierke 1 : 1000</a:t>
            </a:r>
          </a:p>
          <a:p>
            <a:pPr lvl="2"/>
            <a:r>
              <a:rPr lang="en-GB" dirty="0">
                <a:latin typeface="Arial Narrow" panose="020B0606020202030204" pitchFamily="34" charset="0"/>
                <a:cs typeface="Arial" panose="020B0604020202020204" pitchFamily="34" charset="0"/>
              </a:rPr>
              <a:t>37,5</a:t>
            </a:r>
            <a:r>
              <a:rPr lang="sk-SK" dirty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en-GB" dirty="0">
                <a:latin typeface="Arial Narrow" panose="020B0606020202030204" pitchFamily="34" charset="0"/>
                <a:cs typeface="Arial" panose="020B0604020202020204" pitchFamily="34" charset="0"/>
              </a:rPr>
              <a:t>°C</a:t>
            </a:r>
          </a:p>
          <a:p>
            <a:pPr lvl="2"/>
            <a:endParaRPr lang="sk-SK" dirty="0"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lvl="2"/>
            <a:r>
              <a:rPr lang="sk-SK" dirty="0">
                <a:latin typeface="Arial Narrow" panose="020B0606020202030204" pitchFamily="34" charset="0"/>
                <a:cs typeface="Arial" panose="020B0604020202020204" pitchFamily="34" charset="0"/>
              </a:rPr>
              <a:t>t</a:t>
            </a:r>
            <a:r>
              <a:rPr lang="en-GB" dirty="0" err="1">
                <a:latin typeface="Arial Narrow" panose="020B0606020202030204" pitchFamily="34" charset="0"/>
                <a:cs typeface="Arial" panose="020B0604020202020204" pitchFamily="34" charset="0"/>
              </a:rPr>
              <a:t>olerancia</a:t>
            </a:r>
            <a:r>
              <a:rPr lang="en-GB" dirty="0">
                <a:latin typeface="Arial Narrow" panose="020B0606020202030204" pitchFamily="34" charset="0"/>
                <a:cs typeface="Arial" panose="020B0604020202020204" pitchFamily="34" charset="0"/>
              </a:rPr>
              <a:t> ±2 mm</a:t>
            </a:r>
          </a:p>
          <a:p>
            <a:pPr lvl="2"/>
            <a:r>
              <a:rPr lang="en-GB" dirty="0">
                <a:latin typeface="Arial Narrow" panose="020B0606020202030204" pitchFamily="34" charset="0"/>
                <a:cs typeface="Arial" panose="020B0604020202020204" pitchFamily="34" charset="0"/>
              </a:rPr>
              <a:t>76</a:t>
            </a:r>
            <a:r>
              <a:rPr lang="sk-SK" dirty="0">
                <a:latin typeface="Arial Narrow" panose="020B0606020202030204" pitchFamily="34" charset="0"/>
                <a:cs typeface="Arial" panose="020B0604020202020204" pitchFamily="34" charset="0"/>
              </a:rPr>
              <a:t>°</a:t>
            </a:r>
            <a:r>
              <a:rPr lang="en-GB" dirty="0">
                <a:latin typeface="Arial Narrow" panose="020B0606020202030204" pitchFamily="34" charset="0"/>
                <a:cs typeface="Arial" panose="020B0604020202020204" pitchFamily="34" charset="0"/>
              </a:rPr>
              <a:t>24'30''</a:t>
            </a:r>
          </a:p>
        </p:txBody>
      </p:sp>
    </p:spTree>
    <p:extLst>
      <p:ext uri="{BB962C8B-B14F-4D97-AF65-F5344CB8AC3E}">
        <p14:creationId xmlns:p14="http://schemas.microsoft.com/office/powerpoint/2010/main" val="16236736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ukazovatele</a:t>
            </a:r>
            <a:endParaRPr lang="en-GB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>
                <a:latin typeface="Arial Narrow" panose="020B0606020202030204" pitchFamily="34" charset="0"/>
              </a:rPr>
              <a:t>dbať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na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rozlišovanie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jednotiek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i="1" dirty="0" err="1">
                <a:latin typeface="Arial Narrow" panose="020B0606020202030204" pitchFamily="34" charset="0"/>
              </a:rPr>
              <a:t>vzdialenosti</a:t>
            </a:r>
            <a:r>
              <a:rPr lang="en-GB" i="1" dirty="0">
                <a:latin typeface="Arial Narrow" panose="020B0606020202030204" pitchFamily="34" charset="0"/>
              </a:rPr>
              <a:t>, </a:t>
            </a:r>
            <a:r>
              <a:rPr lang="en-GB" i="1" dirty="0" err="1">
                <a:latin typeface="Arial Narrow" panose="020B0606020202030204" pitchFamily="34" charset="0"/>
              </a:rPr>
              <a:t>plochy</a:t>
            </a:r>
            <a:r>
              <a:rPr lang="en-GB" i="1" dirty="0">
                <a:latin typeface="Arial Narrow" panose="020B0606020202030204" pitchFamily="34" charset="0"/>
              </a:rPr>
              <a:t> a </a:t>
            </a:r>
            <a:r>
              <a:rPr lang="en-GB" i="1" dirty="0" err="1">
                <a:latin typeface="Arial Narrow" panose="020B0606020202030204" pitchFamily="34" charset="0"/>
              </a:rPr>
              <a:t>objemu</a:t>
            </a:r>
            <a:endParaRPr lang="en-GB" i="1" dirty="0">
              <a:latin typeface="Arial Narrow" panose="020B0606020202030204" pitchFamily="34" charset="0"/>
            </a:endParaRPr>
          </a:p>
          <a:p>
            <a:r>
              <a:rPr lang="en-GB" dirty="0" err="1">
                <a:latin typeface="Arial Narrow" panose="020B0606020202030204" pitchFamily="34" charset="0"/>
              </a:rPr>
              <a:t>rozlišovať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percentá</a:t>
            </a:r>
            <a:r>
              <a:rPr lang="en-GB" dirty="0">
                <a:latin typeface="Arial Narrow" panose="020B0606020202030204" pitchFamily="34" charset="0"/>
              </a:rPr>
              <a:t> (%) a </a:t>
            </a:r>
            <a:r>
              <a:rPr lang="en-GB" dirty="0" err="1">
                <a:latin typeface="Arial Narrow" panose="020B0606020202030204" pitchFamily="34" charset="0"/>
              </a:rPr>
              <a:t>percentové</a:t>
            </a:r>
            <a:r>
              <a:rPr lang="en-GB" dirty="0">
                <a:latin typeface="Arial Narrow" panose="020B0606020202030204" pitchFamily="34" charset="0"/>
              </a:rPr>
              <a:t> body (p. b.), to </a:t>
            </a:r>
            <a:r>
              <a:rPr lang="en-GB" dirty="0" err="1">
                <a:latin typeface="Arial Narrow" panose="020B0606020202030204" pitchFamily="34" charset="0"/>
              </a:rPr>
              <a:t>isté</a:t>
            </a:r>
            <a:r>
              <a:rPr lang="en-GB" dirty="0">
                <a:latin typeface="Arial Narrow" panose="020B0606020202030204" pitchFamily="34" charset="0"/>
              </a:rPr>
              <a:t> pre </a:t>
            </a:r>
            <a:r>
              <a:rPr lang="en-GB" dirty="0" err="1">
                <a:latin typeface="Arial Narrow" panose="020B0606020202030204" pitchFamily="34" charset="0"/>
              </a:rPr>
              <a:t>promile</a:t>
            </a:r>
            <a:r>
              <a:rPr lang="en-GB" dirty="0">
                <a:latin typeface="Arial Narrow" panose="020B0606020202030204" pitchFamily="34" charset="0"/>
              </a:rPr>
              <a:t> </a:t>
            </a:r>
          </a:p>
          <a:p>
            <a:endParaRPr lang="en-GB" dirty="0">
              <a:latin typeface="Arial Narrow" panose="020B0606020202030204" pitchFamily="34" charset="0"/>
            </a:endParaRPr>
          </a:p>
          <a:p>
            <a:pPr lvl="1"/>
            <a:r>
              <a:rPr lang="en-GB" i="1" dirty="0">
                <a:latin typeface="Arial Narrow" panose="020B0606020202030204" pitchFamily="34" charset="0"/>
              </a:rPr>
              <a:t>pr. 1: </a:t>
            </a:r>
            <a:r>
              <a:rPr lang="en-GB" i="1" dirty="0" err="1">
                <a:latin typeface="Arial Narrow" panose="020B0606020202030204" pitchFamily="34" charset="0"/>
              </a:rPr>
              <a:t>Ak</a:t>
            </a:r>
            <a:r>
              <a:rPr lang="en-GB" i="1" dirty="0">
                <a:latin typeface="Arial Narrow" panose="020B0606020202030204" pitchFamily="34" charset="0"/>
              </a:rPr>
              <a:t> </a:t>
            </a:r>
            <a:r>
              <a:rPr lang="en-GB" i="1" dirty="0" err="1">
                <a:latin typeface="Arial Narrow" panose="020B0606020202030204" pitchFamily="34" charset="0"/>
              </a:rPr>
              <a:t>podiel</a:t>
            </a:r>
            <a:r>
              <a:rPr lang="en-GB" i="1" dirty="0">
                <a:latin typeface="Arial Narrow" panose="020B0606020202030204" pitchFamily="34" charset="0"/>
              </a:rPr>
              <a:t> </a:t>
            </a:r>
            <a:r>
              <a:rPr lang="en-GB" i="1" dirty="0" err="1">
                <a:latin typeface="Arial Narrow" panose="020B0606020202030204" pitchFamily="34" charset="0"/>
              </a:rPr>
              <a:t>dôchodcov</a:t>
            </a:r>
            <a:r>
              <a:rPr lang="en-GB" i="1" dirty="0">
                <a:latin typeface="Arial Narrow" panose="020B0606020202030204" pitchFamily="34" charset="0"/>
              </a:rPr>
              <a:t> v </a:t>
            </a:r>
            <a:r>
              <a:rPr lang="en-GB" i="1" dirty="0" err="1">
                <a:latin typeface="Arial Narrow" panose="020B0606020202030204" pitchFamily="34" charset="0"/>
              </a:rPr>
              <a:t>populácii</a:t>
            </a:r>
            <a:r>
              <a:rPr lang="en-GB" i="1" dirty="0">
                <a:latin typeface="Arial Narrow" panose="020B0606020202030204" pitchFamily="34" charset="0"/>
              </a:rPr>
              <a:t> </a:t>
            </a:r>
            <a:r>
              <a:rPr lang="en-GB" i="1" dirty="0" err="1">
                <a:latin typeface="Arial Narrow" panose="020B0606020202030204" pitchFamily="34" charset="0"/>
              </a:rPr>
              <a:t>vzrastie</a:t>
            </a:r>
            <a:r>
              <a:rPr lang="en-GB" i="1" dirty="0">
                <a:latin typeface="Arial Narrow" panose="020B0606020202030204" pitchFamily="34" charset="0"/>
              </a:rPr>
              <a:t> z 10 % </a:t>
            </a:r>
            <a:r>
              <a:rPr lang="en-GB" i="1" dirty="0" err="1">
                <a:latin typeface="Arial Narrow" panose="020B0606020202030204" pitchFamily="34" charset="0"/>
              </a:rPr>
              <a:t>na</a:t>
            </a:r>
            <a:r>
              <a:rPr lang="en-GB" i="1" dirty="0">
                <a:latin typeface="Arial Narrow" panose="020B0606020202030204" pitchFamily="34" charset="0"/>
              </a:rPr>
              <a:t> 20 %, ide o	</a:t>
            </a:r>
          </a:p>
          <a:p>
            <a:pPr lvl="2"/>
            <a:r>
              <a:rPr lang="en-GB" i="1" dirty="0" err="1">
                <a:latin typeface="Arial Narrow" panose="020B0606020202030204" pitchFamily="34" charset="0"/>
              </a:rPr>
              <a:t>vzrast</a:t>
            </a:r>
            <a:r>
              <a:rPr lang="en-GB" i="1" dirty="0">
                <a:latin typeface="Arial Narrow" panose="020B0606020202030204" pitchFamily="34" charset="0"/>
              </a:rPr>
              <a:t> o 100 % </a:t>
            </a:r>
            <a:r>
              <a:rPr lang="en-GB" i="1" dirty="0" err="1">
                <a:latin typeface="Arial Narrow" panose="020B0606020202030204" pitchFamily="34" charset="0"/>
              </a:rPr>
              <a:t>alebo</a:t>
            </a:r>
            <a:endParaRPr lang="en-GB" i="1" dirty="0">
              <a:latin typeface="Arial Narrow" panose="020B0606020202030204" pitchFamily="34" charset="0"/>
            </a:endParaRPr>
          </a:p>
          <a:p>
            <a:pPr lvl="2"/>
            <a:r>
              <a:rPr lang="en-GB" i="1" dirty="0" err="1">
                <a:latin typeface="Arial Narrow" panose="020B0606020202030204" pitchFamily="34" charset="0"/>
              </a:rPr>
              <a:t>vzrast</a:t>
            </a:r>
            <a:r>
              <a:rPr lang="en-GB" i="1" dirty="0">
                <a:latin typeface="Arial Narrow" panose="020B0606020202030204" pitchFamily="34" charset="0"/>
              </a:rPr>
              <a:t> o 10 </a:t>
            </a:r>
            <a:r>
              <a:rPr lang="en-GB" i="1" dirty="0" err="1">
                <a:latin typeface="Arial Narrow" panose="020B0606020202030204" pitchFamily="34" charset="0"/>
              </a:rPr>
              <a:t>percentových</a:t>
            </a:r>
            <a:r>
              <a:rPr lang="en-GB" i="1" dirty="0">
                <a:latin typeface="Arial Narrow" panose="020B0606020202030204" pitchFamily="34" charset="0"/>
              </a:rPr>
              <a:t> </a:t>
            </a:r>
            <a:r>
              <a:rPr lang="en-GB" i="1" dirty="0" err="1">
                <a:latin typeface="Arial Narrow" panose="020B0606020202030204" pitchFamily="34" charset="0"/>
              </a:rPr>
              <a:t>bodov</a:t>
            </a:r>
            <a:endParaRPr lang="en-GB" i="1" dirty="0">
              <a:latin typeface="Arial Narrow" panose="020B0606020202030204" pitchFamily="34" charset="0"/>
            </a:endParaRPr>
          </a:p>
          <a:p>
            <a:pPr lvl="2"/>
            <a:endParaRPr lang="en-GB" i="1" dirty="0">
              <a:latin typeface="Arial Narrow" panose="020B0606020202030204" pitchFamily="34" charset="0"/>
            </a:endParaRPr>
          </a:p>
          <a:p>
            <a:pPr lvl="1"/>
            <a:r>
              <a:rPr lang="en-GB" i="1" dirty="0">
                <a:latin typeface="Arial Narrow" panose="020B0606020202030204" pitchFamily="34" charset="0"/>
              </a:rPr>
              <a:t>pr. 2: </a:t>
            </a:r>
            <a:r>
              <a:rPr lang="en-GB" i="1" dirty="0" err="1">
                <a:latin typeface="Arial Narrow" panose="020B0606020202030204" pitchFamily="34" charset="0"/>
              </a:rPr>
              <a:t>Ak</a:t>
            </a:r>
            <a:r>
              <a:rPr lang="en-GB" i="1" dirty="0">
                <a:latin typeface="Arial Narrow" panose="020B0606020202030204" pitchFamily="34" charset="0"/>
              </a:rPr>
              <a:t> </a:t>
            </a:r>
            <a:r>
              <a:rPr lang="en-GB" i="1" dirty="0" err="1">
                <a:latin typeface="Arial Narrow" panose="020B0606020202030204" pitchFamily="34" charset="0"/>
              </a:rPr>
              <a:t>podpora</a:t>
            </a:r>
            <a:r>
              <a:rPr lang="en-GB" i="1" dirty="0">
                <a:latin typeface="Arial Narrow" panose="020B0606020202030204" pitchFamily="34" charset="0"/>
              </a:rPr>
              <a:t> </a:t>
            </a:r>
            <a:r>
              <a:rPr lang="en-GB" i="1" dirty="0" err="1">
                <a:latin typeface="Arial Narrow" panose="020B0606020202030204" pitchFamily="34" charset="0"/>
              </a:rPr>
              <a:t>politickej</a:t>
            </a:r>
            <a:r>
              <a:rPr lang="en-GB" i="1" dirty="0">
                <a:latin typeface="Arial Narrow" panose="020B0606020202030204" pitchFamily="34" charset="0"/>
              </a:rPr>
              <a:t> </a:t>
            </a:r>
            <a:r>
              <a:rPr lang="en-GB" i="1" dirty="0" err="1">
                <a:latin typeface="Arial Narrow" panose="020B0606020202030204" pitchFamily="34" charset="0"/>
              </a:rPr>
              <a:t>strany</a:t>
            </a:r>
            <a:r>
              <a:rPr lang="en-GB" i="1" dirty="0">
                <a:latin typeface="Arial Narrow" panose="020B0606020202030204" pitchFamily="34" charset="0"/>
              </a:rPr>
              <a:t> </a:t>
            </a:r>
            <a:r>
              <a:rPr lang="en-GB" i="1" dirty="0" err="1">
                <a:latin typeface="Arial Narrow" panose="020B0606020202030204" pitchFamily="34" charset="0"/>
              </a:rPr>
              <a:t>vo</a:t>
            </a:r>
            <a:r>
              <a:rPr lang="en-GB" i="1" dirty="0">
                <a:latin typeface="Arial Narrow" panose="020B0606020202030204" pitchFamily="34" charset="0"/>
              </a:rPr>
              <a:t> </a:t>
            </a:r>
            <a:r>
              <a:rPr lang="en-GB" i="1" dirty="0" err="1">
                <a:latin typeface="Arial Narrow" panose="020B0606020202030204" pitchFamily="34" charset="0"/>
              </a:rPr>
              <a:t>voľbách</a:t>
            </a:r>
            <a:r>
              <a:rPr lang="en-GB" i="1" dirty="0">
                <a:latin typeface="Arial Narrow" panose="020B0606020202030204" pitchFamily="34" charset="0"/>
              </a:rPr>
              <a:t> </a:t>
            </a:r>
            <a:r>
              <a:rPr lang="en-GB" i="1" dirty="0" err="1">
                <a:latin typeface="Arial Narrow" panose="020B0606020202030204" pitchFamily="34" charset="0"/>
              </a:rPr>
              <a:t>poklesne</a:t>
            </a:r>
            <a:r>
              <a:rPr lang="en-GB" i="1" dirty="0">
                <a:latin typeface="Arial Narrow" panose="020B0606020202030204" pitchFamily="34" charset="0"/>
              </a:rPr>
              <a:t> z 30 % </a:t>
            </a:r>
            <a:r>
              <a:rPr lang="en-GB" i="1" dirty="0" err="1">
                <a:latin typeface="Arial Narrow" panose="020B0606020202030204" pitchFamily="34" charset="0"/>
              </a:rPr>
              <a:t>na</a:t>
            </a:r>
            <a:r>
              <a:rPr lang="en-GB" i="1" dirty="0">
                <a:latin typeface="Arial Narrow" panose="020B0606020202030204" pitchFamily="34" charset="0"/>
              </a:rPr>
              <a:t> 15 %, ide o</a:t>
            </a:r>
          </a:p>
          <a:p>
            <a:pPr lvl="2"/>
            <a:r>
              <a:rPr lang="en-GB" i="1" dirty="0" err="1">
                <a:latin typeface="Arial Narrow" panose="020B0606020202030204" pitchFamily="34" charset="0"/>
              </a:rPr>
              <a:t>pokles</a:t>
            </a:r>
            <a:r>
              <a:rPr lang="en-GB" i="1" dirty="0">
                <a:latin typeface="Arial Narrow" panose="020B0606020202030204" pitchFamily="34" charset="0"/>
              </a:rPr>
              <a:t> o 50 % </a:t>
            </a:r>
            <a:r>
              <a:rPr lang="en-GB" i="1" dirty="0" err="1">
                <a:latin typeface="Arial Narrow" panose="020B0606020202030204" pitchFamily="34" charset="0"/>
              </a:rPr>
              <a:t>alebo</a:t>
            </a:r>
            <a:endParaRPr lang="en-GB" i="1" dirty="0">
              <a:latin typeface="Arial Narrow" panose="020B0606020202030204" pitchFamily="34" charset="0"/>
            </a:endParaRPr>
          </a:p>
          <a:p>
            <a:pPr lvl="2"/>
            <a:r>
              <a:rPr lang="en-GB" i="1" dirty="0" err="1">
                <a:latin typeface="Arial Narrow" panose="020B0606020202030204" pitchFamily="34" charset="0"/>
              </a:rPr>
              <a:t>pokles</a:t>
            </a:r>
            <a:r>
              <a:rPr lang="en-GB" i="1" dirty="0">
                <a:latin typeface="Arial Narrow" panose="020B0606020202030204" pitchFamily="34" charset="0"/>
              </a:rPr>
              <a:t> o 15 p. b. </a:t>
            </a:r>
          </a:p>
        </p:txBody>
      </p:sp>
    </p:spTree>
    <p:extLst>
      <p:ext uri="{BB962C8B-B14F-4D97-AF65-F5344CB8AC3E}">
        <p14:creationId xmlns:p14="http://schemas.microsoft.com/office/powerpoint/2010/main" val="12146716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gramatika</a:t>
            </a:r>
            <a:endParaRPr lang="en-GB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628650" y="1825625"/>
            <a:ext cx="8515350" cy="4351338"/>
          </a:xfrm>
        </p:spPr>
        <p:txBody>
          <a:bodyPr/>
          <a:lstStyle/>
          <a:p>
            <a:r>
              <a:rPr lang="sk-SK" dirty="0">
                <a:latin typeface="Arial Narrow" panose="020B0606020202030204" pitchFamily="34" charset="0"/>
                <a:hlinkClick r:id="rId2"/>
              </a:rPr>
              <a:t>chyby, ktorým sa treba vyhnúť</a:t>
            </a:r>
            <a:endParaRPr lang="en-GB" dirty="0">
              <a:latin typeface="Arial Narrow" panose="020B0606020202030204" pitchFamily="34" charset="0"/>
            </a:endParaRPr>
          </a:p>
          <a:p>
            <a:r>
              <a:rPr lang="sk-SK" dirty="0">
                <a:latin typeface="Arial Narrow" panose="020B0606020202030204" pitchFamily="34" charset="0"/>
              </a:rPr>
              <a:t>radové číslovky</a:t>
            </a:r>
          </a:p>
          <a:p>
            <a:pPr lvl="1"/>
            <a:r>
              <a:rPr lang="sk-SK" dirty="0">
                <a:latin typeface="Arial Narrow" panose="020B0606020202030204" pitchFamily="34" charset="0"/>
              </a:rPr>
              <a:t>za číselným vyjadrením sa uvádza bodka (dvadsiaty prvý = 21.)</a:t>
            </a:r>
          </a:p>
          <a:p>
            <a:pPr lvl="1"/>
            <a:r>
              <a:rPr lang="sk-SK" dirty="0">
                <a:solidFill>
                  <a:srgbClr val="FF0000"/>
                </a:solidFill>
                <a:latin typeface="Arial Narrow" panose="020B0606020202030204" pitchFamily="34" charset="0"/>
              </a:rPr>
              <a:t>časté chyby: </a:t>
            </a:r>
            <a:r>
              <a:rPr lang="sk-SK" i="1" dirty="0">
                <a:solidFill>
                  <a:srgbClr val="FF0000"/>
                </a:solidFill>
                <a:latin typeface="Arial Narrow" panose="020B0606020202030204" pitchFamily="34" charset="0"/>
              </a:rPr>
              <a:t>V 50-tych rokoch 20. storočia.</a:t>
            </a:r>
          </a:p>
          <a:p>
            <a:pPr lvl="1"/>
            <a:r>
              <a:rPr lang="sk-SK" dirty="0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</a:rPr>
              <a:t>správne: </a:t>
            </a:r>
            <a:r>
              <a:rPr lang="sk-SK" i="1" dirty="0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</a:rPr>
              <a:t>V 50. rokoch 20. storočia.</a:t>
            </a:r>
          </a:p>
          <a:p>
            <a:r>
              <a:rPr lang="sk-SK" dirty="0">
                <a:latin typeface="Arial Narrow" panose="020B0606020202030204" pitchFamily="34" charset="0"/>
              </a:rPr>
              <a:t>opakovanie a frekvencia</a:t>
            </a:r>
          </a:p>
          <a:p>
            <a:pPr lvl="1"/>
            <a:r>
              <a:rPr lang="sk-SK" dirty="0">
                <a:latin typeface="Arial Narrow" panose="020B0606020202030204" pitchFamily="34" charset="0"/>
              </a:rPr>
              <a:t>1245-krát, slovom </a:t>
            </a:r>
            <a:r>
              <a:rPr lang="sk-SK" dirty="0" err="1">
                <a:latin typeface="Arial Narrow" panose="020B0606020202030204" pitchFamily="34" charset="0"/>
              </a:rPr>
              <a:t>tisícdvestoštyridsaťpäťkrát</a:t>
            </a:r>
            <a:r>
              <a:rPr lang="sk-SK" dirty="0">
                <a:latin typeface="Arial Narrow" panose="020B0606020202030204" pitchFamily="34" charset="0"/>
              </a:rPr>
              <a:t>; mnohokrát (spolu)</a:t>
            </a:r>
          </a:p>
          <a:p>
            <a:pPr lvl="1"/>
            <a:r>
              <a:rPr lang="sk-SK" dirty="0">
                <a:latin typeface="Arial Narrow" panose="020B0606020202030204" pitchFamily="34" charset="0"/>
              </a:rPr>
              <a:t>1245 ráz, slovom tisícdvestoštyridsaťpäť ráz; mnoho ráz (oddelene)</a:t>
            </a:r>
            <a:endParaRPr lang="sk-SK" i="1" dirty="0">
              <a:latin typeface="Arial Narrow" panose="020B0606020202030204" pitchFamily="34" charset="0"/>
            </a:endParaRPr>
          </a:p>
          <a:p>
            <a:pPr lvl="1"/>
            <a:r>
              <a:rPr lang="sk-SK" i="1" dirty="0">
                <a:latin typeface="Arial Narrow" panose="020B0606020202030204" pitchFamily="34" charset="0"/>
              </a:rPr>
              <a:t>„častokrát“ (??)</a:t>
            </a:r>
          </a:p>
          <a:p>
            <a:r>
              <a:rPr lang="sk-SK" dirty="0">
                <a:latin typeface="Arial Narrow" panose="020B0606020202030204" pitchFamily="34" charset="0"/>
              </a:rPr>
              <a:t>spojené prídavné mená</a:t>
            </a:r>
          </a:p>
          <a:p>
            <a:pPr lvl="1"/>
            <a:r>
              <a:rPr lang="sk-SK" dirty="0">
                <a:latin typeface="Arial Narrow" panose="020B0606020202030204" pitchFamily="34" charset="0"/>
              </a:rPr>
              <a:t>ekonomická geografia </a:t>
            </a:r>
            <a:r>
              <a:rPr lang="sk-SK" dirty="0">
                <a:latin typeface="Arial Narrow" panose="020B0606020202030204" pitchFamily="34" charset="0"/>
                <a:sym typeface="Wingdings" panose="05000000000000000000" pitchFamily="2" charset="2"/>
              </a:rPr>
              <a:t> </a:t>
            </a:r>
            <a:r>
              <a:rPr lang="sk-SK" dirty="0" err="1">
                <a:latin typeface="Arial Narrow" panose="020B0606020202030204" pitchFamily="34" charset="0"/>
                <a:sym typeface="Wingdings" panose="05000000000000000000" pitchFamily="2" charset="2"/>
              </a:rPr>
              <a:t>ekonomickogeografický</a:t>
            </a:r>
            <a:r>
              <a:rPr lang="sk-SK" dirty="0">
                <a:latin typeface="Arial Narrow" panose="020B0606020202030204" pitchFamily="34" charset="0"/>
                <a:sym typeface="Wingdings" panose="05000000000000000000" pitchFamily="2" charset="2"/>
              </a:rPr>
              <a:t> </a:t>
            </a:r>
            <a:r>
              <a:rPr lang="sk-SK" sz="1500" dirty="0">
                <a:latin typeface="Arial Narrow" panose="020B0606020202030204" pitchFamily="34" charset="0"/>
                <a:sym typeface="Wingdings" panose="05000000000000000000" pitchFamily="2" charset="2"/>
              </a:rPr>
              <a:t>(tiež </a:t>
            </a:r>
            <a:r>
              <a:rPr lang="sk-SK" sz="1500" dirty="0" err="1">
                <a:latin typeface="Arial Narrow" panose="020B0606020202030204" pitchFamily="34" charset="0"/>
                <a:sym typeface="Wingdings" panose="05000000000000000000" pitchFamily="2" charset="2"/>
              </a:rPr>
              <a:t>fyzickogeografický</a:t>
            </a:r>
            <a:r>
              <a:rPr lang="sk-SK" sz="1500" dirty="0">
                <a:latin typeface="Arial Narrow" panose="020B0606020202030204" pitchFamily="34" charset="0"/>
                <a:sym typeface="Wingdings" panose="05000000000000000000" pitchFamily="2" charset="2"/>
              </a:rPr>
              <a:t>, </a:t>
            </a:r>
            <a:r>
              <a:rPr lang="sk-SK" sz="1500" dirty="0" err="1">
                <a:latin typeface="Arial Narrow" panose="020B0606020202030204" pitchFamily="34" charset="0"/>
                <a:sym typeface="Wingdings" panose="05000000000000000000" pitchFamily="2" charset="2"/>
              </a:rPr>
              <a:t>regionálnogeografický</a:t>
            </a:r>
            <a:r>
              <a:rPr lang="sk-SK" sz="1500" dirty="0">
                <a:latin typeface="Arial Narrow" panose="020B0606020202030204" pitchFamily="34" charset="0"/>
                <a:sym typeface="Wingdings" panose="05000000000000000000" pitchFamily="2" charset="2"/>
              </a:rPr>
              <a:t>...)</a:t>
            </a:r>
          </a:p>
          <a:p>
            <a:pPr lvl="1"/>
            <a:r>
              <a:rPr lang="sk-SK" dirty="0">
                <a:latin typeface="Arial Narrow" panose="020B0606020202030204" pitchFamily="34" charset="0"/>
                <a:sym typeface="Wingdings" panose="05000000000000000000" pitchFamily="2" charset="2"/>
              </a:rPr>
              <a:t>ekonomika a geografia  ekonomicko-geografický </a:t>
            </a:r>
            <a:r>
              <a:rPr lang="sk-SK" sz="1500" dirty="0">
                <a:latin typeface="Arial Narrow" panose="020B0606020202030204" pitchFamily="34" charset="0"/>
                <a:sym typeface="Wingdings" panose="05000000000000000000" pitchFamily="2" charset="2"/>
              </a:rPr>
              <a:t>(tiež biologicko-geografický...)</a:t>
            </a:r>
            <a:endParaRPr lang="sk-SK" sz="1500" dirty="0">
              <a:latin typeface="Arial Narrow" panose="020B0606020202030204" pitchFamily="34" charset="0"/>
            </a:endParaRPr>
          </a:p>
          <a:p>
            <a:pPr marL="342900" lvl="1" indent="0">
              <a:buNone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8724098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jazykové lap</a:t>
            </a:r>
            <a:r>
              <a:rPr lang="en-GB" dirty="0"/>
              <a:t>s</a:t>
            </a:r>
            <a:r>
              <a:rPr lang="sk-SK" dirty="0" err="1"/>
              <a:t>usy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k-SK" dirty="0">
                <a:latin typeface="Arial Narrow" panose="020B0606020202030204" pitchFamily="34" charset="0"/>
              </a:rPr>
              <a:t>často používané nesprávne, nezmyselné slová:</a:t>
            </a:r>
          </a:p>
          <a:p>
            <a:pPr lvl="1"/>
            <a:r>
              <a:rPr lang="sk-SK" dirty="0">
                <a:latin typeface="Arial Narrow" panose="020B0606020202030204" pitchFamily="34" charset="0"/>
              </a:rPr>
              <a:t>častokrát --&gt; </a:t>
            </a:r>
            <a:r>
              <a:rPr lang="sk-SK" i="1" dirty="0">
                <a:latin typeface="Arial Narrow" panose="020B0606020202030204" pitchFamily="34" charset="0"/>
              </a:rPr>
              <a:t>často, mnohokrát</a:t>
            </a:r>
            <a:endParaRPr lang="en-GB" i="1" dirty="0">
              <a:latin typeface="Arial Narrow" panose="020B0606020202030204" pitchFamily="34" charset="0"/>
            </a:endParaRPr>
          </a:p>
          <a:p>
            <a:pPr lvl="1"/>
            <a:endParaRPr lang="sk-SK" dirty="0">
              <a:latin typeface="Arial Narrow" panose="020B0606020202030204" pitchFamily="34" charset="0"/>
            </a:endParaRPr>
          </a:p>
          <a:p>
            <a:r>
              <a:rPr lang="sk-SK" dirty="0">
                <a:latin typeface="Arial Narrow" panose="020B0606020202030204" pitchFamily="34" charset="0"/>
              </a:rPr>
              <a:t>chybné preklady z češtiny, bohemizmy</a:t>
            </a:r>
          </a:p>
          <a:p>
            <a:pPr lvl="1"/>
            <a:r>
              <a:rPr lang="en-GB" dirty="0" err="1">
                <a:latin typeface="Arial Narrow" panose="020B0606020202030204" pitchFamily="34" charset="0"/>
              </a:rPr>
              <a:t>zem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sk-SK" dirty="0">
                <a:latin typeface="Arial Narrow" panose="020B0606020202030204" pitchFamily="34" charset="0"/>
                <a:sym typeface="Wingdings" panose="05000000000000000000" pitchFamily="2" charset="2"/>
              </a:rPr>
              <a:t>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ke</a:t>
            </a:r>
            <a:r>
              <a:rPr lang="sk-SK" dirty="0">
                <a:latin typeface="Arial Narrow" panose="020B0606020202030204" pitchFamily="34" charset="0"/>
              </a:rPr>
              <a:t>ď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máme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na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mysli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i="1" dirty="0" err="1">
                <a:latin typeface="Arial Narrow" panose="020B0606020202030204" pitchFamily="34" charset="0"/>
              </a:rPr>
              <a:t>krajinu</a:t>
            </a:r>
            <a:r>
              <a:rPr lang="en-GB" i="1" dirty="0">
                <a:latin typeface="Arial Narrow" panose="020B0606020202030204" pitchFamily="34" charset="0"/>
              </a:rPr>
              <a:t>, </a:t>
            </a:r>
            <a:r>
              <a:rPr lang="en-GB" i="1" dirty="0" err="1">
                <a:latin typeface="Arial Narrow" panose="020B0606020202030204" pitchFamily="34" charset="0"/>
              </a:rPr>
              <a:t>štát</a:t>
            </a:r>
            <a:endParaRPr lang="sk-SK" i="1" dirty="0">
              <a:latin typeface="Arial Narrow" panose="020B0606020202030204" pitchFamily="34" charset="0"/>
            </a:endParaRPr>
          </a:p>
          <a:p>
            <a:pPr lvl="1"/>
            <a:r>
              <a:rPr lang="sk-SK" dirty="0">
                <a:latin typeface="Arial Narrow" panose="020B0606020202030204" pitchFamily="34" charset="0"/>
              </a:rPr>
              <a:t>jedná sa o </a:t>
            </a:r>
            <a:r>
              <a:rPr lang="sk-SK" dirty="0">
                <a:latin typeface="Arial Narrow" panose="020B0606020202030204" pitchFamily="34" charset="0"/>
                <a:sym typeface="Wingdings" panose="05000000000000000000" pitchFamily="2" charset="2"/>
              </a:rPr>
              <a:t></a:t>
            </a:r>
            <a:r>
              <a:rPr lang="sk-SK" dirty="0">
                <a:latin typeface="Arial Narrow" panose="020B0606020202030204" pitchFamily="34" charset="0"/>
              </a:rPr>
              <a:t> </a:t>
            </a:r>
            <a:r>
              <a:rPr lang="sk-SK" i="1" dirty="0">
                <a:latin typeface="Arial Narrow" panose="020B0606020202030204" pitchFamily="34" charset="0"/>
              </a:rPr>
              <a:t>ide o </a:t>
            </a:r>
          </a:p>
          <a:p>
            <a:pPr lvl="1"/>
            <a:r>
              <a:rPr lang="sk-SK" dirty="0">
                <a:latin typeface="Arial Narrow" panose="020B0606020202030204" pitchFamily="34" charset="0"/>
              </a:rPr>
              <a:t>pojednávať </a:t>
            </a:r>
            <a:r>
              <a:rPr lang="sk-SK" dirty="0">
                <a:latin typeface="Arial Narrow" panose="020B0606020202030204" pitchFamily="34" charset="0"/>
                <a:sym typeface="Wingdings" panose="05000000000000000000" pitchFamily="2" charset="2"/>
              </a:rPr>
              <a:t> </a:t>
            </a:r>
            <a:r>
              <a:rPr lang="sk-SK" i="1" dirty="0">
                <a:latin typeface="Arial Narrow" panose="020B0606020202030204" pitchFamily="34" charset="0"/>
              </a:rPr>
              <a:t>rozoberať, venovať sa, zameriavať sa</a:t>
            </a:r>
          </a:p>
          <a:p>
            <a:pPr lvl="1"/>
            <a:r>
              <a:rPr lang="sk-SK" i="1" dirty="0">
                <a:latin typeface="Arial Narrow" panose="020B0606020202030204" pitchFamily="34" charset="0"/>
              </a:rPr>
              <a:t>zdieľať </a:t>
            </a:r>
            <a:r>
              <a:rPr lang="sk-SK" dirty="0">
                <a:latin typeface="Arial Narrow" panose="020B0606020202030204" pitchFamily="34" charset="0"/>
                <a:sym typeface="Wingdings" panose="05000000000000000000" pitchFamily="2" charset="2"/>
              </a:rPr>
              <a:t></a:t>
            </a:r>
            <a:r>
              <a:rPr lang="sk-SK" i="1" dirty="0">
                <a:latin typeface="Arial Narrow" panose="020B0606020202030204" pitchFamily="34" charset="0"/>
              </a:rPr>
              <a:t> </a:t>
            </a:r>
            <a:r>
              <a:rPr lang="sk-SK" i="1" dirty="0">
                <a:latin typeface="Arial Narrow" panose="020B0606020202030204" pitchFamily="34" charset="0"/>
                <a:hlinkClick r:id="rId2"/>
              </a:rPr>
              <a:t>???</a:t>
            </a:r>
            <a:endParaRPr lang="sk-SK" i="1" dirty="0">
              <a:latin typeface="Arial Narrow" panose="020B0606020202030204" pitchFamily="34" charset="0"/>
            </a:endParaRPr>
          </a:p>
          <a:p>
            <a:pPr lvl="1"/>
            <a:r>
              <a:rPr lang="sk-SK" dirty="0">
                <a:latin typeface="Arial Narrow" panose="020B0606020202030204" pitchFamily="34" charset="0"/>
              </a:rPr>
              <a:t>výuka</a:t>
            </a:r>
            <a:r>
              <a:rPr lang="sk-SK" i="1" dirty="0">
                <a:latin typeface="Arial Narrow" panose="020B0606020202030204" pitchFamily="34" charset="0"/>
              </a:rPr>
              <a:t> </a:t>
            </a:r>
            <a:r>
              <a:rPr lang="sk-SK" dirty="0">
                <a:latin typeface="Arial Narrow" panose="020B0606020202030204" pitchFamily="34" charset="0"/>
                <a:sym typeface="Wingdings" panose="05000000000000000000" pitchFamily="2" charset="2"/>
              </a:rPr>
              <a:t> </a:t>
            </a:r>
            <a:r>
              <a:rPr lang="sk-SK" i="1" dirty="0">
                <a:latin typeface="Arial Narrow" panose="020B0606020202030204" pitchFamily="34" charset="0"/>
                <a:sym typeface="Wingdings" panose="05000000000000000000" pitchFamily="2" charset="2"/>
              </a:rPr>
              <a:t>výučba</a:t>
            </a:r>
          </a:p>
          <a:p>
            <a:pPr lvl="1"/>
            <a:r>
              <a:rPr lang="sk-SK" dirty="0" err="1">
                <a:latin typeface="Arial Narrow" panose="020B0606020202030204" pitchFamily="34" charset="0"/>
                <a:sym typeface="Wingdings" panose="05000000000000000000" pitchFamily="2" charset="2"/>
              </a:rPr>
              <a:t>slovenština</a:t>
            </a:r>
            <a:r>
              <a:rPr lang="sk-SK" dirty="0">
                <a:latin typeface="Arial Narrow" panose="020B0606020202030204" pitchFamily="34" charset="0"/>
                <a:sym typeface="Wingdings" panose="05000000000000000000" pitchFamily="2" charset="2"/>
              </a:rPr>
              <a:t>, </a:t>
            </a:r>
            <a:r>
              <a:rPr lang="sk-SK" dirty="0" err="1">
                <a:latin typeface="Arial Narrow" panose="020B0606020202030204" pitchFamily="34" charset="0"/>
                <a:sym typeface="Wingdings" panose="05000000000000000000" pitchFamily="2" charset="2"/>
              </a:rPr>
              <a:t>portugalština</a:t>
            </a:r>
            <a:r>
              <a:rPr lang="sk-SK" dirty="0">
                <a:latin typeface="Arial Narrow" panose="020B0606020202030204" pitchFamily="34" charset="0"/>
                <a:sym typeface="Wingdings" panose="05000000000000000000" pitchFamily="2" charset="2"/>
              </a:rPr>
              <a:t>... </a:t>
            </a:r>
            <a:r>
              <a:rPr lang="sk-SK" i="1" dirty="0">
                <a:latin typeface="Arial Narrow" panose="020B0606020202030204" pitchFamily="34" charset="0"/>
              </a:rPr>
              <a:t> </a:t>
            </a:r>
            <a:r>
              <a:rPr lang="sk-SK" dirty="0">
                <a:latin typeface="Arial Narrow" panose="020B0606020202030204" pitchFamily="34" charset="0"/>
                <a:sym typeface="Wingdings" panose="05000000000000000000" pitchFamily="2" charset="2"/>
              </a:rPr>
              <a:t> slovenčina, portugalčina...</a:t>
            </a:r>
            <a:endParaRPr lang="sk-SK" dirty="0">
              <a:latin typeface="Arial Narrow" panose="020B0606020202030204" pitchFamily="34" charset="0"/>
            </a:endParaRPr>
          </a:p>
          <a:p>
            <a:endParaRPr lang="sk-SK" i="1" dirty="0">
              <a:latin typeface="Arial Narrow" panose="020B0606020202030204" pitchFamily="34" charset="0"/>
            </a:endParaRPr>
          </a:p>
          <a:p>
            <a:r>
              <a:rPr lang="sk-SK" dirty="0">
                <a:latin typeface="Arial Narrow" panose="020B0606020202030204" pitchFamily="34" charset="0"/>
              </a:rPr>
              <a:t>chybné preklady z angličtiny (alebo do angličtiny)</a:t>
            </a:r>
          </a:p>
          <a:p>
            <a:pPr lvl="1"/>
            <a:r>
              <a:rPr lang="sk-SK" dirty="0" err="1">
                <a:latin typeface="Arial Narrow" panose="020B0606020202030204" pitchFamily="34" charset="0"/>
              </a:rPr>
              <a:t>industry</a:t>
            </a:r>
            <a:r>
              <a:rPr lang="sk-SK" dirty="0">
                <a:latin typeface="Arial Narrow" panose="020B0606020202030204" pitchFamily="34" charset="0"/>
              </a:rPr>
              <a:t> </a:t>
            </a:r>
            <a:r>
              <a:rPr lang="sk-SK" dirty="0">
                <a:latin typeface="Arial Narrow" panose="020B0606020202030204" pitchFamily="34" charset="0"/>
                <a:sym typeface="Wingdings" panose="05000000000000000000" pitchFamily="2" charset="2"/>
              </a:rPr>
              <a:t> </a:t>
            </a:r>
            <a:r>
              <a:rPr lang="sk-SK" i="1" dirty="0">
                <a:latin typeface="Arial Narrow" panose="020B0606020202030204" pitchFamily="34" charset="0"/>
                <a:sym typeface="Wingdings" panose="05000000000000000000" pitchFamily="2" charset="2"/>
              </a:rPr>
              <a:t>odvetvie, hospodárstvo, priemysel, sektor...</a:t>
            </a:r>
          </a:p>
          <a:p>
            <a:pPr lvl="1"/>
            <a:r>
              <a:rPr lang="sk-SK" dirty="0" err="1">
                <a:latin typeface="Arial Narrow" panose="020B0606020202030204" pitchFamily="34" charset="0"/>
                <a:sym typeface="Wingdings" panose="05000000000000000000" pitchFamily="2" charset="2"/>
              </a:rPr>
              <a:t>basin</a:t>
            </a:r>
            <a:r>
              <a:rPr lang="sk-SK" dirty="0">
                <a:latin typeface="Arial Narrow" panose="020B0606020202030204" pitchFamily="34" charset="0"/>
                <a:sym typeface="Wingdings" panose="05000000000000000000" pitchFamily="2" charset="2"/>
              </a:rPr>
              <a:t>  </a:t>
            </a:r>
            <a:r>
              <a:rPr lang="sk-SK" i="1" dirty="0">
                <a:latin typeface="Arial Narrow" panose="020B0606020202030204" pitchFamily="34" charset="0"/>
                <a:sym typeface="Wingdings" panose="05000000000000000000" pitchFamily="2" charset="2"/>
              </a:rPr>
              <a:t>povodie, kotlina, údolie, panva...</a:t>
            </a:r>
          </a:p>
          <a:p>
            <a:pPr lvl="1"/>
            <a:r>
              <a:rPr lang="sk-SK" dirty="0" err="1">
                <a:latin typeface="Arial Narrow" panose="020B0606020202030204" pitchFamily="34" charset="0"/>
                <a:sym typeface="Wingdings" panose="05000000000000000000" pitchFamily="2" charset="2"/>
              </a:rPr>
              <a:t>field</a:t>
            </a:r>
            <a:r>
              <a:rPr lang="sk-SK" dirty="0">
                <a:latin typeface="Arial Narrow" panose="020B0606020202030204" pitchFamily="34" charset="0"/>
                <a:sym typeface="Wingdings" panose="05000000000000000000" pitchFamily="2" charset="2"/>
              </a:rPr>
              <a:t>  pole, ložisko, výskumná oblasť, terén (</a:t>
            </a:r>
            <a:r>
              <a:rPr lang="sk-SK" dirty="0" err="1">
                <a:latin typeface="Arial Narrow" panose="020B0606020202030204" pitchFamily="34" charset="0"/>
                <a:sym typeface="Wingdings" panose="05000000000000000000" pitchFamily="2" charset="2"/>
              </a:rPr>
              <a:t>field</a:t>
            </a:r>
            <a:r>
              <a:rPr lang="sk-SK" dirty="0">
                <a:latin typeface="Arial Narrow" panose="020B0606020202030204" pitchFamily="34" charset="0"/>
                <a:sym typeface="Wingdings" panose="05000000000000000000" pitchFamily="2" charset="2"/>
              </a:rPr>
              <a:t> </a:t>
            </a:r>
            <a:r>
              <a:rPr lang="sk-SK" dirty="0" err="1">
                <a:latin typeface="Arial Narrow" panose="020B0606020202030204" pitchFamily="34" charset="0"/>
                <a:sym typeface="Wingdings" panose="05000000000000000000" pitchFamily="2" charset="2"/>
              </a:rPr>
              <a:t>research</a:t>
            </a:r>
            <a:r>
              <a:rPr lang="sk-SK" dirty="0">
                <a:latin typeface="Arial Narrow" panose="020B0606020202030204" pitchFamily="34" charset="0"/>
                <a:sym typeface="Wingdings" panose="05000000000000000000" pitchFamily="2" charset="2"/>
              </a:rPr>
              <a:t>)</a:t>
            </a:r>
          </a:p>
          <a:p>
            <a:pPr lvl="1"/>
            <a:r>
              <a:rPr lang="sk-SK" dirty="0">
                <a:latin typeface="Arial Narrow" panose="020B0606020202030204" pitchFamily="34" charset="0"/>
                <a:sym typeface="Wingdings" panose="05000000000000000000" pitchFamily="2" charset="2"/>
              </a:rPr>
              <a:t>stream  </a:t>
            </a:r>
            <a:r>
              <a:rPr lang="sk-SK" dirty="0" err="1">
                <a:latin typeface="Arial Narrow" panose="020B0606020202030204" pitchFamily="34" charset="0"/>
                <a:sym typeface="Wingdings" panose="05000000000000000000" pitchFamily="2" charset="2"/>
              </a:rPr>
              <a:t>prud</a:t>
            </a:r>
            <a:r>
              <a:rPr lang="sk-SK" dirty="0">
                <a:latin typeface="Arial Narrow" panose="020B0606020202030204" pitchFamily="34" charset="0"/>
                <a:sym typeface="Wingdings" panose="05000000000000000000" pitchFamily="2" charset="2"/>
              </a:rPr>
              <a:t>, potok, tok </a:t>
            </a:r>
            <a:endParaRPr lang="sk-SK" i="1" dirty="0">
              <a:latin typeface="Arial Narrow" panose="020B0606020202030204" pitchFamily="34" charset="0"/>
              <a:sym typeface="Wingdings" panose="05000000000000000000" pitchFamily="2" charset="2"/>
            </a:endParaRPr>
          </a:p>
          <a:p>
            <a:pPr lvl="5"/>
            <a:endParaRPr lang="sk-SK" sz="400" i="1" dirty="0">
              <a:latin typeface="Arial Narrow" panose="020B0606020202030204" pitchFamily="34" charset="0"/>
            </a:endParaRPr>
          </a:p>
          <a:p>
            <a:pPr lvl="1"/>
            <a:r>
              <a:rPr lang="sk-SK" i="1" dirty="0">
                <a:latin typeface="Arial Narrow" panose="020B0606020202030204" pitchFamily="34" charset="0"/>
              </a:rPr>
              <a:t>dochádzka </a:t>
            </a:r>
            <a:r>
              <a:rPr lang="sk-SK" dirty="0">
                <a:latin typeface="Arial Narrow" panose="020B0606020202030204" pitchFamily="34" charset="0"/>
                <a:sym typeface="Wingdings" panose="05000000000000000000" pitchFamily="2" charset="2"/>
              </a:rPr>
              <a:t> </a:t>
            </a:r>
            <a:r>
              <a:rPr lang="sk-SK" dirty="0" err="1">
                <a:latin typeface="Arial Narrow" panose="020B0606020202030204" pitchFamily="34" charset="0"/>
                <a:sym typeface="Wingdings" panose="05000000000000000000" pitchFamily="2" charset="2"/>
              </a:rPr>
              <a:t>commuting</a:t>
            </a:r>
            <a:r>
              <a:rPr lang="sk-SK" dirty="0">
                <a:latin typeface="Arial Narrow" panose="020B0606020202030204" pitchFamily="34" charset="0"/>
                <a:sym typeface="Wingdings" panose="05000000000000000000" pitchFamily="2" charset="2"/>
              </a:rPr>
              <a:t>, </a:t>
            </a:r>
            <a:r>
              <a:rPr lang="sk-SK" dirty="0" err="1">
                <a:latin typeface="Arial Narrow" panose="020B0606020202030204" pitchFamily="34" charset="0"/>
                <a:sym typeface="Wingdings" panose="05000000000000000000" pitchFamily="2" charset="2"/>
              </a:rPr>
              <a:t>attendance</a:t>
            </a:r>
            <a:endParaRPr lang="sk-SK" dirty="0">
              <a:latin typeface="Arial Narrow" panose="020B0606020202030204" pitchFamily="34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0893831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8BB0D0-32C1-DBD6-D5D7-B207ACC426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BAC78E3-1E6A-9C6B-8832-F92C85BE35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terminologické lap</a:t>
            </a:r>
            <a:r>
              <a:rPr lang="en-GB" dirty="0"/>
              <a:t>s</a:t>
            </a:r>
            <a:r>
              <a:rPr lang="sk-SK" dirty="0" err="1"/>
              <a:t>usy</a:t>
            </a:r>
            <a:endParaRPr lang="sk-SK" dirty="0"/>
          </a:p>
        </p:txBody>
      </p:sp>
      <p:sp>
        <p:nvSpPr>
          <p:cNvPr id="3" name="Zástupný symbol obsahu 2">
            <a:extLst>
              <a:ext uri="{FF2B5EF4-FFF2-40B4-BE49-F238E27FC236}">
                <a16:creationId xmlns:a16="http://schemas.microsoft.com/office/drawing/2014/main" id="{AC9FD09A-C2A2-AA08-3FD4-02528FB1EB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4"/>
            <a:ext cx="8479854" cy="4483695"/>
          </a:xfrm>
        </p:spPr>
        <p:txBody>
          <a:bodyPr>
            <a:normAutofit fontScale="92500" lnSpcReduction="10000"/>
          </a:bodyPr>
          <a:lstStyle/>
          <a:p>
            <a:r>
              <a:rPr lang="sk-SK" dirty="0">
                <a:latin typeface="Arial Narrow" panose="020B0606020202030204" pitchFamily="34" charset="0"/>
              </a:rPr>
              <a:t>Rozlišovanie medzi spojitými (hromadnými) a diskrétnymi (individuálnymi) pojmami</a:t>
            </a:r>
            <a:endParaRPr lang="sk-SK" dirty="0">
              <a:latin typeface="Arial Narrow" panose="020B0606020202030204" pitchFamily="34" charset="0"/>
              <a:sym typeface="Wingdings" panose="05000000000000000000" pitchFamily="2" charset="2"/>
            </a:endParaRPr>
          </a:p>
          <a:p>
            <a:pPr lvl="1"/>
            <a:r>
              <a:rPr lang="sk-SK" dirty="0">
                <a:latin typeface="Arial Narrow" panose="020B0606020202030204" pitchFamily="34" charset="0"/>
              </a:rPr>
              <a:t>obyvateľstvo ≠ obyvatelia</a:t>
            </a:r>
          </a:p>
          <a:p>
            <a:pPr lvl="1"/>
            <a:r>
              <a:rPr lang="sk-SK" dirty="0">
                <a:latin typeface="Arial Narrow" panose="020B0606020202030204" pitchFamily="34" charset="0"/>
              </a:rPr>
              <a:t>rastlinstvo ≠ rastliny</a:t>
            </a:r>
          </a:p>
          <a:p>
            <a:pPr lvl="1"/>
            <a:r>
              <a:rPr lang="sk-SK" dirty="0">
                <a:latin typeface="Arial Narrow" panose="020B0606020202030204" pitchFamily="34" charset="0"/>
              </a:rPr>
              <a:t>ekonomika/hospodárstvo ≠ firmy, podniky</a:t>
            </a:r>
          </a:p>
          <a:p>
            <a:pPr lvl="1"/>
            <a:endParaRPr lang="sk-SK" dirty="0">
              <a:latin typeface="Arial Narrow" panose="020B0606020202030204" pitchFamily="34" charset="0"/>
            </a:endParaRPr>
          </a:p>
          <a:p>
            <a:pPr lvl="1"/>
            <a:endParaRPr lang="sk-SK" dirty="0">
              <a:latin typeface="Arial Narrow" panose="020B0606020202030204" pitchFamily="34" charset="0"/>
            </a:endParaRPr>
          </a:p>
          <a:p>
            <a:r>
              <a:rPr lang="sk-SK" dirty="0">
                <a:latin typeface="Arial Narrow" panose="020B0606020202030204" pitchFamily="34" charset="0"/>
              </a:rPr>
              <a:t>Príbuzné, ale významovo odlišné pojmy</a:t>
            </a:r>
          </a:p>
          <a:p>
            <a:pPr lvl="1"/>
            <a:r>
              <a:rPr lang="sk-SK" dirty="0">
                <a:latin typeface="Arial Narrow" panose="020B0606020202030204" pitchFamily="34" charset="0"/>
              </a:rPr>
              <a:t>kataster ≠ katastrálne územie</a:t>
            </a:r>
          </a:p>
          <a:p>
            <a:pPr lvl="1"/>
            <a:r>
              <a:rPr lang="sk-SK" dirty="0">
                <a:latin typeface="Arial Narrow" panose="020B0606020202030204" pitchFamily="34" charset="0"/>
              </a:rPr>
              <a:t>metodika ≠ metodológia</a:t>
            </a:r>
          </a:p>
          <a:p>
            <a:pPr lvl="1"/>
            <a:r>
              <a:rPr lang="sk-SK" dirty="0">
                <a:latin typeface="Arial Narrow" panose="020B0606020202030204" pitchFamily="34" charset="0"/>
              </a:rPr>
              <a:t>legislatíva ≠ právo, právny rámec</a:t>
            </a:r>
          </a:p>
          <a:p>
            <a:pPr lvl="1"/>
            <a:r>
              <a:rPr lang="sk-SK" dirty="0">
                <a:latin typeface="Arial Narrow" panose="020B0606020202030204" pitchFamily="34" charset="0"/>
              </a:rPr>
              <a:t>klíma, klimatické podmienky ≠ počasie</a:t>
            </a:r>
          </a:p>
          <a:p>
            <a:pPr lvl="1"/>
            <a:r>
              <a:rPr lang="sk-SK" dirty="0">
                <a:latin typeface="Arial Narrow" panose="020B0606020202030204" pitchFamily="34" charset="0"/>
              </a:rPr>
              <a:t>migrácia ≠ mobilita</a:t>
            </a:r>
          </a:p>
          <a:p>
            <a:pPr lvl="1"/>
            <a:endParaRPr lang="sk-SK" dirty="0">
              <a:latin typeface="Arial Narrow" panose="020B0606020202030204" pitchFamily="34" charset="0"/>
            </a:endParaRPr>
          </a:p>
          <a:p>
            <a:r>
              <a:rPr lang="sk-SK" dirty="0">
                <a:latin typeface="Arial Narrow" panose="020B0606020202030204" pitchFamily="34" charset="0"/>
              </a:rPr>
              <a:t>Stotožňovanie vedného odboru a skúmaného javu</a:t>
            </a:r>
          </a:p>
          <a:p>
            <a:pPr lvl="1"/>
            <a:r>
              <a:rPr lang="sk-SK" dirty="0">
                <a:latin typeface="Arial Narrow" panose="020B0606020202030204" pitchFamily="34" charset="0"/>
              </a:rPr>
              <a:t>Geológia ≠ geologická stavba</a:t>
            </a:r>
          </a:p>
          <a:p>
            <a:pPr lvl="1"/>
            <a:r>
              <a:rPr lang="sk-SK" dirty="0">
                <a:latin typeface="Arial Narrow" panose="020B0606020202030204" pitchFamily="34" charset="0"/>
              </a:rPr>
              <a:t>Geomorfológia ≠ reliéf, resp. geomorfologické pomery...</a:t>
            </a:r>
          </a:p>
        </p:txBody>
      </p:sp>
    </p:spTree>
    <p:extLst>
      <p:ext uri="{BB962C8B-B14F-4D97-AF65-F5344CB8AC3E}">
        <p14:creationId xmlns:p14="http://schemas.microsoft.com/office/powerpoint/2010/main" val="125771125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ív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522</TotalTime>
  <Words>511</Words>
  <Application>Microsoft Office PowerPoint</Application>
  <PresentationFormat>Prezentácia na obrazovke (4:3)</PresentationFormat>
  <Paragraphs>77</Paragraphs>
  <Slides>6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4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6</vt:i4>
      </vt:variant>
    </vt:vector>
  </HeadingPairs>
  <TitlesOfParts>
    <vt:vector size="11" baseType="lpstr">
      <vt:lpstr>Arial</vt:lpstr>
      <vt:lpstr>Arial Narrow</vt:lpstr>
      <vt:lpstr>Calibri</vt:lpstr>
      <vt:lpstr>Calibri Light</vt:lpstr>
      <vt:lpstr>Motív Office</vt:lpstr>
      <vt:lpstr>vyhnime sa jazykovým, formálnym a typografických chybám</vt:lpstr>
      <vt:lpstr>typografia</vt:lpstr>
      <vt:lpstr>ukazovatele</vt:lpstr>
      <vt:lpstr>gramatika</vt:lpstr>
      <vt:lpstr>jazykové lapsusy</vt:lpstr>
      <vt:lpstr>terminologické lapsusy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Seminár k bakalárskej práci III</dc:title>
  <dc:creator>Ladislav Novotny</dc:creator>
  <cp:lastModifiedBy>Reviewer</cp:lastModifiedBy>
  <cp:revision>27</cp:revision>
  <dcterms:created xsi:type="dcterms:W3CDTF">2012-10-23T09:25:26Z</dcterms:created>
  <dcterms:modified xsi:type="dcterms:W3CDTF">2025-11-11T16:43:29Z</dcterms:modified>
</cp:coreProperties>
</file>