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1" r:id="rId3"/>
    <p:sldId id="270" r:id="rId4"/>
    <p:sldId id="273" r:id="rId5"/>
    <p:sldId id="274" r:id="rId6"/>
    <p:sldId id="275" r:id="rId7"/>
    <p:sldId id="278" r:id="rId8"/>
    <p:sldId id="276" r:id="rId9"/>
    <p:sldId id="277" r:id="rId10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FFFF00"/>
    <a:srgbClr val="FFFF99"/>
    <a:srgbClr val="CC99FF"/>
    <a:srgbClr val="CCCCFF"/>
    <a:srgbClr val="FF99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noProof="0"/>
              <a:t>Kliknite sem a upravte štýly predlohy textu.</a:t>
            </a:r>
          </a:p>
          <a:p>
            <a:pPr lvl="1"/>
            <a:r>
              <a:rPr lang="sk-SK" altLang="sk-SK" noProof="0"/>
              <a:t>Druhá úroveň</a:t>
            </a:r>
          </a:p>
          <a:p>
            <a:pPr lvl="2"/>
            <a:r>
              <a:rPr lang="sk-SK" altLang="sk-SK" noProof="0"/>
              <a:t>Tretia úroveň</a:t>
            </a:r>
          </a:p>
          <a:p>
            <a:pPr lvl="3"/>
            <a:r>
              <a:rPr lang="sk-SK" altLang="sk-SK" noProof="0"/>
              <a:t>Štvrtá úroveň</a:t>
            </a:r>
          </a:p>
          <a:p>
            <a:pPr lvl="4"/>
            <a:r>
              <a:rPr lang="sk-SK" altLang="sk-SK" noProof="0"/>
              <a:t>Piata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EB4FB9-E579-40DA-A5B0-1C14DCB92ED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50157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DF0A18-8F81-474A-9E14-9A75F8190E25}" type="slidenum">
              <a:rPr lang="sk-SK" altLang="sk-SK"/>
              <a:pPr eaLnBrk="1" hangingPunct="1"/>
              <a:t>1</a:t>
            </a:fld>
            <a:endParaRPr lang="sk-SK" altLang="sk-SK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38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8559D-6074-4ACB-9571-6A538C5A87F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07883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EFFF7-B82E-4DC9-AD5C-8D0AC23A9D8E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1647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35E1B-5744-4020-AB6D-FBAB6F946F4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8705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2F58C-DB4E-4C0D-AF2A-9DF2AE29813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3054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C5B7C-87EA-4B93-91C5-95DE94D5A89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3977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7A10D4-CC3B-4431-B9A2-A680888B6F9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3826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5519F9-02C6-41A5-A8EE-FF142676242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5051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3737-A3C1-482A-93B3-1B3F692E122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0245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2C999-4AB5-4A8B-8DA3-4EB17E960FC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1676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B782C-12E8-47A1-BB3D-37CBC6680824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39255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24D18D-3E84-483F-BB59-1A310D04322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00356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štýly predlohy textu.</a:t>
            </a:r>
          </a:p>
          <a:p>
            <a:pPr lvl="1"/>
            <a:r>
              <a:rPr lang="sk-SK" altLang="sk-SK"/>
              <a:t>Druhá úroveň</a:t>
            </a:r>
          </a:p>
          <a:p>
            <a:pPr lvl="2"/>
            <a:r>
              <a:rPr lang="sk-SK" altLang="sk-SK"/>
              <a:t>Tretia úroveň</a:t>
            </a:r>
          </a:p>
          <a:p>
            <a:pPr lvl="3"/>
            <a:r>
              <a:rPr lang="sk-SK" altLang="sk-SK"/>
              <a:t>Štvrtá úroveň</a:t>
            </a:r>
          </a:p>
          <a:p>
            <a:pPr lvl="4"/>
            <a:r>
              <a:rPr lang="sk-SK" altLang="sk-SK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4DB75E-FE2B-4338-9362-242E99334602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565400"/>
            <a:ext cx="7772400" cy="1470025"/>
          </a:xfrm>
        </p:spPr>
        <p:txBody>
          <a:bodyPr/>
          <a:lstStyle/>
          <a:p>
            <a:pPr eaLnBrk="1" hangingPunct="1"/>
            <a:r>
              <a:rPr lang="sk-SK" altLang="sk-SK" dirty="0"/>
              <a:t>Seminár k bakalárskej práci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835696" y="4365104"/>
            <a:ext cx="6985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 citovanie a parafrázovanie</a:t>
            </a:r>
          </a:p>
          <a:p>
            <a:pPr eaLnBrk="1" hangingPunct="1">
              <a:buFontTx/>
              <a:buChar char="-"/>
            </a:pPr>
            <a:r>
              <a:rPr lang="en-GB" altLang="sk-SK" sz="2000" dirty="0">
                <a:latin typeface="Arial Narrow" panose="020B0606020202030204" pitchFamily="34" charset="0"/>
              </a:rPr>
              <a:t> </a:t>
            </a:r>
            <a:r>
              <a:rPr lang="sk-SK" altLang="sk-SK" sz="2000" dirty="0">
                <a:latin typeface="Arial Narrow" panose="020B0606020202030204" pitchFamily="34" charset="0"/>
              </a:rPr>
              <a:t>etika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1121" y="1556792"/>
            <a:ext cx="7772400" cy="1470025"/>
          </a:xfrm>
        </p:spPr>
        <p:txBody>
          <a:bodyPr/>
          <a:lstStyle/>
          <a:p>
            <a:pPr eaLnBrk="1" hangingPunct="1"/>
            <a:r>
              <a:rPr lang="sk-SK" altLang="sk-SK" sz="6000" b="1" dirty="0">
                <a:solidFill>
                  <a:schemeClr val="bg1"/>
                </a:solidFill>
              </a:rPr>
              <a:t>citovanie </a:t>
            </a:r>
            <a:br>
              <a:rPr lang="sk-SK" altLang="sk-SK" sz="6000" b="1" dirty="0">
                <a:solidFill>
                  <a:schemeClr val="bg1"/>
                </a:solidFill>
              </a:rPr>
            </a:br>
            <a:r>
              <a:rPr lang="sk-SK" altLang="sk-SK" sz="6000" b="1" dirty="0">
                <a:solidFill>
                  <a:schemeClr val="bg1"/>
                </a:solidFill>
              </a:rPr>
              <a:t>a parafrázovanie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-4679" y="5733256"/>
            <a:ext cx="9144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sk-SK" altLang="sk-SK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patria k najčastejšie využívaným „autorským“ postupom tvorby textu</a:t>
            </a:r>
            <a:endParaRPr lang="en-GB" altLang="sk-SK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sk-SK" altLang="sk-SK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pozor na rozdiel medzi pojmami citát a citácia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66"/>
            </a:gs>
            <a:gs pos="50000">
              <a:srgbClr val="FFDDCB"/>
            </a:gs>
            <a:gs pos="100000">
              <a:srgbClr val="FF9966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  <a:solidFill>
            <a:srgbClr val="FFCC99">
              <a:alpha val="25098"/>
            </a:srgbClr>
          </a:solidFill>
          <a:ln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CITÁTY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895850"/>
          </a:xfrm>
          <a:noFill/>
          <a:ln>
            <a:solidFill>
              <a:srgbClr val="FF66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30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doslovný text prebratý z nejakého zdroja</a:t>
            </a:r>
          </a:p>
          <a:p>
            <a:pPr eaLnBrk="1" hangingPunct="1">
              <a:spcBef>
                <a:spcPct val="30000"/>
              </a:spcBef>
            </a:pPr>
            <a:endParaRPr lang="sk-SK" altLang="zh-CN" sz="1000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30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citáty cudzích myšlienok, prebratie výsledkov, kópií a pod. </a:t>
            </a:r>
            <a:br>
              <a:rPr lang="sk-SK" altLang="zh-CN" sz="2400" dirty="0">
                <a:latin typeface="Arial Narrow" panose="020B0606020202030204" pitchFamily="34" charset="0"/>
              </a:rPr>
            </a:br>
            <a:r>
              <a:rPr lang="sk-SK" altLang="zh-CN" sz="2400" dirty="0">
                <a:latin typeface="Arial Narrow" panose="020B0606020202030204" pitchFamily="34" charset="0"/>
              </a:rPr>
              <a:t>musia byť vždy zreteľne a presne zaznamenané </a:t>
            </a:r>
            <a:br>
              <a:rPr lang="sk-SK" altLang="zh-CN" sz="2400" dirty="0">
                <a:latin typeface="Arial Narrow" panose="020B0606020202030204" pitchFamily="34" charset="0"/>
              </a:rPr>
            </a:br>
            <a:r>
              <a:rPr lang="sk-SK" altLang="zh-CN" sz="2400" dirty="0">
                <a:latin typeface="Arial Narrow" panose="020B0606020202030204" pitchFamily="34" charset="0"/>
              </a:rPr>
              <a:t>a musí byť pritom uvedený zdroj</a:t>
            </a:r>
          </a:p>
          <a:p>
            <a:pPr eaLnBrk="1" hangingPunct="1">
              <a:spcBef>
                <a:spcPct val="30000"/>
              </a:spcBef>
            </a:pPr>
            <a:endParaRPr lang="sk-SK" altLang="zh-CN" sz="1000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30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neuvádzanie zdrojov sa považuje za </a:t>
            </a:r>
            <a:r>
              <a:rPr lang="sk-SK" altLang="zh-CN" sz="2400" b="1" u="sng" dirty="0">
                <a:latin typeface="Arial Narrow" panose="020B0606020202030204" pitchFamily="34" charset="0"/>
              </a:rPr>
              <a:t>plagiátorstvo</a:t>
            </a:r>
            <a:r>
              <a:rPr lang="sk-SK" altLang="zh-CN" sz="2400" i="1" dirty="0">
                <a:latin typeface="Arial Narrow" panose="020B0606020202030204" pitchFamily="34" charset="0"/>
              </a:rPr>
              <a:t>,</a:t>
            </a:r>
            <a:r>
              <a:rPr lang="sk-SK" altLang="zh-CN" sz="2400" dirty="0">
                <a:latin typeface="Arial Narrow" panose="020B0606020202030204" pitchFamily="34" charset="0"/>
              </a:rPr>
              <a:t> ktoré nie je zlučiteľné s etikou vedeckej a odbornej práce</a:t>
            </a:r>
          </a:p>
          <a:p>
            <a:pPr eaLnBrk="1" hangingPunct="1">
              <a:spcBef>
                <a:spcPct val="30000"/>
              </a:spcBef>
            </a:pPr>
            <a:endParaRPr lang="sk-SK" altLang="zh-CN" sz="1000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30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rovnako neprípustné je tzv. </a:t>
            </a:r>
            <a:r>
              <a:rPr lang="sk-SK" altLang="zh-CN" sz="2400" i="1" dirty="0">
                <a:latin typeface="Arial Narrow" panose="020B0606020202030204" pitchFamily="34" charset="0"/>
              </a:rPr>
              <a:t>počítačové pirátstvo</a:t>
            </a:r>
            <a:r>
              <a:rPr lang="sk-SK" altLang="zh-CN" sz="2400" dirty="0">
                <a:latin typeface="Arial Narrow" panose="020B0606020202030204" pitchFamily="34" charset="0"/>
              </a:rPr>
              <a:t>, čiže používanie cudzích myšlienok alebo iných zdrojov informácií, ktoré majú formu počítačových súborov</a:t>
            </a:r>
            <a:r>
              <a:rPr lang="en-GB" altLang="zh-CN" sz="2400" dirty="0">
                <a:latin typeface="Arial Narrow" panose="020B0606020202030204" pitchFamily="34" charset="0"/>
              </a:rPr>
              <a:t>, resp. </a:t>
            </a:r>
            <a:r>
              <a:rPr lang="sk-SK" altLang="zh-CN" sz="2400" dirty="0">
                <a:latin typeface="Arial Narrow" panose="020B0606020202030204" pitchFamily="34" charset="0"/>
              </a:rPr>
              <a:t>digitálnych dokumentov </a:t>
            </a:r>
            <a:endParaRPr lang="sk-SK" altLang="sk-SK" sz="24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66"/>
            </a:gs>
            <a:gs pos="50000">
              <a:srgbClr val="FFDDCB"/>
            </a:gs>
            <a:gs pos="100000">
              <a:srgbClr val="FF9966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  <a:solidFill>
            <a:srgbClr val="FFCC99">
              <a:alpha val="25098"/>
            </a:srgbClr>
          </a:solidFill>
          <a:ln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CITÁTY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895850"/>
          </a:xfrm>
          <a:noFill/>
          <a:ln>
            <a:solidFill>
              <a:srgbClr val="FF66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30000"/>
              </a:spcBef>
              <a:spcAft>
                <a:spcPct val="10000"/>
              </a:spcAft>
            </a:pPr>
            <a:r>
              <a:rPr lang="sk-SK" altLang="zh-CN" sz="2400" dirty="0">
                <a:latin typeface="Arial Narrow" panose="020B0606020202030204" pitchFamily="34" charset="0"/>
              </a:rPr>
              <a:t>citovaný text sa od ostatného </a:t>
            </a:r>
            <a:r>
              <a:rPr lang="sk-SK" altLang="zh-CN" sz="2400" u="sng" dirty="0">
                <a:latin typeface="Arial Narrow" panose="020B0606020202030204" pitchFamily="34" charset="0"/>
              </a:rPr>
              <a:t>musí oddeliť úvodzovkami</a:t>
            </a:r>
          </a:p>
          <a:p>
            <a:pPr lvl="1" eaLnBrk="1" hangingPunct="1">
              <a:spcBef>
                <a:spcPct val="30000"/>
              </a:spcBef>
              <a:spcAft>
                <a:spcPct val="10000"/>
              </a:spcAft>
            </a:pPr>
            <a:r>
              <a:rPr lang="sk-SK" altLang="zh-CN" sz="2000" dirty="0">
                <a:latin typeface="Arial Narrow" panose="020B0606020202030204" pitchFamily="34" charset="0"/>
              </a:rPr>
              <a:t>odporúča sa, aby sa citovaný text dlhší ako štyri riadky písal kurzívou</a:t>
            </a:r>
            <a:r>
              <a:rPr lang="en-GB" altLang="zh-CN" sz="2000" dirty="0">
                <a:latin typeface="Arial Narrow" panose="020B0606020202030204" pitchFamily="34" charset="0"/>
              </a:rPr>
              <a:t>,</a:t>
            </a:r>
            <a:r>
              <a:rPr lang="sk-SK" altLang="zh-CN" sz="2000" dirty="0">
                <a:latin typeface="Arial Narrow" panose="020B0606020202030204" pitchFamily="34" charset="0"/>
              </a:rPr>
              <a:t> </a:t>
            </a:r>
            <a:br>
              <a:rPr lang="en-GB" altLang="zh-CN" sz="2000" dirty="0">
                <a:latin typeface="Arial Narrow" panose="020B0606020202030204" pitchFamily="34" charset="0"/>
              </a:rPr>
            </a:br>
            <a:r>
              <a:rPr lang="sk-SK" altLang="zh-CN" sz="2000" dirty="0">
                <a:latin typeface="Arial Narrow" panose="020B0606020202030204" pitchFamily="34" charset="0"/>
              </a:rPr>
              <a:t>prípadne aby všetky riadky citátu boli odsadené od ľavého okraja</a:t>
            </a:r>
          </a:p>
          <a:p>
            <a:pPr eaLnBrk="1" hangingPunct="1">
              <a:spcBef>
                <a:spcPct val="30000"/>
              </a:spcBef>
              <a:spcAft>
                <a:spcPct val="10000"/>
              </a:spcAft>
            </a:pPr>
            <a:r>
              <a:rPr lang="sk-SK" altLang="zh-CN" sz="2400" dirty="0">
                <a:latin typeface="Arial Narrow" panose="020B0606020202030204" pitchFamily="34" charset="0"/>
              </a:rPr>
              <a:t>v každom prípade </a:t>
            </a:r>
            <a:r>
              <a:rPr lang="sk-SK" altLang="zh-CN" sz="2400" u="sng" dirty="0">
                <a:latin typeface="Arial Narrow" panose="020B0606020202030204" pitchFamily="34" charset="0"/>
              </a:rPr>
              <a:t>sa musí uviesť ich zdroj</a:t>
            </a:r>
            <a:r>
              <a:rPr lang="sk-SK" altLang="zh-CN" sz="2400" dirty="0">
                <a:latin typeface="Arial Narrow" panose="020B0606020202030204" pitchFamily="34" charset="0"/>
              </a:rPr>
              <a:t> a text dať do úvodzoviek </a:t>
            </a:r>
          </a:p>
          <a:p>
            <a:pPr eaLnBrk="1" hangingPunct="1">
              <a:spcBef>
                <a:spcPct val="30000"/>
              </a:spcBef>
              <a:spcAft>
                <a:spcPct val="10000"/>
              </a:spcAft>
            </a:pPr>
            <a:r>
              <a:rPr lang="sk-SK" altLang="zh-CN" sz="2400" dirty="0">
                <a:latin typeface="Arial Narrow" panose="020B0606020202030204" pitchFamily="34" charset="0"/>
              </a:rPr>
              <a:t>pri rozsiahlejších zdrojoch sa uvádza zdroj aj s číslom strany, kde sa pôvodný text nachádza, napr.</a:t>
            </a:r>
          </a:p>
          <a:p>
            <a:pPr lvl="2" eaLnBrk="1" hangingPunct="1">
              <a:spcBef>
                <a:spcPct val="0"/>
              </a:spcBef>
            </a:pPr>
            <a:r>
              <a:rPr lang="sk-SK" altLang="sk-SK" sz="1800" dirty="0">
                <a:latin typeface="Arial Narrow" panose="020B0606020202030204" pitchFamily="34" charset="0"/>
              </a:rPr>
              <a:t>...zistenia súhlasia s tvrdením </a:t>
            </a:r>
            <a:r>
              <a:rPr lang="sk-SK" altLang="sk-SK" sz="1800" dirty="0" err="1">
                <a:latin typeface="Arial Narrow" panose="020B0606020202030204" pitchFamily="34" charset="0"/>
              </a:rPr>
              <a:t>Iľka</a:t>
            </a:r>
            <a:r>
              <a:rPr lang="sk-SK" altLang="sk-SK" sz="1800" dirty="0">
                <a:latin typeface="Arial Narrow" panose="020B0606020202030204" pitchFamily="34" charset="0"/>
              </a:rPr>
              <a:t> (2012, p. 134), že „január sa na Slovensku vyznačuje príjemnými letnými teplotami</a:t>
            </a:r>
            <a:r>
              <a:rPr lang="en-GB" altLang="sk-SK" sz="1800" dirty="0">
                <a:latin typeface="Arial Narrow" panose="020B0606020202030204" pitchFamily="34" charset="0"/>
              </a:rPr>
              <a:t> [sic]</a:t>
            </a:r>
            <a:r>
              <a:rPr lang="sk-SK" altLang="sk-SK" sz="1800" dirty="0">
                <a:latin typeface="Arial Narrow" panose="020B0606020202030204" pitchFamily="34" charset="0"/>
              </a:rPr>
              <a:t>“.</a:t>
            </a:r>
          </a:p>
          <a:p>
            <a:pPr lvl="2" eaLnBrk="1" hangingPunct="1">
              <a:spcBef>
                <a:spcPct val="0"/>
              </a:spcBef>
            </a:pPr>
            <a:r>
              <a:rPr lang="sk-SK" altLang="sk-SK" sz="1800" dirty="0">
                <a:latin typeface="Arial Narrow" panose="020B0606020202030204" pitchFamily="34" charset="0"/>
              </a:rPr>
              <a:t>...ale skôr za „užitočný klasifikačný a heuristický nástroj“ (</a:t>
            </a:r>
            <a:r>
              <a:rPr lang="sk-SK" altLang="sk-SK" sz="1800" dirty="0" err="1">
                <a:latin typeface="Arial Narrow" panose="020B0606020202030204" pitchFamily="34" charset="0"/>
              </a:rPr>
              <a:t>Cheshire</a:t>
            </a:r>
            <a:r>
              <a:rPr lang="sk-SK" altLang="sk-SK" sz="1800" dirty="0">
                <a:latin typeface="Arial Narrow" panose="020B0606020202030204" pitchFamily="34" charset="0"/>
              </a:rPr>
              <a:t> 1995, p. 1059).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66"/>
            </a:gs>
            <a:gs pos="50000">
              <a:srgbClr val="FFDDCB"/>
            </a:gs>
            <a:gs pos="100000">
              <a:srgbClr val="FF9966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  <a:solidFill>
            <a:srgbClr val="FFCC99">
              <a:alpha val="25098"/>
            </a:srgbClr>
          </a:solidFill>
          <a:ln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CITÁTY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579296" cy="4895850"/>
          </a:xfrm>
          <a:noFill/>
          <a:ln>
            <a:solidFill>
              <a:srgbClr val="FF66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25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citát uvádzame v jazyku, v ktorom sa </a:t>
            </a:r>
            <a:r>
              <a:rPr lang="en-GB" altLang="zh-CN" sz="2400" dirty="0" err="1">
                <a:latin typeface="Arial Narrow" panose="020B0606020202030204" pitchFamily="34" charset="0"/>
              </a:rPr>
              <a:t>záver</a:t>
            </a:r>
            <a:r>
              <a:rPr lang="en-GB" altLang="zh-CN" sz="2400" dirty="0">
                <a:latin typeface="Arial Narrow" panose="020B0606020202030204" pitchFamily="34" charset="0"/>
              </a:rPr>
              <a:t>. </a:t>
            </a:r>
            <a:r>
              <a:rPr lang="sk-SK" altLang="zh-CN" sz="2400" dirty="0">
                <a:latin typeface="Arial Narrow" panose="020B0606020202030204" pitchFamily="34" charset="0"/>
              </a:rPr>
              <a:t>práca píše</a:t>
            </a:r>
          </a:p>
          <a:p>
            <a:pPr lvl="1" eaLnBrk="1" hangingPunct="1">
              <a:spcBef>
                <a:spcPct val="25000"/>
              </a:spcBef>
            </a:pPr>
            <a:r>
              <a:rPr lang="sk-SK" altLang="zh-CN" sz="2000" dirty="0">
                <a:latin typeface="Arial Narrow" panose="020B0606020202030204" pitchFamily="34" charset="0"/>
              </a:rPr>
              <a:t>ak preklad nie je úplne jednoznačný, môžeme do zátvorky uviesť originálny pojem, originálnu formuláciu</a:t>
            </a:r>
          </a:p>
          <a:p>
            <a:pPr eaLnBrk="1" hangingPunct="1">
              <a:spcBef>
                <a:spcPct val="25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ak v citáte vynecháme slová, musíme to urobiť vždy tak, aby sa nijako nezmenil význam citovaného textu</a:t>
            </a:r>
          </a:p>
          <a:p>
            <a:pPr lvl="1" eaLnBrk="1" hangingPunct="1">
              <a:spcBef>
                <a:spcPct val="25000"/>
              </a:spcBef>
            </a:pPr>
            <a:r>
              <a:rPr lang="sk-SK" altLang="zh-CN" sz="2000" dirty="0">
                <a:latin typeface="Arial Narrow" panose="020B0606020202030204" pitchFamily="34" charset="0"/>
              </a:rPr>
              <a:t>na mieste vynechania napíšeme tri bodky</a:t>
            </a:r>
            <a:r>
              <a:rPr lang="en-GB" altLang="zh-CN" sz="2000" dirty="0">
                <a:latin typeface="Arial Narrow" panose="020B0606020202030204" pitchFamily="34" charset="0"/>
              </a:rPr>
              <a:t> s </a:t>
            </a:r>
            <a:r>
              <a:rPr lang="en-GB" altLang="zh-CN" sz="2000" dirty="0" err="1">
                <a:latin typeface="Arial Narrow" panose="020B0606020202030204" pitchFamily="34" charset="0"/>
              </a:rPr>
              <a:t>medzerami</a:t>
            </a:r>
            <a:r>
              <a:rPr lang="en-GB" altLang="zh-CN" sz="2000" dirty="0">
                <a:latin typeface="Arial Narrow" panose="020B0606020202030204" pitchFamily="34" charset="0"/>
              </a:rPr>
              <a:t> z </a:t>
            </a:r>
            <a:r>
              <a:rPr lang="en-GB" altLang="zh-CN" sz="2000" dirty="0" err="1">
                <a:latin typeface="Arial Narrow" panose="020B0606020202030204" pitchFamily="34" charset="0"/>
              </a:rPr>
              <a:t>oboch</a:t>
            </a:r>
            <a:r>
              <a:rPr lang="en-GB" altLang="zh-CN" sz="2000" dirty="0">
                <a:latin typeface="Arial Narrow" panose="020B0606020202030204" pitchFamily="34" charset="0"/>
              </a:rPr>
              <a:t> </a:t>
            </a:r>
            <a:r>
              <a:rPr lang="en-GB" altLang="zh-CN" sz="2000" dirty="0" err="1">
                <a:latin typeface="Arial Narrow" panose="020B0606020202030204" pitchFamily="34" charset="0"/>
              </a:rPr>
              <a:t>strán</a:t>
            </a:r>
            <a:r>
              <a:rPr lang="sk-SK" altLang="zh-CN" sz="2000" dirty="0">
                <a:latin typeface="Arial Narrow" panose="020B0606020202030204" pitchFamily="34" charset="0"/>
              </a:rPr>
              <a:t> ( ... )</a:t>
            </a:r>
          </a:p>
          <a:p>
            <a:pPr eaLnBrk="1" hangingPunct="1">
              <a:spcBef>
                <a:spcPct val="25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ak sa v citovanom texte nachádza evidentná chyba, napíšeme za príslušným slovom v hranatej zátvorke slovo [</a:t>
            </a:r>
            <a:r>
              <a:rPr lang="sk-SK" altLang="zh-CN" sz="2400" dirty="0" err="1">
                <a:latin typeface="Arial Narrow" panose="020B0606020202030204" pitchFamily="34" charset="0"/>
              </a:rPr>
              <a:t>sic</a:t>
            </a:r>
            <a:r>
              <a:rPr lang="sk-SK" altLang="zh-CN" sz="2400" dirty="0">
                <a:latin typeface="Arial Narrow" panose="020B0606020202030204" pitchFamily="34" charset="0"/>
              </a:rPr>
              <a:t>]</a:t>
            </a:r>
          </a:p>
          <a:p>
            <a:pPr eaLnBrk="1" hangingPunct="1">
              <a:spcBef>
                <a:spcPct val="25000"/>
              </a:spcBef>
            </a:pPr>
            <a:r>
              <a:rPr lang="sk-SK" altLang="zh-CN" sz="2400" dirty="0">
                <a:latin typeface="Arial Narrow" panose="020B0606020202030204" pitchFamily="34" charset="0"/>
              </a:rPr>
              <a:t>do zátvoriek píšeme aj krátke vsuvky, ktoré môžu pomôcť </a:t>
            </a:r>
            <a:r>
              <a:rPr lang="sk-SK" altLang="zh-CN" sz="2400" dirty="0" err="1">
                <a:latin typeface="Arial Narrow" panose="020B0606020202030204" pitchFamily="34" charset="0"/>
              </a:rPr>
              <a:t>zrozumi</a:t>
            </a:r>
            <a:r>
              <a:rPr lang="sk-SK" altLang="zh-CN" sz="2400" dirty="0">
                <a:latin typeface="Arial Narrow" panose="020B0606020202030204" pitchFamily="34" charset="0"/>
              </a:rPr>
              <a:t>-teľnosti textu alebo jeho gramatickému spojeniu s ostatným textom</a:t>
            </a:r>
          </a:p>
          <a:p>
            <a:pPr eaLnBrk="1" hangingPunct="1">
              <a:spcBef>
                <a:spcPct val="25000"/>
              </a:spcBef>
            </a:pPr>
            <a:r>
              <a:rPr lang="sk-SK" altLang="sk-SK" sz="2400" dirty="0">
                <a:latin typeface="Arial Narrow" panose="020B0606020202030204" pitchFamily="34" charset="0"/>
              </a:rPr>
              <a:t>ak v texte neformulujeme kritický postoj k citovanému textu, dávame tím ako autori najavo, že s jeho obsahom súhlasíme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99FF"/>
            </a:gs>
            <a:gs pos="50000">
              <a:srgbClr val="F1E3FF"/>
            </a:gs>
            <a:gs pos="100000">
              <a:srgbClr val="CC99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  <a:solidFill>
            <a:srgbClr val="FF00FF">
              <a:alpha val="25098"/>
            </a:srgbClr>
          </a:solidFill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PARAFRÁZY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800"/>
            <a:ext cx="8229600" cy="4680372"/>
          </a:xfrm>
          <a:noFill/>
          <a:ln>
            <a:solidFill>
              <a:srgbClr val="993366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sk-SK" altLang="zh-CN" sz="2400" dirty="0">
                <a:latin typeface="Arial Narrow" panose="020B0606020202030204" pitchFamily="34" charset="0"/>
              </a:rPr>
              <a:t>prerozprávanie obsahu textu zdroja vlastnými slovami</a:t>
            </a:r>
          </a:p>
          <a:p>
            <a:pPr eaLnBrk="1" hangingPunct="1"/>
            <a:r>
              <a:rPr lang="sk-SK" altLang="zh-CN" sz="2400" dirty="0">
                <a:latin typeface="Arial Narrow" panose="020B0606020202030204" pitchFamily="34" charset="0"/>
              </a:rPr>
              <a:t>v parafráze sa zachová dôsledne a komplexne obsah originálneho textu a myšlienok </a:t>
            </a:r>
            <a:r>
              <a:rPr lang="sk-SK" altLang="zh-CN" sz="2400" u="sng" dirty="0">
                <a:latin typeface="Arial Narrow" panose="020B0606020202030204" pitchFamily="34" charset="0"/>
              </a:rPr>
              <a:t>bez vkladania vlastných myšlienok</a:t>
            </a:r>
            <a:r>
              <a:rPr lang="sk-SK" altLang="zh-CN" sz="2400" dirty="0">
                <a:latin typeface="Arial Narrow" panose="020B0606020202030204" pitchFamily="34" charset="0"/>
              </a:rPr>
              <a:t>. </a:t>
            </a:r>
          </a:p>
          <a:p>
            <a:pPr eaLnBrk="1" hangingPunct="1"/>
            <a:r>
              <a:rPr lang="sk-SK" altLang="zh-CN" sz="2400" dirty="0">
                <a:latin typeface="Arial Narrow" panose="020B0606020202030204" pitchFamily="34" charset="0"/>
              </a:rPr>
              <a:t>autor v parafráze vysvetľuje podstatu názoru, technickú podstatu problému, zjednodušene alebo zrozumiteľnejšie vyloží príliš komplikovaný popis alebo výklad</a:t>
            </a:r>
          </a:p>
          <a:p>
            <a:pPr eaLnBrk="1" hangingPunct="1"/>
            <a:r>
              <a:rPr lang="sk-SK" altLang="zh-CN" sz="2400" dirty="0">
                <a:latin typeface="Arial Narrow" panose="020B0606020202030204" pitchFamily="34" charset="0"/>
              </a:rPr>
              <a:t>parafráza je vyjadrená vlastnými slovami a štýlom autora práce, parafrázovaním sa zdrojový text zvyčajne skracuje</a:t>
            </a:r>
          </a:p>
          <a:p>
            <a:pPr eaLnBrk="1" hangingPunct="1"/>
            <a:r>
              <a:rPr lang="sk-SK" altLang="sk-SK" sz="2400" dirty="0">
                <a:latin typeface="Arial Narrow" panose="020B0606020202030204" pitchFamily="34" charset="0"/>
              </a:rPr>
              <a:t>pri odkazovaní na zdroje platia pravidlá ako pri citáciách</a:t>
            </a:r>
            <a:endParaRPr lang="en-GB" altLang="sk-SK" sz="24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rgbClr val="FFFFE3"/>
            </a:gs>
            <a:gs pos="100000">
              <a:srgbClr val="FFFF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  <a:solidFill>
            <a:srgbClr val="FFCC99">
              <a:alpha val="25098"/>
            </a:srgbClr>
          </a:solidFill>
          <a:ln>
            <a:solidFill>
              <a:srgbClr val="CC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poznámky k etike a kultúre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507288" cy="4895850"/>
          </a:xfrm>
          <a:noFill/>
          <a:ln>
            <a:solidFill>
              <a:srgbClr val="CCCC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sk-SK" altLang="sk-SK" sz="2800" dirty="0">
                <a:latin typeface="Arial Narrow" panose="020B0606020202030204" pitchFamily="34" charset="0"/>
              </a:rPr>
              <a:t>pri uvádzaní zdrojov a citovaní nejde len o to, že vás môže pri plagiátorstve prichytiť niekto, komu je text známy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podľa štýlu písania sa veľmi ľahko dá odhaliť čo je a čo nie je váš vlastný text</a:t>
            </a:r>
          </a:p>
          <a:p>
            <a:pPr eaLnBrk="1" hangingPunct="1"/>
            <a:r>
              <a:rPr lang="sk-SK" altLang="sk-SK" sz="2800" dirty="0">
                <a:latin typeface="Arial Narrow" panose="020B0606020202030204" pitchFamily="34" charset="0"/>
              </a:rPr>
              <a:t>vďaka internetu máme ľahší prístup k informáciám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no aj čitateľ</a:t>
            </a:r>
            <a:r>
              <a:rPr lang="en-GB" altLang="sk-SK" sz="2000" dirty="0">
                <a:latin typeface="Arial Narrow" panose="020B0606020202030204" pitchFamily="34" charset="0"/>
              </a:rPr>
              <a:t> </a:t>
            </a:r>
            <a:r>
              <a:rPr lang="sk-SK" altLang="sk-SK" sz="2000" dirty="0">
                <a:latin typeface="Arial Narrow" panose="020B0606020202030204" pitchFamily="34" charset="0"/>
              </a:rPr>
              <a:t>má ľahšiu cestu k overeniu ich pôvodu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aj umelá inteligencia dokáže napomôcť sformulovať súvislý text, autor práce však musí preukázať, že text odzrkadľuje jeho myšlienky, alebo myšlienky korektne citovaných a parafrázovaných zdrojov, pričom autor im rozumie, je schopný ich kriticky zhodnotiť</a:t>
            </a:r>
            <a:endParaRPr lang="en-GB" altLang="sk-SK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98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rgbClr val="FFFFE3"/>
            </a:gs>
            <a:gs pos="100000">
              <a:srgbClr val="FFFF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  <a:solidFill>
            <a:srgbClr val="FFCC99">
              <a:alpha val="25098"/>
            </a:srgbClr>
          </a:solidFill>
          <a:ln>
            <a:solidFill>
              <a:srgbClr val="CC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poznámky k etike a kultúre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507288" cy="4895850"/>
          </a:xfrm>
          <a:noFill/>
          <a:ln>
            <a:solidFill>
              <a:srgbClr val="CCCC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sk-SK" altLang="sk-SK" sz="2400" dirty="0">
                <a:latin typeface="Arial Narrow" panose="020B0606020202030204" pitchFamily="34" charset="0"/>
              </a:rPr>
              <a:t>niekedy sa potrebujeme odvolať na zdroj, pričom z neho nepreberáme myšlienku, len chceme nabádať čitateľa, aby konfrontoval naše východiská/zistenia s daným zdrojom, resp. odkázať, že v daných zdrojoch je možné nejaké informácie konfrontovať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vtedy je vhodné použiť pred odkazom na zdroj skratku </a:t>
            </a:r>
            <a:r>
              <a:rPr lang="en-GB" altLang="sk-SK" sz="2000" i="1" dirty="0">
                <a:latin typeface="Arial Narrow" panose="020B0606020202030204" pitchFamily="34" charset="0"/>
              </a:rPr>
              <a:t>cf.</a:t>
            </a:r>
            <a:endParaRPr lang="sk-SK" altLang="sk-SK" sz="2000" i="1" dirty="0">
              <a:latin typeface="Arial Narrow" panose="020B0606020202030204" pitchFamily="34" charset="0"/>
            </a:endParaRPr>
          </a:p>
          <a:p>
            <a:pPr lvl="1" eaLnBrk="1" hangingPunct="1"/>
            <a:endParaRPr lang="sk-SK" altLang="sk-SK" sz="2000" i="1" dirty="0">
              <a:latin typeface="Arial Narrow" panose="020B0606020202030204" pitchFamily="34" charset="0"/>
            </a:endParaRPr>
          </a:p>
          <a:p>
            <a:pPr lvl="1" eaLnBrk="1" hangingPunct="1"/>
            <a:endParaRPr lang="sk-SK" altLang="sk-SK" sz="2000" i="1" dirty="0">
              <a:latin typeface="Arial Narrow" panose="020B0606020202030204" pitchFamily="34" charset="0"/>
            </a:endParaRPr>
          </a:p>
          <a:p>
            <a:pPr lvl="1" eaLnBrk="1" hangingPunct="1"/>
            <a:endParaRPr lang="sk-SK" altLang="sk-SK" sz="2000" i="1" dirty="0">
              <a:latin typeface="Arial Narrow" panose="020B0606020202030204" pitchFamily="34" charset="0"/>
            </a:endParaRP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09" y="4725144"/>
            <a:ext cx="8675069" cy="151216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rgbClr val="FFFFE3"/>
            </a:gs>
            <a:gs pos="100000">
              <a:srgbClr val="FFFF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351837" cy="792163"/>
          </a:xfrm>
          <a:solidFill>
            <a:srgbClr val="FFCC99">
              <a:alpha val="25098"/>
            </a:srgbClr>
          </a:solidFill>
          <a:ln>
            <a:solidFill>
              <a:srgbClr val="CC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poznámky k etike a kultúre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91513" cy="4895850"/>
          </a:xfrm>
          <a:noFill/>
          <a:ln>
            <a:solidFill>
              <a:srgbClr val="CCCC00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sk-SK" altLang="sk-SK" sz="2800" dirty="0">
                <a:latin typeface="Arial Narrow" panose="020B0606020202030204" pitchFamily="34" charset="0"/>
              </a:rPr>
              <a:t>aj keď myšlienku preformulujete, vymeníte, poprehadzujete slová, použijete synonymá, stále ide minimálne o parafrázu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a neuvedenie zdroja je aj kradnutím duševného vlastníctva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násilné poprehadzovanie slov, len aby nešlo o doslovné prebratie textu nie je odborne opodstatnené a ani etické</a:t>
            </a:r>
          </a:p>
          <a:p>
            <a:pPr eaLnBrk="1" hangingPunct="1"/>
            <a:r>
              <a:rPr lang="sk-SK" altLang="sk-SK" sz="2800" dirty="0">
                <a:latin typeface="Arial Narrow" panose="020B0606020202030204" pitchFamily="34" charset="0"/>
              </a:rPr>
              <a:t>smernica rektora pri citovaní o uvádzaní strany explicitne nehovorí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je to však odraz vašej kultúry písania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odraz postoja voči oponentovi (a čitateľovi všeobecne)</a:t>
            </a:r>
          </a:p>
          <a:p>
            <a:pPr lvl="1" eaLnBrk="1" hangingPunct="1"/>
            <a:r>
              <a:rPr lang="sk-SK" altLang="sk-SK" sz="2000" dirty="0">
                <a:latin typeface="Arial Narrow" panose="020B0606020202030204" pitchFamily="34" charset="0"/>
              </a:rPr>
              <a:t>prejav dôsledného poznania literatúry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648</Words>
  <Application>Microsoft Office PowerPoint</Application>
  <PresentationFormat>Prezentácia na obrazovke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2" baseType="lpstr">
      <vt:lpstr>Arial</vt:lpstr>
      <vt:lpstr>Arial Narrow</vt:lpstr>
      <vt:lpstr>Predvolený návrh</vt:lpstr>
      <vt:lpstr>Seminár k bakalárskej práci</vt:lpstr>
      <vt:lpstr>citovanie  a parafrázovanie</vt:lpstr>
      <vt:lpstr>CITÁTY</vt:lpstr>
      <vt:lpstr>CITÁTY</vt:lpstr>
      <vt:lpstr>CITÁTY</vt:lpstr>
      <vt:lpstr>PARAFRÁZY</vt:lpstr>
      <vt:lpstr>poznámky k etike a kultúre</vt:lpstr>
      <vt:lpstr>poznámky k etike a kultúre</vt:lpstr>
      <vt:lpstr>poznámky k etike a kultúre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 k bakalárskej práci III</dc:title>
  <dc:creator>Ladislav Novotny</dc:creator>
  <cp:lastModifiedBy>Reviewer</cp:lastModifiedBy>
  <cp:revision>24</cp:revision>
  <dcterms:created xsi:type="dcterms:W3CDTF">2012-10-23T09:25:26Z</dcterms:created>
  <dcterms:modified xsi:type="dcterms:W3CDTF">2025-09-30T09:18:30Z</dcterms:modified>
</cp:coreProperties>
</file>