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88" r:id="rId4"/>
    <p:sldId id="257" r:id="rId5"/>
    <p:sldId id="258" r:id="rId6"/>
    <p:sldId id="259" r:id="rId7"/>
    <p:sldId id="260" r:id="rId8"/>
    <p:sldId id="262" r:id="rId9"/>
    <p:sldId id="264" r:id="rId10"/>
    <p:sldId id="263" r:id="rId11"/>
    <p:sldId id="292" r:id="rId12"/>
    <p:sldId id="265" r:id="rId13"/>
    <p:sldId id="266" r:id="rId14"/>
    <p:sldId id="261" r:id="rId15"/>
    <p:sldId id="268" r:id="rId16"/>
    <p:sldId id="267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9" r:id="rId28"/>
    <p:sldId id="281" r:id="rId29"/>
    <p:sldId id="282" r:id="rId30"/>
    <p:sldId id="283" r:id="rId31"/>
    <p:sldId id="290" r:id="rId32"/>
    <p:sldId id="291" r:id="rId33"/>
    <p:sldId id="284" r:id="rId34"/>
    <p:sldId id="286" r:id="rId35"/>
    <p:sldId id="285" r:id="rId36"/>
    <p:sldId id="287" r:id="rId3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3366FF"/>
    <a:srgbClr val="9933FF"/>
    <a:srgbClr val="FFFF66"/>
    <a:srgbClr val="66FFCC"/>
    <a:srgbClr val="CC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6E0AAC-AF6F-4E82-8EE9-9A1A8A5AC62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55306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14AF7B-3814-4F38-A464-25D706CC8BE8}" type="slidenum">
              <a:rPr lang="sk-SK" altLang="sk-SK"/>
              <a:pPr eaLnBrk="1" hangingPunct="1"/>
              <a:t>1</a:t>
            </a:fld>
            <a:endParaRPr lang="sk-SK" altLang="sk-S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1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34846-0F01-4A0A-978D-5630DD95C8B6}" type="slidenum">
              <a:rPr kumimoji="0" lang="sk-SK" altLang="sk-S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altLang="sk-S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9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B74DC1-E884-4FC6-BF86-05E6765D8E5F}" type="slidenum">
              <a:rPr lang="sk-SK" altLang="sk-SK"/>
              <a:pPr eaLnBrk="1" hangingPunct="1"/>
              <a:t>11</a:t>
            </a:fld>
            <a:endParaRPr lang="sk-SK" altLang="sk-SK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9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6B6A70-7C13-419C-A641-7E8636D8AEA6}" type="slidenum">
              <a:rPr lang="sk-SK" altLang="sk-SK"/>
              <a:pPr eaLnBrk="1" hangingPunct="1"/>
              <a:t>12</a:t>
            </a:fld>
            <a:endParaRPr lang="sk-SK" altLang="sk-SK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1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4AF502-BC49-412A-A920-4E41B1DC3C83}" type="slidenum">
              <a:rPr lang="sk-SK" altLang="sk-SK"/>
              <a:pPr eaLnBrk="1" hangingPunct="1"/>
              <a:t>13</a:t>
            </a:fld>
            <a:endParaRPr lang="sk-SK" altLang="sk-SK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20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AD6316-05C1-49CA-856D-A420261A65C1}" type="slidenum">
              <a:rPr lang="sk-SK" altLang="sk-SK"/>
              <a:pPr eaLnBrk="1" hangingPunct="1"/>
              <a:t>14</a:t>
            </a:fld>
            <a:endParaRPr lang="sk-SK" altLang="sk-SK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92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6839F-BBFF-4586-96A6-896741F49E68}" type="slidenum">
              <a:rPr lang="sk-SK" altLang="sk-SK"/>
              <a:pPr eaLnBrk="1" hangingPunct="1"/>
              <a:t>15</a:t>
            </a:fld>
            <a:endParaRPr lang="sk-SK" altLang="sk-SK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7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5949ED-2101-4220-9A03-865B5727BCCE}" type="slidenum">
              <a:rPr lang="sk-SK" altLang="sk-SK"/>
              <a:pPr eaLnBrk="1" hangingPunct="1"/>
              <a:t>16</a:t>
            </a:fld>
            <a:endParaRPr lang="sk-SK" altLang="sk-SK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83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194652-A9A7-4C3E-9E55-91F2F184DD37}" type="slidenum">
              <a:rPr lang="sk-SK" altLang="sk-SK"/>
              <a:pPr eaLnBrk="1" hangingPunct="1"/>
              <a:t>17</a:t>
            </a:fld>
            <a:endParaRPr lang="sk-SK" altLang="sk-SK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8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543C85-9D03-447B-B8EE-A770C40E7E67}" type="slidenum">
              <a:rPr lang="sk-SK" altLang="sk-SK"/>
              <a:pPr eaLnBrk="1" hangingPunct="1"/>
              <a:t>18</a:t>
            </a:fld>
            <a:endParaRPr lang="sk-SK" altLang="sk-SK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0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67FB74-787D-4DFF-8176-B61EF2E0879E}" type="slidenum">
              <a:rPr lang="sk-SK" altLang="sk-SK"/>
              <a:pPr eaLnBrk="1" hangingPunct="1"/>
              <a:t>19</a:t>
            </a:fld>
            <a:endParaRPr lang="sk-SK" altLang="sk-SK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3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F33FF0-CDCD-4D31-8E02-73DC71B356B7}" type="slidenum">
              <a:rPr lang="sk-SK" altLang="sk-SK">
                <a:solidFill>
                  <a:srgbClr val="000000"/>
                </a:solidFill>
              </a:rPr>
              <a:pPr eaLnBrk="1" hangingPunct="1"/>
              <a:t>2</a:t>
            </a:fld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5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1B176E-8220-4A5E-9BCD-EC219DAB714A}" type="slidenum">
              <a:rPr lang="sk-SK" altLang="sk-SK"/>
              <a:pPr eaLnBrk="1" hangingPunct="1"/>
              <a:t>20</a:t>
            </a:fld>
            <a:endParaRPr lang="sk-SK" altLang="sk-SK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23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8AF801-5315-4177-B59A-C4CE8A330EE5}" type="slidenum">
              <a:rPr lang="sk-SK" altLang="sk-SK"/>
              <a:pPr eaLnBrk="1" hangingPunct="1"/>
              <a:t>21</a:t>
            </a:fld>
            <a:endParaRPr lang="sk-SK" altLang="sk-SK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3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2EE666-76FD-413D-A08F-805ECA978B00}" type="slidenum">
              <a:rPr lang="sk-SK" altLang="sk-SK"/>
              <a:pPr eaLnBrk="1" hangingPunct="1"/>
              <a:t>22</a:t>
            </a:fld>
            <a:endParaRPr lang="sk-SK" altLang="sk-SK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79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1B0D99-40F3-4AAF-AB99-A8233D83EDB3}" type="slidenum">
              <a:rPr lang="sk-SK" altLang="sk-SK"/>
              <a:pPr eaLnBrk="1" hangingPunct="1"/>
              <a:t>23</a:t>
            </a:fld>
            <a:endParaRPr lang="sk-SK" altLang="sk-SK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75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86C600-F45B-49F4-BEE1-426D67301E91}" type="slidenum">
              <a:rPr lang="sk-SK" altLang="sk-SK"/>
              <a:pPr eaLnBrk="1" hangingPunct="1"/>
              <a:t>24</a:t>
            </a:fld>
            <a:endParaRPr lang="sk-SK" altLang="sk-SK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07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C103F1-1455-44FB-9325-F47363A811C6}" type="slidenum">
              <a:rPr lang="sk-SK" altLang="sk-SK"/>
              <a:pPr eaLnBrk="1" hangingPunct="1"/>
              <a:t>25</a:t>
            </a:fld>
            <a:endParaRPr lang="sk-SK" altLang="sk-SK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56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A36B5E-6DD5-4D4A-A9CB-694B0A6C4549}" type="slidenum">
              <a:rPr lang="sk-SK" altLang="sk-SK"/>
              <a:pPr eaLnBrk="1" hangingPunct="1"/>
              <a:t>27</a:t>
            </a:fld>
            <a:endParaRPr lang="sk-SK" altLang="sk-SK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87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237B72-4DCF-41E5-83D4-7246C434662F}" type="slidenum">
              <a:rPr lang="sk-SK" altLang="sk-SK"/>
              <a:pPr eaLnBrk="1" hangingPunct="1"/>
              <a:t>28</a:t>
            </a:fld>
            <a:endParaRPr lang="sk-SK" altLang="sk-SK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2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9862A1-EE22-4BB1-92EB-0BC6C30E966F}" type="slidenum">
              <a:rPr lang="sk-SK" altLang="sk-SK"/>
              <a:pPr eaLnBrk="1" hangingPunct="1"/>
              <a:t>29</a:t>
            </a:fld>
            <a:endParaRPr lang="sk-SK" altLang="sk-SK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73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E0AAC-AF6F-4E82-8EE9-9A1A8A5AC62F}" type="slidenum">
              <a:rPr lang="sk-SK" altLang="sk-SK" smtClean="0"/>
              <a:pPr/>
              <a:t>30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0452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B51F13-23AD-4EEC-AB17-D4F83CB8B943}" type="slidenum">
              <a:rPr lang="sk-SK" altLang="sk-SK"/>
              <a:pPr eaLnBrk="1" hangingPunct="1"/>
              <a:t>3</a:t>
            </a:fld>
            <a:endParaRPr lang="sk-SK" altLang="sk-SK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167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B04B8E-805D-4BBC-893A-651543BF0EC7}" type="slidenum">
              <a:rPr lang="sk-SK" altLang="sk-SK"/>
              <a:pPr eaLnBrk="1" hangingPunct="1"/>
              <a:t>32</a:t>
            </a:fld>
            <a:endParaRPr lang="sk-SK" altLang="sk-SK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3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185214-D0B1-4C1E-AA28-1F316D844D59}" type="slidenum">
              <a:rPr lang="sk-SK" altLang="sk-SK"/>
              <a:pPr eaLnBrk="1" hangingPunct="1"/>
              <a:t>33</a:t>
            </a:fld>
            <a:endParaRPr lang="sk-SK" altLang="sk-SK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65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E8613C-E7F4-4D8C-B57A-E4D5B3AC4C25}" type="slidenum">
              <a:rPr lang="sk-SK" altLang="sk-SK"/>
              <a:pPr eaLnBrk="1" hangingPunct="1"/>
              <a:t>34</a:t>
            </a:fld>
            <a:endParaRPr lang="sk-SK" altLang="sk-SK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06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2F302B-F86D-40EA-A05E-1E28C6566074}" type="slidenum">
              <a:rPr lang="sk-SK" altLang="sk-SK"/>
              <a:pPr eaLnBrk="1" hangingPunct="1"/>
              <a:t>35</a:t>
            </a:fld>
            <a:endParaRPr lang="sk-SK" altLang="sk-SK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5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2F62D1-1EE6-4145-BE68-768025EEC33C}" type="slidenum">
              <a:rPr lang="sk-SK" altLang="sk-SK"/>
              <a:pPr eaLnBrk="1" hangingPunct="1"/>
              <a:t>4</a:t>
            </a:fld>
            <a:endParaRPr lang="sk-SK" altLang="sk-SK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5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7731F9-CD8A-460E-AC7E-4102D83F9CD5}" type="slidenum">
              <a:rPr lang="sk-SK" altLang="sk-SK"/>
              <a:pPr eaLnBrk="1" hangingPunct="1"/>
              <a:t>5</a:t>
            </a:fld>
            <a:endParaRPr lang="sk-SK" altLang="sk-SK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0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0D565F-A7D6-4475-85CF-FB19F2100A8B}" type="slidenum">
              <a:rPr lang="sk-SK" altLang="sk-SK"/>
              <a:pPr eaLnBrk="1" hangingPunct="1"/>
              <a:t>6</a:t>
            </a:fld>
            <a:endParaRPr lang="sk-SK" alt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1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A4ABF2-CFBE-44C5-A3A6-D852735C0CE5}" type="slidenum">
              <a:rPr lang="sk-SK" altLang="sk-SK"/>
              <a:pPr eaLnBrk="1" hangingPunct="1"/>
              <a:t>7</a:t>
            </a:fld>
            <a:endParaRPr lang="sk-SK" altLang="sk-S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86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E34846-0F01-4A0A-978D-5630DD95C8B6}" type="slidenum">
              <a:rPr lang="sk-SK" altLang="sk-SK"/>
              <a:pPr eaLnBrk="1" hangingPunct="1"/>
              <a:t>8</a:t>
            </a:fld>
            <a:endParaRPr lang="sk-SK" altLang="sk-SK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66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C3816A-82FF-45AF-BFF2-51BE34C68192}" type="slidenum">
              <a:rPr lang="sk-SK" altLang="sk-SK"/>
              <a:pPr eaLnBrk="1" hangingPunct="1"/>
              <a:t>9</a:t>
            </a:fld>
            <a:endParaRPr lang="sk-SK" altLang="sk-SK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3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FE908-CD8A-47EE-AEA7-65C8A390013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7241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BA0FD-3174-4E24-9BD5-C6A2B081567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0373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520D5-7321-4A32-8009-D297E210C52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0036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B7827-1B09-405B-937D-FA274D5549B3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4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A4B9E-1A67-4AD3-8DCC-6E48F6D1B8EC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2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D4E41-1B2D-43E9-B0A1-5F97A754A225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9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F2163-FD82-41C5-8DDF-A8EC217EDB32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5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109D7-3E8B-4B41-9A7F-44A23263EDA5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6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359F9-E0C5-4301-BAAA-E0680FC2F235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EE21-4EEB-4D23-BD2F-5AB04A5CB44D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25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F9FFB-22AC-4116-8BC8-0DD63DAA956A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5DB98-B782-4AE7-BC9F-E6C8DAED32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33250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D64AF-B1A6-4650-A992-08C10B4FE5E1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3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2CB04-D4CE-4B91-9F16-047B072DF9D0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32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116E-9165-41FE-8FE5-4B27DB24928F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07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62A18-B4A4-4AAB-8DC7-1B9685D01D7C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1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44044-CC24-4C09-AAB4-F47F9E14586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4013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E7D24-CC08-411F-B93A-6CE0A149AB4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86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38315-6BE4-430D-A361-962086128AC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6811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DE4C3-A6FF-48AD-95C2-13A816F8324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45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D14BE-D297-4CA0-995D-058F9EB714D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6975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74686-80E2-4838-ABA2-440300C160C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745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BA569-3481-4A6C-BE9E-E4207C15D98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466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65AE70-B8B4-48CA-8E63-47AC9A0E73E1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6986DA-D862-484D-934B-AD42FA378B60}" type="slidenum">
              <a:rPr lang="sk-SK" altLang="sk-SK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sk-SK" altLang="sk-SK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18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sk-SK" altLang="sk-SK" dirty="0"/>
              <a:t>Seminár k bakalárskej práci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789363"/>
            <a:ext cx="7489825" cy="20161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 hlavná textová časť bakalárskej práce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 obrazový materiál a symboly</a:t>
            </a:r>
          </a:p>
          <a:p>
            <a:pPr lvl="1" algn="l" eaLnBrk="1" hangingPunct="1">
              <a:lnSpc>
                <a:spcPct val="90000"/>
              </a:lnSpc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 ilustrácie</a:t>
            </a:r>
          </a:p>
          <a:p>
            <a:pPr lvl="1" algn="l" eaLnBrk="1" hangingPunct="1">
              <a:lnSpc>
                <a:spcPct val="90000"/>
              </a:lnSpc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 tabuľky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Teoretické východiská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964488" cy="5257800"/>
          </a:xfrm>
        </p:spPr>
        <p:txBody>
          <a:bodyPr/>
          <a:lstStyle/>
          <a:p>
            <a:pPr eaLnBrk="1" hangingPunct="1"/>
            <a:r>
              <a:rPr lang="sk-SK" altLang="sk-SK" sz="3000" dirty="0">
                <a:latin typeface="Arial Narrow" panose="020B0606020202030204" pitchFamily="34" charset="0"/>
              </a:rPr>
              <a:t>nejde o súbor definícií bez kontextu</a:t>
            </a:r>
          </a:p>
          <a:p>
            <a:pPr eaLnBrk="1" hangingPunct="1"/>
            <a:endParaRPr lang="sk-SK" altLang="sk-SK" sz="30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3000" dirty="0">
                <a:latin typeface="Arial Narrow" panose="020B0606020202030204" pitchFamily="34" charset="0"/>
              </a:rPr>
              <a:t>ide o:</a:t>
            </a:r>
          </a:p>
          <a:p>
            <a:pPr lvl="1" eaLnBrk="1" hangingPunct="1"/>
            <a:r>
              <a:rPr lang="sk-SK" altLang="sk-SK" sz="2600" dirty="0">
                <a:latin typeface="Arial Narrow" panose="020B0606020202030204" pitchFamily="34" charset="0"/>
              </a:rPr>
              <a:t>aktuálne poznatky v problematike</a:t>
            </a:r>
          </a:p>
          <a:p>
            <a:pPr lvl="1" eaLnBrk="1" hangingPunct="1"/>
            <a:r>
              <a:rPr lang="sk-SK" altLang="sk-SK" sz="2600" dirty="0">
                <a:latin typeface="Arial Narrow" panose="020B0606020202030204" pitchFamily="34" charset="0"/>
              </a:rPr>
              <a:t>teoretické koncepty z ktorých práca vychádza</a:t>
            </a:r>
          </a:p>
          <a:p>
            <a:pPr lvl="1" eaLnBrk="1" hangingPunct="1"/>
            <a:r>
              <a:rPr lang="sk-SK" altLang="sk-SK" sz="2600" dirty="0">
                <a:latin typeface="Arial Narrow" panose="020B0606020202030204" pitchFamily="34" charset="0"/>
              </a:rPr>
              <a:t>ak je to potrebné, </a:t>
            </a:r>
            <a:r>
              <a:rPr lang="sk-SK" altLang="sk-SK" sz="2600" dirty="0" err="1">
                <a:latin typeface="Arial Narrow" panose="020B0606020202030204" pitchFamily="34" charset="0"/>
              </a:rPr>
              <a:t>konceptualizuje</a:t>
            </a:r>
            <a:r>
              <a:rPr lang="sk-SK" altLang="sk-SK" sz="2600" dirty="0">
                <a:latin typeface="Arial Narrow" panose="020B0606020202030204" pitchFamily="34" charset="0"/>
              </a:rPr>
              <a:t>/definuje kľúčové pojmy</a:t>
            </a:r>
          </a:p>
          <a:p>
            <a:pPr lvl="1" eaLnBrk="1" hangingPunct="1"/>
            <a:endParaRPr lang="sk-SK" altLang="sk-SK" sz="2600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2200" dirty="0">
                <a:latin typeface="Arial Narrow" panose="020B0606020202030204" pitchFamily="34" charset="0"/>
              </a:rPr>
              <a:t>zhodnotí vhodnosť (výhody, nevýhody, limity) uvedených konceptov</a:t>
            </a:r>
          </a:p>
          <a:p>
            <a:pPr lvl="2" eaLnBrk="1" hangingPunct="1"/>
            <a:r>
              <a:rPr lang="sk-SK" altLang="sk-SK" sz="2200" dirty="0">
                <a:latin typeface="Arial Narrow" panose="020B0606020202030204" pitchFamily="34" charset="0"/>
              </a:rPr>
              <a:t>zdôvodní výber aplikovaného konceptuálneho rámca, definícií pojmov</a:t>
            </a:r>
          </a:p>
          <a:p>
            <a:pPr lvl="6"/>
            <a:endParaRPr lang="sk-SK" altLang="sk-SK" sz="18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3000" dirty="0">
                <a:latin typeface="Arial Narrow" panose="020B0606020202030204" pitchFamily="34" charset="0"/>
              </a:rPr>
              <a:t>o obsah tejto časti sa tiež možno oprieť pri diskusii výsledkov</a:t>
            </a:r>
          </a:p>
        </p:txBody>
      </p:sp>
    </p:spTree>
    <p:extLst>
      <p:ext uri="{BB962C8B-B14F-4D97-AF65-F5344CB8AC3E}">
        <p14:creationId xmlns:p14="http://schemas.microsoft.com/office/powerpoint/2010/main" val="99522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Metodológia, Metodika</a:t>
            </a:r>
            <a:br>
              <a:rPr lang="sk-SK" altLang="sk-SK" dirty="0"/>
            </a:br>
            <a:r>
              <a:rPr lang="sk-SK" altLang="sk-SK" sz="3200" dirty="0"/>
              <a:t>(dáta</a:t>
            </a:r>
            <a:r>
              <a:rPr lang="en-GB" altLang="sk-SK" sz="3200" dirty="0"/>
              <a:t>, </a:t>
            </a:r>
            <a:r>
              <a:rPr lang="sk-SK" altLang="sk-SK" sz="3200" dirty="0"/>
              <a:t>metódy, časový, priestorový rámec)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832"/>
            <a:ext cx="9144000" cy="46808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táto časť práce obsahuje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charakteristiku objektu skúmania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pracovné postupy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spôsob získavania údajov a ich zdroje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použité </a:t>
            </a:r>
            <a:r>
              <a:rPr lang="en-GB" altLang="sk-SK" sz="2400" dirty="0" err="1">
                <a:latin typeface="Arial Narrow" panose="020B0606020202030204" pitchFamily="34" charset="0"/>
              </a:rPr>
              <a:t>ukazovatele</a:t>
            </a:r>
            <a:r>
              <a:rPr lang="en-GB" altLang="sk-SK" sz="2400" dirty="0">
                <a:latin typeface="Arial Narrow" panose="020B0606020202030204" pitchFamily="34" charset="0"/>
              </a:rPr>
              <a:t>, </a:t>
            </a:r>
            <a:r>
              <a:rPr lang="sk-SK" altLang="sk-SK" sz="2400" dirty="0">
                <a:latin typeface="Arial Narrow" panose="020B0606020202030204" pitchFamily="34" charset="0"/>
              </a:rPr>
              <a:t>metódy vyhodnotenia a interpretácie výsledkov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štatistické metódy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sk-SK" sz="2400" dirty="0" err="1">
                <a:latin typeface="Arial Narrow" panose="020B0606020202030204" pitchFamily="34" charset="0"/>
              </a:rPr>
              <a:t>špecifikáciu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priestorového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rámca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sk-SK" sz="1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neuvádzať kroky, ktoré sú samozrejmé pre dosiahnutie akýchkoľvek vedeckých výsledkov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Výsledky práce a Diskusia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97450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spravidla najdôležitejšia časť záverečnej práce</a:t>
            </a:r>
          </a:p>
          <a:p>
            <a:pPr eaLnBrk="1" hangingPunct="1"/>
            <a:endParaRPr lang="sk-SK" altLang="sk-SK" sz="2800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sk-SK" altLang="sk-SK" sz="2600" dirty="0">
                <a:latin typeface="Arial Narrow" panose="020B0606020202030204" pitchFamily="34" charset="0"/>
              </a:rPr>
              <a:t>výsledky (vlastné postoje alebo vlastné riešenia), ku ktorým autor dospel, sa musia logicky usporiadať a pri popisovaní sa musia dostatočne zhodnotiť – interpretovať</a:t>
            </a:r>
            <a:endParaRPr lang="en-GB" altLang="sk-SK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sk-SK" altLang="sk-SK" sz="2600" dirty="0">
                <a:latin typeface="Arial Narrow" panose="020B0606020202030204" pitchFamily="34" charset="0"/>
              </a:rPr>
              <a:t>zároveň sa komentujú všetky skutočnosti a poznatky </a:t>
            </a:r>
            <a:br>
              <a:rPr lang="en-GB" altLang="sk-SK" sz="2600" dirty="0">
                <a:latin typeface="Arial Narrow" panose="020B0606020202030204" pitchFamily="34" charset="0"/>
              </a:rPr>
            </a:br>
            <a:r>
              <a:rPr lang="sk-SK" altLang="sk-SK" sz="2600" dirty="0">
                <a:latin typeface="Arial Narrow" panose="020B0606020202030204" pitchFamily="34" charset="0"/>
              </a:rPr>
              <a:t>v konfrontácii s výsledkami iných autorov</a:t>
            </a:r>
            <a:r>
              <a:rPr lang="en-GB" altLang="sk-SK" sz="2600" dirty="0">
                <a:latin typeface="Arial Narrow" panose="020B0606020202030204" pitchFamily="34" charset="0"/>
              </a:rPr>
              <a:t>, </a:t>
            </a:r>
            <a:r>
              <a:rPr lang="sk-SK" altLang="sk-SK" sz="2600" dirty="0">
                <a:latin typeface="Arial Narrow" panose="020B0606020202030204" pitchFamily="34" charset="0"/>
              </a:rPr>
              <a:t>vlastnými teoretickými poznatkami, či všeobecne akceptovanými názormi</a:t>
            </a:r>
          </a:p>
          <a:p>
            <a:pPr eaLnBrk="1" hangingPunct="1"/>
            <a:r>
              <a:rPr lang="en-GB" altLang="sk-SK" sz="2600" dirty="0">
                <a:latin typeface="Arial Narrow" panose="020B0606020202030204" pitchFamily="34" charset="0"/>
              </a:rPr>
              <a:t>V</a:t>
            </a:r>
            <a:r>
              <a:rPr lang="sk-SK" altLang="sk-SK" sz="2600" dirty="0" err="1">
                <a:latin typeface="Arial Narrow" panose="020B0606020202030204" pitchFamily="34" charset="0"/>
              </a:rPr>
              <a:t>ýsledky</a:t>
            </a:r>
            <a:r>
              <a:rPr lang="sk-SK" altLang="sk-SK" sz="2600" dirty="0">
                <a:latin typeface="Arial Narrow" panose="020B0606020202030204" pitchFamily="34" charset="0"/>
              </a:rPr>
              <a:t> práce a Diskusia môžu tvoriť aj jednu samostatnú časť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všetky ilustrácie a tabuľky, ktoré sa týkajú podstaty témy a pomáhajú pochopiť výklad a argumentáciu autora sa majú umiestniť </a:t>
            </a:r>
            <a:r>
              <a:rPr lang="sk-SK" altLang="sk-SK" sz="2800" b="1" dirty="0">
                <a:latin typeface="Arial Narrow" panose="020B0606020202030204" pitchFamily="34" charset="0"/>
              </a:rPr>
              <a:t>v jadre práce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schémy, obrázky, tabuľky, výpočty a rôzne detaily súvisiace len okrajovo s hlavnou témou by sa mali umiestňovať v samostatnej časti prílohy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2200" dirty="0">
                <a:latin typeface="Arial Narrow" panose="020B0606020202030204" pitchFamily="34" charset="0"/>
              </a:rPr>
              <a:t>treba zvážiť, či je naozaj potrebné ich uvádzať</a:t>
            </a:r>
          </a:p>
          <a:p>
            <a:pPr lvl="2" eaLnBrk="1" hangingPunct="1"/>
            <a:endParaRPr lang="sk-SK" altLang="sk-SK" dirty="0">
              <a:latin typeface="Arial Narrow" panose="020B0606020202030204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sk-SK" altLang="sk-SK"/>
              <a:t>jadro a ilustrácie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50000">
              <a:schemeClr val="bg1"/>
            </a:gs>
            <a:gs pos="100000">
              <a:srgbClr val="66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Záver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435280" cy="4680818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sumarizuje vecné závery, vlastný prínos alebo pohľad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vo vzťahu k cieľom práce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ako kapitola sa nečísluje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(obsahovo) musí nadväzovať na jadro práce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nemal by kopírovať súvislé texty z diskusie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je chyba ak sa v závere autor venuje problematike, ktorej sa nevenoval v jadre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50000">
              <a:schemeClr val="bg1"/>
            </a:gs>
            <a:gs pos="100000">
              <a:srgbClr val="66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úvod a záver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nie sú len formálna nevyhnutnosť</a:t>
            </a:r>
          </a:p>
          <a:p>
            <a:pPr eaLnBrk="1" hangingPunct="1"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čitateľ podľa ich úrovne zväčša veľmi rýchlo odhalí svedomitosť a zodpovednosť prístupu autora k práci</a:t>
            </a:r>
          </a:p>
          <a:p>
            <a:pPr eaLnBrk="1" hangingPunct="1"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je vhodné si už počas písania jadra zaznamenať myšlienky a formulácie, ktoré chcete uviesť v závere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sk-SK" altLang="sk-SK" dirty="0"/>
              <a:t>Zoznam použitej literatúry</a:t>
            </a:r>
            <a:r>
              <a:rPr lang="en-GB" altLang="sk-SK" dirty="0"/>
              <a:t> (</a:t>
            </a:r>
            <a:r>
              <a:rPr lang="en-GB" altLang="sk-SK" dirty="0" err="1"/>
              <a:t>zdroje</a:t>
            </a:r>
            <a:r>
              <a:rPr lang="en-GB" altLang="sk-SK" dirty="0"/>
              <a:t>)</a:t>
            </a:r>
            <a:endParaRPr lang="sk-SK" altLang="sk-SK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obsahuje úplný zoznam bibliografických odkazov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rozsah tejto časti je daný množstvom použitých zdrojov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uvedené zdroje musia korešpondovať s odkazmi v texte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je vhodné ho tvoriť už počas písania práce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časť Prílohy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8840"/>
            <a:ext cx="8362950" cy="4137323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nepovinná, jej zahrnutie do práce je treba zvážiť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obsahuje materiály, ktoré neboli zaradené priamo do textu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názov kapitoly sa uvádza v obsahu ale nečísluje</a:t>
            </a:r>
            <a:r>
              <a:rPr lang="en-GB" altLang="sk-SK" sz="2800" dirty="0">
                <a:latin typeface="Arial Narrow" panose="020B0606020202030204" pitchFamily="34" charset="0"/>
              </a:rPr>
              <a:t> </a:t>
            </a:r>
            <a:r>
              <a:rPr lang="en-GB" altLang="sk-SK" sz="2800" dirty="0" err="1">
                <a:latin typeface="Arial Narrow" panose="020B0606020202030204" pitchFamily="34" charset="0"/>
              </a:rPr>
              <a:t>sa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každá príloha by mala byť označená samostatným písmenom alebo číslom</a:t>
            </a:r>
          </a:p>
          <a:p>
            <a:pPr lvl="1" eaLnBrk="1" hangingPunct="1"/>
            <a:r>
              <a:rPr lang="sk-SK" altLang="sk-SK" sz="2300" dirty="0">
                <a:latin typeface="Arial Narrow" panose="020B0606020202030204" pitchFamily="34" charset="0"/>
              </a:rPr>
              <a:t>aby na n</a:t>
            </a:r>
            <a:r>
              <a:rPr lang="en-GB" altLang="sk-SK" sz="2300" dirty="0">
                <a:latin typeface="Arial Narrow" panose="020B0606020202030204" pitchFamily="34" charset="0"/>
              </a:rPr>
              <a:t>e</a:t>
            </a:r>
            <a:r>
              <a:rPr lang="sk-SK" altLang="sk-SK" sz="2300" dirty="0">
                <a:latin typeface="Arial Narrow" panose="020B0606020202030204" pitchFamily="34" charset="0"/>
              </a:rPr>
              <a:t> prípadne bolo možné odkazovať v texte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BFB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/>
            <a:r>
              <a:rPr lang="sk-SK" altLang="sk-SK" dirty="0"/>
              <a:t>príklad štruktúry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3"/>
            <a:ext cx="8229600" cy="4281339"/>
          </a:xfrm>
        </p:spPr>
        <p:txBody>
          <a:bodyPr/>
          <a:lstStyle/>
          <a:p>
            <a:pPr eaLnBrk="1" hangingPunct="1"/>
            <a:r>
              <a:rPr lang="sk-SK" altLang="sk-SK" sz="2800" i="1" dirty="0"/>
              <a:t>úvod</a:t>
            </a:r>
          </a:p>
          <a:p>
            <a:pPr eaLnBrk="1" hangingPunct="1"/>
            <a:r>
              <a:rPr lang="sk-SK" altLang="sk-SK" sz="2800" i="1" dirty="0"/>
              <a:t>zhodnotenie literatúry a teoretické východiská</a:t>
            </a:r>
          </a:p>
          <a:p>
            <a:pPr eaLnBrk="1" hangingPunct="1"/>
            <a:r>
              <a:rPr lang="sk-SK" altLang="sk-SK" sz="2800" i="1" dirty="0"/>
              <a:t>metodológia</a:t>
            </a:r>
          </a:p>
          <a:p>
            <a:pPr eaLnBrk="1" hangingPunct="1"/>
            <a:r>
              <a:rPr lang="sk-SK" altLang="sk-SK" sz="2800" i="1" dirty="0"/>
              <a:t>výsledky a diskusia</a:t>
            </a:r>
          </a:p>
          <a:p>
            <a:pPr eaLnBrk="1" hangingPunct="1"/>
            <a:r>
              <a:rPr lang="sk-SK" altLang="sk-SK" sz="2800" i="1" dirty="0"/>
              <a:t>záver</a:t>
            </a:r>
          </a:p>
          <a:p>
            <a:pPr eaLnBrk="1" hangingPunct="1"/>
            <a:r>
              <a:rPr lang="sk-SK" altLang="sk-SK" sz="2800" i="1" dirty="0"/>
              <a:t>zoznam použitej literatúry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sk-SK" sz="4000" dirty="0"/>
              <a:t>GRAFICKÉ PRÍLOHY </a:t>
            </a:r>
            <a:r>
              <a:rPr lang="sk-SK" altLang="sk-SK" sz="4000" dirty="0"/>
              <a:t>A SYMBOLY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173663"/>
          </a:xfrm>
        </p:spPr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ilustrácie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tabuľky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matematické, fyzikálne, chemická a iné vzorce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znaky, symboly a skratky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56100"/>
            <a:ext cx="3590925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883025"/>
            <a:ext cx="426085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základné časti práce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altLang="sk-SK" b="1" dirty="0"/>
              <a:t>a) úvodná časť</a:t>
            </a:r>
          </a:p>
          <a:p>
            <a:pPr eaLnBrk="1" hangingPunct="1">
              <a:buFontTx/>
              <a:buNone/>
            </a:pPr>
            <a:r>
              <a:rPr lang="sk-SK" altLang="sk-SK" b="1" dirty="0"/>
              <a:t>b) hlavná textová časť</a:t>
            </a:r>
          </a:p>
          <a:p>
            <a:pPr eaLnBrk="1" hangingPunct="1">
              <a:buFontTx/>
              <a:buNone/>
            </a:pPr>
            <a:r>
              <a:rPr lang="sk-SK" altLang="sk-SK" b="1" i="1" dirty="0"/>
              <a:t>c) prílohy (nepovinné)</a:t>
            </a:r>
          </a:p>
          <a:p>
            <a:pPr eaLnBrk="1" hangingPunct="1">
              <a:buFontTx/>
              <a:buNone/>
            </a:pPr>
            <a:r>
              <a:rPr lang="sk-SK" altLang="sk-SK" i="1" dirty="0">
                <a:solidFill>
                  <a:schemeClr val="bg2"/>
                </a:solidFill>
              </a:rPr>
              <a:t>d) záverečná časť (nepovinné)</a:t>
            </a:r>
          </a:p>
          <a:p>
            <a:pPr eaLnBrk="1" hangingPunct="1">
              <a:buFontTx/>
              <a:buNone/>
            </a:pPr>
            <a:r>
              <a:rPr lang="sk-SK" altLang="sk-SK" sz="2800" i="1" dirty="0">
                <a:solidFill>
                  <a:schemeClr val="bg2"/>
                </a:solidFill>
              </a:rPr>
              <a:t>	- životopis autora</a:t>
            </a:r>
          </a:p>
          <a:p>
            <a:pPr eaLnBrk="1" hangingPunct="1">
              <a:buFontTx/>
              <a:buNone/>
            </a:pPr>
            <a:r>
              <a:rPr lang="sk-SK" altLang="sk-SK" sz="2800" i="1" dirty="0">
                <a:solidFill>
                  <a:schemeClr val="bg2"/>
                </a:solidFill>
              </a:rPr>
              <a:t>	- register práce</a:t>
            </a:r>
          </a:p>
          <a:p>
            <a:pPr eaLnBrk="1" hangingPunct="1">
              <a:buFontTx/>
              <a:buNone/>
            </a:pPr>
            <a:r>
              <a:rPr lang="sk-SK" altLang="sk-SK" sz="2800" i="1" dirty="0">
                <a:solidFill>
                  <a:schemeClr val="bg2"/>
                </a:solidFill>
              </a:rPr>
              <a:t>	- ďalšie nepovinné materiály</a:t>
            </a:r>
          </a:p>
        </p:txBody>
      </p:sp>
    </p:spTree>
    <p:extLst>
      <p:ext uri="{BB962C8B-B14F-4D97-AF65-F5344CB8AC3E}">
        <p14:creationId xmlns:p14="http://schemas.microsoft.com/office/powerpoint/2010/main" val="52990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dirty="0"/>
              <a:t>ilustrácie (</a:t>
            </a:r>
            <a:r>
              <a:rPr lang="sk-SK" altLang="sk-SK" dirty="0" err="1"/>
              <a:t>figures</a:t>
            </a:r>
            <a:r>
              <a:rPr lang="sk-SK" altLang="sk-SK" dirty="0"/>
              <a:t>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vizualizujú vedecké a technické myšlienky v stručnej, prehľadnej a zrozumiteľnej forme</a:t>
            </a:r>
          </a:p>
          <a:p>
            <a:pPr eaLnBrk="1" hangingPunct="1"/>
            <a:endParaRPr lang="sk-SK" altLang="sk-SK" sz="14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zahŕňajú: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mapy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grafy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diagramy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nákresy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schémy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fotografie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plány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iné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dirty="0"/>
              <a:t>ilustrácie (</a:t>
            </a:r>
            <a:r>
              <a:rPr lang="sk-SK" altLang="sk-SK" dirty="0" err="1"/>
              <a:t>figures</a:t>
            </a:r>
            <a:r>
              <a:rPr lang="sk-SK" altLang="sk-SK" dirty="0"/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jednoduché, výstižné a zrozumiteľné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aj veľmi jednoduché ilustrácie môžu výrazne pomôcť pochopiť text, zvýšiť jeho výpovednú hodnotu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sk-SK" altLang="sk-SK" sz="2800" b="1" dirty="0">
                <a:latin typeface="Arial Narrow" panose="020B0606020202030204" pitchFamily="34" charset="0"/>
              </a:rPr>
              <a:t>používa</a:t>
            </a:r>
            <a:r>
              <a:rPr lang="en-GB" altLang="sk-SK" sz="2800" b="1" dirty="0">
                <a:latin typeface="Arial Narrow" panose="020B0606020202030204" pitchFamily="34" charset="0"/>
              </a:rPr>
              <a:t> </a:t>
            </a:r>
            <a:r>
              <a:rPr lang="sk-SK" altLang="sk-SK" sz="2800" b="1" dirty="0">
                <a:latin typeface="Arial Narrow" panose="020B0606020202030204" pitchFamily="34" charset="0"/>
              </a:rPr>
              <a:t>sa spoločné označenie „obrázok“, „obr.“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ak </a:t>
            </a:r>
            <a:r>
              <a:rPr lang="en-GB" altLang="sk-SK" sz="2800" dirty="0">
                <a:latin typeface="Arial Narrow" panose="020B0606020202030204" pitchFamily="34" charset="0"/>
              </a:rPr>
              <a:t>to </a:t>
            </a:r>
            <a:r>
              <a:rPr lang="sk-SK" altLang="sk-SK" sz="2800" dirty="0">
                <a:latin typeface="Arial Narrow" panose="020B0606020202030204" pitchFamily="34" charset="0"/>
              </a:rPr>
              <a:t>charakter práce </a:t>
            </a:r>
            <a:r>
              <a:rPr lang="en-GB" altLang="sk-SK" sz="2800" dirty="0">
                <a:latin typeface="Arial Narrow" panose="020B0606020202030204" pitchFamily="34" charset="0"/>
              </a:rPr>
              <a:t>a </a:t>
            </a:r>
            <a:r>
              <a:rPr lang="sk-SK" altLang="sk-SK" sz="2800" dirty="0">
                <a:latin typeface="Arial Narrow" panose="020B0606020202030204" pitchFamily="34" charset="0"/>
              </a:rPr>
              <a:t>ilustrácií vyžaduje, je možné každý typ číslovať samostatne</a:t>
            </a:r>
            <a:endParaRPr lang="en-GB" altLang="sk-SK" sz="28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štandardne sa neodporúča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dirty="0"/>
              <a:t>ilustrácie (</a:t>
            </a:r>
            <a:r>
              <a:rPr lang="sk-SK" altLang="sk-SK" dirty="0" err="1"/>
              <a:t>figures</a:t>
            </a:r>
            <a:r>
              <a:rPr lang="sk-SK" altLang="sk-SK" dirty="0"/>
              <a:t>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0"/>
            <a:ext cx="8928991" cy="4940843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ak ilustráciu urobil iný autor ako je autor danej práce, meno autora ilustrácie</a:t>
            </a:r>
            <a:r>
              <a:rPr lang="en-GB" altLang="sk-SK" sz="2800" dirty="0">
                <a:latin typeface="Arial Narrow" panose="020B0606020202030204" pitchFamily="34" charset="0"/>
              </a:rPr>
              <a:t>, resp. </a:t>
            </a:r>
            <a:r>
              <a:rPr lang="sk-SK" altLang="sk-SK" sz="2800" dirty="0">
                <a:latin typeface="Arial Narrow" panose="020B0606020202030204" pitchFamily="34" charset="0"/>
              </a:rPr>
              <a:t>zdroj, odkiaľ je čerpaná</a:t>
            </a:r>
            <a:r>
              <a:rPr lang="en-GB" altLang="sk-SK" sz="2800" dirty="0">
                <a:latin typeface="Arial Narrow" panose="020B0606020202030204" pitchFamily="34" charset="0"/>
              </a:rPr>
              <a:t>,</a:t>
            </a:r>
            <a:r>
              <a:rPr lang="sk-SK" altLang="sk-SK" sz="2800" dirty="0">
                <a:latin typeface="Arial Narrow" panose="020B0606020202030204" pitchFamily="34" charset="0"/>
              </a:rPr>
              <a:t> mus</a:t>
            </a:r>
            <a:r>
              <a:rPr lang="en-GB" altLang="sk-SK" sz="2800" dirty="0" err="1">
                <a:latin typeface="Arial Narrow" panose="020B0606020202030204" pitchFamily="34" charset="0"/>
              </a:rPr>
              <a:t>ia</a:t>
            </a:r>
            <a:r>
              <a:rPr lang="sk-SK" altLang="sk-SK" sz="2800" dirty="0">
                <a:latin typeface="Arial Narrow" panose="020B0606020202030204" pitchFamily="34" charset="0"/>
              </a:rPr>
              <a:t> byť pri ilustrácii </a:t>
            </a:r>
            <a:r>
              <a:rPr lang="sk-SK" altLang="sk-SK" sz="2800" dirty="0" err="1">
                <a:latin typeface="Arial Narrow" panose="020B0606020202030204" pitchFamily="34" charset="0"/>
              </a:rPr>
              <a:t>uveden</a:t>
            </a:r>
            <a:r>
              <a:rPr lang="en-GB" altLang="sk-SK" sz="2800" dirty="0">
                <a:latin typeface="Arial Narrow" panose="020B0606020202030204" pitchFamily="34" charset="0"/>
              </a:rPr>
              <a:t>é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týka sa to aj fotografií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odkaz na zdroj musí korešpondovať so zoznamom literatúry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ak je autorom ilustrácie autor práce, nie je potrebné to uvádzať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ak je odkaz na zdroj súčasť názvu ilustrácie, osobitne sa už neuvádza</a:t>
            </a:r>
          </a:p>
          <a:p>
            <a:pPr eaLnBrk="1" hangingPunct="1"/>
            <a:r>
              <a:rPr lang="sk-SK" altLang="sk-SK" sz="2800" spc="-20" dirty="0">
                <a:latin typeface="Arial Narrow" panose="020B0606020202030204" pitchFamily="34" charset="0"/>
              </a:rPr>
              <a:t>vždy treba uvádzať zdroj dát, na základe ktorých je ilustrácia zhotovená (ako zdroj, prameň alebo pomocou vlastnej formulácie)</a:t>
            </a:r>
          </a:p>
          <a:p>
            <a:pPr eaLnBrk="1" hangingPunct="1"/>
            <a:r>
              <a:rPr lang="sk-SK" altLang="sk-SK" sz="2800" spc="-20" dirty="0">
                <a:latin typeface="Arial Narrow" panose="020B0606020202030204" pitchFamily="34" charset="0"/>
              </a:rPr>
              <a:t>ak autor pôvodnú ilustráciu </a:t>
            </a:r>
            <a:r>
              <a:rPr lang="sk-SK" altLang="sk-SK" sz="2800" u="sng" spc="-20" dirty="0">
                <a:latin typeface="Arial Narrow" panose="020B0606020202030204" pitchFamily="34" charset="0"/>
              </a:rPr>
              <a:t>obsahovo upravil </a:t>
            </a:r>
            <a:r>
              <a:rPr lang="sk-SK" altLang="sk-SK" sz="2800" spc="-20" dirty="0">
                <a:latin typeface="Arial Narrow" panose="020B0606020202030204" pitchFamily="34" charset="0"/>
              </a:rPr>
              <a:t>(teda nie len preložil z cudzieho jazyka, príp. prispôsobil graficky), je potrebné to uviesť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2656"/>
            <a:ext cx="9144000" cy="6525344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podľa počtu a významu môžu byť ilustrácie číslované viacerými spôsobmi</a:t>
            </a:r>
          </a:p>
          <a:p>
            <a:pPr lvl="1" eaLnBrk="1" hangingPunct="1"/>
            <a:r>
              <a:rPr lang="sk-SK" altLang="sk-SK" sz="2200" b="1" dirty="0">
                <a:latin typeface="Arial Narrow" panose="020B0606020202030204" pitchFamily="34" charset="0"/>
              </a:rPr>
              <a:t>jednotne (priebežne)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samostatne v kapitole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samostatne v prílohe</a:t>
            </a:r>
          </a:p>
          <a:p>
            <a:pPr eaLnBrk="1" hangingPunct="1"/>
            <a:endParaRPr lang="sk-SK" altLang="sk-SK" sz="500" dirty="0">
              <a:latin typeface="Arial Narrow" panose="020B0606020202030204" pitchFamily="34" charset="0"/>
            </a:endParaRPr>
          </a:p>
          <a:p>
            <a:pPr marL="0" indent="0" eaLnBrk="1" hangingPunct="1">
              <a:buNone/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jednotne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jednotný spôsob od začiatku do konca práce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najčastejší pri písaní záverečných prác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napr. Obr. 1, Obr. 2, Obr. 3 atď.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marL="457200" lvl="1" indent="0" eaLnBrk="1" hangingPunct="1">
              <a:buNone/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samostatne v kapitole</a:t>
            </a:r>
          </a:p>
          <a:p>
            <a:pPr lvl="1" eaLnBrk="1" hangingPunct="1"/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za slovom </a:t>
            </a:r>
            <a:r>
              <a:rPr lang="sk-SK" altLang="sk-SK" sz="1500" i="1" dirty="0">
                <a:solidFill>
                  <a:schemeClr val="bg2"/>
                </a:solidFill>
                <a:latin typeface="Arial Narrow" panose="020B0606020202030204" pitchFamily="34" charset="0"/>
              </a:rPr>
              <a:t>Obrázok</a:t>
            </a:r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 nasleduje číslo kapitoly alebo podkapitoly, v ktorej sa ilustrácia nachádza, potom medzera, pomlčka, medzera a poradové číslo ilustrácie v danej časti práce</a:t>
            </a:r>
          </a:p>
          <a:p>
            <a:pPr lvl="1" eaLnBrk="1" hangingPunct="1"/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napr. Obr. 2-1 (prvý obrázok v druhej časti)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samostatne v prílohe</a:t>
            </a:r>
          </a:p>
          <a:p>
            <a:pPr lvl="1" eaLnBrk="1" hangingPunct="1"/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rovnako ako samostatne v kapitole, akurát sa uvádza označenie prílohy</a:t>
            </a:r>
          </a:p>
          <a:p>
            <a:pPr lvl="1" eaLnBrk="1" hangingPunct="1"/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napr. Obr. A.2-3 (tretí obrázok v prílohe A.2)</a:t>
            </a:r>
          </a:p>
          <a:p>
            <a:pPr lvl="1" eaLnBrk="1" hangingPunct="1"/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v geografických prácach zriedkavý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dirty="0"/>
              <a:t>Titulok obrázku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umiestňuje sa </a:t>
            </a:r>
            <a:r>
              <a:rPr lang="sk-SK" altLang="sk-SK" sz="2600" b="1" u="sng" dirty="0">
                <a:latin typeface="Arial Narrow" panose="020B0606020202030204" pitchFamily="34" charset="0"/>
              </a:rPr>
              <a:t>pod</a:t>
            </a:r>
            <a:r>
              <a:rPr lang="sk-SK" altLang="sk-SK" sz="2600" b="1" dirty="0">
                <a:latin typeface="Arial Narrow" panose="020B0606020202030204" pitchFamily="34" charset="0"/>
              </a:rPr>
              <a:t> obrázkom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informuje</a:t>
            </a:r>
            <a:r>
              <a:rPr lang="sk-SK" altLang="sk-SK" sz="2200" b="1" dirty="0">
                <a:latin typeface="Arial Narrow" panose="020B0606020202030204" pitchFamily="34" charset="0"/>
              </a:rPr>
              <a:t> čo, kde </a:t>
            </a:r>
            <a:r>
              <a:rPr lang="sk-SK" altLang="sk-SK" sz="2200" dirty="0">
                <a:latin typeface="Arial Narrow" panose="020B0606020202030204" pitchFamily="34" charset="0"/>
              </a:rPr>
              <a:t>a</a:t>
            </a:r>
            <a:r>
              <a:rPr lang="sk-SK" altLang="sk-SK" sz="2200" b="1" dirty="0">
                <a:latin typeface="Arial Narrow" panose="020B0606020202030204" pitchFamily="34" charset="0"/>
              </a:rPr>
              <a:t> kedy </a:t>
            </a:r>
            <a:r>
              <a:rPr lang="sk-SK" altLang="sk-SK" sz="2200" dirty="0">
                <a:latin typeface="Arial Narrow" panose="020B0606020202030204" pitchFamily="34" charset="0"/>
              </a:rPr>
              <a:t>ilustrácia vyjadruje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nedáva sa priamo do poľa ilustrácie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text titulku musí byť zrozumiteľný aj s obrázkom, aj mimo textu práce a </a:t>
            </a:r>
            <a:r>
              <a:rPr lang="sk-SK" altLang="sk-SK" sz="2600" i="1" dirty="0">
                <a:latin typeface="Arial Narrow" panose="020B0606020202030204" pitchFamily="34" charset="0"/>
              </a:rPr>
              <a:t>bez odkazov na text práce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ak sa v obrázku nachádzajú neštandardné výrazy, skratky a pod., a nie je možné ich graficky jednoducho vysvetliť priamo v obrázku, musí byť súčasťou ilustrácie vysvetlenie, legenda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píše sa pod ilustráciu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časté chyby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uvádzanie názvu v ilustrácii i v titulku pod ňou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uvádzanie titulku priamo v poli obrázka)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uvádzanie titulku nad ilustráciou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zbytočný obsah v ilustrácii </a:t>
            </a:r>
          </a:p>
          <a:p>
            <a:pPr lvl="2"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napr. legenda v grafe s jednou líniou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9144000" cy="693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250825" y="4941888"/>
            <a:ext cx="5113338" cy="1150937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BlokTextu 3"/>
          <p:cNvSpPr txBox="1"/>
          <p:nvPr/>
        </p:nvSpPr>
        <p:spPr>
          <a:xfrm>
            <a:off x="179512" y="-77788"/>
            <a:ext cx="83529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identifikujme chyby na tejto ilustrácii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597278" cy="4536504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67544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identifikujme chyby na tejto ilustrácii</a:t>
            </a:r>
          </a:p>
        </p:txBody>
      </p:sp>
    </p:spTree>
    <p:extLst>
      <p:ext uri="{BB962C8B-B14F-4D97-AF65-F5344CB8AC3E}">
        <p14:creationId xmlns:p14="http://schemas.microsoft.com/office/powerpoint/2010/main" val="2593738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641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Oval 5"/>
          <p:cNvSpPr>
            <a:spLocks noChangeArrowheads="1"/>
          </p:cNvSpPr>
          <p:nvPr/>
        </p:nvSpPr>
        <p:spPr bwMode="auto">
          <a:xfrm>
            <a:off x="0" y="3716338"/>
            <a:ext cx="1441450" cy="7921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179388" y="4365625"/>
            <a:ext cx="0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0" y="5589588"/>
            <a:ext cx="356388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sk-SK" dirty="0" err="1">
                <a:solidFill>
                  <a:srgbClr val="FF0000"/>
                </a:solidFill>
                <a:latin typeface="Arial Narrow" panose="020B0606020202030204" pitchFamily="34" charset="0"/>
              </a:rPr>
              <a:t>vhodnejší</a:t>
            </a:r>
            <a:r>
              <a:rPr lang="en-GB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dirty="0" err="1">
                <a:solidFill>
                  <a:srgbClr val="FF0000"/>
                </a:solidFill>
                <a:latin typeface="Arial Narrow" panose="020B0606020202030204" pitchFamily="34" charset="0"/>
              </a:rPr>
              <a:t>názov</a:t>
            </a:r>
            <a:r>
              <a:rPr lang="en-GB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: </a:t>
            </a:r>
            <a:r>
              <a:rPr lang="sk-SK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„Obrázok 1“,</a:t>
            </a:r>
            <a:r>
              <a:rPr lang="en-GB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 “</a:t>
            </a:r>
            <a:r>
              <a:rPr lang="en-GB" altLang="sk-SK" dirty="0" err="1">
                <a:solidFill>
                  <a:srgbClr val="FF0000"/>
                </a:solidFill>
                <a:latin typeface="Arial Narrow" panose="020B0606020202030204" pitchFamily="34" charset="0"/>
              </a:rPr>
              <a:t>Obr</a:t>
            </a:r>
            <a:r>
              <a:rPr lang="en-GB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. 1”.</a:t>
            </a:r>
            <a:endParaRPr lang="sk-SK" altLang="sk-SK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k-SK" altLang="sk-SK" i="1" dirty="0">
                <a:solidFill>
                  <a:srgbClr val="FF0000"/>
                </a:solidFill>
                <a:latin typeface="Arial Narrow" panose="020B0606020202030204" pitchFamily="34" charset="0"/>
              </a:rPr>
              <a:t>čitateľovi je jasné, že je to graf</a:t>
            </a:r>
          </a:p>
        </p:txBody>
      </p:sp>
      <p:sp>
        <p:nvSpPr>
          <p:cNvPr id="27654" name="Oval 10"/>
          <p:cNvSpPr>
            <a:spLocks noChangeArrowheads="1"/>
          </p:cNvSpPr>
          <p:nvPr/>
        </p:nvSpPr>
        <p:spPr bwMode="auto">
          <a:xfrm>
            <a:off x="4716463" y="3429000"/>
            <a:ext cx="2303462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>
            <a:off x="5076825" y="4221163"/>
            <a:ext cx="0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4716463" y="5445125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CHYBA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27888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250824" y="5661025"/>
            <a:ext cx="792157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000" dirty="0">
                <a:latin typeface="Arial Narrow" panose="020B0606020202030204" pitchFamily="34" charset="0"/>
              </a:rPr>
              <a:t> ak je autorom obrázku autor práce, nie je vhodné meno uvádzať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dirty="0">
                <a:latin typeface="Arial Narrow" panose="020B0606020202030204" pitchFamily="34" charset="0"/>
              </a:rPr>
              <a:t>	</a:t>
            </a:r>
          </a:p>
          <a:p>
            <a:pPr lvl="1" eaLnBrk="1" hangingPunct="1">
              <a:spcBef>
                <a:spcPts val="0"/>
              </a:spcBef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zbytočné upriamovanie pozornosti na seba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000" dirty="0">
                <a:latin typeface="Arial Narrow" panose="020B0606020202030204" pitchFamily="34" charset="0"/>
              </a:rPr>
              <a:t> ak je z textu </a:t>
            </a:r>
            <a:r>
              <a:rPr lang="sk-SK" altLang="sk-SK" sz="2000" b="1" dirty="0">
                <a:latin typeface="Arial Narrow" panose="020B0606020202030204" pitchFamily="34" charset="0"/>
              </a:rPr>
              <a:t>jednoznačný </a:t>
            </a:r>
            <a:r>
              <a:rPr lang="sk-SK" altLang="sk-SK" sz="2000" dirty="0">
                <a:latin typeface="Arial Narrow" panose="020B0606020202030204" pitchFamily="34" charset="0"/>
              </a:rPr>
              <a:t>zdroj informácii, nie je potrebné ho uvádzať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0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Oval 5"/>
          <p:cNvSpPr>
            <a:spLocks noChangeArrowheads="1"/>
          </p:cNvSpPr>
          <p:nvPr/>
        </p:nvSpPr>
        <p:spPr bwMode="auto">
          <a:xfrm>
            <a:off x="2555875" y="4797425"/>
            <a:ext cx="3168650" cy="1008063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6084888" y="2492375"/>
            <a:ext cx="259156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dirty="0">
                <a:latin typeface="Arial Narrow" panose="020B0606020202030204" pitchFamily="34" charset="0"/>
              </a:rPr>
              <a:t>ak je z textu práce jednoznačné</a:t>
            </a:r>
            <a:r>
              <a:rPr lang="en-GB" altLang="sk-SK" dirty="0">
                <a:latin typeface="Arial Narrow" panose="020B0606020202030204" pitchFamily="34" charset="0"/>
              </a:rPr>
              <a:t>*</a:t>
            </a:r>
            <a:r>
              <a:rPr lang="sk-SK" altLang="sk-SK" dirty="0">
                <a:latin typeface="Arial Narrow" panose="020B0606020202030204" pitchFamily="34" charset="0"/>
              </a:rPr>
              <a:t>, čo jednotlivé štádiá znamenajú, nie je potrebné</a:t>
            </a:r>
            <a:r>
              <a:rPr lang="en-GB" altLang="sk-SK" dirty="0">
                <a:latin typeface="Arial Narrow" panose="020B0606020202030204" pitchFamily="34" charset="0"/>
              </a:rPr>
              <a:t> </a:t>
            </a:r>
            <a:r>
              <a:rPr lang="sk-SK" altLang="sk-SK" dirty="0">
                <a:latin typeface="Arial Narrow" panose="020B0606020202030204" pitchFamily="34" charset="0"/>
              </a:rPr>
              <a:t>ich v samotnom obrázku ešte raz vysvetľovať</a:t>
            </a:r>
            <a:endParaRPr lang="en-GB" altLang="sk-SK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sk-SK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sk-SK" i="1" dirty="0">
                <a:latin typeface="Arial Narrow" panose="020B0606020202030204" pitchFamily="34" charset="0"/>
              </a:rPr>
              <a:t>*</a:t>
            </a:r>
            <a:r>
              <a:rPr lang="en-GB" altLang="sk-SK" i="1" dirty="0" err="1">
                <a:latin typeface="Arial Narrow" panose="020B0606020202030204" pitchFamily="34" charset="0"/>
              </a:rPr>
              <a:t>platí</a:t>
            </a:r>
            <a:r>
              <a:rPr lang="en-GB" altLang="sk-SK" i="1" dirty="0">
                <a:latin typeface="Arial Narrow" panose="020B0606020202030204" pitchFamily="34" charset="0"/>
              </a:rPr>
              <a:t> </a:t>
            </a:r>
            <a:r>
              <a:rPr lang="en-GB" altLang="sk-SK" i="1" dirty="0" err="1">
                <a:latin typeface="Arial Narrow" panose="020B0606020202030204" pitchFamily="34" charset="0"/>
              </a:rPr>
              <a:t>ak</a:t>
            </a:r>
            <a:r>
              <a:rPr lang="en-GB" altLang="sk-SK" i="1" dirty="0">
                <a:latin typeface="Arial Narrow" panose="020B0606020202030204" pitchFamily="34" charset="0"/>
              </a:rPr>
              <a:t> je to </a:t>
            </a:r>
            <a:r>
              <a:rPr lang="en-GB" altLang="sk-SK" i="1" dirty="0" err="1">
                <a:latin typeface="Arial Narrow" panose="020B0606020202030204" pitchFamily="34" charset="0"/>
              </a:rPr>
              <a:t>jadrom</a:t>
            </a:r>
            <a:r>
              <a:rPr lang="en-GB" altLang="sk-SK" i="1" dirty="0">
                <a:latin typeface="Arial Narrow" panose="020B0606020202030204" pitchFamily="34" charset="0"/>
              </a:rPr>
              <a:t> </a:t>
            </a:r>
            <a:r>
              <a:rPr lang="en-GB" altLang="sk-SK" i="1" dirty="0" err="1">
                <a:latin typeface="Arial Narrow" panose="020B0606020202030204" pitchFamily="34" charset="0"/>
              </a:rPr>
              <a:t>problematiky</a:t>
            </a:r>
            <a:r>
              <a:rPr lang="en-GB" altLang="sk-SK" i="1" dirty="0">
                <a:latin typeface="Arial Narrow" panose="020B0606020202030204" pitchFamily="34" charset="0"/>
              </a:rPr>
              <a:t> </a:t>
            </a:r>
            <a:r>
              <a:rPr lang="en-GB" altLang="sk-SK" i="1" dirty="0" err="1">
                <a:latin typeface="Arial Narrow" panose="020B0606020202030204" pitchFamily="34" charset="0"/>
              </a:rPr>
              <a:t>celej</a:t>
            </a:r>
            <a:r>
              <a:rPr lang="en-GB" altLang="sk-SK" i="1" dirty="0">
                <a:latin typeface="Arial Narrow" panose="020B0606020202030204" pitchFamily="34" charset="0"/>
              </a:rPr>
              <a:t> </a:t>
            </a:r>
            <a:r>
              <a:rPr lang="en-GB" altLang="sk-SK" i="1" dirty="0" err="1">
                <a:latin typeface="Arial Narrow" panose="020B0606020202030204" pitchFamily="34" charset="0"/>
              </a:rPr>
              <a:t>štúdie</a:t>
            </a:r>
            <a:endParaRPr lang="sk-SK" altLang="sk-SK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BFB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štruktúra hlavnej časti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úvod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jadro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záver</a:t>
            </a:r>
          </a:p>
          <a:p>
            <a:pPr eaLnBrk="1" hangingPunct="1"/>
            <a:r>
              <a:rPr lang="sk-SK" altLang="sk-SK" sz="2800" i="1" dirty="0">
                <a:solidFill>
                  <a:schemeClr val="bg2"/>
                </a:solidFill>
                <a:latin typeface="Arial Narrow" panose="020B0606020202030204" pitchFamily="34" charset="0"/>
              </a:rPr>
              <a:t>resumé (ak je práca v cudzom jazyku)</a:t>
            </a:r>
          </a:p>
          <a:p>
            <a:pPr lvl="1" eaLnBrk="1" hangingPunct="1"/>
            <a:r>
              <a:rPr lang="sk-SK" altLang="sk-SK" sz="2400" i="1" dirty="0">
                <a:solidFill>
                  <a:schemeClr val="bg2"/>
                </a:solidFill>
                <a:latin typeface="Arial Narrow" panose="020B0606020202030204" pitchFamily="34" charset="0"/>
              </a:rPr>
              <a:t>jeho rozsah by mal byť cca 10 % práce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zoznam literatúry</a:t>
            </a:r>
          </a:p>
          <a:p>
            <a:pPr lvl="5"/>
            <a:endParaRPr lang="sk-SK" altLang="sk-SK" sz="16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i="1" dirty="0">
                <a:latin typeface="Arial Narrow" panose="020B0606020202030204" pitchFamily="34" charset="0"/>
              </a:rPr>
              <a:t>formálna stránka: formátovanie celej práce by malo byť jednotné</a:t>
            </a:r>
          </a:p>
          <a:p>
            <a:pPr lvl="1" eaLnBrk="1" hangingPunct="1"/>
            <a:r>
              <a:rPr lang="sk-SK" altLang="sk-SK" sz="2000" i="1" dirty="0">
                <a:latin typeface="Arial Narrow" panose="020B0606020202030204" pitchFamily="34" charset="0"/>
              </a:rPr>
              <a:t>na súvislé texty: pätkové písmo (ideálne </a:t>
            </a:r>
            <a:r>
              <a:rPr lang="sk-SK" altLang="sk-SK" sz="2000" i="1" dirty="0" err="1">
                <a:latin typeface="Arial Narrow" panose="020B0606020202030204" pitchFamily="34" charset="0"/>
              </a:rPr>
              <a:t>Times</a:t>
            </a:r>
            <a:r>
              <a:rPr lang="sk-SK" altLang="sk-SK" sz="2000" i="1" dirty="0">
                <a:latin typeface="Arial Narrow" panose="020B0606020202030204" pitchFamily="34" charset="0"/>
              </a:rPr>
              <a:t> New Roman 12)</a:t>
            </a:r>
          </a:p>
          <a:p>
            <a:pPr lvl="1" eaLnBrk="1" hangingPunct="1"/>
            <a:r>
              <a:rPr lang="sk-SK" altLang="sk-SK" sz="2000" i="1" dirty="0">
                <a:latin typeface="Arial Narrow" panose="020B0606020202030204" pitchFamily="34" charset="0"/>
              </a:rPr>
              <a:t>v záujme zachovania prehľadnosti aj pri menšom písme, možno v prílohách využiť aj iné fonty, napr. </a:t>
            </a:r>
            <a:r>
              <a:rPr lang="sk-SK" altLang="sk-SK" sz="2000" i="1" dirty="0" err="1">
                <a:latin typeface="Arial Narrow" panose="020B0606020202030204" pitchFamily="34" charset="0"/>
              </a:rPr>
              <a:t>Arrial</a:t>
            </a:r>
            <a:r>
              <a:rPr lang="sk-SK" altLang="sk-SK" sz="2000" i="1" dirty="0">
                <a:latin typeface="Arial Narrow" panose="020B0606020202030204" pitchFamily="34" charset="0"/>
              </a:rPr>
              <a:t> </a:t>
            </a:r>
            <a:r>
              <a:rPr lang="sk-SK" altLang="sk-SK" sz="2000" i="1" dirty="0" err="1">
                <a:latin typeface="Arial Narrow" panose="020B0606020202030204" pitchFamily="34" charset="0"/>
              </a:rPr>
              <a:t>Narrow</a:t>
            </a:r>
            <a:endParaRPr lang="sk-SK" altLang="sk-SK" sz="2000" i="1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1600" i="1" dirty="0">
                <a:latin typeface="Arial Narrow" panose="020B0606020202030204" pitchFamily="34" charset="0"/>
              </a:rPr>
              <a:t>ak sa použije iný font v jednej prílohe, treba ho potom použiť aj v ostatných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23988" y="-1244576"/>
            <a:ext cx="6296025" cy="866775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38125" y="6211669"/>
            <a:ext cx="750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s priestorom obrázka je vhodné pracovať, využiť ho na spresnenie, vysvetlenie obsahu, nie však na úkor prehľadnosti, neprehusťovať ho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43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4704"/>
            <a:ext cx="9179449" cy="4623839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148064" y="548680"/>
            <a:ext cx="399593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3"/>
          <p:cNvSpPr txBox="1"/>
          <p:nvPr/>
        </p:nvSpPr>
        <p:spPr>
          <a:xfrm>
            <a:off x="395536" y="5388511"/>
            <a:ext cx="693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sk-SK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5: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Slovakia, 1996-2018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57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sk-SK" altLang="sk-SK"/>
              <a:t>tabuľky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9036496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sú dôležité, treba im venovať patričnú pozornosť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môžu napomôcť sprehľadniť množstvo údajov, ktoré by bolo v kompaktnom texte neprehľadné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treba dbať na to, aby zrozumiteľne súviseli </a:t>
            </a:r>
            <a:br>
              <a:rPr lang="sk-SK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s myšlienkami hlavného textu, na ktoré sa vzťahujú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treba sa vyhnúť tomu, aby tabuľka umiestnená v texte obsahovala zbytočné údaje, ktoré nesúvisia s výkladom v texte</a:t>
            </a:r>
            <a:endParaRPr lang="en-GB" altLang="sk-SK" sz="2800" dirty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sk-SK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titulok + zdroj a autor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titulok sa umiestňuje </a:t>
            </a:r>
            <a:r>
              <a:rPr lang="sk-SK" altLang="sk-SK" sz="2800" u="sng" dirty="0">
                <a:latin typeface="Arial Narrow" panose="020B0606020202030204" pitchFamily="34" charset="0"/>
              </a:rPr>
              <a:t>nad</a:t>
            </a:r>
            <a:r>
              <a:rPr lang="sk-SK" altLang="sk-SK" sz="2800" dirty="0">
                <a:latin typeface="Arial Narrow" panose="020B0606020202030204" pitchFamily="34" charset="0"/>
              </a:rPr>
              <a:t> tabuľku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ak je tabuľka celkom prevzatá alebo modifikovaná, </a:t>
            </a:r>
            <a:r>
              <a:rPr lang="sk-SK" altLang="sk-SK" sz="2800" u="sng" dirty="0">
                <a:latin typeface="Arial Narrow" panose="020B0606020202030204" pitchFamily="34" charset="0"/>
              </a:rPr>
              <a:t>pod</a:t>
            </a:r>
            <a:r>
              <a:rPr lang="sk-SK" altLang="sk-SK" sz="2800" dirty="0">
                <a:latin typeface="Arial Narrow" panose="020B0606020202030204" pitchFamily="34" charset="0"/>
              </a:rPr>
              <a:t> tabuľku sa uvedie </a:t>
            </a:r>
            <a:r>
              <a:rPr lang="en-GB" altLang="sk-SK" sz="2800" dirty="0" err="1">
                <a:latin typeface="Arial Narrow" panose="020B0606020202030204" pitchFamily="34" charset="0"/>
              </a:rPr>
              <a:t>odkaz</a:t>
            </a:r>
            <a:r>
              <a:rPr lang="en-GB" altLang="sk-SK" sz="2800" dirty="0">
                <a:latin typeface="Arial Narrow" panose="020B0606020202030204" pitchFamily="34" charset="0"/>
              </a:rPr>
              <a:t> </a:t>
            </a:r>
            <a:r>
              <a:rPr lang="en-GB" altLang="sk-SK" sz="2800" dirty="0" err="1">
                <a:latin typeface="Arial Narrow" panose="020B0606020202030204" pitchFamily="34" charset="0"/>
              </a:rPr>
              <a:t>na</a:t>
            </a:r>
            <a:r>
              <a:rPr lang="en-GB" altLang="sk-SK" sz="2800" dirty="0">
                <a:latin typeface="Arial Narrow" panose="020B0606020202030204" pitchFamily="34" charset="0"/>
              </a:rPr>
              <a:t> </a:t>
            </a:r>
            <a:r>
              <a:rPr lang="sk-SK" altLang="sk-SK" sz="2800" dirty="0">
                <a:latin typeface="Arial Narrow" panose="020B0606020202030204" pitchFamily="34" charset="0"/>
              </a:rPr>
              <a:t>zdroj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označenie tabuľky podobne ako pri ilustráciách, najčastejšie:</a:t>
            </a:r>
          </a:p>
          <a:p>
            <a:pPr lvl="1" eaLnBrk="1" hangingPunct="1"/>
            <a:r>
              <a:rPr lang="sk-SK" altLang="sk-SK" sz="2500" dirty="0">
                <a:latin typeface="Arial Narrow" panose="020B0606020202030204" pitchFamily="34" charset="0"/>
              </a:rPr>
              <a:t>Tabuľka 1, Tabuľka 2,</a:t>
            </a:r>
          </a:p>
          <a:p>
            <a:pPr lvl="1" eaLnBrk="1" hangingPunct="1"/>
            <a:r>
              <a:rPr lang="sk-SK" altLang="sk-SK" sz="2500" dirty="0">
                <a:latin typeface="Arial Narrow" panose="020B0606020202030204" pitchFamily="34" charset="0"/>
              </a:rPr>
              <a:t>Tab. 1, Tab. 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tabuľky aj ilustrácie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umiestnenie: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bezprostredne za miestom, kde sa tabuľka cituje prvýkrát, </a:t>
            </a:r>
            <a:br>
              <a:rPr lang="sk-SK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podľa možností na tej istej strane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na každý obrázok i tabuľku musí byť v texte odkaz</a:t>
            </a:r>
            <a:endParaRPr lang="en-GB" altLang="sk-SK" sz="28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spravidla nie je vhodné, aby sa rovnaký obsah opakoval </a:t>
            </a:r>
            <a:br>
              <a:rPr lang="sk-SK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v tabuľkách aj ilustráciách</a:t>
            </a:r>
          </a:p>
          <a:p>
            <a:pPr lvl="1" eaLnBrk="1" hangingPunct="1"/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Oval 5"/>
          <p:cNvSpPr>
            <a:spLocks noChangeArrowheads="1"/>
          </p:cNvSpPr>
          <p:nvPr/>
        </p:nvSpPr>
        <p:spPr bwMode="auto">
          <a:xfrm>
            <a:off x="0" y="333375"/>
            <a:ext cx="4787900" cy="1008063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6" name="Oval 6"/>
          <p:cNvSpPr>
            <a:spLocks noChangeArrowheads="1"/>
          </p:cNvSpPr>
          <p:nvPr/>
        </p:nvSpPr>
        <p:spPr bwMode="auto">
          <a:xfrm>
            <a:off x="0" y="4437063"/>
            <a:ext cx="1152525" cy="72072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H="1">
            <a:off x="179388" y="5084763"/>
            <a:ext cx="0" cy="14398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250825" y="6308725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>
                <a:solidFill>
                  <a:srgbClr val="FF6600"/>
                </a:solidFill>
              </a:rPr>
              <a:t>alebo „Zdroj“</a:t>
            </a:r>
          </a:p>
        </p:txBody>
      </p:sp>
      <p:sp>
        <p:nvSpPr>
          <p:cNvPr id="33799" name="Oval 9"/>
          <p:cNvSpPr>
            <a:spLocks noChangeArrowheads="1"/>
          </p:cNvSpPr>
          <p:nvPr/>
        </p:nvSpPr>
        <p:spPr bwMode="auto">
          <a:xfrm>
            <a:off x="6659563" y="4437063"/>
            <a:ext cx="1657350" cy="72072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 flipH="1">
            <a:off x="6659563" y="4868863"/>
            <a:ext cx="0" cy="14398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5003800" y="6308725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dirty="0">
                <a:solidFill>
                  <a:srgbClr val="FF6600"/>
                </a:solidFill>
              </a:rPr>
              <a:t>iba ak autor naozaj niečo upravil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BFB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úvod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507413" cy="5184775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úvod ako názov kapitoly sa nečísluje</a:t>
            </a:r>
            <a:endParaRPr lang="en-GB" altLang="sk-SK" sz="28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400" dirty="0">
                <a:latin typeface="Arial Narrow" panose="020B0606020202030204" pitchFamily="34" charset="0"/>
              </a:rPr>
              <a:t>v </a:t>
            </a:r>
            <a:r>
              <a:rPr lang="en-GB" altLang="sk-SK" sz="2400" dirty="0" err="1">
                <a:latin typeface="Arial Narrow" panose="020B0606020202030204" pitchFamily="34" charset="0"/>
              </a:rPr>
              <a:t>obsahu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sa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však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uvádza</a:t>
            </a:r>
            <a:r>
              <a:rPr lang="en-GB" altLang="sk-SK" sz="2400" dirty="0">
                <a:latin typeface="Arial Narrow" panose="020B0606020202030204" pitchFamily="34" charset="0"/>
              </a:rPr>
              <a:t> (</a:t>
            </a:r>
            <a:r>
              <a:rPr lang="en-GB" altLang="sk-SK" sz="2400" dirty="0" err="1">
                <a:latin typeface="Arial Narrow" panose="020B0606020202030204" pitchFamily="34" charset="0"/>
              </a:rPr>
              <a:t>nečísluje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sa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ani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nulou</a:t>
            </a:r>
            <a:r>
              <a:rPr lang="en-GB" altLang="sk-SK" sz="2400" dirty="0">
                <a:latin typeface="Arial Narrow" panose="020B0606020202030204" pitchFamily="34" charset="0"/>
              </a:rPr>
              <a:t>)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jeho rozsah je 1 – 2 strany</a:t>
            </a:r>
          </a:p>
          <a:p>
            <a:pPr eaLnBrk="1" hangingPunct="1"/>
            <a:r>
              <a:rPr lang="sk-SK" altLang="sk-SK" sz="2800" i="1" dirty="0">
                <a:solidFill>
                  <a:schemeClr val="bg2"/>
                </a:solidFill>
                <a:latin typeface="Arial Narrow" panose="020B0606020202030204" pitchFamily="34" charset="0"/>
              </a:rPr>
              <a:t>v niektorých prácach dopĺňa predhovor</a:t>
            </a:r>
          </a:p>
          <a:p>
            <a:pPr lvl="1" eaLnBrk="1" hangingPunct="1"/>
            <a:r>
              <a:rPr lang="sk-SK" altLang="sk-SK" sz="2400" i="1" dirty="0">
                <a:solidFill>
                  <a:schemeClr val="bg2"/>
                </a:solidFill>
                <a:latin typeface="Arial Narrow" panose="020B0606020202030204" pitchFamily="34" charset="0"/>
              </a:rPr>
              <a:t>predhovor uvádza prácu v širšom kontexte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stručne a výstižne charakterizuje </a:t>
            </a:r>
            <a:r>
              <a:rPr lang="sk-SK" altLang="sk-SK" sz="2800" u="sng" dirty="0">
                <a:latin typeface="Arial Narrow" panose="020B0606020202030204" pitchFamily="34" charset="0"/>
              </a:rPr>
              <a:t>stav poznania</a:t>
            </a:r>
            <a:r>
              <a:rPr lang="sk-SK" altLang="sk-SK" sz="2800" dirty="0">
                <a:latin typeface="Arial Narrow" panose="020B0606020202030204" pitchFamily="34" charset="0"/>
              </a:rPr>
              <a:t> alebo praxe </a:t>
            </a:r>
            <a:br>
              <a:rPr lang="sk-SK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v oblasti, ktorá je predmetom záverečnej práce a oboznamuje čitateľa s </a:t>
            </a:r>
            <a:r>
              <a:rPr lang="sk-SK" altLang="sk-SK" sz="2800" u="sng" dirty="0">
                <a:latin typeface="Arial Narrow" panose="020B0606020202030204" pitchFamily="34" charset="0"/>
              </a:rPr>
              <a:t>významom, cieľmi a zámermi práce</a:t>
            </a:r>
            <a:r>
              <a:rPr lang="en-GB" altLang="sk-SK" sz="2800" dirty="0">
                <a:latin typeface="Arial Narrow" panose="020B0606020202030204" pitchFamily="34" charset="0"/>
              </a:rPr>
              <a:t>,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zdôvodniť zameranie práce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píše sa až na záver, treba si však dať pozor na správny čas (ako gramatickú kategóriu)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BFB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by mal odpovedať na otázky: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prečo je práca dôležitá</a:t>
            </a:r>
            <a:r>
              <a:rPr lang="en-GB" altLang="sk-SK" sz="2400" dirty="0">
                <a:latin typeface="Arial Narrow" panose="020B0606020202030204" pitchFamily="34" charset="0"/>
              </a:rPr>
              <a:t>, </a:t>
            </a:r>
            <a:r>
              <a:rPr lang="sk-SK" altLang="sk-SK" sz="2400" dirty="0">
                <a:latin typeface="Arial Narrow" panose="020B0606020202030204" pitchFamily="34" charset="0"/>
              </a:rPr>
              <a:t>v čom má byť prínosná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prečo sa autor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rozhodol spracovať túto tému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aké sú autorovo ciele a zámery</a:t>
            </a:r>
          </a:p>
          <a:p>
            <a:pPr lvl="2" eaLnBrk="1" hangingPunct="1"/>
            <a:r>
              <a:rPr lang="sk-SK" altLang="sk-SK" sz="2000" dirty="0">
                <a:latin typeface="Arial Narrow" panose="020B0606020202030204" pitchFamily="34" charset="0"/>
              </a:rPr>
              <a:t>v žiadnom prípade však </a:t>
            </a:r>
            <a:r>
              <a:rPr lang="sk-SK" altLang="sk-SK" sz="2000" u="sng" dirty="0">
                <a:latin typeface="Arial Narrow" panose="020B0606020202030204" pitchFamily="34" charset="0"/>
              </a:rPr>
              <a:t>nie výsledky </a:t>
            </a:r>
            <a:r>
              <a:rPr lang="sk-SK" altLang="sk-SK" sz="2000" dirty="0">
                <a:latin typeface="Arial Narrow" panose="020B0606020202030204" pitchFamily="34" charset="0"/>
              </a:rPr>
              <a:t>práce</a:t>
            </a:r>
          </a:p>
          <a:p>
            <a:pPr lvl="1" eaLnBrk="1" hangingPunct="1"/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aké základné metódy práca využije</a:t>
            </a:r>
          </a:p>
          <a:p>
            <a:pPr lvl="2"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nie však podrobne, iba naznačiť</a:t>
            </a:r>
          </a:p>
          <a:p>
            <a:pPr lvl="1" eaLnBrk="1" hangingPunct="1"/>
            <a:r>
              <a:rPr lang="sk-SK" altLang="sk-SK" sz="2400" i="1" dirty="0">
                <a:solidFill>
                  <a:schemeClr val="bg2"/>
                </a:solidFill>
                <a:latin typeface="Arial Narrow" panose="020B0606020202030204" pitchFamily="34" charset="0"/>
              </a:rPr>
              <a:t>aký je vzťah práce k iným prácam podobného zamerania</a:t>
            </a:r>
          </a:p>
          <a:p>
            <a:pPr lvl="1" eaLnBrk="1" hangingPunct="1"/>
            <a:r>
              <a:rPr lang="sk-SK" altLang="sk-SK" sz="2400" i="1" dirty="0">
                <a:solidFill>
                  <a:schemeClr val="bg2"/>
                </a:solidFill>
                <a:latin typeface="Arial Narrow" panose="020B0606020202030204" pitchFamily="34" charset="0"/>
              </a:rPr>
              <a:t>za akých (objektívnych) okolností práca vznikala -&gt; aký je vzťah práce s vonkajšími faktormi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nemá zachádzať hlboko do teórie, metodológie...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nemá opakovať alebo parafrázovať obsah abstraktu</a:t>
            </a:r>
          </a:p>
          <a:p>
            <a:pPr lvl="1" eaLnBrk="1" hangingPunct="1"/>
            <a:endParaRPr lang="sk-SK" altLang="sk-SK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jadro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je hlavná časť práce a člení sa na kapitoly, podkapitoly, odseky a pod. podľa typu práce, ktoré sa číslujú</a:t>
            </a:r>
            <a:r>
              <a:rPr lang="en-GB" altLang="sk-SK" sz="2800" dirty="0">
                <a:latin typeface="Arial Narrow" panose="020B0606020202030204" pitchFamily="34" charset="0"/>
              </a:rPr>
              <a:t> </a:t>
            </a:r>
            <a:r>
              <a:rPr lang="sk-SK" altLang="sk-SK" sz="2800" dirty="0">
                <a:latin typeface="Arial Narrow" panose="020B0606020202030204" pitchFamily="34" charset="0"/>
              </a:rPr>
              <a:t>vzostupne </a:t>
            </a: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formálna stránka: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každá nová očíslovaná kapitola prvej úrovne (jednomiestne číslo) sa začína </a:t>
            </a:r>
            <a:r>
              <a:rPr lang="sk-SK" altLang="sk-SK" sz="2400" b="1" dirty="0">
                <a:latin typeface="Arial Narrow" panose="020B0606020202030204" pitchFamily="34" charset="0"/>
              </a:rPr>
              <a:t>na novej strane</a:t>
            </a:r>
          </a:p>
          <a:p>
            <a:pPr lvl="2" eaLnBrk="1" hangingPunct="1"/>
            <a:r>
              <a:rPr lang="sk-SK" altLang="sk-SK" sz="2100" dirty="0">
                <a:latin typeface="Arial Narrow" panose="020B0606020202030204" pitchFamily="34" charset="0"/>
              </a:rPr>
              <a:t>ostatné podkapitoly na seba nadväzujú plynulo na strane</a:t>
            </a:r>
          </a:p>
          <a:p>
            <a:pPr lvl="3" eaLnBrk="1" hangingPunct="1"/>
            <a:r>
              <a:rPr lang="sk-SK" altLang="sk-SK" sz="1800" dirty="0">
                <a:latin typeface="Arial Narrow" panose="020B0606020202030204" pitchFamily="34" charset="0"/>
              </a:rPr>
              <a:t>nie však úplne na konci strany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/>
              <a:t>štruktúra jadra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893175" cy="5589587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podmienená charakterom práce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spravidla má tieto časti: </a:t>
            </a:r>
            <a:r>
              <a:rPr lang="sk-SK" altLang="sk-SK" sz="1600" dirty="0">
                <a:latin typeface="Arial Narrow" panose="020B0606020202030204" pitchFamily="34" charset="0"/>
              </a:rPr>
              <a:t>(podľa smernice + ...)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súčasný stav riešenej problematiky doma a v zahraničí (zhodnotenie literatúry, </a:t>
            </a:r>
            <a:r>
              <a:rPr lang="sk-SK" altLang="sk-SK" sz="2400" i="1" dirty="0">
                <a:latin typeface="Arial Narrow" panose="020B0606020202030204" pitchFamily="34" charset="0"/>
              </a:rPr>
              <a:t>state of </a:t>
            </a:r>
            <a:r>
              <a:rPr lang="sk-SK" altLang="sk-SK" sz="2400" i="1" dirty="0" err="1">
                <a:latin typeface="Arial Narrow" panose="020B0606020202030204" pitchFamily="34" charset="0"/>
              </a:rPr>
              <a:t>the</a:t>
            </a:r>
            <a:r>
              <a:rPr lang="sk-SK" altLang="sk-SK" sz="2400" i="1" dirty="0">
                <a:latin typeface="Arial Narrow" panose="020B0606020202030204" pitchFamily="34" charset="0"/>
              </a:rPr>
              <a:t> art</a:t>
            </a:r>
            <a:r>
              <a:rPr lang="sk-SK" altLang="sk-SK" sz="2400" dirty="0">
                <a:latin typeface="Arial Narrow" panose="020B0606020202030204" pitchFamily="34" charset="0"/>
              </a:rPr>
              <a:t>)</a:t>
            </a:r>
          </a:p>
          <a:p>
            <a:pPr lvl="1" eaLnBrk="1" hangingPunct="1"/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cieľ práce </a:t>
            </a:r>
            <a:r>
              <a:rPr lang="sk-SK" altLang="sk-SK" sz="2000" i="1" dirty="0">
                <a:solidFill>
                  <a:schemeClr val="bg2"/>
                </a:solidFill>
                <a:latin typeface="Arial Narrow" panose="020B0606020202030204" pitchFamily="34" charset="0"/>
              </a:rPr>
              <a:t>(iba ak si vyžaduje uvedenie širšieho kontextu, inak stačí v úvode)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teoretické východiská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metod</a:t>
            </a:r>
            <a:r>
              <a:rPr lang="en-GB" altLang="sk-SK" sz="2400" dirty="0">
                <a:latin typeface="Arial Narrow" panose="020B0606020202030204" pitchFamily="34" charset="0"/>
              </a:rPr>
              <a:t>ológia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aplikačná časť/výsledky práce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diskusia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uvedené časti nemusia byť vyčlenené ako samostatné kapitoly, ich obsah môže byť zlúčený...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Cieľ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sk-SK" altLang="sk-SK" sz="2200" i="1" dirty="0">
                <a:latin typeface="Arial Narrow" panose="020B0606020202030204" pitchFamily="34" charset="0"/>
              </a:rPr>
              <a:t>v časti „Cieľ“ práce jasne, výstižne a presne charakterizujeme predmet riešenia </a:t>
            </a:r>
          </a:p>
          <a:p>
            <a:pPr eaLnBrk="1" hangingPunct="1"/>
            <a:r>
              <a:rPr lang="sk-SK" altLang="sk-SK" sz="2200" i="1" dirty="0">
                <a:latin typeface="Arial Narrow" panose="020B0606020202030204" pitchFamily="34" charset="0"/>
              </a:rPr>
              <a:t>súčasťou môžu byť aj čiastkové ciele, ktoré podmieňujú dosiahnutie hlavného cieľa</a:t>
            </a:r>
          </a:p>
          <a:p>
            <a:pPr lvl="2" eaLnBrk="1" hangingPunct="1"/>
            <a:endParaRPr lang="sk-SK" altLang="sk-SK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cieľ práce má byť definovaný jasne a výstižne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nemá byť príliš obsiahly, zložitý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musí obsahovo zodpovedať cieľu uvedenému v zadaní ZP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hlavný cieľ má zastrešovať čiastkové ciele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čiastkové ciele majú pomôcť k naplneniu hlavného cieľa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/>
            <a:endParaRPr lang="en-GB" altLang="sk-SK" sz="15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3000" u="sng" dirty="0">
                <a:latin typeface="Arial Narrow" panose="020B0606020202030204" pitchFamily="34" charset="0"/>
              </a:rPr>
              <a:t>zväčša plne postačuje uvedenie c</a:t>
            </a:r>
            <a:r>
              <a:rPr lang="en-GB" altLang="sk-SK" sz="3000" u="sng" dirty="0" err="1">
                <a:latin typeface="Arial Narrow" panose="020B0606020202030204" pitchFamily="34" charset="0"/>
              </a:rPr>
              <a:t>i</a:t>
            </a:r>
            <a:r>
              <a:rPr lang="sk-SK" altLang="sk-SK" sz="3000" u="sng" dirty="0" err="1">
                <a:latin typeface="Arial Narrow" panose="020B0606020202030204" pitchFamily="34" charset="0"/>
              </a:rPr>
              <a:t>eľa</a:t>
            </a:r>
            <a:r>
              <a:rPr lang="sk-SK" altLang="sk-SK" sz="3000" u="sng" dirty="0">
                <a:latin typeface="Arial Narrow" panose="020B0606020202030204" pitchFamily="34" charset="0"/>
              </a:rPr>
              <a:t> v časti Úvod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ak sa uvádza ako samostatná časť, môže sa uviesť za zhodnotenie literatúry alebo teoretické východiská – podľa ich obsahu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4000"/>
              <a:t>Súčasný stav riešenej problematiky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uvádzajú sa tu dostupné informácie a poznatky týkajúce sa danej témy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zdrojom pre spracovanie sú </a:t>
            </a:r>
            <a:r>
              <a:rPr lang="sk-SK" altLang="sk-SK" sz="2800" i="1" dirty="0">
                <a:latin typeface="Arial Narrow" panose="020B0606020202030204" pitchFamily="34" charset="0"/>
              </a:rPr>
              <a:t>aktuálne</a:t>
            </a:r>
            <a:r>
              <a:rPr lang="sk-SK" altLang="sk-SK" sz="2800" dirty="0">
                <a:latin typeface="Arial Narrow" panose="020B0606020202030204" pitchFamily="34" charset="0"/>
              </a:rPr>
              <a:t> publikácie domácej a zahraničnej proveniencie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podiel tejto časti práce má rozsahom zodpovedať charakteru témy</a:t>
            </a:r>
            <a:endParaRPr lang="en-GB" altLang="sk-SK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1781</Words>
  <Application>Microsoft Office PowerPoint</Application>
  <PresentationFormat>Prezentácia na obrazovke (4:3)</PresentationFormat>
  <Paragraphs>266</Paragraphs>
  <Slides>35</Slides>
  <Notes>33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Times New Roman</vt:lpstr>
      <vt:lpstr>Predvolený návrh</vt:lpstr>
      <vt:lpstr>1_Predvolený návrh</vt:lpstr>
      <vt:lpstr>Seminár k bakalárskej práci</vt:lpstr>
      <vt:lpstr>základné časti práce</vt:lpstr>
      <vt:lpstr>štruktúra hlavnej časti</vt:lpstr>
      <vt:lpstr>úvod</vt:lpstr>
      <vt:lpstr>úvod</vt:lpstr>
      <vt:lpstr>jadro</vt:lpstr>
      <vt:lpstr>štruktúra jadra</vt:lpstr>
      <vt:lpstr>Cieľ práce</vt:lpstr>
      <vt:lpstr>Súčasný stav riešenej problematiky</vt:lpstr>
      <vt:lpstr>Teoretické východiská</vt:lpstr>
      <vt:lpstr>Metodológia, Metodika (dáta, metódy, časový, priestorový rámec)</vt:lpstr>
      <vt:lpstr>Výsledky práce a Diskusia</vt:lpstr>
      <vt:lpstr>jadro a ilustrácie</vt:lpstr>
      <vt:lpstr>Záver</vt:lpstr>
      <vt:lpstr>úvod a záver</vt:lpstr>
      <vt:lpstr>Zoznam použitej literatúry (zdroje)</vt:lpstr>
      <vt:lpstr>časť Prílohy</vt:lpstr>
      <vt:lpstr>príklad štruktúry </vt:lpstr>
      <vt:lpstr>GRAFICKÉ PRÍLOHY A SYMBOLY</vt:lpstr>
      <vt:lpstr>ilustrácie (figures)</vt:lpstr>
      <vt:lpstr>ilustrácie (figures)</vt:lpstr>
      <vt:lpstr>ilustrácie (figures)</vt:lpstr>
      <vt:lpstr>Prezentácia programu PowerPoint</vt:lpstr>
      <vt:lpstr>Titulok obrázku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tabuľky</vt:lpstr>
      <vt:lpstr>titulok + zdroj a autor</vt:lpstr>
      <vt:lpstr>tabuľky aj ilustrácie</vt:lpstr>
      <vt:lpstr>Prezentácia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 k bakalárskej práci II</dc:title>
  <dc:creator>Laco</dc:creator>
  <cp:lastModifiedBy>Reviewer</cp:lastModifiedBy>
  <cp:revision>36</cp:revision>
  <dcterms:created xsi:type="dcterms:W3CDTF">2012-10-08T15:46:22Z</dcterms:created>
  <dcterms:modified xsi:type="dcterms:W3CDTF">2025-09-30T09:14:01Z</dcterms:modified>
</cp:coreProperties>
</file>