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8" r:id="rId3"/>
    <p:sldId id="259" r:id="rId4"/>
    <p:sldId id="279" r:id="rId5"/>
    <p:sldId id="280" r:id="rId6"/>
    <p:sldId id="260" r:id="rId7"/>
    <p:sldId id="261" r:id="rId8"/>
    <p:sldId id="262" r:id="rId9"/>
    <p:sldId id="281" r:id="rId10"/>
    <p:sldId id="277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3" r:id="rId20"/>
    <p:sldId id="278" r:id="rId21"/>
    <p:sldId id="274" r:id="rId22"/>
    <p:sldId id="275" r:id="rId23"/>
    <p:sldId id="276" r:id="rId24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ECFF"/>
    <a:srgbClr val="FFCC99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0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noProof="0"/>
              <a:t>Kliknite sem a upravte štýly predlohy textu.</a:t>
            </a:r>
          </a:p>
          <a:p>
            <a:pPr lvl="1"/>
            <a:r>
              <a:rPr lang="sk-SK" altLang="sk-SK" noProof="0"/>
              <a:t>Druhá úroveň</a:t>
            </a:r>
          </a:p>
          <a:p>
            <a:pPr lvl="2"/>
            <a:r>
              <a:rPr lang="sk-SK" altLang="sk-SK" noProof="0"/>
              <a:t>Tretia úroveň</a:t>
            </a:r>
          </a:p>
          <a:p>
            <a:pPr lvl="3"/>
            <a:r>
              <a:rPr lang="sk-SK" altLang="sk-SK" noProof="0"/>
              <a:t>Štvrtá úroveň</a:t>
            </a:r>
          </a:p>
          <a:p>
            <a:pPr lvl="4"/>
            <a:r>
              <a:rPr lang="sk-SK" altLang="sk-SK" noProof="0"/>
              <a:t>Piata úroveň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FD45DFD-384E-47FD-AB1E-A460105BD9BC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8744849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11F5B3B-705D-4800-8B92-A933AFC603E7}" type="slidenum">
              <a:rPr lang="sk-SK" altLang="sk-SK"/>
              <a:pPr eaLnBrk="1" hangingPunct="1"/>
              <a:t>1</a:t>
            </a:fld>
            <a:endParaRPr lang="sk-SK" altLang="sk-SK" dirty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6467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90C1D55-A2AC-45C1-9A33-C1A675F17346}" type="slidenum">
              <a:rPr lang="sk-SK" altLang="sk-SK"/>
              <a:pPr eaLnBrk="1" hangingPunct="1"/>
              <a:t>11</a:t>
            </a:fld>
            <a:endParaRPr lang="sk-SK" altLang="sk-SK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9483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7F33FF0-CDCD-4D31-8E02-73DC71B356B7}" type="slidenum">
              <a:rPr lang="sk-SK" altLang="sk-SK"/>
              <a:pPr eaLnBrk="1" hangingPunct="1"/>
              <a:t>12</a:t>
            </a:fld>
            <a:endParaRPr lang="sk-SK" altLang="sk-SK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7692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609AAEC-5325-4807-B036-52EC807925FD}" type="slidenum">
              <a:rPr lang="sk-SK" altLang="sk-SK"/>
              <a:pPr eaLnBrk="1" hangingPunct="1"/>
              <a:t>13</a:t>
            </a:fld>
            <a:endParaRPr lang="sk-SK" altLang="sk-SK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2666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DFCC46D-AB72-4F32-87B9-1509748EADA4}" type="slidenum">
              <a:rPr lang="sk-SK" altLang="sk-SK"/>
              <a:pPr eaLnBrk="1" hangingPunct="1"/>
              <a:t>14</a:t>
            </a:fld>
            <a:endParaRPr lang="sk-SK" altLang="sk-SK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8685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2F45EFD-F7E2-44AC-B05C-50E089EAA205}" type="slidenum">
              <a:rPr lang="sk-SK" altLang="sk-SK"/>
              <a:pPr eaLnBrk="1" hangingPunct="1"/>
              <a:t>15</a:t>
            </a:fld>
            <a:endParaRPr lang="sk-SK" altLang="sk-SK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8983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F286D6F-7318-4789-89DC-B180C2ADD2EE}" type="slidenum">
              <a:rPr lang="sk-SK" altLang="sk-SK"/>
              <a:pPr eaLnBrk="1" hangingPunct="1"/>
              <a:t>16</a:t>
            </a:fld>
            <a:endParaRPr lang="sk-SK" altLang="sk-SK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367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FC256C0-7EC9-4117-B9F9-0009D8C213A7}" type="slidenum">
              <a:rPr lang="sk-SK" altLang="sk-SK"/>
              <a:pPr eaLnBrk="1" hangingPunct="1"/>
              <a:t>17</a:t>
            </a:fld>
            <a:endParaRPr lang="sk-SK" altLang="sk-SK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0437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01EED5D-61AD-4B45-AD79-8483FBB5BE61}" type="slidenum">
              <a:rPr lang="sk-SK" altLang="sk-SK"/>
              <a:pPr eaLnBrk="1" hangingPunct="1"/>
              <a:t>18</a:t>
            </a:fld>
            <a:endParaRPr lang="sk-SK" altLang="sk-SK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8181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ED94809-F741-4B32-B527-A0BF1B30EADD}" type="slidenum">
              <a:rPr lang="sk-SK" altLang="sk-SK"/>
              <a:pPr eaLnBrk="1" hangingPunct="1"/>
              <a:t>19</a:t>
            </a:fld>
            <a:endParaRPr lang="sk-SK" altLang="sk-SK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8112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FBE06BA-913A-4E0C-9D8E-CE584FA4DB04}" type="slidenum">
              <a:rPr lang="sk-SK" altLang="sk-SK"/>
              <a:pPr eaLnBrk="1" hangingPunct="1"/>
              <a:t>20</a:t>
            </a:fld>
            <a:endParaRPr lang="sk-SK" altLang="sk-SK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894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5745B9B-446D-420A-B3CC-17FC9F007F26}" type="slidenum">
              <a:rPr lang="sk-SK" altLang="sk-SK"/>
              <a:pPr eaLnBrk="1" hangingPunct="1"/>
              <a:t>2</a:t>
            </a:fld>
            <a:endParaRPr lang="sk-SK" altLang="sk-SK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0177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22BAF4E-381E-44D4-885E-E22194BC179D}" type="slidenum">
              <a:rPr lang="sk-SK" altLang="sk-SK"/>
              <a:pPr eaLnBrk="1" hangingPunct="1"/>
              <a:t>21</a:t>
            </a:fld>
            <a:endParaRPr lang="sk-SK" altLang="sk-SK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9766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225269A-B43A-49C2-AAA7-862CE48DF535}" type="slidenum">
              <a:rPr lang="sk-SK" altLang="sk-SK"/>
              <a:pPr eaLnBrk="1" hangingPunct="1"/>
              <a:t>22</a:t>
            </a:fld>
            <a:endParaRPr lang="sk-SK" altLang="sk-SK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5836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3D5CBC8-0145-4328-87DA-403C45847A18}" type="slidenum">
              <a:rPr lang="sk-SK" altLang="sk-SK"/>
              <a:pPr eaLnBrk="1" hangingPunct="1"/>
              <a:t>23</a:t>
            </a:fld>
            <a:endParaRPr lang="sk-SK" altLang="sk-SK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6906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FC5DE56-00D0-446C-925D-3E2C5165AADF}" type="slidenum">
              <a:rPr lang="sk-SK" altLang="sk-SK"/>
              <a:pPr eaLnBrk="1" hangingPunct="1"/>
              <a:t>3</a:t>
            </a:fld>
            <a:endParaRPr lang="sk-SK" altLang="sk-SK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0268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FC5DE56-00D0-446C-925D-3E2C5165AADF}" type="slidenum">
              <a:rPr lang="sk-SK" altLang="sk-SK">
                <a:solidFill>
                  <a:srgbClr val="000000"/>
                </a:solidFill>
              </a:rPr>
              <a:pPr eaLnBrk="1" hangingPunct="1"/>
              <a:t>5</a:t>
            </a:fld>
            <a:endParaRPr lang="sk-SK" altLang="sk-SK">
              <a:solidFill>
                <a:srgbClr val="000000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1697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3AB6D32-95FB-4EA6-8CB8-931455C97E23}" type="slidenum">
              <a:rPr lang="sk-SK" altLang="sk-SK"/>
              <a:pPr eaLnBrk="1" hangingPunct="1"/>
              <a:t>6</a:t>
            </a:fld>
            <a:endParaRPr lang="sk-SK" altLang="sk-SK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1808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55950C3-E3F5-496B-A367-C5640A3AB619}" type="slidenum">
              <a:rPr lang="sk-SK" altLang="sk-SK"/>
              <a:pPr eaLnBrk="1" hangingPunct="1"/>
              <a:t>7</a:t>
            </a:fld>
            <a:endParaRPr lang="sk-SK" altLang="sk-SK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0778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3410729-F777-417B-B22A-93EEA4EEF09C}" type="slidenum">
              <a:rPr lang="sk-SK" altLang="sk-SK"/>
              <a:pPr eaLnBrk="1" hangingPunct="1"/>
              <a:t>8</a:t>
            </a:fld>
            <a:endParaRPr lang="sk-SK" altLang="sk-SK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250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55950C3-E3F5-496B-A367-C5640A3AB619}" type="slidenum">
              <a:rPr lang="sk-SK" altLang="sk-SK">
                <a:solidFill>
                  <a:srgbClr val="000000"/>
                </a:solidFill>
              </a:rPr>
              <a:pPr eaLnBrk="1" hangingPunct="1"/>
              <a:t>9</a:t>
            </a:fld>
            <a:endParaRPr lang="sk-SK" altLang="sk-SK">
              <a:solidFill>
                <a:srgbClr val="000000"/>
              </a:solidFill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9828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561BBAB-82EC-466E-922E-57ADCEE5AF1B}" type="slidenum">
              <a:rPr lang="sk-SK" altLang="sk-SK"/>
              <a:pPr eaLnBrk="1" hangingPunct="1"/>
              <a:t>10</a:t>
            </a:fld>
            <a:endParaRPr lang="sk-SK" altLang="sk-SK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624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CB7827-1B09-405B-937D-FA274D5549B3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858903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D2CB04-D4CE-4B91-9F16-047B072DF9D0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63838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4D116E-9165-41FE-8FE5-4B27DB24928F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192190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162A18-B4A4-4AAB-8DC7-1B9685D01D7C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23574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AA4B9E-1A67-4AD3-8DCC-6E48F6D1B8EC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662850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4D4E41-1B2D-43E9-B0A1-5F97A754A225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436513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CF2163-FD82-41C5-8DDF-A8EC217EDB32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961972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0109D7-3E8B-4B41-9A7F-44A23263EDA5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849011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8359F9-E0C5-4301-BAAA-E0680FC2F235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205654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4FEE21-4EEB-4D23-BD2F-5AB04A5CB44D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521846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CF9FFB-22AC-4116-8BC8-0DD63DAA956A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588207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DD64AF-B1A6-4650-A992-08C10B4FE5E1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153649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/>
              <a:t>Kliknite sem a upravte štýl predlohy nadpisov.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/>
              <a:t>Kliknite sem a upravte štýly predlohy textu.</a:t>
            </a:r>
          </a:p>
          <a:p>
            <a:pPr lvl="1"/>
            <a:r>
              <a:rPr lang="sk-SK" altLang="sk-SK"/>
              <a:t>Druhá úroveň</a:t>
            </a:r>
          </a:p>
          <a:p>
            <a:pPr lvl="2"/>
            <a:r>
              <a:rPr lang="sk-SK" altLang="sk-SK"/>
              <a:t>Tretia úroveň</a:t>
            </a:r>
          </a:p>
          <a:p>
            <a:pPr lvl="3"/>
            <a:r>
              <a:rPr lang="sk-SK" altLang="sk-SK"/>
              <a:t>Štvrtá úroveň</a:t>
            </a:r>
          </a:p>
          <a:p>
            <a:pPr lvl="4"/>
            <a:r>
              <a:rPr lang="sk-SK" altLang="sk-SK"/>
              <a:t>Piata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76986DA-D862-484D-934B-AD42FA378B60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565400"/>
            <a:ext cx="7772400" cy="1470025"/>
          </a:xfrm>
        </p:spPr>
        <p:txBody>
          <a:bodyPr/>
          <a:lstStyle/>
          <a:p>
            <a:pPr eaLnBrk="1" hangingPunct="1"/>
            <a:r>
              <a:rPr lang="sk-SK" altLang="sk-SK" dirty="0"/>
              <a:t>Seminár k bakalárskej práci I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116013" y="3933825"/>
            <a:ext cx="6985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sk-SK" altLang="sk-SK" sz="2400" dirty="0">
                <a:latin typeface="Arial Narrow" panose="020B0606020202030204" pitchFamily="34" charset="0"/>
              </a:rPr>
              <a:t>zadanie záverečnej práce</a:t>
            </a:r>
          </a:p>
          <a:p>
            <a:pPr eaLnBrk="1" hangingPunct="1">
              <a:buFontTx/>
              <a:buChar char="-"/>
            </a:pPr>
            <a:r>
              <a:rPr lang="sk-SK" altLang="sk-SK" sz="2400" dirty="0">
                <a:latin typeface="Arial Narrow" panose="020B0606020202030204" pitchFamily="34" charset="0"/>
              </a:rPr>
              <a:t> čo je záverečná práca (bakalárska, diplomová)</a:t>
            </a:r>
          </a:p>
          <a:p>
            <a:pPr eaLnBrk="1" hangingPunct="1">
              <a:buFontTx/>
              <a:buChar char="-"/>
            </a:pPr>
            <a:r>
              <a:rPr lang="sk-SK" altLang="sk-SK" sz="2400" dirty="0">
                <a:latin typeface="Arial Narrow" panose="020B0606020202030204" pitchFamily="34" charset="0"/>
              </a:rPr>
              <a:t> štruktúra bakalárskej práce</a:t>
            </a:r>
          </a:p>
          <a:p>
            <a:pPr eaLnBrk="1" hangingPunct="1">
              <a:buFontTx/>
              <a:buChar char="-"/>
            </a:pPr>
            <a:r>
              <a:rPr lang="sk-SK" altLang="sk-SK" sz="2400" dirty="0">
                <a:latin typeface="Arial Narrow" panose="020B0606020202030204" pitchFamily="34" charset="0"/>
              </a:rPr>
              <a:t> úvodná časť bakalárskej práce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eaLnBrk="1" hangingPunct="1"/>
            <a:r>
              <a:rPr lang="sk-SK" altLang="sk-SK" sz="2400" u="sng" dirty="0">
                <a:latin typeface="Arial Narrow" panose="020B0606020202030204" pitchFamily="34" charset="0"/>
              </a:rPr>
              <a:t>pôvodnosť</a:t>
            </a:r>
          </a:p>
          <a:p>
            <a:pPr eaLnBrk="1" hangingPunct="1"/>
            <a:r>
              <a:rPr lang="sk-SK" altLang="sk-SK" sz="2400" dirty="0">
                <a:latin typeface="Arial Narrow" panose="020B0606020202030204" pitchFamily="34" charset="0"/>
              </a:rPr>
              <a:t>sumarizácia</a:t>
            </a:r>
          </a:p>
          <a:p>
            <a:pPr lvl="1" eaLnBrk="1" hangingPunct="1"/>
            <a:r>
              <a:rPr lang="sk-SK" altLang="sk-SK" sz="2400" dirty="0">
                <a:latin typeface="Arial Narrow" panose="020B0606020202030204" pitchFamily="34" charset="0"/>
              </a:rPr>
              <a:t>zhrnutie</a:t>
            </a:r>
            <a:r>
              <a:rPr lang="en-GB" altLang="sk-SK" sz="2400" dirty="0">
                <a:latin typeface="Arial Narrow" panose="020B0606020202030204" pitchFamily="34" charset="0"/>
              </a:rPr>
              <a:t>, </a:t>
            </a:r>
            <a:r>
              <a:rPr lang="sk-SK" altLang="sk-SK" sz="2400" dirty="0">
                <a:latin typeface="Arial Narrow" panose="020B0606020202030204" pitchFamily="34" charset="0"/>
              </a:rPr>
              <a:t>spracovanie</a:t>
            </a:r>
            <a:r>
              <a:rPr lang="en-GB" altLang="sk-SK" sz="2400" dirty="0">
                <a:latin typeface="Arial Narrow" panose="020B0606020202030204" pitchFamily="34" charset="0"/>
              </a:rPr>
              <a:t> </a:t>
            </a:r>
            <a:r>
              <a:rPr lang="en-GB" altLang="sk-SK" sz="2400" dirty="0" err="1">
                <a:latin typeface="Arial Narrow" panose="020B0606020202030204" pitchFamily="34" charset="0"/>
              </a:rPr>
              <a:t>teoretických</a:t>
            </a:r>
            <a:r>
              <a:rPr lang="en-GB" altLang="sk-SK" sz="2400" dirty="0">
                <a:latin typeface="Arial Narrow" panose="020B0606020202030204" pitchFamily="34" charset="0"/>
              </a:rPr>
              <a:t> </a:t>
            </a:r>
            <a:r>
              <a:rPr lang="en-GB" altLang="sk-SK" sz="2400" dirty="0" err="1">
                <a:latin typeface="Arial Narrow" panose="020B0606020202030204" pitchFamily="34" charset="0"/>
              </a:rPr>
              <a:t>východísk</a:t>
            </a:r>
            <a:r>
              <a:rPr lang="en-GB" altLang="sk-SK" sz="2400" dirty="0">
                <a:latin typeface="Arial Narrow" panose="020B0606020202030204" pitchFamily="34" charset="0"/>
              </a:rPr>
              <a:t>, </a:t>
            </a:r>
            <a:r>
              <a:rPr lang="en-GB" altLang="sk-SK" sz="2400" dirty="0" err="1">
                <a:latin typeface="Arial Narrow" panose="020B0606020202030204" pitchFamily="34" charset="0"/>
              </a:rPr>
              <a:t>poznatkov</a:t>
            </a:r>
            <a:r>
              <a:rPr lang="en-GB" altLang="sk-SK" sz="2400" dirty="0">
                <a:latin typeface="Arial Narrow" panose="020B0606020202030204" pitchFamily="34" charset="0"/>
              </a:rPr>
              <a:t>, </a:t>
            </a:r>
            <a:r>
              <a:rPr lang="en-GB" altLang="sk-SK" sz="2400" dirty="0" err="1">
                <a:latin typeface="Arial Narrow" panose="020B0606020202030204" pitchFamily="34" charset="0"/>
              </a:rPr>
              <a:t>vedeckých</a:t>
            </a:r>
            <a:r>
              <a:rPr lang="en-GB" altLang="sk-SK" sz="2400" dirty="0">
                <a:latin typeface="Arial Narrow" panose="020B0606020202030204" pitchFamily="34" charset="0"/>
              </a:rPr>
              <a:t> </a:t>
            </a:r>
            <a:r>
              <a:rPr lang="en-GB" altLang="sk-SK" sz="2400" dirty="0" err="1">
                <a:latin typeface="Arial Narrow" panose="020B0606020202030204" pitchFamily="34" charset="0"/>
              </a:rPr>
              <a:t>zistení</a:t>
            </a:r>
            <a:r>
              <a:rPr lang="en-GB" altLang="sk-SK" sz="2400" dirty="0">
                <a:latin typeface="Arial Narrow" panose="020B0606020202030204" pitchFamily="34" charset="0"/>
              </a:rPr>
              <a:t>...</a:t>
            </a:r>
            <a:endParaRPr lang="sk-SK" altLang="sk-SK" sz="2400" dirty="0">
              <a:latin typeface="Arial Narrow" panose="020B0606020202030204" pitchFamily="34" charset="0"/>
            </a:endParaRPr>
          </a:p>
          <a:p>
            <a:pPr eaLnBrk="1" hangingPunct="1"/>
            <a:r>
              <a:rPr lang="sk-SK" altLang="sk-SK" sz="2400" dirty="0">
                <a:latin typeface="Arial Narrow" panose="020B0606020202030204" pitchFamily="34" charset="0"/>
              </a:rPr>
              <a:t>kompilácia</a:t>
            </a:r>
          </a:p>
          <a:p>
            <a:pPr lvl="1" eaLnBrk="1" hangingPunct="1"/>
            <a:r>
              <a:rPr lang="sk-SK" altLang="sk-SK" sz="2400" dirty="0">
                <a:latin typeface="Arial Narrow" panose="020B0606020202030204" pitchFamily="34" charset="0"/>
              </a:rPr>
              <a:t>komplexné spracovanie témy podľa existujúcich zverejnených údajov a zdrojov</a:t>
            </a:r>
          </a:p>
          <a:p>
            <a:pPr eaLnBrk="1" hangingPunct="1"/>
            <a:endParaRPr lang="sk-SK" altLang="sk-SK" sz="2400" dirty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5373688"/>
            <a:ext cx="8229600" cy="922337"/>
          </a:xfrm>
          <a:solidFill>
            <a:srgbClr val="FFFFFF">
              <a:alpha val="50195"/>
            </a:srgbClr>
          </a:solidFill>
          <a:ln w="1587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sk-SK" altLang="sk-SK"/>
              <a:t>štruktúra záverečnej práce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dirty="0"/>
              <a:t>Základné časti práce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k-SK" altLang="sk-SK" b="1" dirty="0">
                <a:latin typeface="Arial Narrow" panose="020B0606020202030204" pitchFamily="34" charset="0"/>
              </a:rPr>
              <a:t>a) úvodná časť</a:t>
            </a:r>
          </a:p>
          <a:p>
            <a:pPr eaLnBrk="1" hangingPunct="1">
              <a:buFontTx/>
              <a:buNone/>
            </a:pPr>
            <a:r>
              <a:rPr lang="sk-SK" altLang="sk-SK" b="1" dirty="0">
                <a:latin typeface="Arial Narrow" panose="020B0606020202030204" pitchFamily="34" charset="0"/>
              </a:rPr>
              <a:t>b) hlavná textová časť</a:t>
            </a:r>
          </a:p>
          <a:p>
            <a:pPr eaLnBrk="1" hangingPunct="1">
              <a:buFontTx/>
              <a:buNone/>
            </a:pPr>
            <a:r>
              <a:rPr lang="sk-SK" altLang="sk-SK" b="1" dirty="0">
                <a:latin typeface="Arial Narrow" panose="020B0606020202030204" pitchFamily="34" charset="0"/>
              </a:rPr>
              <a:t>c) prílohy (nepovinné)</a:t>
            </a:r>
          </a:p>
          <a:p>
            <a:pPr eaLnBrk="1" hangingPunct="1">
              <a:buFontTx/>
              <a:buNone/>
            </a:pPr>
            <a:r>
              <a:rPr lang="sk-SK" altLang="sk-SK" i="1" dirty="0">
                <a:solidFill>
                  <a:schemeClr val="bg2"/>
                </a:solidFill>
                <a:latin typeface="Arial Narrow" panose="020B0606020202030204" pitchFamily="34" charset="0"/>
              </a:rPr>
              <a:t>d) záverečná časť (nepovinné)</a:t>
            </a:r>
          </a:p>
          <a:p>
            <a:pPr eaLnBrk="1" hangingPunct="1">
              <a:buFontTx/>
              <a:buNone/>
            </a:pPr>
            <a:r>
              <a:rPr lang="sk-SK" altLang="sk-SK" sz="2800" i="1" dirty="0">
                <a:solidFill>
                  <a:schemeClr val="bg2"/>
                </a:solidFill>
                <a:latin typeface="Arial Narrow" panose="020B0606020202030204" pitchFamily="34" charset="0"/>
              </a:rPr>
              <a:t>	- životopis autora</a:t>
            </a:r>
          </a:p>
          <a:p>
            <a:pPr eaLnBrk="1" hangingPunct="1">
              <a:buFontTx/>
              <a:buNone/>
            </a:pPr>
            <a:r>
              <a:rPr lang="sk-SK" altLang="sk-SK" sz="2800" i="1" dirty="0">
                <a:solidFill>
                  <a:schemeClr val="bg2"/>
                </a:solidFill>
                <a:latin typeface="Arial Narrow" panose="020B0606020202030204" pitchFamily="34" charset="0"/>
              </a:rPr>
              <a:t>	- register práce</a:t>
            </a:r>
          </a:p>
          <a:p>
            <a:pPr eaLnBrk="1" hangingPunct="1">
              <a:buFontTx/>
              <a:buNone/>
            </a:pPr>
            <a:r>
              <a:rPr lang="sk-SK" altLang="sk-SK" sz="2800" i="1" dirty="0">
                <a:solidFill>
                  <a:schemeClr val="bg2"/>
                </a:solidFill>
                <a:latin typeface="Arial Narrow" panose="020B0606020202030204" pitchFamily="34" charset="0"/>
              </a:rPr>
              <a:t>	- ďalšie nepovinné materiály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/>
              <a:t>úvodná časť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pPr eaLnBrk="1" hangingPunct="1">
              <a:spcAft>
                <a:spcPct val="10000"/>
              </a:spcAft>
              <a:buFontTx/>
              <a:buNone/>
            </a:pPr>
            <a:r>
              <a:rPr lang="sk-SK" altLang="sk-SK" sz="2400" dirty="0">
                <a:latin typeface="Arial Narrow" panose="020B0606020202030204" pitchFamily="34" charset="0"/>
              </a:rPr>
              <a:t>a) obal</a:t>
            </a:r>
          </a:p>
          <a:p>
            <a:pPr eaLnBrk="1" hangingPunct="1">
              <a:spcAft>
                <a:spcPct val="10000"/>
              </a:spcAft>
              <a:buFontTx/>
              <a:buNone/>
            </a:pPr>
            <a:r>
              <a:rPr lang="sk-SK" altLang="sk-SK" sz="2400" dirty="0">
                <a:latin typeface="Arial Narrow" panose="020B0606020202030204" pitchFamily="34" charset="0"/>
              </a:rPr>
              <a:t>b) titulný list</a:t>
            </a:r>
          </a:p>
          <a:p>
            <a:pPr eaLnBrk="1" hangingPunct="1">
              <a:spcAft>
                <a:spcPct val="10000"/>
              </a:spcAft>
              <a:buFontTx/>
              <a:buNone/>
            </a:pPr>
            <a:r>
              <a:rPr lang="sk-SK" altLang="sk-SK" sz="2400" dirty="0">
                <a:latin typeface="Arial Narrow" panose="020B0606020202030204" pitchFamily="34" charset="0"/>
              </a:rPr>
              <a:t>c) </a:t>
            </a:r>
            <a:r>
              <a:rPr lang="sk-SK" altLang="sk-SK" sz="2400" i="1" dirty="0">
                <a:latin typeface="Arial Narrow" panose="020B0606020202030204" pitchFamily="34" charset="0"/>
              </a:rPr>
              <a:t>poďakovanie</a:t>
            </a:r>
          </a:p>
          <a:p>
            <a:pPr eaLnBrk="1" hangingPunct="1">
              <a:spcAft>
                <a:spcPct val="10000"/>
              </a:spcAft>
              <a:buFontTx/>
              <a:buNone/>
            </a:pPr>
            <a:r>
              <a:rPr lang="sk-SK" altLang="sk-SK" sz="2400" dirty="0">
                <a:latin typeface="Arial Narrow" panose="020B0606020202030204" pitchFamily="34" charset="0"/>
              </a:rPr>
              <a:t>d) zadanie záverečnej práce</a:t>
            </a:r>
          </a:p>
          <a:p>
            <a:pPr eaLnBrk="1" hangingPunct="1">
              <a:spcAft>
                <a:spcPct val="10000"/>
              </a:spcAft>
              <a:buFontTx/>
              <a:buNone/>
            </a:pPr>
            <a:r>
              <a:rPr lang="sk-SK" altLang="sk-SK" sz="2400" dirty="0">
                <a:latin typeface="Arial Narrow" panose="020B0606020202030204" pitchFamily="34" charset="0"/>
              </a:rPr>
              <a:t>e) abstrakt v štátnom jazyku</a:t>
            </a:r>
          </a:p>
          <a:p>
            <a:pPr eaLnBrk="1" hangingPunct="1">
              <a:spcAft>
                <a:spcPct val="10000"/>
              </a:spcAft>
              <a:buFontTx/>
              <a:buNone/>
            </a:pPr>
            <a:r>
              <a:rPr lang="sk-SK" altLang="sk-SK" sz="2400" dirty="0">
                <a:latin typeface="Arial Narrow" panose="020B0606020202030204" pitchFamily="34" charset="0"/>
              </a:rPr>
              <a:t>f) abstrakt v anglickom resp. inom cudzom jazyku</a:t>
            </a:r>
          </a:p>
          <a:p>
            <a:pPr eaLnBrk="1" hangingPunct="1">
              <a:spcAft>
                <a:spcPct val="10000"/>
              </a:spcAft>
              <a:buFontTx/>
              <a:buNone/>
            </a:pPr>
            <a:r>
              <a:rPr lang="sk-SK" altLang="sk-SK" sz="2400" dirty="0">
                <a:latin typeface="Arial Narrow" panose="020B0606020202030204" pitchFamily="34" charset="0"/>
              </a:rPr>
              <a:t>g) obsah</a:t>
            </a:r>
          </a:p>
          <a:p>
            <a:pPr eaLnBrk="1" hangingPunct="1">
              <a:spcAft>
                <a:spcPct val="10000"/>
              </a:spcAft>
              <a:buFontTx/>
              <a:buNone/>
            </a:pPr>
            <a:r>
              <a:rPr lang="sk-SK" altLang="sk-SK" sz="2400" dirty="0">
                <a:latin typeface="Arial Narrow" panose="020B0606020202030204" pitchFamily="34" charset="0"/>
              </a:rPr>
              <a:t>h) </a:t>
            </a:r>
            <a:r>
              <a:rPr lang="sk-SK" altLang="sk-SK" sz="2400" i="1" dirty="0">
                <a:latin typeface="Arial Narrow" panose="020B0606020202030204" pitchFamily="34" charset="0"/>
              </a:rPr>
              <a:t>zoznam ilustrácií a zoznam tabuliek</a:t>
            </a:r>
          </a:p>
          <a:p>
            <a:pPr eaLnBrk="1" hangingPunct="1">
              <a:spcAft>
                <a:spcPct val="10000"/>
              </a:spcAft>
              <a:buFontTx/>
              <a:buNone/>
            </a:pPr>
            <a:r>
              <a:rPr lang="sk-SK" altLang="sk-SK" sz="2400" dirty="0">
                <a:latin typeface="Arial Narrow" panose="020B0606020202030204" pitchFamily="34" charset="0"/>
              </a:rPr>
              <a:t>i) </a:t>
            </a:r>
            <a:r>
              <a:rPr lang="sk-SK" altLang="sk-SK" sz="2400" i="1" dirty="0">
                <a:latin typeface="Arial Narrow" panose="020B0606020202030204" pitchFamily="34" charset="0"/>
              </a:rPr>
              <a:t>zoznam skratiek a značiek</a:t>
            </a:r>
          </a:p>
          <a:p>
            <a:pPr eaLnBrk="1" hangingPunct="1">
              <a:spcAft>
                <a:spcPct val="10000"/>
              </a:spcAft>
              <a:buFontTx/>
              <a:buNone/>
            </a:pPr>
            <a:r>
              <a:rPr lang="sk-SK" altLang="sk-SK" sz="2400" dirty="0">
                <a:latin typeface="Arial Narrow" panose="020B0606020202030204" pitchFamily="34" charset="0"/>
              </a:rPr>
              <a:t>j) </a:t>
            </a:r>
            <a:r>
              <a:rPr lang="sk-SK" altLang="sk-SK" sz="2400" i="1" dirty="0">
                <a:solidFill>
                  <a:schemeClr val="bg2"/>
                </a:solidFill>
                <a:latin typeface="Arial Narrow" panose="020B0606020202030204" pitchFamily="34" charset="0"/>
              </a:rPr>
              <a:t>slovník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/>
              <a:t>obal</a:t>
            </a: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altLang="sk-SK" sz="2800" dirty="0">
                <a:latin typeface="Arial Narrow" panose="020B0606020202030204" pitchFamily="34" charset="0"/>
              </a:rPr>
              <a:t>názov univerzity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altLang="sk-SK" sz="2800" dirty="0">
                <a:latin typeface="Arial Narrow" panose="020B0606020202030204" pitchFamily="34" charset="0"/>
              </a:rPr>
              <a:t>názov fakulty 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altLang="sk-SK" sz="1600" dirty="0">
                <a:latin typeface="Arial Narrow" panose="020B0606020202030204" pitchFamily="34" charset="0"/>
              </a:rPr>
              <a:t>na ktorej je študent zapísaný na štúdium študijného programu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altLang="sk-SK" sz="2800" i="1" dirty="0">
                <a:latin typeface="Arial Narrow" panose="020B0606020202030204" pitchFamily="34" charset="0"/>
              </a:rPr>
              <a:t>evidenčné číslo práce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altLang="sk-SK" sz="2800" dirty="0">
                <a:latin typeface="Arial Narrow" panose="020B0606020202030204" pitchFamily="34" charset="0"/>
              </a:rPr>
              <a:t>názov práce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altLang="sk-SK" sz="2800" dirty="0">
                <a:latin typeface="Arial Narrow" panose="020B0606020202030204" pitchFamily="34" charset="0"/>
              </a:rPr>
              <a:t>typ práce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altLang="sk-SK" sz="2800" dirty="0">
                <a:latin typeface="Arial Narrow" panose="020B0606020202030204" pitchFamily="34" charset="0"/>
              </a:rPr>
              <a:t>rok predloženia práce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altLang="sk-SK" sz="2800" dirty="0">
                <a:latin typeface="Arial Narrow" panose="020B0606020202030204" pitchFamily="34" charset="0"/>
              </a:rPr>
              <a:t>meno autora (tituly)</a:t>
            </a:r>
          </a:p>
        </p:txBody>
      </p:sp>
      <p:pic>
        <p:nvPicPr>
          <p:cNvPr id="1434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0013" y="1412875"/>
            <a:ext cx="3963987" cy="544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1" name="Line 10"/>
          <p:cNvSpPr>
            <a:spLocks noChangeShapeType="1"/>
          </p:cNvSpPr>
          <p:nvPr/>
        </p:nvSpPr>
        <p:spPr bwMode="auto">
          <a:xfrm>
            <a:off x="3059114" y="1844675"/>
            <a:ext cx="2881312" cy="5048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2" name="Line 11"/>
          <p:cNvSpPr>
            <a:spLocks noChangeShapeType="1"/>
          </p:cNvSpPr>
          <p:nvPr/>
        </p:nvSpPr>
        <p:spPr bwMode="auto">
          <a:xfrm>
            <a:off x="3059113" y="2492375"/>
            <a:ext cx="3313112" cy="730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3" name="Line 12"/>
          <p:cNvSpPr>
            <a:spLocks noChangeShapeType="1"/>
          </p:cNvSpPr>
          <p:nvPr/>
        </p:nvSpPr>
        <p:spPr bwMode="auto">
          <a:xfrm flipV="1">
            <a:off x="2699792" y="4149725"/>
            <a:ext cx="3385096" cy="2159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4" name="Line 13"/>
          <p:cNvSpPr>
            <a:spLocks noChangeShapeType="1"/>
          </p:cNvSpPr>
          <p:nvPr/>
        </p:nvSpPr>
        <p:spPr bwMode="auto">
          <a:xfrm flipV="1">
            <a:off x="2195736" y="4581525"/>
            <a:ext cx="4392389" cy="431651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5" name="Line 14"/>
          <p:cNvSpPr>
            <a:spLocks noChangeShapeType="1"/>
          </p:cNvSpPr>
          <p:nvPr/>
        </p:nvSpPr>
        <p:spPr bwMode="auto">
          <a:xfrm>
            <a:off x="3779912" y="5619749"/>
            <a:ext cx="1944613" cy="257176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6" name="Line 15"/>
          <p:cNvSpPr>
            <a:spLocks noChangeShapeType="1"/>
          </p:cNvSpPr>
          <p:nvPr/>
        </p:nvSpPr>
        <p:spPr bwMode="auto">
          <a:xfrm flipV="1">
            <a:off x="3491880" y="6092824"/>
            <a:ext cx="2232645" cy="21649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7" name="Line 16"/>
          <p:cNvSpPr>
            <a:spLocks noChangeShapeType="1"/>
          </p:cNvSpPr>
          <p:nvPr/>
        </p:nvSpPr>
        <p:spPr bwMode="auto">
          <a:xfrm flipV="1">
            <a:off x="4283968" y="3068637"/>
            <a:ext cx="1224657" cy="158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600" y="0"/>
            <a:ext cx="5891213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/>
              <a:t>titulný list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781550"/>
          </a:xfrm>
        </p:spPr>
        <p:txBody>
          <a:bodyPr/>
          <a:lstStyle/>
          <a:p>
            <a:pPr eaLnBrk="1" hangingPunct="1">
              <a:spcBef>
                <a:spcPct val="30000"/>
              </a:spcBef>
              <a:spcAft>
                <a:spcPct val="20000"/>
              </a:spcAft>
            </a:pPr>
            <a:r>
              <a:rPr lang="sk-SK" altLang="sk-SK" sz="2400" dirty="0">
                <a:latin typeface="Arial Narrow" panose="020B0606020202030204" pitchFamily="34" charset="0"/>
              </a:rPr>
              <a:t>podnázov záverečnej práce (ak sa použil)</a:t>
            </a:r>
          </a:p>
          <a:p>
            <a:pPr eaLnBrk="1" hangingPunct="1">
              <a:spcBef>
                <a:spcPct val="30000"/>
              </a:spcBef>
              <a:spcAft>
                <a:spcPct val="20000"/>
              </a:spcAft>
            </a:pPr>
            <a:r>
              <a:rPr lang="sk-SK" altLang="sk-SK" sz="2400" dirty="0">
                <a:latin typeface="Arial Narrow" panose="020B0606020202030204" pitchFamily="34" charset="0"/>
              </a:rPr>
              <a:t>názov študijného programu</a:t>
            </a:r>
          </a:p>
          <a:p>
            <a:pPr eaLnBrk="1" hangingPunct="1">
              <a:spcBef>
                <a:spcPct val="30000"/>
              </a:spcBef>
              <a:spcAft>
                <a:spcPct val="20000"/>
              </a:spcAft>
            </a:pPr>
            <a:r>
              <a:rPr lang="sk-SK" altLang="sk-SK" sz="2400" dirty="0">
                <a:latin typeface="Arial Narrow" panose="020B0606020202030204" pitchFamily="34" charset="0"/>
              </a:rPr>
              <a:t>číslo študijného odboru vo forme prvého štvorčíslia kódu podľa osobitného predpisu 7 a názov študijného odboru</a:t>
            </a:r>
          </a:p>
          <a:p>
            <a:pPr eaLnBrk="1" hangingPunct="1">
              <a:spcBef>
                <a:spcPct val="30000"/>
              </a:spcBef>
              <a:spcAft>
                <a:spcPct val="20000"/>
              </a:spcAft>
            </a:pPr>
            <a:r>
              <a:rPr lang="sk-SK" altLang="sk-SK" sz="2400" dirty="0">
                <a:latin typeface="Arial Narrow" panose="020B0606020202030204" pitchFamily="34" charset="0"/>
              </a:rPr>
              <a:t>názov školiaceho pracoviska, ak bolo pre záverečnú prácu určené</a:t>
            </a:r>
          </a:p>
          <a:p>
            <a:pPr eaLnBrk="1" hangingPunct="1">
              <a:spcBef>
                <a:spcPct val="30000"/>
              </a:spcBef>
              <a:spcAft>
                <a:spcPct val="20000"/>
              </a:spcAft>
            </a:pPr>
            <a:r>
              <a:rPr lang="sk-SK" altLang="sk-SK" sz="2400" dirty="0">
                <a:latin typeface="Arial Narrow" panose="020B0606020202030204" pitchFamily="34" charset="0"/>
              </a:rPr>
              <a:t>meno, priezvisko, akademické tituly a vedecko-pedagogické tituly školiteľa alebo vedúceho záverečnej práce</a:t>
            </a:r>
          </a:p>
          <a:p>
            <a:pPr eaLnBrk="1" hangingPunct="1">
              <a:spcBef>
                <a:spcPct val="30000"/>
              </a:spcBef>
              <a:spcAft>
                <a:spcPct val="20000"/>
              </a:spcAft>
            </a:pPr>
            <a:r>
              <a:rPr lang="sk-SK" altLang="sk-SK" sz="2400" i="1" dirty="0">
                <a:latin typeface="Arial Narrow" panose="020B0606020202030204" pitchFamily="34" charset="0"/>
              </a:rPr>
              <a:t>meno, priezvisko, akademické tituly a vedecko-pedagogické tituly konzultanta (ak bol ustanovený)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0"/>
            <a:ext cx="5656262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3779838" y="4149725"/>
            <a:ext cx="39243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k-SK" altLang="sk-SK" dirty="0"/>
              <a:t>4.1.35 geografia</a:t>
            </a:r>
          </a:p>
          <a:p>
            <a:pPr eaLnBrk="1" hangingPunct="1">
              <a:spcBef>
                <a:spcPct val="50000"/>
              </a:spcBef>
            </a:pPr>
            <a:r>
              <a:rPr lang="sk-SK" altLang="sk-SK" dirty="0"/>
              <a:t>ÚGE – Ústav geografie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/>
              <a:t>poďakovanie autora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pPr eaLnBrk="1" hangingPunct="1"/>
            <a:r>
              <a:rPr lang="sk-SK" altLang="sk-SK" dirty="0">
                <a:latin typeface="Arial Narrow" panose="020B0606020202030204" pitchFamily="34" charset="0"/>
              </a:rPr>
              <a:t>nepovinné, ale... </a:t>
            </a:r>
            <a:r>
              <a:rPr lang="sk-SK" alt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</a:t>
            </a:r>
            <a:endParaRPr lang="sk-SK" altLang="sk-SK" dirty="0">
              <a:latin typeface="Arial Narrow" panose="020B0606020202030204" pitchFamily="34" charset="0"/>
            </a:endParaRPr>
          </a:p>
          <a:p>
            <a:pPr eaLnBrk="1" hangingPunct="1"/>
            <a:r>
              <a:rPr lang="sk-SK" altLang="sk-SK" dirty="0">
                <a:latin typeface="Arial Narrow" panose="020B0606020202030204" pitchFamily="34" charset="0"/>
              </a:rPr>
              <a:t>obsahuje poďakovanie školiteľovi a ďalším osobám, pracoviskám alebo inštitúciám za pomoc a podporu pri vypracúvaní práce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z="4000"/>
              <a:t>abstrakt v štátnom jazyku a anglickom (inom) jazyku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2816"/>
            <a:ext cx="8507288" cy="4353347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</a:pPr>
            <a:r>
              <a:rPr lang="sk-SK" altLang="sk-SK" sz="2600" u="sng" dirty="0">
                <a:latin typeface="Arial Narrow" panose="020B0606020202030204" pitchFamily="34" charset="0"/>
              </a:rPr>
              <a:t>abstrakt obsahuje informáciu o cieľoch práce, jej stručnom obsahu, výsledkoch a význame celej práce</a:t>
            </a:r>
            <a:r>
              <a:rPr lang="sk-SK" altLang="sk-SK" sz="2600" dirty="0">
                <a:latin typeface="Arial Narrow" panose="020B0606020202030204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</a:pPr>
            <a:r>
              <a:rPr lang="sk-SK" altLang="sk-SK" sz="2600" dirty="0">
                <a:latin typeface="Arial Narrow" panose="020B0606020202030204" pitchFamily="34" charset="0"/>
              </a:rPr>
              <a:t>súčasťou abstraktu je 3 – 7 kľúčových slov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</a:pPr>
            <a:r>
              <a:rPr lang="sk-SK" altLang="sk-SK" sz="2600" dirty="0">
                <a:latin typeface="Arial Narrow" panose="020B0606020202030204" pitchFamily="34" charset="0"/>
              </a:rPr>
              <a:t>abstrakt sa píše </a:t>
            </a:r>
            <a:r>
              <a:rPr lang="sk-SK" altLang="sk-SK" sz="2600" u="sng" dirty="0">
                <a:latin typeface="Arial Narrow" panose="020B0606020202030204" pitchFamily="34" charset="0"/>
              </a:rPr>
              <a:t>súvisle ako jeden odsek</a:t>
            </a:r>
            <a:r>
              <a:rPr lang="sk-SK" altLang="sk-SK" sz="2600" dirty="0">
                <a:latin typeface="Arial Narrow" panose="020B0606020202030204" pitchFamily="34" charset="0"/>
              </a:rPr>
              <a:t> a jeho rozsah je spravidla 100 až 500 slov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</a:pPr>
            <a:r>
              <a:rPr lang="sk-SK" altLang="sk-SK" sz="2600" dirty="0">
                <a:latin typeface="Arial Narrow" panose="020B0606020202030204" pitchFamily="34" charset="0"/>
              </a:rPr>
              <a:t>jazykové verzie abstraktov sa uvádzajú </a:t>
            </a:r>
            <a:r>
              <a:rPr lang="sk-SK" altLang="sk-SK" sz="2600" u="sng" dirty="0">
                <a:latin typeface="Arial Narrow" panose="020B0606020202030204" pitchFamily="34" charset="0"/>
              </a:rPr>
              <a:t>na samostatných stranách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</a:pPr>
            <a:r>
              <a:rPr lang="sk-SK" altLang="sk-SK" sz="2600" dirty="0">
                <a:latin typeface="Arial Narrow" panose="020B0606020202030204" pitchFamily="34" charset="0"/>
              </a:rPr>
              <a:t>názvy sú </a:t>
            </a:r>
            <a:r>
              <a:rPr lang="sk-SK" altLang="sk-SK" sz="2600" u="sng" dirty="0">
                <a:latin typeface="Arial Narrow" panose="020B0606020202030204" pitchFamily="34" charset="0"/>
              </a:rPr>
              <a:t>„abstrakt“ a „</a:t>
            </a:r>
            <a:r>
              <a:rPr lang="sk-SK" altLang="sk-SK" sz="2600" u="sng" dirty="0" err="1">
                <a:latin typeface="Arial Narrow" panose="020B0606020202030204" pitchFamily="34" charset="0"/>
              </a:rPr>
              <a:t>abstract</a:t>
            </a:r>
            <a:r>
              <a:rPr lang="sk-SK" altLang="sk-SK" sz="2600" u="sng" dirty="0">
                <a:latin typeface="Arial Narrow" panose="020B0606020202030204" pitchFamily="34" charset="0"/>
              </a:rPr>
              <a:t>“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/>
              <a:t>Zadanie záverečnej práce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Char char="-"/>
            </a:pPr>
            <a:r>
              <a:rPr lang="sk-SK" altLang="sk-SK" dirty="0">
                <a:latin typeface="Arial Narrow" panose="020B0606020202030204" pitchFamily="34" charset="0"/>
              </a:rPr>
              <a:t>Akademický informačný systém (AIS)</a:t>
            </a:r>
          </a:p>
          <a:p>
            <a:pPr lvl="1" eaLnBrk="1" hangingPunct="1">
              <a:buFontTx/>
              <a:buChar char="-"/>
            </a:pPr>
            <a:r>
              <a:rPr lang="sk-SK" altLang="sk-SK" dirty="0">
                <a:latin typeface="Arial Narrow" panose="020B0606020202030204" pitchFamily="34" charset="0"/>
              </a:rPr>
              <a:t>evidencia záverečných prác (EZP)</a:t>
            </a:r>
          </a:p>
          <a:p>
            <a:pPr lvl="2" eaLnBrk="1" hangingPunct="1"/>
            <a:r>
              <a:rPr lang="sk-SK" altLang="sk-SK" dirty="0">
                <a:latin typeface="Arial Narrow" panose="020B0606020202030204" pitchFamily="34" charset="0"/>
              </a:rPr>
              <a:t>návrhy tém bakalárskych a diplomových prác sa zverejňujú prostredníctvom zadania, ktoré sa nachádza v EZP</a:t>
            </a:r>
          </a:p>
          <a:p>
            <a:pPr lvl="2" eaLnBrk="1" hangingPunct="1"/>
            <a:endParaRPr lang="sk-SK" altLang="sk-SK" dirty="0">
              <a:latin typeface="Arial Narrow" panose="020B0606020202030204" pitchFamily="34" charset="0"/>
            </a:endParaRPr>
          </a:p>
          <a:p>
            <a:pPr lvl="2" eaLnBrk="1" hangingPunct="1"/>
            <a:r>
              <a:rPr lang="sk-SK" altLang="sk-SK" dirty="0">
                <a:latin typeface="Arial Narrow" panose="020B0606020202030204" pitchFamily="34" charset="0"/>
              </a:rPr>
              <a:t>zadanie bakalárskej práce (BP) je elektronický dokument spravovaný EZP</a:t>
            </a:r>
          </a:p>
          <a:p>
            <a:pPr lvl="2" eaLnBrk="1" hangingPunct="1"/>
            <a:endParaRPr lang="sk-SK" altLang="sk-SK" dirty="0">
              <a:latin typeface="Arial Narrow" panose="020B0606020202030204" pitchFamily="34" charset="0"/>
            </a:endParaRPr>
          </a:p>
          <a:p>
            <a:pPr lvl="2" eaLnBrk="1" hangingPunct="1"/>
            <a:r>
              <a:rPr lang="sk-SK" altLang="sk-SK" dirty="0">
                <a:latin typeface="Arial Narrow" panose="020B0606020202030204" pitchFamily="34" charset="0"/>
              </a:rPr>
              <a:t>zadanie bakalárskej práce obsahuje: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/>
              <a:t>kľúčové slová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pPr eaLnBrk="1" hangingPunct="1"/>
            <a:r>
              <a:rPr lang="sk-SK" altLang="sk-SK" dirty="0">
                <a:latin typeface="Arial Narrow" panose="020B0606020202030204" pitchFamily="34" charset="0"/>
              </a:rPr>
              <a:t>píšu sa za abstraktom</a:t>
            </a:r>
          </a:p>
          <a:p>
            <a:pPr eaLnBrk="1" hangingPunct="1"/>
            <a:r>
              <a:rPr lang="sk-SK" altLang="sk-SK" dirty="0">
                <a:latin typeface="Arial Narrow" panose="020B0606020202030204" pitchFamily="34" charset="0"/>
              </a:rPr>
              <a:t>v oboch jazykoch</a:t>
            </a:r>
          </a:p>
          <a:p>
            <a:pPr lvl="1" eaLnBrk="1" hangingPunct="1"/>
            <a:r>
              <a:rPr lang="sk-SK" altLang="sk-SK" dirty="0">
                <a:latin typeface="Arial Narrow" panose="020B0606020202030204" pitchFamily="34" charset="0"/>
              </a:rPr>
              <a:t>kľúčové slová</a:t>
            </a:r>
          </a:p>
          <a:p>
            <a:pPr lvl="1" eaLnBrk="1" hangingPunct="1"/>
            <a:r>
              <a:rPr lang="sk-SK" altLang="sk-SK" dirty="0" err="1">
                <a:latin typeface="Arial Narrow" panose="020B0606020202030204" pitchFamily="34" charset="0"/>
              </a:rPr>
              <a:t>key</a:t>
            </a:r>
            <a:r>
              <a:rPr lang="sk-SK" altLang="sk-SK" dirty="0">
                <a:latin typeface="Arial Narrow" panose="020B0606020202030204" pitchFamily="34" charset="0"/>
              </a:rPr>
              <a:t> </a:t>
            </a:r>
            <a:r>
              <a:rPr lang="sk-SK" altLang="sk-SK" dirty="0" err="1">
                <a:latin typeface="Arial Narrow" panose="020B0606020202030204" pitchFamily="34" charset="0"/>
              </a:rPr>
              <a:t>words</a:t>
            </a:r>
            <a:r>
              <a:rPr lang="sk-SK" altLang="sk-SK" dirty="0">
                <a:latin typeface="Arial Narrow" panose="020B0606020202030204" pitchFamily="34" charset="0"/>
              </a:rPr>
              <a:t> (</a:t>
            </a:r>
            <a:r>
              <a:rPr lang="sk-SK" altLang="sk-SK" dirty="0" err="1">
                <a:latin typeface="Arial Narrow" panose="020B0606020202030204" pitchFamily="34" charset="0"/>
              </a:rPr>
              <a:t>keywords</a:t>
            </a:r>
            <a:r>
              <a:rPr lang="sk-SK" altLang="sk-SK" dirty="0">
                <a:latin typeface="Arial Narrow" panose="020B0606020202030204" pitchFamily="34" charset="0"/>
              </a:rPr>
              <a:t>)</a:t>
            </a:r>
          </a:p>
          <a:p>
            <a:pPr eaLnBrk="1" hangingPunct="1"/>
            <a:r>
              <a:rPr lang="sk-SK" altLang="sk-SK" dirty="0">
                <a:latin typeface="Arial Narrow" panose="020B0606020202030204" pitchFamily="34" charset="0"/>
              </a:rPr>
              <a:t>3 – 7 pojmov, ktoré vystihujú tému a výsledky práce</a:t>
            </a:r>
          </a:p>
          <a:p>
            <a:pPr lvl="1" eaLnBrk="1" hangingPunct="1"/>
            <a:r>
              <a:rPr lang="sk-SK" altLang="sk-SK" dirty="0">
                <a:latin typeface="Arial Narrow" panose="020B0606020202030204" pitchFamily="34" charset="0"/>
              </a:rPr>
              <a:t>pojem, t. z. môže obsahovať aj viacero slov</a:t>
            </a:r>
          </a:p>
          <a:p>
            <a:pPr lvl="2" eaLnBrk="1" hangingPunct="1"/>
            <a:r>
              <a:rPr lang="sk-SK" altLang="sk-SK" sz="2200" dirty="0">
                <a:latin typeface="Arial Narrow" panose="020B0606020202030204" pitchFamily="34" charset="0"/>
              </a:rPr>
              <a:t>napr. Východné Slovensko, funkčný mestský región, glaciálny reliéf, fluviálne sedimenty, kras, okres, Okres Nové Mesto nad Váhom...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836613"/>
          </a:xfrm>
          <a:noFill/>
        </p:spPr>
        <p:txBody>
          <a:bodyPr/>
          <a:lstStyle/>
          <a:p>
            <a:pPr algn="l" eaLnBrk="1" hangingPunct="1"/>
            <a:r>
              <a:rPr lang="sk-SK" altLang="sk-SK"/>
              <a:t>obsah</a:t>
            </a:r>
          </a:p>
        </p:txBody>
      </p:sp>
      <p:sp>
        <p:nvSpPr>
          <p:cNvPr id="21507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0" y="1557338"/>
            <a:ext cx="3348038" cy="4525962"/>
          </a:xfrm>
          <a:noFill/>
        </p:spPr>
        <p:txBody>
          <a:bodyPr/>
          <a:lstStyle/>
          <a:p>
            <a:pPr eaLnBrk="1" hangingPunct="1"/>
            <a:r>
              <a:rPr lang="sk-SK" altLang="sk-SK" dirty="0">
                <a:latin typeface="Arial Narrow" panose="020B0606020202030204" pitchFamily="34" charset="0"/>
              </a:rPr>
              <a:t>je prehľad nečíslovaných a číslovaných častí (kapitol) práce</a:t>
            </a:r>
          </a:p>
        </p:txBody>
      </p:sp>
      <p:pic>
        <p:nvPicPr>
          <p:cNvPr id="21508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3" y="0"/>
            <a:ext cx="521493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/>
              <a:t>zoznamy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eaLnBrk="1" hangingPunct="1"/>
            <a:r>
              <a:rPr lang="sk-SK" altLang="sk-SK" sz="2600" dirty="0">
                <a:latin typeface="Arial Narrow" panose="020B0606020202030204" pitchFamily="34" charset="0"/>
              </a:rPr>
              <a:t>zoznam ilustrácií, zoznam tabuliek, zoznam skratiek a značiek, ako aj slovník </a:t>
            </a:r>
            <a:r>
              <a:rPr lang="sk-SK" altLang="sk-SK" sz="2600" b="1" dirty="0">
                <a:latin typeface="Arial Narrow" panose="020B0606020202030204" pitchFamily="34" charset="0"/>
              </a:rPr>
              <a:t>sú nepovinné </a:t>
            </a:r>
            <a:r>
              <a:rPr lang="sk-SK" altLang="sk-SK" sz="2600" dirty="0">
                <a:latin typeface="Arial Narrow" panose="020B0606020202030204" pitchFamily="34" charset="0"/>
              </a:rPr>
              <a:t>časti práce</a:t>
            </a:r>
          </a:p>
          <a:p>
            <a:pPr eaLnBrk="1" hangingPunct="1"/>
            <a:endParaRPr lang="sk-SK" altLang="sk-SK" sz="2600" dirty="0">
              <a:latin typeface="Arial Narrow" panose="020B0606020202030204" pitchFamily="34" charset="0"/>
            </a:endParaRPr>
          </a:p>
          <a:p>
            <a:pPr eaLnBrk="1" hangingPunct="1"/>
            <a:r>
              <a:rPr lang="sk-SK" altLang="sk-SK" sz="2600" dirty="0">
                <a:latin typeface="Arial Narrow" panose="020B0606020202030204" pitchFamily="34" charset="0"/>
              </a:rPr>
              <a:t>uvádzajú sa </a:t>
            </a:r>
            <a:r>
              <a:rPr lang="sk-SK" altLang="sk-SK" sz="2600" b="1" dirty="0">
                <a:latin typeface="Arial Narrow" panose="020B0606020202030204" pitchFamily="34" charset="0"/>
              </a:rPr>
              <a:t>len vtedy, ak prispejú k zvýšeniu prehľadnosti</a:t>
            </a:r>
            <a:r>
              <a:rPr lang="sk-SK" altLang="sk-SK" sz="2600" dirty="0">
                <a:latin typeface="Arial Narrow" panose="020B0606020202030204" pitchFamily="34" charset="0"/>
              </a:rPr>
              <a:t>, jednoznačnosti výkladu a zrozumiteľnosti práce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0"/>
            <a:ext cx="7313612" cy="299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555" name="Text Box 8"/>
          <p:cNvSpPr txBox="1">
            <a:spLocks noChangeArrowheads="1"/>
          </p:cNvSpPr>
          <p:nvPr/>
        </p:nvSpPr>
        <p:spPr bwMode="auto">
          <a:xfrm>
            <a:off x="2124075" y="2997200"/>
            <a:ext cx="5472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k-SK" altLang="sk-SK"/>
              <a:t>... ... ...</a:t>
            </a:r>
          </a:p>
        </p:txBody>
      </p:sp>
      <p:pic>
        <p:nvPicPr>
          <p:cNvPr id="23556" name="Picture 9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113"/>
          <a:stretch/>
        </p:blipFill>
        <p:spPr bwMode="auto">
          <a:xfrm>
            <a:off x="1116013" y="3500438"/>
            <a:ext cx="7246937" cy="1440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1532121" y="6021288"/>
            <a:ext cx="6656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latin typeface="Arial Narrow" panose="020B0606020202030204" pitchFamily="34" charset="0"/>
              </a:rPr>
              <a:t>mapy, grafy, fotky, schémy ... sa uvádzajú jednotne ako obrázky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04664"/>
            <a:ext cx="9144000" cy="6309618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AutoNum type="alphaLcParenR"/>
            </a:pPr>
            <a:r>
              <a:rPr lang="sk-SK" altLang="sk-SK" sz="2000" dirty="0">
                <a:latin typeface="Arial Narrow" panose="020B0606020202030204" pitchFamily="34" charset="0"/>
              </a:rPr>
              <a:t>názov fakulty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AutoNum type="alphaLcParenR"/>
            </a:pPr>
            <a:r>
              <a:rPr lang="sk-SK" altLang="sk-SK" sz="2000" dirty="0">
                <a:latin typeface="Arial Narrow" panose="020B0606020202030204" pitchFamily="34" charset="0"/>
              </a:rPr>
              <a:t>názov študijného programu autora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AutoNum type="alphaLcParenR" startAt="2"/>
            </a:pPr>
            <a:r>
              <a:rPr lang="sk-SK" altLang="sk-SK" sz="2000" dirty="0">
                <a:latin typeface="Arial Narrow" panose="020B0606020202030204" pitchFamily="34" charset="0"/>
              </a:rPr>
              <a:t>typ záverečnej práce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AutoNum type="alphaLcParenR" startAt="3"/>
            </a:pPr>
            <a:r>
              <a:rPr lang="sk-SK" altLang="sk-SK" sz="2000" b="1" dirty="0">
                <a:latin typeface="Arial Narrow" panose="020B0606020202030204" pitchFamily="34" charset="0"/>
              </a:rPr>
              <a:t>názov záverečnej práce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AutoNum type="alphaLcParenR" startAt="4"/>
            </a:pPr>
            <a:r>
              <a:rPr lang="sk-SK" altLang="sk-SK" sz="2000" dirty="0">
                <a:latin typeface="Arial Narrow" panose="020B0606020202030204" pitchFamily="34" charset="0"/>
              </a:rPr>
              <a:t>meno, priezvisko a akademické tituly autora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AutoNum type="alphaLcParenR" startAt="5"/>
            </a:pPr>
            <a:r>
              <a:rPr lang="sk-SK" altLang="sk-SK" sz="2000" dirty="0">
                <a:latin typeface="Arial Narrow" panose="020B0606020202030204" pitchFamily="34" charset="0"/>
              </a:rPr>
              <a:t>meno, priezvisko, akademické tituly a vedecko-pedagogické tituly vedúceho záverečnej práce/školiteľa, príp. aj konzultanta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AutoNum type="alphaLcParenR" startAt="7"/>
            </a:pPr>
            <a:r>
              <a:rPr lang="sk-SK" altLang="sk-SK" sz="2000" dirty="0">
                <a:latin typeface="Arial Narrow" panose="020B0606020202030204" pitchFamily="34" charset="0"/>
              </a:rPr>
              <a:t>školiace pracovisko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AutoNum type="alphaLcParenR" startAt="7"/>
            </a:pPr>
            <a:r>
              <a:rPr lang="sk-SK" altLang="sk-SK" sz="2000" b="1" dirty="0">
                <a:latin typeface="Arial Narrow" panose="020B0606020202030204" pitchFamily="34" charset="0"/>
              </a:rPr>
              <a:t>cieľ záverečnej práce, príp. anotáciu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AutoNum type="alphaLcParenR" startAt="7"/>
            </a:pPr>
            <a:r>
              <a:rPr lang="sk-SK" altLang="sk-SK" sz="2000" b="1" dirty="0">
                <a:latin typeface="Arial Narrow" panose="020B0606020202030204" pitchFamily="34" charset="0"/>
              </a:rPr>
              <a:t>vybrané zdroje (literatúra)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AutoNum type="alphaLcParenR" startAt="7"/>
            </a:pPr>
            <a:r>
              <a:rPr lang="sk-SK" altLang="sk-SK" sz="2000" dirty="0">
                <a:latin typeface="Arial Narrow" panose="020B0606020202030204" pitchFamily="34" charset="0"/>
              </a:rPr>
              <a:t>jazyk záverečnej práce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AutoNum type="alphaLcParenR" startAt="7"/>
            </a:pPr>
            <a:r>
              <a:rPr lang="sk-SK" altLang="sk-SK" sz="2000" dirty="0">
                <a:latin typeface="Arial Narrow" panose="020B0606020202030204" pitchFamily="34" charset="0"/>
              </a:rPr>
              <a:t>súhlas vedúceho školiaceho pracoviska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AutoNum type="alphaLcParenR" startAt="7"/>
            </a:pPr>
            <a:r>
              <a:rPr lang="sk-SK" altLang="sk-SK" sz="2000" dirty="0">
                <a:latin typeface="Arial Narrow" panose="020B0606020202030204" pitchFamily="34" charset="0"/>
              </a:rPr>
              <a:t>dátum schválenia zadania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AutoNum type="alphaLcParenR" startAt="7"/>
            </a:pPr>
            <a:endParaRPr lang="sk-SK" altLang="sk-SK" sz="500" dirty="0">
              <a:latin typeface="Arial Narrow" panose="020B060602020203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Char char="-"/>
            </a:pPr>
            <a:r>
              <a:rPr lang="sk-SK" altLang="sk-SK" sz="2000" b="1" spc="-10" dirty="0">
                <a:latin typeface="Arial Narrow" panose="020B0606020202030204" pitchFamily="34" charset="0"/>
              </a:rPr>
              <a:t>v súčasnosti by už mal byť každý pridelený k zadaniu s vyplnenými povinnými časťami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Char char="-"/>
            </a:pPr>
            <a:r>
              <a:rPr lang="sk-SK" altLang="sk-SK" sz="2000" b="1" dirty="0">
                <a:latin typeface="Arial Narrow" panose="020B0606020202030204" pitchFamily="34" charset="0"/>
              </a:rPr>
              <a:t>nenechávať schválenie na poslednú chvíľu</a:t>
            </a:r>
            <a:br>
              <a:rPr lang="sk-SK" altLang="sk-SK" sz="2000" b="1" dirty="0">
                <a:latin typeface="Arial Narrow" panose="020B0606020202030204" pitchFamily="34" charset="0"/>
              </a:rPr>
            </a:br>
            <a:endParaRPr lang="sk-SK" altLang="sk-SK" sz="2000" b="1" dirty="0">
              <a:latin typeface="Arial Narrow" panose="020B060602020203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None/>
            </a:pPr>
            <a:endParaRPr lang="sk-SK" altLang="sk-SK" sz="2000" dirty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751" y="0"/>
            <a:ext cx="7993689" cy="6825984"/>
          </a:xfrm>
          <a:prstGeom prst="rect">
            <a:avLst/>
          </a:prstGeom>
        </p:spPr>
      </p:pic>
      <p:sp>
        <p:nvSpPr>
          <p:cNvPr id="2" name="Ovál 1"/>
          <p:cNvSpPr/>
          <p:nvPr/>
        </p:nvSpPr>
        <p:spPr>
          <a:xfrm>
            <a:off x="611560" y="3429000"/>
            <a:ext cx="3240360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75074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6632"/>
            <a:ext cx="9144000" cy="6597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Char char="-"/>
            </a:pPr>
            <a:r>
              <a:rPr lang="sk-SK" altLang="sk-SK" sz="2000" dirty="0">
                <a:latin typeface="Arial Narrow" panose="020B0606020202030204" pitchFamily="34" charset="0"/>
              </a:rPr>
              <a:t>záverečnú prácu je možné do </a:t>
            </a:r>
            <a:r>
              <a:rPr lang="sk-SK" altLang="sk-SK" sz="2000" dirty="0" err="1">
                <a:latin typeface="Arial Narrow" panose="020B0606020202030204" pitchFamily="34" charset="0"/>
              </a:rPr>
              <a:t>AISu</a:t>
            </a:r>
            <a:r>
              <a:rPr lang="sk-SK" altLang="sk-SK" sz="2000" dirty="0">
                <a:latin typeface="Arial Narrow" panose="020B0606020202030204" pitchFamily="34" charset="0"/>
              </a:rPr>
              <a:t> vložiť až po schválení zadania riaditeľom ÚGE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Char char="-"/>
            </a:pPr>
            <a:r>
              <a:rPr lang="sk-SK" altLang="sk-SK" sz="2000" dirty="0">
                <a:latin typeface="Arial Narrow" panose="020B0606020202030204" pitchFamily="34" charset="0"/>
              </a:rPr>
              <a:t>riaditeľ zadanie môže schváliť až po uzavretí zadania vedúcim ZP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Char char="-"/>
            </a:pPr>
            <a:r>
              <a:rPr lang="sk-SK" altLang="sk-SK" sz="2000" dirty="0">
                <a:latin typeface="Arial Narrow" panose="020B0606020202030204" pitchFamily="34" charset="0"/>
              </a:rPr>
              <a:t>vedúci ZP spravidla zadanie uzatvára až po skontrolovaní ZP študenta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Char char="-"/>
            </a:pPr>
            <a:r>
              <a:rPr lang="sk-SK" altLang="sk-SK" sz="1600" i="1" dirty="0">
                <a:latin typeface="Arial Narrow" panose="020B0606020202030204" pitchFamily="34" charset="0"/>
              </a:rPr>
              <a:t>Zadanie záverečnej práce podlieha elektronickému schváleniu riaditeľom ústavu, a to najneskôr 7 dní pred termínom odovzdania práce. O schválenie žiada vedúci záverečnej práce na základe jeho znalosti stavu rozpracovanosti a úrovne práce. Zadanie v papierovej podobe sa nepodpisuje (Zásady výučby na ÚG).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Char char="-"/>
            </a:pPr>
            <a:r>
              <a:rPr lang="sk-SK" altLang="sk-SK" sz="2000" dirty="0">
                <a:latin typeface="Arial Narrow" panose="020B0606020202030204" pitchFamily="34" charset="0"/>
              </a:rPr>
              <a:t>po uzavretí zadania ZP v ňom už nie je možné vykonávať žiadne zmeny (!)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Char char="-"/>
            </a:pPr>
            <a:endParaRPr lang="sk-SK" altLang="sk-SK" sz="2000" dirty="0">
              <a:latin typeface="Arial Narrow" panose="020B060602020203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Char char="-"/>
            </a:pPr>
            <a:r>
              <a:rPr lang="sk-SK" altLang="sk-SK" sz="2000" dirty="0">
                <a:latin typeface="Arial Narrow" panose="020B0606020202030204" pitchFamily="34" charset="0"/>
              </a:rPr>
              <a:t>zadanie je potrebné aj naskenovať a vložiť do elektronickej verzie práce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Char char="-"/>
            </a:pPr>
            <a:r>
              <a:rPr lang="sk-SK" altLang="sk-SK" sz="2000" dirty="0">
                <a:latin typeface="Arial Narrow" panose="020B0606020202030204" pitchFamily="34" charset="0"/>
              </a:rPr>
              <a:t>do </a:t>
            </a:r>
            <a:r>
              <a:rPr lang="sk-SK" altLang="sk-SK" sz="2000" dirty="0" err="1">
                <a:latin typeface="Arial Narrow" panose="020B0606020202030204" pitchFamily="34" charset="0"/>
              </a:rPr>
              <a:t>AISu</a:t>
            </a:r>
            <a:r>
              <a:rPr lang="sk-SK" altLang="sk-SK" sz="2000" dirty="0">
                <a:latin typeface="Arial Narrow" panose="020B0606020202030204" pitchFamily="34" charset="0"/>
              </a:rPr>
              <a:t> sa nahráva ZP s už vloženým naskenovaným zadaním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Char char="-"/>
            </a:pPr>
            <a:r>
              <a:rPr lang="sk-SK" altLang="sk-SK" sz="2000" dirty="0">
                <a:latin typeface="Arial Narrow" panose="020B0606020202030204" pitchFamily="34" charset="0"/>
              </a:rPr>
              <a:t>v prípade tlače práce je potrebné po schválení zadanie vytlačiť a vložiť do tlačenej verzie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Char char="-"/>
            </a:pPr>
            <a:endParaRPr lang="sk-SK" altLang="sk-SK" sz="2000" dirty="0">
              <a:latin typeface="Arial Narrow" panose="020B060602020203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Char char="-"/>
            </a:pPr>
            <a:endParaRPr lang="sk-SK" altLang="sk-SK" sz="2000" dirty="0">
              <a:latin typeface="Arial Narrow" panose="020B060602020203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Char char="-"/>
            </a:pPr>
            <a:r>
              <a:rPr lang="sk-SK" altLang="sk-SK" sz="2000" dirty="0">
                <a:latin typeface="Arial Narrow" panose="020B0606020202030204" pitchFamily="34" charset="0"/>
              </a:rPr>
              <a:t>práca môže, ale nemusí byť vložená do šablóny z </a:t>
            </a:r>
            <a:r>
              <a:rPr lang="sk-SK" altLang="sk-SK" sz="2000" dirty="0" err="1">
                <a:latin typeface="Arial Narrow" panose="020B0606020202030204" pitchFamily="34" charset="0"/>
              </a:rPr>
              <a:t>AISu</a:t>
            </a:r>
            <a:endParaRPr lang="sk-SK" altLang="sk-SK" sz="2000" dirty="0">
              <a:latin typeface="Arial Narrow" panose="020B0606020202030204" pitchFamily="34" charset="0"/>
            </a:endParaRP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Char char="-"/>
            </a:pPr>
            <a:r>
              <a:rPr lang="sk-SK" altLang="sk-SK" sz="1600" dirty="0">
                <a:latin typeface="Arial Narrow" panose="020B0606020202030204" pitchFamily="34" charset="0"/>
              </a:rPr>
              <a:t>ak sa práca vkladá do šablóny, je potrebné dbať na úpravu prednastavení do požadovanej podoby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spcAft>
                <a:spcPct val="20000"/>
              </a:spcAft>
              <a:buFontTx/>
              <a:buChar char="-"/>
            </a:pPr>
            <a:r>
              <a:rPr lang="sk-SK" altLang="sk-SK" sz="2000" dirty="0">
                <a:latin typeface="Arial Narrow" panose="020B0606020202030204" pitchFamily="34" charset="0"/>
              </a:rPr>
              <a:t>odporúčame využiť šablónu ÚGE (webstránka ÚGE → štúdium → dokumenty a tlačivá)</a:t>
            </a:r>
          </a:p>
        </p:txBody>
      </p:sp>
    </p:spTree>
    <p:extLst>
      <p:ext uri="{BB962C8B-B14F-4D97-AF65-F5344CB8AC3E}">
        <p14:creationId xmlns:p14="http://schemas.microsoft.com/office/powerpoint/2010/main" val="3347770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81075"/>
          </a:xfrm>
        </p:spPr>
        <p:txBody>
          <a:bodyPr/>
          <a:lstStyle/>
          <a:p>
            <a:pPr eaLnBrk="1" hangingPunct="1"/>
            <a:r>
              <a:rPr lang="sk-SK" altLang="sk-SK"/>
              <a:t>čo je záverečná práca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56792"/>
            <a:ext cx="9144000" cy="5301208"/>
          </a:xfrm>
        </p:spPr>
        <p:txBody>
          <a:bodyPr/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sk-SK" altLang="sk-SK" sz="2300" dirty="0">
                <a:latin typeface="Arial Narrow" panose="020B0606020202030204" pitchFamily="34" charset="0"/>
              </a:rPr>
              <a:t>záverečná práca je podľa zákona o vysokých školách školské dielo </a:t>
            </a:r>
            <a:r>
              <a:rPr lang="sk-SK" altLang="sk-SK" sz="2300" b="1" dirty="0">
                <a:latin typeface="Arial Narrow" panose="020B0606020202030204" pitchFamily="34" charset="0"/>
              </a:rPr>
              <a:t>vytvorené študentom</a:t>
            </a:r>
            <a:r>
              <a:rPr lang="sk-SK" altLang="sk-SK" sz="2300" dirty="0">
                <a:latin typeface="Arial Narrow" panose="020B0606020202030204" pitchFamily="34" charset="0"/>
              </a:rPr>
              <a:t> na splnenie študijných povinností vyplývajúcich z jeho právneho vzťahu k univerzite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sk-SK" altLang="sk-SK" sz="2300" dirty="0">
                <a:latin typeface="Arial Narrow" panose="020B0606020202030204" pitchFamily="34" charset="0"/>
              </a:rPr>
              <a:t>záverečná práca je </a:t>
            </a:r>
            <a:r>
              <a:rPr lang="sk-SK" altLang="sk-SK" sz="2300" b="1" dirty="0">
                <a:latin typeface="Arial Narrow" panose="020B0606020202030204" pitchFamily="34" charset="0"/>
              </a:rPr>
              <a:t>samostatnou prácou študenta</a:t>
            </a:r>
            <a:r>
              <a:rPr lang="sk-SK" altLang="sk-SK" sz="2300" dirty="0">
                <a:latin typeface="Arial Narrow" panose="020B0606020202030204" pitchFamily="34" charset="0"/>
              </a:rPr>
              <a:t>, ktorú uskutočňuje pod vedením vedúceho záverečnej práce určeného vedúcim školiaceho pracoviska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sk-SK" altLang="sk-SK" sz="2300" dirty="0">
                <a:latin typeface="Arial Narrow" panose="020B0606020202030204" pitchFamily="34" charset="0"/>
              </a:rPr>
              <a:t>okrem školiteľa/</a:t>
            </a:r>
            <a:r>
              <a:rPr lang="sk-SK" altLang="sk-SK" sz="2300" b="1" dirty="0">
                <a:latin typeface="Arial Narrow" panose="020B0606020202030204" pitchFamily="34" charset="0"/>
              </a:rPr>
              <a:t>vedúceho </a:t>
            </a:r>
            <a:r>
              <a:rPr lang="sk-SK" altLang="sk-SK" sz="2300" dirty="0">
                <a:latin typeface="Arial Narrow" panose="020B0606020202030204" pitchFamily="34" charset="0"/>
              </a:rPr>
              <a:t>záverečnej práce môže vedúci školiaceho pracoviska určiť k téme záverečnej práce aj </a:t>
            </a:r>
            <a:r>
              <a:rPr lang="sk-SK" altLang="sk-SK" sz="2300" b="1" dirty="0">
                <a:latin typeface="Arial Narrow" panose="020B0606020202030204" pitchFamily="34" charset="0"/>
              </a:rPr>
              <a:t>konzultanta</a:t>
            </a:r>
            <a:r>
              <a:rPr lang="sk-SK" altLang="sk-SK" sz="2300" dirty="0">
                <a:latin typeface="Arial Narrow" panose="020B0606020202030204" pitchFamily="34" charset="0"/>
              </a:rPr>
              <a:t>, a to najmä vtedy, ak je žiaduce, aby na vedení záverečnej práce participovali aj externí spolupracovníci</a:t>
            </a:r>
          </a:p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sk-SK" altLang="sk-SK" sz="2300" dirty="0">
                <a:latin typeface="Arial Narrow" panose="020B0606020202030204" pitchFamily="34" charset="0"/>
              </a:rPr>
              <a:t>pri štúdiu podľa študijného programu prvého stupňa je záverečnou prácou </a:t>
            </a:r>
            <a:r>
              <a:rPr lang="sk-SK" altLang="sk-SK" sz="2300" b="1" dirty="0">
                <a:latin typeface="Arial Narrow" panose="020B0606020202030204" pitchFamily="34" charset="0"/>
              </a:rPr>
              <a:t>bakalárska práca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 eaLnBrk="1" hangingPunct="1"/>
            <a:r>
              <a:rPr lang="sk-SK" altLang="sk-SK"/>
              <a:t>čo je bakalárska práca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824"/>
            <a:ext cx="8229600" cy="3888432"/>
          </a:xfrm>
        </p:spPr>
        <p:txBody>
          <a:bodyPr/>
          <a:lstStyle/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sk-SK" altLang="sk-SK" sz="2400" dirty="0">
                <a:latin typeface="Arial Narrow" panose="020B0606020202030204" pitchFamily="34" charset="0"/>
              </a:rPr>
              <a:t>bakalárskou prácou sa overuje zvládnutie základov teórie a odbornej terminológie, základných štandardných vedeckých metód a úroveň vedomostí, znalostí a zručností, ktoré študent získal počas štúdia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sk-SK" altLang="sk-SK" sz="2400" dirty="0">
                <a:latin typeface="Arial Narrow" panose="020B0606020202030204" pitchFamily="34" charset="0"/>
              </a:rPr>
              <a:t>preukazuje ňou </a:t>
            </a:r>
            <a:r>
              <a:rPr lang="sk-SK" altLang="sk-SK" sz="2400" b="1" dirty="0">
                <a:latin typeface="Arial Narrow" panose="020B0606020202030204" pitchFamily="34" charset="0"/>
              </a:rPr>
              <a:t>schopnosť samostatnej odbornej práce</a:t>
            </a:r>
            <a:r>
              <a:rPr lang="sk-SK" altLang="sk-SK" sz="2400" dirty="0">
                <a:latin typeface="Arial Narrow" panose="020B0606020202030204" pitchFamily="34" charset="0"/>
              </a:rPr>
              <a:t> </a:t>
            </a:r>
            <a:br>
              <a:rPr lang="sk-SK" altLang="sk-SK" sz="2400" dirty="0">
                <a:latin typeface="Arial Narrow" panose="020B0606020202030204" pitchFamily="34" charset="0"/>
              </a:rPr>
            </a:br>
            <a:r>
              <a:rPr lang="sk-SK" altLang="sk-SK" sz="2400" b="1" dirty="0">
                <a:latin typeface="Arial Narrow" panose="020B0606020202030204" pitchFamily="34" charset="0"/>
              </a:rPr>
              <a:t>z obsahového a formálneho </a:t>
            </a:r>
            <a:r>
              <a:rPr lang="sk-SK" altLang="sk-SK" sz="2400" dirty="0">
                <a:latin typeface="Arial Narrow" panose="020B0606020202030204" pitchFamily="34" charset="0"/>
              </a:rPr>
              <a:t>hľadiska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sk-SK" altLang="sk-SK" sz="2400" dirty="0">
                <a:latin typeface="Arial Narrow" panose="020B0606020202030204" pitchFamily="34" charset="0"/>
              </a:rPr>
              <a:t>môže mať prvky pôvodnosti, sumarizácie a kompilácie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 eaLnBrk="1" hangingPunct="1"/>
            <a:r>
              <a:rPr lang="sk-SK" altLang="sk-SK"/>
              <a:t>čo je diplomová práca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6792"/>
            <a:ext cx="8569325" cy="3888432"/>
          </a:xfrm>
        </p:spPr>
        <p:txBody>
          <a:bodyPr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</a:pPr>
            <a:r>
              <a:rPr lang="sk-SK" altLang="sk-SK" sz="2400" dirty="0">
                <a:latin typeface="Arial Narrow" panose="020B0606020202030204" pitchFamily="34" charset="0"/>
              </a:rPr>
              <a:t>diplomovou prácou</a:t>
            </a:r>
            <a:r>
              <a:rPr lang="sk-SK" altLang="sk-SK" sz="2400" b="1" dirty="0">
                <a:latin typeface="Arial Narrow" panose="020B0606020202030204" pitchFamily="34" charset="0"/>
              </a:rPr>
              <a:t> </a:t>
            </a:r>
            <a:r>
              <a:rPr lang="sk-SK" altLang="sk-SK" sz="2400" dirty="0">
                <a:latin typeface="Arial Narrow" panose="020B0606020202030204" pitchFamily="34" charset="0"/>
              </a:rPr>
              <a:t>sa overuje zvládnutie teórie a odbornej terminológie, </a:t>
            </a:r>
            <a:r>
              <a:rPr lang="sk-SK" altLang="sk-SK" sz="2400" u="sng" dirty="0">
                <a:latin typeface="Arial Narrow" panose="020B0606020202030204" pitchFamily="34" charset="0"/>
              </a:rPr>
              <a:t>aplikácia</a:t>
            </a:r>
            <a:r>
              <a:rPr lang="sk-SK" altLang="sk-SK" sz="2400" dirty="0">
                <a:latin typeface="Arial Narrow" panose="020B0606020202030204" pitchFamily="34" charset="0"/>
              </a:rPr>
              <a:t> základných štandardných vedeckých metód a úroveň vedomostí, znalostí a zručností, ktoré študent získal počas štúdia </a:t>
            </a:r>
            <a:r>
              <a:rPr lang="sk-SK" altLang="sk-SK" sz="2400" u="sng" dirty="0">
                <a:latin typeface="Arial Narrow" panose="020B0606020202030204" pitchFamily="34" charset="0"/>
              </a:rPr>
              <a:t>a jeho schopnosť používať ich pri riešení úloh študijného odboru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</a:pPr>
            <a:r>
              <a:rPr lang="sk-SK" altLang="sk-SK" sz="2400" dirty="0">
                <a:latin typeface="Arial Narrow" panose="020B0606020202030204" pitchFamily="34" charset="0"/>
              </a:rPr>
              <a:t>preukazuje ňou schopnosť samostatnej odbornej práce z obsahového </a:t>
            </a:r>
            <a:br>
              <a:rPr lang="sk-SK" altLang="sk-SK" sz="2400" dirty="0">
                <a:latin typeface="Arial Narrow" panose="020B0606020202030204" pitchFamily="34" charset="0"/>
              </a:rPr>
            </a:br>
            <a:r>
              <a:rPr lang="sk-SK" altLang="sk-SK" sz="2400" dirty="0">
                <a:latin typeface="Arial Narrow" panose="020B0606020202030204" pitchFamily="34" charset="0"/>
              </a:rPr>
              <a:t>a formálneho hľadiska 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</a:pPr>
            <a:r>
              <a:rPr lang="sk-SK" altLang="sk-SK" sz="2400" dirty="0">
                <a:latin typeface="Arial Narrow" panose="020B0606020202030204" pitchFamily="34" charset="0"/>
              </a:rPr>
              <a:t>môže mať prvky pôvodnosti, sumarizácie a kompilácie (≠ plagiátu!)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 eaLnBrk="1" hangingPunct="1"/>
            <a:r>
              <a:rPr lang="sk-SK" altLang="sk-SK"/>
              <a:t>čo je bakalárska práca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824"/>
            <a:ext cx="8229600" cy="3888432"/>
          </a:xfrm>
        </p:spPr>
        <p:txBody>
          <a:bodyPr/>
          <a:lstStyle/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sk-SK" altLang="sk-SK" sz="2400" dirty="0">
                <a:latin typeface="Arial Narrow" panose="020B0606020202030204" pitchFamily="34" charset="0"/>
              </a:rPr>
              <a:t>bakalárskou prácou sa overuje zvládnutie základov teórie a odbornej terminológie, základných štandardných vedeckých metód a úroveň vedomostí, znalostí a zručností, ktoré študent získal počas štúdia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sk-SK" altLang="sk-SK" sz="2400" dirty="0">
                <a:latin typeface="Arial Narrow" panose="020B0606020202030204" pitchFamily="34" charset="0"/>
              </a:rPr>
              <a:t>preukazuje ňou </a:t>
            </a:r>
            <a:r>
              <a:rPr lang="sk-SK" altLang="sk-SK" sz="2400" b="1" dirty="0">
                <a:latin typeface="Arial Narrow" panose="020B0606020202030204" pitchFamily="34" charset="0"/>
              </a:rPr>
              <a:t>schopnosť samostatnej odbornej práce</a:t>
            </a:r>
            <a:r>
              <a:rPr lang="sk-SK" altLang="sk-SK" sz="2400" dirty="0">
                <a:latin typeface="Arial Narrow" panose="020B0606020202030204" pitchFamily="34" charset="0"/>
              </a:rPr>
              <a:t> </a:t>
            </a:r>
            <a:br>
              <a:rPr lang="sk-SK" altLang="sk-SK" sz="2400" dirty="0">
                <a:latin typeface="Arial Narrow" panose="020B0606020202030204" pitchFamily="34" charset="0"/>
              </a:rPr>
            </a:br>
            <a:r>
              <a:rPr lang="sk-SK" altLang="sk-SK" sz="2400" dirty="0">
                <a:latin typeface="Arial Narrow" panose="020B0606020202030204" pitchFamily="34" charset="0"/>
              </a:rPr>
              <a:t>z obsahového a formálneho hľadiska</a:t>
            </a:r>
          </a:p>
          <a:p>
            <a:pPr eaLnBrk="1" hangingPunct="1">
              <a:spcBef>
                <a:spcPct val="30000"/>
              </a:spcBef>
              <a:spcAft>
                <a:spcPct val="30000"/>
              </a:spcAft>
            </a:pPr>
            <a:r>
              <a:rPr lang="sk-SK" altLang="sk-SK" sz="2400" dirty="0">
                <a:latin typeface="Arial Narrow" panose="020B0606020202030204" pitchFamily="34" charset="0"/>
              </a:rPr>
              <a:t>môže mať prvky pôvodnosti, sumarizácie a kompilácie (≠ plagiátu!)</a:t>
            </a:r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sk-SK" altLang="sk-SK" sz="2000" dirty="0">
                <a:latin typeface="Arial Narrow" panose="020B0606020202030204" pitchFamily="34" charset="0"/>
              </a:rPr>
              <a:t>najmä pri spracovaní teoretických východísk a metodológie</a:t>
            </a:r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r>
              <a:rPr lang="sk-SK" altLang="sk-SK" sz="2000" dirty="0">
                <a:latin typeface="Arial Narrow" panose="020B0606020202030204" pitchFamily="34" charset="0"/>
              </a:rPr>
              <a:t>v závislosti od témy práce</a:t>
            </a:r>
          </a:p>
          <a:p>
            <a:pPr lvl="1" eaLnBrk="1" hangingPunct="1">
              <a:spcBef>
                <a:spcPct val="30000"/>
              </a:spcBef>
              <a:spcAft>
                <a:spcPct val="30000"/>
              </a:spcAft>
            </a:pPr>
            <a:endParaRPr lang="sk-SK" altLang="sk-SK" sz="2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619254"/>
      </p:ext>
    </p:extLst>
  </p:cSld>
  <p:clrMapOvr>
    <a:masterClrMapping/>
  </p:clrMapOvr>
</p:sld>
</file>

<file path=ppt/theme/theme1.xml><?xml version="1.0" encoding="utf-8"?>
<a:theme xmlns:a="http://schemas.openxmlformats.org/drawingml/2006/main" name="Predvolený návrh">
  <a:themeElements>
    <a:clrScheme name="Predvolený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dvolený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dvolený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1864</TotalTime>
  <Words>1063</Words>
  <Application>Microsoft Office PowerPoint</Application>
  <PresentationFormat>Prezentácia na obrazovke (4:3)</PresentationFormat>
  <Paragraphs>151</Paragraphs>
  <Slides>23</Slides>
  <Notes>22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26" baseType="lpstr">
      <vt:lpstr>Arial</vt:lpstr>
      <vt:lpstr>Arial Narrow</vt:lpstr>
      <vt:lpstr>Predvolený návrh</vt:lpstr>
      <vt:lpstr>Seminár k bakalárskej práci I</vt:lpstr>
      <vt:lpstr>Zadanie záverečnej práce</vt:lpstr>
      <vt:lpstr>Prezentácia programu PowerPoint</vt:lpstr>
      <vt:lpstr>Prezentácia programu PowerPoint</vt:lpstr>
      <vt:lpstr>Prezentácia programu PowerPoint</vt:lpstr>
      <vt:lpstr>čo je záverečná práca</vt:lpstr>
      <vt:lpstr>čo je bakalárska práca</vt:lpstr>
      <vt:lpstr>čo je diplomová práca</vt:lpstr>
      <vt:lpstr>čo je bakalárska práca</vt:lpstr>
      <vt:lpstr>Prezentácia programu PowerPoint</vt:lpstr>
      <vt:lpstr>štruktúra záverečnej práce</vt:lpstr>
      <vt:lpstr>Základné časti práce</vt:lpstr>
      <vt:lpstr>úvodná časť</vt:lpstr>
      <vt:lpstr>obal</vt:lpstr>
      <vt:lpstr>Prezentácia programu PowerPoint</vt:lpstr>
      <vt:lpstr>titulný list</vt:lpstr>
      <vt:lpstr>Prezentácia programu PowerPoint</vt:lpstr>
      <vt:lpstr>poďakovanie autora</vt:lpstr>
      <vt:lpstr>abstrakt v štátnom jazyku a anglickom (inom) jazyku</vt:lpstr>
      <vt:lpstr>kľúčové slová</vt:lpstr>
      <vt:lpstr>obsah</vt:lpstr>
      <vt:lpstr>zoznamy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Seminár k bakalárskej práci</dc:title>
  <dc:creator>Ladislav Novotný</dc:creator>
  <cp:lastModifiedBy>doc. Mgr. Ladislav Novotný PhD.</cp:lastModifiedBy>
  <cp:revision>34</cp:revision>
  <dcterms:created xsi:type="dcterms:W3CDTF">2012-09-25T10:26:33Z</dcterms:created>
  <dcterms:modified xsi:type="dcterms:W3CDTF">2025-09-23T07:51:28Z</dcterms:modified>
</cp:coreProperties>
</file>