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9" r:id="rId2"/>
    <p:sldId id="280" r:id="rId3"/>
    <p:sldId id="281" r:id="rId4"/>
    <p:sldId id="282" r:id="rId5"/>
    <p:sldId id="283" r:id="rId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FF00"/>
    <a:srgbClr val="FFFF99"/>
    <a:srgbClr val="CC99FF"/>
    <a:srgbClr val="CCCCFF"/>
    <a:srgbClr val="FF99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noProof="0"/>
              <a:t>Kliknite sem a upravte štýly predlohy textu.</a:t>
            </a:r>
          </a:p>
          <a:p>
            <a:pPr lvl="1"/>
            <a:r>
              <a:rPr lang="sk-SK" altLang="sk-SK" noProof="0"/>
              <a:t>Druhá úroveň</a:t>
            </a:r>
          </a:p>
          <a:p>
            <a:pPr lvl="2"/>
            <a:r>
              <a:rPr lang="sk-SK" altLang="sk-SK" noProof="0"/>
              <a:t>Tretia úroveň</a:t>
            </a:r>
          </a:p>
          <a:p>
            <a:pPr lvl="3"/>
            <a:r>
              <a:rPr lang="sk-SK" altLang="sk-SK" noProof="0"/>
              <a:t>Štvrtá úroveň</a:t>
            </a:r>
          </a:p>
          <a:p>
            <a:pPr lvl="4"/>
            <a:r>
              <a:rPr lang="sk-SK" altLang="sk-SK" noProof="0"/>
              <a:t>Piata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k-SK" altLang="sk-S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EB4FB9-E579-40DA-A5B0-1C14DCB92EDB}" type="slidenum">
              <a:rPr lang="sk-SK" altLang="sk-SK"/>
              <a:pPr/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150157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/>
              <a:t>Upravte štýl predlohy podnadpisov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C4DE-FA3F-4E46-9187-2B2078FCE0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7A0-243B-4846-9C5C-9277AE293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752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C4DE-FA3F-4E46-9187-2B2078FCE0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7A0-243B-4846-9C5C-9277AE293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79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C4DE-FA3F-4E46-9187-2B2078FCE0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7A0-243B-4846-9C5C-9277AE293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51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C4DE-FA3F-4E46-9187-2B2078FCE0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7A0-243B-4846-9C5C-9277AE293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75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C4DE-FA3F-4E46-9187-2B2078FCE0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7A0-243B-4846-9C5C-9277AE293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22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C4DE-FA3F-4E46-9187-2B2078FCE0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7A0-243B-4846-9C5C-9277AE293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3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C4DE-FA3F-4E46-9187-2B2078FCE0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7A0-243B-4846-9C5C-9277AE293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14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C4DE-FA3F-4E46-9187-2B2078FCE0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7A0-243B-4846-9C5C-9277AE293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2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C4DE-FA3F-4E46-9187-2B2078FCE0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7A0-243B-4846-9C5C-9277AE293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0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C4DE-FA3F-4E46-9187-2B2078FCE0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7A0-243B-4846-9C5C-9277AE293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97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C4DE-FA3F-4E46-9187-2B2078FCE06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04/11/2024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867A0-243B-4846-9C5C-9277AE293C6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63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  <a:endParaRPr lang="en-GB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GB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576C4DE-FA3F-4E46-9187-2B2078FCE065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04/11/2024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B9867A0-243B-4846-9C5C-9277AE293C62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41187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vorim.net/typografi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lujemeslovencinu.sk/jazykove-okienko/pravopisne/10-gramatickych-chyb-ktorym-by-ste-sa-mali-vediet-vzdy-vyhnu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jazykovaporadna.sme.sk/q/260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5676" y="2112973"/>
            <a:ext cx="6858000" cy="1859756"/>
          </a:xfrm>
        </p:spPr>
        <p:txBody>
          <a:bodyPr>
            <a:normAutofit fontScale="90000"/>
          </a:bodyPr>
          <a:lstStyle/>
          <a:p>
            <a:r>
              <a:rPr lang="sk-SK" dirty="0"/>
              <a:t>vyhnime sa jazykovým, formálnym a typografických chybám</a:t>
            </a:r>
          </a:p>
        </p:txBody>
      </p:sp>
    </p:spTree>
    <p:extLst>
      <p:ext uri="{BB962C8B-B14F-4D97-AF65-F5344CB8AC3E}">
        <p14:creationId xmlns:p14="http://schemas.microsoft.com/office/powerpoint/2010/main" val="9533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typografia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834655"/>
          </a:xfrm>
        </p:spPr>
        <p:txBody>
          <a:bodyPr>
            <a:normAutofit lnSpcReduction="10000"/>
          </a:bodyPr>
          <a:lstStyle/>
          <a:p>
            <a:r>
              <a:rPr lang="sk-SK" dirty="0">
                <a:latin typeface="Arial Narrow" panose="020B0606020202030204" pitchFamily="34" charset="0"/>
                <a:cs typeface="Arial" panose="020B0604020202020204" pitchFamily="34" charset="0"/>
                <a:hlinkClick r:id="rId2"/>
              </a:rPr>
              <a:t>užitočné poznámky k typografii</a:t>
            </a:r>
            <a:endParaRPr lang="en-GB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znaky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značky</a:t>
            </a:r>
            <a:endParaRPr lang="en-GB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300"/>
              </a:spcAft>
            </a:pP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Značky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jednotiek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sa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píšu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vždy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latin typeface="Arial Narrow" panose="020B0606020202030204" pitchFamily="34" charset="0"/>
                <a:cs typeface="Arial" panose="020B0604020202020204" pitchFamily="34" charset="0"/>
              </a:rPr>
              <a:t>v </a:t>
            </a:r>
            <a:r>
              <a:rPr lang="en-GB" b="1" dirty="0" err="1">
                <a:latin typeface="Arial Narrow" panose="020B0606020202030204" pitchFamily="34" charset="0"/>
                <a:cs typeface="Arial" panose="020B0604020202020204" pitchFamily="34" charset="0"/>
              </a:rPr>
              <a:t>rovnakom</a:t>
            </a:r>
            <a:r>
              <a:rPr lang="en-GB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 Narrow" panose="020B0606020202030204" pitchFamily="34" charset="0"/>
                <a:cs typeface="Arial" panose="020B0604020202020204" pitchFamily="34" charset="0"/>
              </a:rPr>
              <a:t>riadku</a:t>
            </a:r>
            <a:r>
              <a:rPr lang="en-GB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za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číselnou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hodnotou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, od 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ktorej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sa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 Narrow" panose="020B0606020202030204" pitchFamily="34" charset="0"/>
                <a:cs typeface="Arial" panose="020B0604020202020204" pitchFamily="34" charset="0"/>
              </a:rPr>
              <a:t>oddeľujú</a:t>
            </a:r>
            <a:r>
              <a:rPr lang="en-GB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 Narrow" panose="020B0606020202030204" pitchFamily="34" charset="0"/>
                <a:cs typeface="Arial" panose="020B0604020202020204" pitchFamily="34" charset="0"/>
              </a:rPr>
              <a:t>medzerou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</a:p>
          <a:p>
            <a:pPr lvl="1">
              <a:spcAft>
                <a:spcPts val="300"/>
              </a:spcAft>
            </a:pP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Medzera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sa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nedáva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pred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jednotky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 Narrow" panose="020B0606020202030204" pitchFamily="34" charset="0"/>
                <a:cs typeface="Arial" panose="020B0604020202020204" pitchFamily="34" charset="0"/>
              </a:rPr>
              <a:t>stupňov</a:t>
            </a:r>
            <a:r>
              <a:rPr lang="en-GB" b="1" dirty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en-GB" b="1" dirty="0" err="1">
                <a:latin typeface="Arial Narrow" panose="020B0606020202030204" pitchFamily="34" charset="0"/>
                <a:cs typeface="Arial" panose="020B0604020202020204" pitchFamily="34" charset="0"/>
              </a:rPr>
              <a:t>minút</a:t>
            </a:r>
            <a:r>
              <a:rPr lang="en-GB" b="1" dirty="0">
                <a:latin typeface="Arial Narrow" panose="020B0606020202030204" pitchFamily="34" charset="0"/>
                <a:cs typeface="Arial" panose="020B0604020202020204" pitchFamily="34" charset="0"/>
              </a:rPr>
              <a:t> a </a:t>
            </a:r>
            <a:r>
              <a:rPr lang="en-GB" b="1" dirty="0" err="1">
                <a:latin typeface="Arial Narrow" panose="020B0606020202030204" pitchFamily="34" charset="0"/>
                <a:cs typeface="Arial" panose="020B0604020202020204" pitchFamily="34" charset="0"/>
              </a:rPr>
              <a:t>sekúnd</a:t>
            </a:r>
            <a:r>
              <a:rPr lang="sk-SK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sk-SK" dirty="0">
                <a:latin typeface="Arial Narrow" panose="020B0606020202030204" pitchFamily="34" charset="0"/>
                <a:cs typeface="Arial" panose="020B0604020202020204" pitchFamily="34" charset="0"/>
              </a:rPr>
              <a:t>(ak za nimi nie je písmenom vyjadrená jednotka)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GB" i="1" dirty="0" err="1">
                <a:latin typeface="Arial Narrow" panose="020B0606020202030204" pitchFamily="34" charset="0"/>
                <a:cs typeface="Arial" panose="020B0604020202020204" pitchFamily="34" charset="0"/>
              </a:rPr>
              <a:t>príklady</a:t>
            </a:r>
            <a:r>
              <a:rPr lang="en-GB" i="1" dirty="0"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</a:p>
          <a:p>
            <a:pPr lvl="2"/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150 CZK, 30 EUR</a:t>
            </a:r>
          </a:p>
          <a:p>
            <a:pPr lvl="2"/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84 %, 840 ‰</a:t>
            </a:r>
          </a:p>
          <a:p>
            <a:pPr lvl="2"/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3 km, 3000 mm, 20 l, 20 dm</a:t>
            </a:r>
            <a:r>
              <a:rPr lang="en-GB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, 20 m/s</a:t>
            </a:r>
          </a:p>
          <a:p>
            <a:pPr lvl="2"/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t = 30 s, (300 m + 600 m) = 900 m</a:t>
            </a:r>
          </a:p>
          <a:p>
            <a:pPr lvl="2"/>
            <a:r>
              <a:rPr lang="pt-BR" dirty="0">
                <a:latin typeface="Arial Narrow" panose="020B0606020202030204" pitchFamily="34" charset="0"/>
                <a:cs typeface="Arial" panose="020B0604020202020204" pitchFamily="34" charset="0"/>
              </a:rPr>
              <a:t>c – b = a, 3 x 4 = 12 alebo 3 . 4 = 12, –4 + (–6) = –10</a:t>
            </a:r>
            <a:endParaRPr lang="en-GB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2"/>
            <a:r>
              <a:rPr lang="fi-FI" dirty="0">
                <a:latin typeface="Arial Narrow" panose="020B0606020202030204" pitchFamily="34" charset="0"/>
                <a:cs typeface="Arial" panose="020B0604020202020204" pitchFamily="34" charset="0"/>
              </a:rPr>
              <a:t>mapa v mierke 1 : 1000</a:t>
            </a:r>
          </a:p>
          <a:p>
            <a:pPr lvl="2"/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37,5</a:t>
            </a:r>
            <a:r>
              <a:rPr lang="sk-SK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°C</a:t>
            </a:r>
          </a:p>
          <a:p>
            <a:pPr lvl="2"/>
            <a:endParaRPr lang="sk-SK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2"/>
            <a:r>
              <a:rPr lang="sk-SK" dirty="0">
                <a:latin typeface="Arial Narrow" panose="020B0606020202030204" pitchFamily="34" charset="0"/>
                <a:cs typeface="Arial" panose="020B0604020202020204" pitchFamily="34" charset="0"/>
              </a:rPr>
              <a:t>t</a:t>
            </a:r>
            <a:r>
              <a:rPr lang="en-GB" dirty="0" err="1">
                <a:latin typeface="Arial Narrow" panose="020B0606020202030204" pitchFamily="34" charset="0"/>
                <a:cs typeface="Arial" panose="020B0604020202020204" pitchFamily="34" charset="0"/>
              </a:rPr>
              <a:t>olerancia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 ±2 mm</a:t>
            </a:r>
          </a:p>
          <a:p>
            <a:pPr lvl="2"/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76</a:t>
            </a:r>
            <a:r>
              <a:rPr lang="sk-SK" dirty="0">
                <a:latin typeface="Arial Narrow" panose="020B0606020202030204" pitchFamily="34" charset="0"/>
                <a:cs typeface="Arial" panose="020B0604020202020204" pitchFamily="34" charset="0"/>
              </a:rPr>
              <a:t>°</a:t>
            </a:r>
            <a:r>
              <a:rPr lang="en-GB" dirty="0">
                <a:latin typeface="Arial Narrow" panose="020B0606020202030204" pitchFamily="34" charset="0"/>
                <a:cs typeface="Arial" panose="020B0604020202020204" pitchFamily="34" charset="0"/>
              </a:rPr>
              <a:t>24'30''</a:t>
            </a:r>
          </a:p>
        </p:txBody>
      </p:sp>
    </p:spTree>
    <p:extLst>
      <p:ext uri="{BB962C8B-B14F-4D97-AF65-F5344CB8AC3E}">
        <p14:creationId xmlns:p14="http://schemas.microsoft.com/office/powerpoint/2010/main" val="162367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ukazovatele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Arial Narrow" panose="020B0606020202030204" pitchFamily="34" charset="0"/>
              </a:rPr>
              <a:t>dbať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rozlišovanie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jednotiek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i="1" dirty="0" err="1">
                <a:latin typeface="Arial Narrow" panose="020B0606020202030204" pitchFamily="34" charset="0"/>
              </a:rPr>
              <a:t>vzdialenosti</a:t>
            </a:r>
            <a:r>
              <a:rPr lang="en-GB" i="1" dirty="0">
                <a:latin typeface="Arial Narrow" panose="020B0606020202030204" pitchFamily="34" charset="0"/>
              </a:rPr>
              <a:t>, </a:t>
            </a:r>
            <a:r>
              <a:rPr lang="en-GB" i="1" dirty="0" err="1">
                <a:latin typeface="Arial Narrow" panose="020B0606020202030204" pitchFamily="34" charset="0"/>
              </a:rPr>
              <a:t>plochy</a:t>
            </a:r>
            <a:r>
              <a:rPr lang="en-GB" i="1" dirty="0">
                <a:latin typeface="Arial Narrow" panose="020B0606020202030204" pitchFamily="34" charset="0"/>
              </a:rPr>
              <a:t> a </a:t>
            </a:r>
            <a:r>
              <a:rPr lang="en-GB" i="1" dirty="0" err="1">
                <a:latin typeface="Arial Narrow" panose="020B0606020202030204" pitchFamily="34" charset="0"/>
              </a:rPr>
              <a:t>objemu</a:t>
            </a:r>
            <a:endParaRPr lang="en-GB" i="1" dirty="0">
              <a:latin typeface="Arial Narrow" panose="020B0606020202030204" pitchFamily="34" charset="0"/>
            </a:endParaRPr>
          </a:p>
          <a:p>
            <a:r>
              <a:rPr lang="en-GB" dirty="0" err="1">
                <a:latin typeface="Arial Narrow" panose="020B0606020202030204" pitchFamily="34" charset="0"/>
              </a:rPr>
              <a:t>rozlišovať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percentá</a:t>
            </a:r>
            <a:r>
              <a:rPr lang="en-GB" dirty="0">
                <a:latin typeface="Arial Narrow" panose="020B0606020202030204" pitchFamily="34" charset="0"/>
              </a:rPr>
              <a:t> (%) a </a:t>
            </a:r>
            <a:r>
              <a:rPr lang="en-GB" dirty="0" err="1">
                <a:latin typeface="Arial Narrow" panose="020B0606020202030204" pitchFamily="34" charset="0"/>
              </a:rPr>
              <a:t>percentové</a:t>
            </a:r>
            <a:r>
              <a:rPr lang="en-GB" dirty="0">
                <a:latin typeface="Arial Narrow" panose="020B0606020202030204" pitchFamily="34" charset="0"/>
              </a:rPr>
              <a:t> body (p. b.), to </a:t>
            </a:r>
            <a:r>
              <a:rPr lang="en-GB" dirty="0" err="1">
                <a:latin typeface="Arial Narrow" panose="020B0606020202030204" pitchFamily="34" charset="0"/>
              </a:rPr>
              <a:t>isté</a:t>
            </a:r>
            <a:r>
              <a:rPr lang="en-GB" dirty="0">
                <a:latin typeface="Arial Narrow" panose="020B0606020202030204" pitchFamily="34" charset="0"/>
              </a:rPr>
              <a:t> pre </a:t>
            </a:r>
            <a:r>
              <a:rPr lang="en-GB" dirty="0" err="1">
                <a:latin typeface="Arial Narrow" panose="020B0606020202030204" pitchFamily="34" charset="0"/>
              </a:rPr>
              <a:t>promile</a:t>
            </a:r>
            <a:r>
              <a:rPr lang="en-GB" dirty="0">
                <a:latin typeface="Arial Narrow" panose="020B0606020202030204" pitchFamily="34" charset="0"/>
              </a:rPr>
              <a:t> </a:t>
            </a:r>
          </a:p>
          <a:p>
            <a:endParaRPr lang="en-GB" dirty="0">
              <a:latin typeface="Arial Narrow" panose="020B0606020202030204" pitchFamily="34" charset="0"/>
            </a:endParaRPr>
          </a:p>
          <a:p>
            <a:pPr lvl="1"/>
            <a:r>
              <a:rPr lang="en-GB" i="1" dirty="0">
                <a:latin typeface="Arial Narrow" panose="020B0606020202030204" pitchFamily="34" charset="0"/>
              </a:rPr>
              <a:t>pr. 1: </a:t>
            </a:r>
            <a:r>
              <a:rPr lang="en-GB" i="1" dirty="0" err="1">
                <a:latin typeface="Arial Narrow" panose="020B0606020202030204" pitchFamily="34" charset="0"/>
              </a:rPr>
              <a:t>Ak</a:t>
            </a:r>
            <a:r>
              <a:rPr lang="en-GB" i="1" dirty="0">
                <a:latin typeface="Arial Narrow" panose="020B0606020202030204" pitchFamily="34" charset="0"/>
              </a:rPr>
              <a:t> </a:t>
            </a:r>
            <a:r>
              <a:rPr lang="en-GB" i="1" dirty="0" err="1">
                <a:latin typeface="Arial Narrow" panose="020B0606020202030204" pitchFamily="34" charset="0"/>
              </a:rPr>
              <a:t>podiel</a:t>
            </a:r>
            <a:r>
              <a:rPr lang="en-GB" i="1" dirty="0">
                <a:latin typeface="Arial Narrow" panose="020B0606020202030204" pitchFamily="34" charset="0"/>
              </a:rPr>
              <a:t> </a:t>
            </a:r>
            <a:r>
              <a:rPr lang="en-GB" i="1" dirty="0" err="1">
                <a:latin typeface="Arial Narrow" panose="020B0606020202030204" pitchFamily="34" charset="0"/>
              </a:rPr>
              <a:t>dôchodcov</a:t>
            </a:r>
            <a:r>
              <a:rPr lang="en-GB" i="1" dirty="0">
                <a:latin typeface="Arial Narrow" panose="020B0606020202030204" pitchFamily="34" charset="0"/>
              </a:rPr>
              <a:t> v </a:t>
            </a:r>
            <a:r>
              <a:rPr lang="en-GB" i="1" dirty="0" err="1">
                <a:latin typeface="Arial Narrow" panose="020B0606020202030204" pitchFamily="34" charset="0"/>
              </a:rPr>
              <a:t>populácii</a:t>
            </a:r>
            <a:r>
              <a:rPr lang="en-GB" i="1" dirty="0">
                <a:latin typeface="Arial Narrow" panose="020B0606020202030204" pitchFamily="34" charset="0"/>
              </a:rPr>
              <a:t> </a:t>
            </a:r>
            <a:r>
              <a:rPr lang="en-GB" i="1" dirty="0" err="1">
                <a:latin typeface="Arial Narrow" panose="020B0606020202030204" pitchFamily="34" charset="0"/>
              </a:rPr>
              <a:t>vzrastie</a:t>
            </a:r>
            <a:r>
              <a:rPr lang="en-GB" i="1" dirty="0">
                <a:latin typeface="Arial Narrow" panose="020B0606020202030204" pitchFamily="34" charset="0"/>
              </a:rPr>
              <a:t> z 10 % </a:t>
            </a:r>
            <a:r>
              <a:rPr lang="en-GB" i="1" dirty="0" err="1">
                <a:latin typeface="Arial Narrow" panose="020B0606020202030204" pitchFamily="34" charset="0"/>
              </a:rPr>
              <a:t>na</a:t>
            </a:r>
            <a:r>
              <a:rPr lang="en-GB" i="1" dirty="0">
                <a:latin typeface="Arial Narrow" panose="020B0606020202030204" pitchFamily="34" charset="0"/>
              </a:rPr>
              <a:t> 20 %, ide o	</a:t>
            </a:r>
          </a:p>
          <a:p>
            <a:pPr lvl="2"/>
            <a:r>
              <a:rPr lang="en-GB" i="1" dirty="0" err="1">
                <a:latin typeface="Arial Narrow" panose="020B0606020202030204" pitchFamily="34" charset="0"/>
              </a:rPr>
              <a:t>vzrast</a:t>
            </a:r>
            <a:r>
              <a:rPr lang="en-GB" i="1" dirty="0">
                <a:latin typeface="Arial Narrow" panose="020B0606020202030204" pitchFamily="34" charset="0"/>
              </a:rPr>
              <a:t> o 100 % </a:t>
            </a:r>
            <a:r>
              <a:rPr lang="en-GB" i="1" dirty="0" err="1">
                <a:latin typeface="Arial Narrow" panose="020B0606020202030204" pitchFamily="34" charset="0"/>
              </a:rPr>
              <a:t>alebo</a:t>
            </a:r>
            <a:endParaRPr lang="en-GB" i="1" dirty="0">
              <a:latin typeface="Arial Narrow" panose="020B0606020202030204" pitchFamily="34" charset="0"/>
            </a:endParaRPr>
          </a:p>
          <a:p>
            <a:pPr lvl="2"/>
            <a:r>
              <a:rPr lang="en-GB" i="1" dirty="0" err="1">
                <a:latin typeface="Arial Narrow" panose="020B0606020202030204" pitchFamily="34" charset="0"/>
              </a:rPr>
              <a:t>vzrast</a:t>
            </a:r>
            <a:r>
              <a:rPr lang="en-GB" i="1" dirty="0">
                <a:latin typeface="Arial Narrow" panose="020B0606020202030204" pitchFamily="34" charset="0"/>
              </a:rPr>
              <a:t> o 10 </a:t>
            </a:r>
            <a:r>
              <a:rPr lang="en-GB" i="1" dirty="0" err="1">
                <a:latin typeface="Arial Narrow" panose="020B0606020202030204" pitchFamily="34" charset="0"/>
              </a:rPr>
              <a:t>percentových</a:t>
            </a:r>
            <a:r>
              <a:rPr lang="en-GB" i="1" dirty="0">
                <a:latin typeface="Arial Narrow" panose="020B0606020202030204" pitchFamily="34" charset="0"/>
              </a:rPr>
              <a:t> </a:t>
            </a:r>
            <a:r>
              <a:rPr lang="en-GB" i="1" dirty="0" err="1">
                <a:latin typeface="Arial Narrow" panose="020B0606020202030204" pitchFamily="34" charset="0"/>
              </a:rPr>
              <a:t>bodov</a:t>
            </a:r>
            <a:endParaRPr lang="en-GB" i="1" dirty="0">
              <a:latin typeface="Arial Narrow" panose="020B0606020202030204" pitchFamily="34" charset="0"/>
            </a:endParaRPr>
          </a:p>
          <a:p>
            <a:pPr lvl="2"/>
            <a:endParaRPr lang="en-GB" i="1" dirty="0">
              <a:latin typeface="Arial Narrow" panose="020B0606020202030204" pitchFamily="34" charset="0"/>
            </a:endParaRPr>
          </a:p>
          <a:p>
            <a:pPr lvl="1"/>
            <a:r>
              <a:rPr lang="en-GB" i="1" dirty="0">
                <a:latin typeface="Arial Narrow" panose="020B0606020202030204" pitchFamily="34" charset="0"/>
              </a:rPr>
              <a:t>pr. 2: </a:t>
            </a:r>
            <a:r>
              <a:rPr lang="en-GB" i="1" dirty="0" err="1">
                <a:latin typeface="Arial Narrow" panose="020B0606020202030204" pitchFamily="34" charset="0"/>
              </a:rPr>
              <a:t>Ak</a:t>
            </a:r>
            <a:r>
              <a:rPr lang="en-GB" i="1" dirty="0">
                <a:latin typeface="Arial Narrow" panose="020B0606020202030204" pitchFamily="34" charset="0"/>
              </a:rPr>
              <a:t> </a:t>
            </a:r>
            <a:r>
              <a:rPr lang="en-GB" i="1" dirty="0" err="1">
                <a:latin typeface="Arial Narrow" panose="020B0606020202030204" pitchFamily="34" charset="0"/>
              </a:rPr>
              <a:t>podpora</a:t>
            </a:r>
            <a:r>
              <a:rPr lang="en-GB" i="1" dirty="0">
                <a:latin typeface="Arial Narrow" panose="020B0606020202030204" pitchFamily="34" charset="0"/>
              </a:rPr>
              <a:t> </a:t>
            </a:r>
            <a:r>
              <a:rPr lang="en-GB" i="1" dirty="0" err="1">
                <a:latin typeface="Arial Narrow" panose="020B0606020202030204" pitchFamily="34" charset="0"/>
              </a:rPr>
              <a:t>politickej</a:t>
            </a:r>
            <a:r>
              <a:rPr lang="en-GB" i="1" dirty="0">
                <a:latin typeface="Arial Narrow" panose="020B0606020202030204" pitchFamily="34" charset="0"/>
              </a:rPr>
              <a:t> </a:t>
            </a:r>
            <a:r>
              <a:rPr lang="en-GB" i="1" dirty="0" err="1">
                <a:latin typeface="Arial Narrow" panose="020B0606020202030204" pitchFamily="34" charset="0"/>
              </a:rPr>
              <a:t>strany</a:t>
            </a:r>
            <a:r>
              <a:rPr lang="en-GB" i="1" dirty="0">
                <a:latin typeface="Arial Narrow" panose="020B0606020202030204" pitchFamily="34" charset="0"/>
              </a:rPr>
              <a:t> </a:t>
            </a:r>
            <a:r>
              <a:rPr lang="en-GB" i="1" dirty="0" err="1">
                <a:latin typeface="Arial Narrow" panose="020B0606020202030204" pitchFamily="34" charset="0"/>
              </a:rPr>
              <a:t>vo</a:t>
            </a:r>
            <a:r>
              <a:rPr lang="en-GB" i="1" dirty="0">
                <a:latin typeface="Arial Narrow" panose="020B0606020202030204" pitchFamily="34" charset="0"/>
              </a:rPr>
              <a:t> </a:t>
            </a:r>
            <a:r>
              <a:rPr lang="en-GB" i="1" dirty="0" err="1">
                <a:latin typeface="Arial Narrow" panose="020B0606020202030204" pitchFamily="34" charset="0"/>
              </a:rPr>
              <a:t>voľbách</a:t>
            </a:r>
            <a:r>
              <a:rPr lang="en-GB" i="1" dirty="0">
                <a:latin typeface="Arial Narrow" panose="020B0606020202030204" pitchFamily="34" charset="0"/>
              </a:rPr>
              <a:t> </a:t>
            </a:r>
            <a:r>
              <a:rPr lang="en-GB" i="1" dirty="0" err="1">
                <a:latin typeface="Arial Narrow" panose="020B0606020202030204" pitchFamily="34" charset="0"/>
              </a:rPr>
              <a:t>poklesne</a:t>
            </a:r>
            <a:r>
              <a:rPr lang="en-GB" i="1" dirty="0">
                <a:latin typeface="Arial Narrow" panose="020B0606020202030204" pitchFamily="34" charset="0"/>
              </a:rPr>
              <a:t> z 30 % </a:t>
            </a:r>
            <a:r>
              <a:rPr lang="en-GB" i="1" dirty="0" err="1">
                <a:latin typeface="Arial Narrow" panose="020B0606020202030204" pitchFamily="34" charset="0"/>
              </a:rPr>
              <a:t>na</a:t>
            </a:r>
            <a:r>
              <a:rPr lang="en-GB" i="1" dirty="0">
                <a:latin typeface="Arial Narrow" panose="020B0606020202030204" pitchFamily="34" charset="0"/>
              </a:rPr>
              <a:t> 15 %, ide o</a:t>
            </a:r>
          </a:p>
          <a:p>
            <a:pPr lvl="2"/>
            <a:r>
              <a:rPr lang="en-GB" i="1" dirty="0" err="1">
                <a:latin typeface="Arial Narrow" panose="020B0606020202030204" pitchFamily="34" charset="0"/>
              </a:rPr>
              <a:t>pokles</a:t>
            </a:r>
            <a:r>
              <a:rPr lang="en-GB" i="1" dirty="0">
                <a:latin typeface="Arial Narrow" panose="020B0606020202030204" pitchFamily="34" charset="0"/>
              </a:rPr>
              <a:t> o 50 % </a:t>
            </a:r>
            <a:r>
              <a:rPr lang="en-GB" i="1" dirty="0" err="1">
                <a:latin typeface="Arial Narrow" panose="020B0606020202030204" pitchFamily="34" charset="0"/>
              </a:rPr>
              <a:t>alebo</a:t>
            </a:r>
            <a:endParaRPr lang="en-GB" i="1" dirty="0">
              <a:latin typeface="Arial Narrow" panose="020B0606020202030204" pitchFamily="34" charset="0"/>
            </a:endParaRPr>
          </a:p>
          <a:p>
            <a:pPr lvl="2"/>
            <a:r>
              <a:rPr lang="en-GB" i="1" dirty="0" err="1">
                <a:latin typeface="Arial Narrow" panose="020B0606020202030204" pitchFamily="34" charset="0"/>
              </a:rPr>
              <a:t>pokles</a:t>
            </a:r>
            <a:r>
              <a:rPr lang="en-GB" i="1" dirty="0">
                <a:latin typeface="Arial Narrow" panose="020B0606020202030204" pitchFamily="34" charset="0"/>
              </a:rPr>
              <a:t> o 15 p. b. </a:t>
            </a:r>
          </a:p>
        </p:txBody>
      </p:sp>
    </p:spTree>
    <p:extLst>
      <p:ext uri="{BB962C8B-B14F-4D97-AF65-F5344CB8AC3E}">
        <p14:creationId xmlns:p14="http://schemas.microsoft.com/office/powerpoint/2010/main" val="1214671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gramatika</a:t>
            </a:r>
            <a:endParaRPr lang="en-GB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latin typeface="Arial Narrow" panose="020B0606020202030204" pitchFamily="34" charset="0"/>
                <a:hlinkClick r:id="rId2"/>
              </a:rPr>
              <a:t>chyby, ktorým sa treba vyhnúť</a:t>
            </a:r>
            <a:endParaRPr lang="en-GB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radové číslovky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za číselným vyjadrením sa uvádza bodka (dvadsiaty prvý = 21.)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časté chyby: </a:t>
            </a:r>
            <a:r>
              <a:rPr lang="sk-SK" i="1" dirty="0">
                <a:latin typeface="Arial Narrow" panose="020B0606020202030204" pitchFamily="34" charset="0"/>
              </a:rPr>
              <a:t>V 50-tych rokoch 20. storočia.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správne: </a:t>
            </a:r>
            <a:r>
              <a:rPr lang="sk-SK" i="1" dirty="0">
                <a:latin typeface="Arial Narrow" panose="020B0606020202030204" pitchFamily="34" charset="0"/>
              </a:rPr>
              <a:t>V 50. rokoch 20. storočia.</a:t>
            </a:r>
          </a:p>
          <a:p>
            <a:endParaRPr lang="sk-SK" i="1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opakovanie a frekvencia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1245-krát, slovom </a:t>
            </a:r>
            <a:r>
              <a:rPr lang="sk-SK" dirty="0" err="1">
                <a:latin typeface="Arial Narrow" panose="020B0606020202030204" pitchFamily="34" charset="0"/>
              </a:rPr>
              <a:t>tisícdvestoštyridsaťpäťkrát</a:t>
            </a:r>
            <a:r>
              <a:rPr lang="sk-SK" dirty="0">
                <a:latin typeface="Arial Narrow" panose="020B0606020202030204" pitchFamily="34" charset="0"/>
              </a:rPr>
              <a:t>; mnohokrát (spolu)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1245 ráz, slovom tisícdvestoštyridsaťpäť ráz; mnoho ráz (oddelene)</a:t>
            </a:r>
            <a:endParaRPr lang="sk-SK" i="1" dirty="0">
              <a:latin typeface="Arial Narrow" panose="020B0606020202030204" pitchFamily="34" charset="0"/>
            </a:endParaRPr>
          </a:p>
          <a:p>
            <a:pPr lvl="1"/>
            <a:r>
              <a:rPr lang="sk-SK" i="1" dirty="0">
                <a:latin typeface="Arial Narrow" panose="020B0606020202030204" pitchFamily="34" charset="0"/>
              </a:rPr>
              <a:t>„častokrát“ (??)</a:t>
            </a:r>
          </a:p>
          <a:p>
            <a:pPr marL="342900" lvl="1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7240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jazykové lap</a:t>
            </a:r>
            <a:r>
              <a:rPr lang="en-GB" dirty="0"/>
              <a:t>s</a:t>
            </a:r>
            <a:r>
              <a:rPr lang="sk-SK" dirty="0" err="1"/>
              <a:t>usy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>
                <a:latin typeface="Arial Narrow" panose="020B0606020202030204" pitchFamily="34" charset="0"/>
              </a:rPr>
              <a:t>často používané nesprávne, nezmyselné slová: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častokrát --&gt; </a:t>
            </a:r>
            <a:r>
              <a:rPr lang="sk-SK" i="1" dirty="0">
                <a:latin typeface="Arial Narrow" panose="020B0606020202030204" pitchFamily="34" charset="0"/>
              </a:rPr>
              <a:t>často, mnohokrát</a:t>
            </a:r>
            <a:endParaRPr lang="en-GB" i="1" dirty="0">
              <a:latin typeface="Arial Narrow" panose="020B0606020202030204" pitchFamily="34" charset="0"/>
            </a:endParaRPr>
          </a:p>
          <a:p>
            <a:pPr lvl="1"/>
            <a:endParaRPr lang="sk-SK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chybné preklady z češtiny, bohemizmy</a:t>
            </a:r>
          </a:p>
          <a:p>
            <a:pPr lvl="1"/>
            <a:r>
              <a:rPr lang="en-GB" dirty="0" err="1">
                <a:latin typeface="Arial Narrow" panose="020B0606020202030204" pitchFamily="34" charset="0"/>
              </a:rPr>
              <a:t>zem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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ke</a:t>
            </a:r>
            <a:r>
              <a:rPr lang="sk-SK" dirty="0">
                <a:latin typeface="Arial Narrow" panose="020B0606020202030204" pitchFamily="34" charset="0"/>
              </a:rPr>
              <a:t>ď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máme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na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dirty="0" err="1">
                <a:latin typeface="Arial Narrow" panose="020B0606020202030204" pitchFamily="34" charset="0"/>
              </a:rPr>
              <a:t>mysli</a:t>
            </a:r>
            <a:r>
              <a:rPr lang="en-GB" dirty="0">
                <a:latin typeface="Arial Narrow" panose="020B0606020202030204" pitchFamily="34" charset="0"/>
              </a:rPr>
              <a:t> </a:t>
            </a:r>
            <a:r>
              <a:rPr lang="en-GB" i="1" dirty="0" err="1">
                <a:latin typeface="Arial Narrow" panose="020B0606020202030204" pitchFamily="34" charset="0"/>
              </a:rPr>
              <a:t>krajinu</a:t>
            </a:r>
            <a:r>
              <a:rPr lang="en-GB" i="1" dirty="0">
                <a:latin typeface="Arial Narrow" panose="020B0606020202030204" pitchFamily="34" charset="0"/>
              </a:rPr>
              <a:t>, </a:t>
            </a:r>
            <a:r>
              <a:rPr lang="en-GB" i="1" dirty="0" err="1">
                <a:latin typeface="Arial Narrow" panose="020B0606020202030204" pitchFamily="34" charset="0"/>
              </a:rPr>
              <a:t>štát</a:t>
            </a:r>
            <a:endParaRPr lang="sk-SK" i="1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jedná sa o 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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sk-SK" i="1" dirty="0">
                <a:latin typeface="Arial Narrow" panose="020B0606020202030204" pitchFamily="34" charset="0"/>
              </a:rPr>
              <a:t>ide o </a:t>
            </a: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pojednávať 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sk-SK" i="1" dirty="0">
                <a:latin typeface="Arial Narrow" panose="020B0606020202030204" pitchFamily="34" charset="0"/>
              </a:rPr>
              <a:t>rozoberať, venovať sa, zameriavať sa</a:t>
            </a:r>
          </a:p>
          <a:p>
            <a:pPr lvl="1"/>
            <a:r>
              <a:rPr lang="sk-SK" i="1" dirty="0">
                <a:latin typeface="Arial Narrow" panose="020B0606020202030204" pitchFamily="34" charset="0"/>
              </a:rPr>
              <a:t>zdieľať 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</a:t>
            </a:r>
            <a:r>
              <a:rPr lang="sk-SK" i="1" dirty="0">
                <a:latin typeface="Arial Narrow" panose="020B0606020202030204" pitchFamily="34" charset="0"/>
              </a:rPr>
              <a:t> </a:t>
            </a:r>
            <a:r>
              <a:rPr lang="sk-SK" i="1" dirty="0">
                <a:latin typeface="Arial Narrow" panose="020B0606020202030204" pitchFamily="34" charset="0"/>
                <a:hlinkClick r:id="rId2"/>
              </a:rPr>
              <a:t>???</a:t>
            </a:r>
            <a:endParaRPr lang="sk-SK" i="1" dirty="0">
              <a:latin typeface="Arial Narrow" panose="020B0606020202030204" pitchFamily="34" charset="0"/>
            </a:endParaRPr>
          </a:p>
          <a:p>
            <a:pPr lvl="1"/>
            <a:r>
              <a:rPr lang="sk-SK" dirty="0">
                <a:latin typeface="Arial Narrow" panose="020B0606020202030204" pitchFamily="34" charset="0"/>
              </a:rPr>
              <a:t>výuka</a:t>
            </a:r>
            <a:r>
              <a:rPr lang="sk-SK" i="1" dirty="0">
                <a:latin typeface="Arial Narrow" panose="020B0606020202030204" pitchFamily="34" charset="0"/>
              </a:rPr>
              <a:t> 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 </a:t>
            </a:r>
            <a:r>
              <a:rPr lang="sk-SK" i="1" dirty="0">
                <a:latin typeface="Arial Narrow" panose="020B0606020202030204" pitchFamily="34" charset="0"/>
                <a:sym typeface="Wingdings" panose="05000000000000000000" pitchFamily="2" charset="2"/>
              </a:rPr>
              <a:t>výučba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  <a:sym typeface="Wingdings" panose="05000000000000000000" pitchFamily="2" charset="2"/>
              </a:rPr>
              <a:t>slovenština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, </a:t>
            </a:r>
            <a:r>
              <a:rPr lang="sk-SK" dirty="0" err="1">
                <a:latin typeface="Arial Narrow" panose="020B0606020202030204" pitchFamily="34" charset="0"/>
                <a:sym typeface="Wingdings" panose="05000000000000000000" pitchFamily="2" charset="2"/>
              </a:rPr>
              <a:t>portugalština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... </a:t>
            </a:r>
            <a:r>
              <a:rPr lang="sk-SK" i="1" dirty="0">
                <a:latin typeface="Arial Narrow" panose="020B0606020202030204" pitchFamily="34" charset="0"/>
              </a:rPr>
              <a:t> 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 slovenčina, portugalčina...</a:t>
            </a:r>
            <a:endParaRPr lang="sk-SK" dirty="0">
              <a:latin typeface="Arial Narrow" panose="020B0606020202030204" pitchFamily="34" charset="0"/>
            </a:endParaRPr>
          </a:p>
          <a:p>
            <a:endParaRPr lang="sk-SK" i="1" dirty="0">
              <a:latin typeface="Arial Narrow" panose="020B0606020202030204" pitchFamily="34" charset="0"/>
            </a:endParaRPr>
          </a:p>
          <a:p>
            <a:r>
              <a:rPr lang="sk-SK" dirty="0">
                <a:latin typeface="Arial Narrow" panose="020B0606020202030204" pitchFamily="34" charset="0"/>
              </a:rPr>
              <a:t>chybné preklady z angličtiny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</a:rPr>
              <a:t>industry</a:t>
            </a:r>
            <a:r>
              <a:rPr lang="sk-SK" dirty="0">
                <a:latin typeface="Arial Narrow" panose="020B0606020202030204" pitchFamily="34" charset="0"/>
              </a:rPr>
              <a:t> 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 môže byť </a:t>
            </a:r>
            <a:r>
              <a:rPr lang="sk-SK" i="1" dirty="0">
                <a:latin typeface="Arial Narrow" panose="020B0606020202030204" pitchFamily="34" charset="0"/>
                <a:sym typeface="Wingdings" panose="05000000000000000000" pitchFamily="2" charset="2"/>
              </a:rPr>
              <a:t>odvetvie, hospodárstvo, priemysel, sektor...</a:t>
            </a:r>
          </a:p>
          <a:p>
            <a:pPr lvl="1"/>
            <a:r>
              <a:rPr lang="sk-SK" dirty="0" err="1">
                <a:latin typeface="Arial Narrow" panose="020B0606020202030204" pitchFamily="34" charset="0"/>
                <a:sym typeface="Wingdings" panose="05000000000000000000" pitchFamily="2" charset="2"/>
              </a:rPr>
              <a:t>basin</a:t>
            </a:r>
            <a:r>
              <a:rPr lang="sk-SK" dirty="0">
                <a:latin typeface="Arial Narrow" panose="020B0606020202030204" pitchFamily="34" charset="0"/>
                <a:sym typeface="Wingdings" panose="05000000000000000000" pitchFamily="2" charset="2"/>
              </a:rPr>
              <a:t>  môže byť </a:t>
            </a:r>
            <a:r>
              <a:rPr lang="sk-SK" i="1" dirty="0">
                <a:latin typeface="Arial Narrow" panose="020B0606020202030204" pitchFamily="34" charset="0"/>
                <a:sym typeface="Wingdings" panose="05000000000000000000" pitchFamily="2" charset="2"/>
              </a:rPr>
              <a:t>povodie, kotlina, údolie, panva...</a:t>
            </a:r>
            <a:endParaRPr lang="sk-SK" i="1" dirty="0">
              <a:latin typeface="Arial Narrow" panose="020B0606020202030204" pitchFamily="34" charset="0"/>
            </a:endParaRPr>
          </a:p>
          <a:p>
            <a:pPr lvl="1"/>
            <a:endParaRPr lang="sk-SK" i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38319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386</Words>
  <Application>Microsoft Office PowerPoint</Application>
  <PresentationFormat>Prezentácia na obrazovke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Motív Office</vt:lpstr>
      <vt:lpstr>vyhnime sa jazykovým, formálnym a typografických chybám</vt:lpstr>
      <vt:lpstr>typografia</vt:lpstr>
      <vt:lpstr>ukazovatele</vt:lpstr>
      <vt:lpstr>gramatika</vt:lpstr>
      <vt:lpstr>jazykové lapsusy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 k bakalárskej práci III</dc:title>
  <dc:creator>Ladislav Novotny</dc:creator>
  <cp:lastModifiedBy>doc. Mgr. Ladislav Novotný PhD.</cp:lastModifiedBy>
  <cp:revision>24</cp:revision>
  <dcterms:created xsi:type="dcterms:W3CDTF">2012-10-23T09:25:26Z</dcterms:created>
  <dcterms:modified xsi:type="dcterms:W3CDTF">2024-11-04T12:29:09Z</dcterms:modified>
</cp:coreProperties>
</file>