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6" r:id="rId3"/>
    <p:sldId id="260" r:id="rId4"/>
    <p:sldId id="259" r:id="rId5"/>
    <p:sldId id="261" r:id="rId6"/>
    <p:sldId id="258" r:id="rId7"/>
    <p:sldId id="262" r:id="rId8"/>
    <p:sldId id="268" r:id="rId9"/>
    <p:sldId id="265" r:id="rId10"/>
    <p:sldId id="267" r:id="rId11"/>
    <p:sldId id="269" r:id="rId12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00"/>
    <a:srgbClr val="FFFF00"/>
    <a:srgbClr val="FFFF99"/>
    <a:srgbClr val="CC99FF"/>
    <a:srgbClr val="CCCCFF"/>
    <a:srgbClr val="FF99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80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 noProof="0"/>
              <a:t>Kliknite sem a upravte štýly predlohy textu.</a:t>
            </a:r>
          </a:p>
          <a:p>
            <a:pPr lvl="1"/>
            <a:r>
              <a:rPr lang="sk-SK" altLang="sk-SK" noProof="0"/>
              <a:t>Druhá úroveň</a:t>
            </a:r>
          </a:p>
          <a:p>
            <a:pPr lvl="2"/>
            <a:r>
              <a:rPr lang="sk-SK" altLang="sk-SK" noProof="0"/>
              <a:t>Tretia úroveň</a:t>
            </a:r>
          </a:p>
          <a:p>
            <a:pPr lvl="3"/>
            <a:r>
              <a:rPr lang="sk-SK" altLang="sk-SK" noProof="0"/>
              <a:t>Štvrtá úroveň</a:t>
            </a:r>
          </a:p>
          <a:p>
            <a:pPr lvl="4"/>
            <a:r>
              <a:rPr lang="sk-SK" altLang="sk-SK" noProof="0"/>
              <a:t>Piata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4EB4FB9-E579-40DA-A5B0-1C14DCB92EDB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1501571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DF0A18-8F81-474A-9E14-9A75F8190E25}" type="slidenum">
              <a:rPr lang="sk-SK" altLang="sk-SK"/>
              <a:pPr eaLnBrk="1" hangingPunct="1"/>
              <a:t>1</a:t>
            </a:fld>
            <a:endParaRPr lang="sk-SK" altLang="sk-SK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380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/>
              <a:t>Upravte štýl predlohy podnadpisov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68559D-6074-4ACB-9571-6A538C5A87F0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07883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FEFFF7-B82E-4DC9-AD5C-8D0AC23A9D8E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616471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F35E1B-5744-4020-AB6D-FBAB6F946F41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487059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62F58C-DB4E-4C0D-AF2A-9DF2AE298132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630542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2C5B7C-87EA-4B93-91C5-95DE94D5A893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539776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7A10D4-CC3B-4431-B9A2-A680888B6F90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4238261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5519F9-02C6-41A5-A8EE-FF1426762420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250514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843737-A3C1-482A-93B3-1B3F692E122C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202454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C2C999-4AB5-4A8B-8DA3-4EB17E960FC3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116763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AB782C-12E8-47A1-BB3D-37CBC6680824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39255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24D18D-3E84-483F-BB59-1A310D043226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003565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/>
              <a:t>Kliknite sem a upravte štýl predlohy nadpisov.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/>
              <a:t>Kliknite sem a upravte štýly predlohy textu.</a:t>
            </a:r>
          </a:p>
          <a:p>
            <a:pPr lvl="1"/>
            <a:r>
              <a:rPr lang="sk-SK" altLang="sk-SK"/>
              <a:t>Druhá úroveň</a:t>
            </a:r>
          </a:p>
          <a:p>
            <a:pPr lvl="2"/>
            <a:r>
              <a:rPr lang="sk-SK" altLang="sk-SK"/>
              <a:t>Tretia úroveň</a:t>
            </a:r>
          </a:p>
          <a:p>
            <a:pPr lvl="3"/>
            <a:r>
              <a:rPr lang="sk-SK" altLang="sk-SK"/>
              <a:t>Štvrtá úroveň</a:t>
            </a:r>
          </a:p>
          <a:p>
            <a:pPr lvl="4"/>
            <a:r>
              <a:rPr lang="sk-SK" altLang="sk-SK"/>
              <a:t>Piata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4DB75E-FE2B-4338-9362-242E99334602}" type="slidenum">
              <a:rPr lang="sk-SK" altLang="sk-SK"/>
              <a:pPr/>
              <a:t>‹#›</a:t>
            </a:fld>
            <a:endParaRPr lang="sk-SK" alt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565400"/>
            <a:ext cx="7772400" cy="1470025"/>
          </a:xfrm>
        </p:spPr>
        <p:txBody>
          <a:bodyPr/>
          <a:lstStyle/>
          <a:p>
            <a:pPr eaLnBrk="1" hangingPunct="1"/>
            <a:r>
              <a:rPr lang="sk-SK" altLang="sk-SK" dirty="0"/>
              <a:t>Seminár k bakalárskej práci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835696" y="4365104"/>
            <a:ext cx="6985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-"/>
            </a:pPr>
            <a:r>
              <a:rPr lang="sk-SK" altLang="sk-SK" sz="2000" dirty="0">
                <a:latin typeface="Arial Narrow" panose="020B0606020202030204" pitchFamily="34" charset="0"/>
              </a:rPr>
              <a:t> abstrakt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/>
            </a:gs>
            <a:gs pos="50000">
              <a:srgbClr val="DDEEA9"/>
            </a:gs>
            <a:gs pos="100000">
              <a:schemeClr val="folHlink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6613"/>
          </a:xfrm>
        </p:spPr>
        <p:txBody>
          <a:bodyPr/>
          <a:lstStyle/>
          <a:p>
            <a:pPr eaLnBrk="1" hangingPunct="1"/>
            <a:r>
              <a:rPr lang="en-GB" altLang="sk-SK" dirty="0" err="1"/>
              <a:t>ako</a:t>
            </a:r>
            <a:r>
              <a:rPr lang="en-GB" altLang="sk-SK" dirty="0"/>
              <a:t> to </a:t>
            </a:r>
            <a:r>
              <a:rPr lang="en-GB" altLang="sk-SK" dirty="0" err="1"/>
              <a:t>nerobiť</a:t>
            </a:r>
            <a:endParaRPr lang="sk-SK" altLang="sk-SK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5949950"/>
          </a:xfrm>
        </p:spPr>
        <p:txBody>
          <a:bodyPr/>
          <a:lstStyle/>
          <a:p>
            <a:pPr marL="609600" indent="-609600" eaLnBrk="1" hangingPunct="1">
              <a:spcBef>
                <a:spcPct val="30000"/>
              </a:spcBef>
              <a:buFontTx/>
              <a:buAutoNum type="arabicPeriod"/>
            </a:pPr>
            <a:r>
              <a:rPr lang="sk-SK" altLang="sk-SK" sz="2600" dirty="0">
                <a:latin typeface="Arial Narrow" panose="020B0606020202030204" pitchFamily="34" charset="0"/>
              </a:rPr>
              <a:t>nemeň význam originálu</a:t>
            </a:r>
            <a:r>
              <a:rPr lang="en-GB" altLang="sk-SK" sz="2600" dirty="0">
                <a:latin typeface="Arial Narrow" panose="020B0606020202030204" pitchFamily="34" charset="0"/>
              </a:rPr>
              <a:t> (</a:t>
            </a:r>
            <a:r>
              <a:rPr lang="sk-SK" altLang="sk-SK" sz="2600" dirty="0">
                <a:latin typeface="Arial Narrow" panose="020B0606020202030204" pitchFamily="34" charset="0"/>
              </a:rPr>
              <a:t>neodbočuj od obsahu práce</a:t>
            </a:r>
            <a:r>
              <a:rPr lang="en-GB" altLang="sk-SK" sz="2600" dirty="0">
                <a:latin typeface="Arial Narrow" panose="020B0606020202030204" pitchFamily="34" charset="0"/>
              </a:rPr>
              <a:t>)</a:t>
            </a:r>
            <a:endParaRPr lang="sk-SK" altLang="sk-SK" sz="2600" dirty="0">
              <a:latin typeface="Arial Narrow" panose="020B0606020202030204" pitchFamily="34" charset="0"/>
            </a:endParaRPr>
          </a:p>
          <a:p>
            <a:pPr marL="609600" indent="-609600" eaLnBrk="1" hangingPunct="1">
              <a:spcBef>
                <a:spcPct val="30000"/>
              </a:spcBef>
              <a:buFontTx/>
              <a:buAutoNum type="arabicPeriod"/>
            </a:pPr>
            <a:r>
              <a:rPr lang="sk-SK" altLang="sk-SK" sz="2600" dirty="0">
                <a:latin typeface="Arial Narrow" panose="020B0606020202030204" pitchFamily="34" charset="0"/>
              </a:rPr>
              <a:t>nekomentuj, neinterpretuj</a:t>
            </a:r>
          </a:p>
          <a:p>
            <a:pPr marL="609600" indent="-609600" eaLnBrk="1" hangingPunct="1">
              <a:spcBef>
                <a:spcPct val="30000"/>
              </a:spcBef>
              <a:buFontTx/>
              <a:buAutoNum type="arabicPeriod"/>
            </a:pPr>
            <a:r>
              <a:rPr lang="sk-SK" altLang="sk-SK" sz="2600" dirty="0">
                <a:latin typeface="Arial Narrow" panose="020B0606020202030204" pitchFamily="34" charset="0"/>
              </a:rPr>
              <a:t>neuvádzaj predchádzajúce práce</a:t>
            </a:r>
          </a:p>
          <a:p>
            <a:pPr marL="609600" indent="-609600" eaLnBrk="1" hangingPunct="1">
              <a:spcBef>
                <a:spcPct val="30000"/>
              </a:spcBef>
              <a:buFontTx/>
              <a:buAutoNum type="arabicPeriod"/>
            </a:pPr>
            <a:r>
              <a:rPr lang="sk-SK" altLang="sk-SK" sz="2600" dirty="0">
                <a:latin typeface="Arial Narrow" panose="020B0606020202030204" pitchFamily="34" charset="0"/>
              </a:rPr>
              <a:t>neuvádzaj bežné metódy, postupy, prístroje</a:t>
            </a:r>
          </a:p>
          <a:p>
            <a:pPr marL="609600" indent="-609600" eaLnBrk="1" hangingPunct="1">
              <a:spcBef>
                <a:spcPct val="30000"/>
              </a:spcBef>
              <a:buFontTx/>
              <a:buAutoNum type="arabicPeriod"/>
            </a:pPr>
            <a:r>
              <a:rPr lang="sk-SK" altLang="sk-SK" sz="2600" dirty="0">
                <a:latin typeface="Arial Narrow" panose="020B0606020202030204" pitchFamily="34" charset="0"/>
              </a:rPr>
              <a:t>nespomínaj budúce štúdie</a:t>
            </a:r>
          </a:p>
          <a:p>
            <a:pPr marL="609600" indent="-609600" eaLnBrk="1" hangingPunct="1">
              <a:spcBef>
                <a:spcPct val="30000"/>
              </a:spcBef>
              <a:buFontTx/>
              <a:buAutoNum type="arabicPeriod"/>
            </a:pPr>
            <a:r>
              <a:rPr lang="sk-SK" altLang="sk-SK" sz="2600" dirty="0">
                <a:latin typeface="Arial Narrow" panose="020B0606020202030204" pitchFamily="34" charset="0"/>
              </a:rPr>
              <a:t>neopakuj sa</a:t>
            </a:r>
          </a:p>
          <a:p>
            <a:pPr marL="609600" indent="-609600" eaLnBrk="1" hangingPunct="1">
              <a:spcBef>
                <a:spcPct val="30000"/>
              </a:spcBef>
              <a:buFontTx/>
              <a:buAutoNum type="arabicPeriod"/>
            </a:pPr>
            <a:r>
              <a:rPr lang="sk-SK" altLang="sk-SK" sz="2600" dirty="0">
                <a:latin typeface="Arial Narrow" panose="020B0606020202030204" pitchFamily="34" charset="0"/>
              </a:rPr>
              <a:t>nepoužívaj frázy, klišé, žargón...</a:t>
            </a:r>
          </a:p>
          <a:p>
            <a:pPr marL="609600" indent="-609600" eaLnBrk="1" hangingPunct="1">
              <a:spcBef>
                <a:spcPct val="30000"/>
              </a:spcBef>
              <a:buFontTx/>
              <a:buAutoNum type="arabicPeriod"/>
            </a:pPr>
            <a:r>
              <a:rPr lang="sk-SK" altLang="sk-SK" sz="2600" dirty="0">
                <a:latin typeface="Arial Narrow" panose="020B0606020202030204" pitchFamily="34" charset="0"/>
              </a:rPr>
              <a:t>nevyjadruj v jednej vete priveľa</a:t>
            </a:r>
          </a:p>
          <a:p>
            <a:pPr marL="609600" indent="-609600" eaLnBrk="1" hangingPunct="1">
              <a:spcBef>
                <a:spcPct val="30000"/>
              </a:spcBef>
              <a:buFontTx/>
              <a:buAutoNum type="arabicPeriod"/>
            </a:pPr>
            <a:r>
              <a:rPr lang="sk-SK" altLang="sk-SK" sz="2600" dirty="0">
                <a:latin typeface="Arial Narrow" panose="020B0606020202030204" pitchFamily="34" charset="0"/>
              </a:rPr>
              <a:t>nepoužívaj telegrafický štýl</a:t>
            </a:r>
          </a:p>
          <a:p>
            <a:pPr marL="609600" indent="-609600" eaLnBrk="1" hangingPunct="1">
              <a:spcBef>
                <a:spcPct val="30000"/>
              </a:spcBef>
              <a:buFontTx/>
              <a:buAutoNum type="arabicPeriod"/>
            </a:pPr>
            <a:r>
              <a:rPr lang="sk-SK" altLang="sk-SK" sz="2600" dirty="0">
                <a:latin typeface="Arial Narrow" panose="020B0606020202030204" pitchFamily="34" charset="0"/>
              </a:rPr>
              <a:t>vyjadruj sa odborne, nepoužívaj však </a:t>
            </a:r>
            <a:r>
              <a:rPr lang="sk-SK" altLang="sk-SK" sz="2600" u="sng" dirty="0">
                <a:latin typeface="Arial Narrow" panose="020B0606020202030204" pitchFamily="34" charset="0"/>
              </a:rPr>
              <a:t>zbytočne</a:t>
            </a:r>
            <a:r>
              <a:rPr lang="sk-SK" altLang="sk-SK" sz="2600" dirty="0">
                <a:latin typeface="Arial Narrow" panose="020B0606020202030204" pitchFamily="34" charset="0"/>
              </a:rPr>
              <a:t> cudzie až vymyslené slová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260648"/>
            <a:ext cx="8229600" cy="850900"/>
          </a:xfrm>
        </p:spPr>
        <p:txBody>
          <a:bodyPr/>
          <a:lstStyle/>
          <a:p>
            <a:pPr eaLnBrk="1" hangingPunct="1"/>
            <a:r>
              <a:rPr lang="sk-SK" altLang="sk-SK" dirty="0"/>
              <a:t>príklad</a:t>
            </a:r>
          </a:p>
        </p:txBody>
      </p:sp>
      <p:pic>
        <p:nvPicPr>
          <p:cNvPr id="2" name="Obrázo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63" y="1556792"/>
            <a:ext cx="8572500" cy="44100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1052513"/>
            <a:ext cx="7772400" cy="1470025"/>
          </a:xfrm>
        </p:spPr>
        <p:txBody>
          <a:bodyPr/>
          <a:lstStyle/>
          <a:p>
            <a:pPr eaLnBrk="1" hangingPunct="1"/>
            <a:r>
              <a:rPr lang="sk-SK" altLang="sk-SK" sz="6000" b="1">
                <a:solidFill>
                  <a:schemeClr val="bg1"/>
                </a:solidFill>
              </a:rPr>
              <a:t>ABSTRAKT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1433" y="4221088"/>
            <a:ext cx="9144000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k-SK" altLang="sk-SK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Podľa smernice rektora UPJŠ 2011/1: </a:t>
            </a:r>
          </a:p>
          <a:p>
            <a:pPr eaLnBrk="1" hangingPunct="1">
              <a:spcBef>
                <a:spcPct val="50000"/>
              </a:spcBef>
            </a:pPr>
            <a:r>
              <a:rPr lang="sk-SK" altLang="sk-SK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Abstrakt obsahuje informáciu o cieľoch práce, jej stručnom obsahu, výsledkoch a význame celej práce. Súčasťou abstraktu je 3 – 5 kľúčových slov. Abstrakt sa píše súvisle ako jeden odsek a jeho rozsah je spravidla 100 – 500 slov. Jazykové verzie abstraktov sa uvádzajú na samostatných stranách.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/>
            </a:gs>
            <a:gs pos="50000">
              <a:srgbClr val="DDEEA9"/>
            </a:gs>
            <a:gs pos="100000">
              <a:schemeClr val="folHlink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777875"/>
          </a:xfrm>
        </p:spPr>
        <p:txBody>
          <a:bodyPr/>
          <a:lstStyle/>
          <a:p>
            <a:pPr eaLnBrk="1" hangingPunct="1"/>
            <a:r>
              <a:rPr lang="sk-SK" altLang="sk-SK"/>
              <a:t>abstrakt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6792"/>
            <a:ext cx="8229600" cy="50736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k-SK" altLang="sk-SK" dirty="0">
                <a:latin typeface="Arial Narrow" panose="020B0606020202030204" pitchFamily="34" charset="0"/>
              </a:rPr>
              <a:t>je neodmysliteľnou súčasťou každej vedeckej práce</a:t>
            </a:r>
          </a:p>
          <a:p>
            <a:pPr eaLnBrk="1" hangingPunct="1">
              <a:lnSpc>
                <a:spcPct val="90000"/>
              </a:lnSpc>
            </a:pPr>
            <a:endParaRPr lang="sk-SK" altLang="sk-SK" dirty="0">
              <a:latin typeface="Arial Narrow" panose="020B060602020203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sk-SK" altLang="sk-SK" dirty="0">
                <a:latin typeface="Arial Narrow" panose="020B0606020202030204" pitchFamily="34" charset="0"/>
              </a:rPr>
              <a:t>je to samostatná časť práce, zrozumiteľná aj bez prečítania celej práce</a:t>
            </a:r>
          </a:p>
          <a:p>
            <a:pPr eaLnBrk="1" hangingPunct="1">
              <a:lnSpc>
                <a:spcPct val="90000"/>
              </a:lnSpc>
            </a:pPr>
            <a:endParaRPr lang="sk-SK" altLang="sk-SK" dirty="0">
              <a:latin typeface="Arial Narrow" panose="020B060602020203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sk-SK" altLang="sk-SK" dirty="0">
                <a:latin typeface="Arial Narrow" panose="020B0606020202030204" pitchFamily="34" charset="0"/>
              </a:rPr>
              <a:t>poskytuje ucelenú informáciu o podstate </a:t>
            </a:r>
            <a:r>
              <a:rPr lang="en-GB" altLang="sk-SK" dirty="0">
                <a:latin typeface="Arial Narrow" panose="020B0606020202030204" pitchFamily="34" charset="0"/>
              </a:rPr>
              <a:t>a </a:t>
            </a:r>
            <a:r>
              <a:rPr lang="sk-SK" altLang="sk-SK" dirty="0">
                <a:latin typeface="Arial Narrow" panose="020B0606020202030204" pitchFamily="34" charset="0"/>
              </a:rPr>
              <a:t>charaktere</a:t>
            </a:r>
            <a:r>
              <a:rPr lang="en-GB" altLang="sk-SK" dirty="0">
                <a:latin typeface="Arial Narrow" panose="020B0606020202030204" pitchFamily="34" charset="0"/>
              </a:rPr>
              <a:t> </a:t>
            </a:r>
            <a:r>
              <a:rPr lang="sk-SK" altLang="sk-SK" dirty="0">
                <a:latin typeface="Arial Narrow" panose="020B0606020202030204" pitchFamily="34" charset="0"/>
              </a:rPr>
              <a:t>práce</a:t>
            </a:r>
          </a:p>
          <a:p>
            <a:pPr eaLnBrk="1" hangingPunct="1">
              <a:lnSpc>
                <a:spcPct val="90000"/>
              </a:lnSpc>
            </a:pPr>
            <a:endParaRPr lang="sk-SK" altLang="sk-SK" dirty="0">
              <a:latin typeface="Arial Narrow" panose="020B060602020203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sk-SK" altLang="sk-SK" dirty="0">
                <a:latin typeface="Arial Narrow" panose="020B0606020202030204" pitchFamily="34" charset="0"/>
              </a:rPr>
              <a:t>nepovažujte ho len za formalitu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/>
            </a:gs>
            <a:gs pos="50000">
              <a:srgbClr val="DDEEA9"/>
            </a:gs>
            <a:gs pos="100000">
              <a:schemeClr val="folHlink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sk-SK"/>
              <a:t>abstrakt vs. súhrn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 altLang="sk-SK" sz="2600" dirty="0">
                <a:latin typeface="Arial Narrow" panose="020B0606020202030204" pitchFamily="34" charset="0"/>
              </a:rPr>
              <a:t>zriedkavo sa namiesto abstraktu uvádza pojem „súhrn“</a:t>
            </a:r>
          </a:p>
          <a:p>
            <a:pPr eaLnBrk="1" hangingPunct="1"/>
            <a:r>
              <a:rPr lang="sk-SK" altLang="sk-SK" sz="2600" dirty="0">
                <a:latin typeface="Arial Narrow" panose="020B0606020202030204" pitchFamily="34" charset="0"/>
              </a:rPr>
              <a:t>v praxi súhrnom rozumieme rekapituláciu najdôležitejších záverov na konci kapitoly</a:t>
            </a:r>
            <a:r>
              <a:rPr lang="en-GB" altLang="sk-SK" sz="2600" dirty="0">
                <a:latin typeface="Arial Narrow" panose="020B0606020202030204" pitchFamily="34" charset="0"/>
              </a:rPr>
              <a:t>, </a:t>
            </a:r>
            <a:r>
              <a:rPr lang="en-GB" altLang="sk-SK" sz="2600" dirty="0" err="1">
                <a:latin typeface="Arial Narrow" panose="020B0606020202030204" pitchFamily="34" charset="0"/>
              </a:rPr>
              <a:t>štúdie</a:t>
            </a:r>
            <a:endParaRPr lang="en-GB" altLang="sk-SK" sz="2600" dirty="0">
              <a:latin typeface="Arial Narrow" panose="020B0606020202030204" pitchFamily="34" charset="0"/>
            </a:endParaRPr>
          </a:p>
          <a:p>
            <a:pPr marL="457200" lvl="1" indent="0" eaLnBrk="1" hangingPunct="1">
              <a:buNone/>
            </a:pPr>
            <a:r>
              <a:rPr lang="en-GB" altLang="sk-SK" sz="2600" dirty="0">
                <a:latin typeface="Arial Narrow" panose="020B0606020202030204" pitchFamily="34" charset="0"/>
              </a:rPr>
              <a:t>≠ </a:t>
            </a:r>
            <a:r>
              <a:rPr lang="en-GB" altLang="sk-SK" sz="2600" dirty="0" err="1">
                <a:latin typeface="Arial Narrow" panose="020B0606020202030204" pitchFamily="34" charset="0"/>
              </a:rPr>
              <a:t>abstrakt</a:t>
            </a:r>
            <a:endParaRPr lang="sk-SK" altLang="sk-SK" sz="2600" dirty="0">
              <a:latin typeface="Arial Narrow" panose="020B0606020202030204" pitchFamily="34" charset="0"/>
            </a:endParaRPr>
          </a:p>
          <a:p>
            <a:pPr eaLnBrk="1" hangingPunct="1"/>
            <a:r>
              <a:rPr lang="sk-SK" altLang="sk-SK" sz="2600" dirty="0">
                <a:latin typeface="Arial Narrow" panose="020B0606020202030204" pitchFamily="34" charset="0"/>
              </a:rPr>
              <a:t>abstrakt je samostatná jednotka</a:t>
            </a:r>
          </a:p>
          <a:p>
            <a:pPr lvl="1" eaLnBrk="1" hangingPunct="1"/>
            <a:r>
              <a:rPr lang="sk-SK" altLang="sk-SK" sz="2400" dirty="0">
                <a:latin typeface="Arial Narrow" panose="020B0606020202030204" pitchFamily="34" charset="0"/>
              </a:rPr>
              <a:t>mal by obsahovať ucelené a logicky usporiadané myšlienky týkajúce sa celej práce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/>
            </a:gs>
            <a:gs pos="50000">
              <a:srgbClr val="DDEEA9"/>
            </a:gs>
            <a:gs pos="100000">
              <a:schemeClr val="folHlink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 eaLnBrk="1" hangingPunct="1"/>
            <a:r>
              <a:rPr lang="sk-SK" altLang="sk-SK"/>
              <a:t>druhy abstraktov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68413"/>
            <a:ext cx="9144000" cy="5589587"/>
          </a:xfrm>
        </p:spPr>
        <p:txBody>
          <a:bodyPr/>
          <a:lstStyle/>
          <a:p>
            <a:pPr eaLnBrk="1" hangingPunct="1"/>
            <a:r>
              <a:rPr lang="sk-SK" altLang="sk-SK" sz="2800" dirty="0">
                <a:latin typeface="Arial Narrow" panose="020B0606020202030204" pitchFamily="34" charset="0"/>
              </a:rPr>
              <a:t>rozlišujeme niekoľko druhov (indikatívny, informatívny, členený...)</a:t>
            </a:r>
          </a:p>
          <a:p>
            <a:pPr eaLnBrk="1" hangingPunct="1"/>
            <a:r>
              <a:rPr lang="sk-SK" altLang="sk-SK" sz="2800" dirty="0">
                <a:latin typeface="Arial Narrow" panose="020B0606020202030204" pitchFamily="34" charset="0"/>
              </a:rPr>
              <a:t>pri písaní záverečných prác sa využíva </a:t>
            </a:r>
            <a:r>
              <a:rPr lang="sk-SK" altLang="sk-SK" sz="2800" u="sng" dirty="0">
                <a:latin typeface="Arial Narrow" panose="020B0606020202030204" pitchFamily="34" charset="0"/>
              </a:rPr>
              <a:t>indikatívny abstrakt</a:t>
            </a:r>
          </a:p>
          <a:p>
            <a:pPr lvl="1" eaLnBrk="1" hangingPunct="1"/>
            <a:r>
              <a:rPr lang="sk-SK" altLang="sk-SK" sz="2600" dirty="0">
                <a:latin typeface="Arial Narrow" panose="020B0606020202030204" pitchFamily="34" charset="0"/>
              </a:rPr>
              <a:t>aj opisný alebo deskriptívny</a:t>
            </a:r>
          </a:p>
          <a:p>
            <a:pPr lvl="1" eaLnBrk="1" hangingPunct="1"/>
            <a:r>
              <a:rPr lang="sk-SK" altLang="sk-SK" sz="2600" dirty="0">
                <a:latin typeface="Arial Narrow" panose="020B0606020202030204" pitchFamily="34" charset="0"/>
              </a:rPr>
              <a:t>sústreďuje sa na hlavné výsledky – nie podrobnosti</a:t>
            </a:r>
          </a:p>
          <a:p>
            <a:pPr lvl="1" eaLnBrk="1" hangingPunct="1"/>
            <a:r>
              <a:rPr lang="sk-SK" altLang="sk-SK" sz="2600" dirty="0">
                <a:latin typeface="Arial Narrow" panose="020B0606020202030204" pitchFamily="34" charset="0"/>
              </a:rPr>
              <a:t>opisuje prácu – neprezentuje priamo informácie, ktoré práca obsahuje</a:t>
            </a:r>
          </a:p>
          <a:p>
            <a:pPr lvl="2" eaLnBrk="1" hangingPunct="1"/>
            <a:r>
              <a:rPr lang="sk-SK" altLang="sk-SK" sz="2000" i="1" dirty="0">
                <a:latin typeface="Arial Narrow" panose="020B0606020202030204" pitchFamily="34" charset="0"/>
              </a:rPr>
              <a:t>V práci sa venujeme</a:t>
            </a:r>
            <a:r>
              <a:rPr lang="en-GB" altLang="sk-SK" sz="2000" i="1" dirty="0">
                <a:latin typeface="Arial Narrow" panose="020B0606020202030204" pitchFamily="34" charset="0"/>
              </a:rPr>
              <a:t> (</a:t>
            </a:r>
            <a:r>
              <a:rPr lang="en-GB" altLang="sk-SK" sz="2000" i="1" dirty="0" err="1">
                <a:latin typeface="Arial Narrow" panose="020B0606020202030204" pitchFamily="34" charset="0"/>
              </a:rPr>
              <a:t>cieľom</a:t>
            </a:r>
            <a:r>
              <a:rPr lang="en-GB" altLang="sk-SK" sz="2000" i="1" dirty="0">
                <a:latin typeface="Arial Narrow" panose="020B0606020202030204" pitchFamily="34" charset="0"/>
              </a:rPr>
              <a:t> je)…</a:t>
            </a:r>
            <a:r>
              <a:rPr lang="sk-SK" altLang="sk-SK" sz="2000" i="1" dirty="0">
                <a:latin typeface="Arial Narrow" panose="020B0606020202030204" pitchFamily="34" charset="0"/>
              </a:rPr>
              <a:t>, ...analyzujeme..., skúmame..., </a:t>
            </a:r>
            <a:br>
              <a:rPr lang="sk-SK" altLang="sk-SK" sz="2000" i="1" dirty="0">
                <a:latin typeface="Arial Narrow" panose="020B0606020202030204" pitchFamily="34" charset="0"/>
              </a:rPr>
            </a:br>
            <a:r>
              <a:rPr lang="en-GB" altLang="sk-SK" sz="2000" i="1" dirty="0" err="1">
                <a:latin typeface="Arial Narrow" panose="020B0606020202030204" pitchFamily="34" charset="0"/>
              </a:rPr>
              <a:t>Zistenia</a:t>
            </a:r>
            <a:r>
              <a:rPr lang="en-GB" altLang="sk-SK" sz="2000" i="1" dirty="0">
                <a:latin typeface="Arial Narrow" panose="020B0606020202030204" pitchFamily="34" charset="0"/>
              </a:rPr>
              <a:t> </a:t>
            </a:r>
            <a:r>
              <a:rPr lang="en-GB" altLang="sk-SK" sz="2000" i="1" dirty="0" err="1">
                <a:latin typeface="Arial Narrow" panose="020B0606020202030204" pitchFamily="34" charset="0"/>
              </a:rPr>
              <a:t>objasňujú</a:t>
            </a:r>
            <a:r>
              <a:rPr lang="en-GB" altLang="sk-SK" sz="2000" i="1" dirty="0">
                <a:latin typeface="Arial Narrow" panose="020B0606020202030204" pitchFamily="34" charset="0"/>
              </a:rPr>
              <a:t>, </a:t>
            </a:r>
            <a:r>
              <a:rPr lang="en-GB" altLang="sk-SK" sz="2000" i="1" dirty="0" err="1">
                <a:latin typeface="Arial Narrow" panose="020B0606020202030204" pitchFamily="34" charset="0"/>
              </a:rPr>
              <a:t>naznačujú</a:t>
            </a:r>
            <a:r>
              <a:rPr lang="en-GB" altLang="sk-SK" sz="2000" i="1" dirty="0">
                <a:latin typeface="Arial Narrow" panose="020B0606020202030204" pitchFamily="34" charset="0"/>
              </a:rPr>
              <a:t>, </a:t>
            </a:r>
            <a:r>
              <a:rPr lang="en-GB" altLang="sk-SK" sz="2000" i="1" dirty="0" err="1">
                <a:latin typeface="Arial Narrow" panose="020B0606020202030204" pitchFamily="34" charset="0"/>
              </a:rPr>
              <a:t>preukazujú</a:t>
            </a:r>
            <a:r>
              <a:rPr lang="sk-SK" altLang="sk-SK" sz="2000" i="1" dirty="0">
                <a:latin typeface="Arial Narrow" panose="020B0606020202030204" pitchFamily="34" charset="0"/>
              </a:rPr>
              <a:t>...</a:t>
            </a:r>
            <a:endParaRPr lang="en-GB" altLang="sk-SK" sz="2000" i="1" dirty="0">
              <a:latin typeface="Arial Narrow" panose="020B0606020202030204" pitchFamily="34" charset="0"/>
            </a:endParaRPr>
          </a:p>
          <a:p>
            <a:pPr lvl="1" eaLnBrk="1" hangingPunct="1"/>
            <a:r>
              <a:rPr lang="sk-SK" altLang="sk-SK" sz="2600" dirty="0">
                <a:latin typeface="Arial Narrow" panose="020B0606020202030204" pitchFamily="34" charset="0"/>
              </a:rPr>
              <a:t>píše sa ako jeden odsek</a:t>
            </a:r>
            <a:r>
              <a:rPr lang="en-GB" altLang="sk-SK" sz="2600" dirty="0">
                <a:latin typeface="Arial Narrow" panose="020B0606020202030204" pitchFamily="34" charset="0"/>
              </a:rPr>
              <a:t>, </a:t>
            </a:r>
            <a:r>
              <a:rPr lang="sk-SK" altLang="sk-SK" sz="2600" dirty="0">
                <a:latin typeface="Arial Narrow" panose="020B0606020202030204" pitchFamily="34" charset="0"/>
              </a:rPr>
              <a:t>nečlení sa na odseky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/>
            </a:gs>
            <a:gs pos="50000">
              <a:srgbClr val="DDEEA9"/>
            </a:gs>
            <a:gs pos="100000">
              <a:schemeClr val="folHlink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sk-SK" altLang="sk-SK" sz="4000"/>
              <a:t>mal by zodpovedať 4 základné otázky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 altLang="sk-SK" dirty="0">
                <a:latin typeface="Arial Narrow" panose="020B0606020202030204" pitchFamily="34" charset="0"/>
              </a:rPr>
              <a:t>prečo sa práca robila</a:t>
            </a:r>
          </a:p>
          <a:p>
            <a:pPr eaLnBrk="1" hangingPunct="1"/>
            <a:endParaRPr lang="sk-SK" altLang="sk-SK" dirty="0">
              <a:latin typeface="Arial Narrow" panose="020B0606020202030204" pitchFamily="34" charset="0"/>
            </a:endParaRPr>
          </a:p>
          <a:p>
            <a:pPr eaLnBrk="1" hangingPunct="1"/>
            <a:r>
              <a:rPr lang="sk-SK" altLang="sk-SK" dirty="0">
                <a:latin typeface="Arial Narrow" panose="020B0606020202030204" pitchFamily="34" charset="0"/>
              </a:rPr>
              <a:t>ako sa robila</a:t>
            </a:r>
          </a:p>
          <a:p>
            <a:pPr eaLnBrk="1" hangingPunct="1"/>
            <a:endParaRPr lang="sk-SK" altLang="sk-SK" dirty="0">
              <a:latin typeface="Arial Narrow" panose="020B0606020202030204" pitchFamily="34" charset="0"/>
            </a:endParaRPr>
          </a:p>
          <a:p>
            <a:pPr eaLnBrk="1" hangingPunct="1"/>
            <a:r>
              <a:rPr lang="sk-SK" altLang="sk-SK" dirty="0">
                <a:latin typeface="Arial Narrow" panose="020B0606020202030204" pitchFamily="34" charset="0"/>
              </a:rPr>
              <a:t>čo podstatné sa zistilo</a:t>
            </a:r>
          </a:p>
          <a:p>
            <a:pPr eaLnBrk="1" hangingPunct="1"/>
            <a:endParaRPr lang="sk-SK" altLang="sk-SK" dirty="0">
              <a:latin typeface="Arial Narrow" panose="020B0606020202030204" pitchFamily="34" charset="0"/>
            </a:endParaRPr>
          </a:p>
          <a:p>
            <a:pPr eaLnBrk="1" hangingPunct="1"/>
            <a:r>
              <a:rPr lang="sk-SK" altLang="sk-SK" dirty="0">
                <a:latin typeface="Arial Narrow" panose="020B0606020202030204" pitchFamily="34" charset="0"/>
              </a:rPr>
              <a:t>čo to znamená, čo z toho vyplýva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/>
            </a:gs>
            <a:gs pos="50000">
              <a:srgbClr val="DDEEA9"/>
            </a:gs>
            <a:gs pos="100000">
              <a:schemeClr val="folHlink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sk-SK" altLang="sk-SK" sz="4000" i="1"/>
              <a:t>Všeobecné zásady pre písanie abstraktu: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12875"/>
            <a:ext cx="9144000" cy="5445125"/>
          </a:xfrm>
        </p:spPr>
        <p:txBody>
          <a:bodyPr/>
          <a:lstStyle/>
          <a:p>
            <a:pPr eaLnBrk="1" hangingPunct="1">
              <a:spcBef>
                <a:spcPts val="800"/>
              </a:spcBef>
            </a:pPr>
            <a:r>
              <a:rPr lang="sk-SK" altLang="sk-SK" sz="2800" dirty="0">
                <a:latin typeface="Arial Narrow" panose="020B0606020202030204" pitchFamily="34" charset="0"/>
              </a:rPr>
              <a:t>má byť stručný, vecný, zrozumiteľný</a:t>
            </a:r>
          </a:p>
          <a:p>
            <a:pPr lvl="1" eaLnBrk="1" hangingPunct="1">
              <a:spcBef>
                <a:spcPts val="800"/>
              </a:spcBef>
            </a:pPr>
            <a:r>
              <a:rPr lang="sk-SK" altLang="sk-SK" sz="2400" dirty="0">
                <a:latin typeface="Arial Narrow" panose="020B0606020202030204" pitchFamily="34" charset="0"/>
              </a:rPr>
              <a:t>bez neurčitých viet</a:t>
            </a:r>
          </a:p>
          <a:p>
            <a:pPr lvl="1" eaLnBrk="1" hangingPunct="1">
              <a:spcBef>
                <a:spcPts val="800"/>
              </a:spcBef>
            </a:pPr>
            <a:r>
              <a:rPr lang="sk-SK" altLang="sk-SK" sz="2400" dirty="0">
                <a:latin typeface="Arial Narrow" panose="020B0606020202030204" pitchFamily="34" charset="0"/>
              </a:rPr>
              <a:t>čím kratší a vecnejší, tým lepšie</a:t>
            </a:r>
          </a:p>
          <a:p>
            <a:pPr lvl="1" eaLnBrk="1" hangingPunct="1">
              <a:spcBef>
                <a:spcPts val="800"/>
              </a:spcBef>
            </a:pPr>
            <a:r>
              <a:rPr lang="sk-SK" altLang="sk-SK" sz="2400" dirty="0">
                <a:latin typeface="Arial Narrow" panose="020B0606020202030204" pitchFamily="34" charset="0"/>
              </a:rPr>
              <a:t>bez zbytočných slov: </a:t>
            </a:r>
          </a:p>
          <a:p>
            <a:pPr lvl="2" eaLnBrk="1" hangingPunct="1">
              <a:spcBef>
                <a:spcPts val="800"/>
              </a:spcBef>
            </a:pPr>
            <a:r>
              <a:rPr lang="sk-SK" altLang="sk-SK" sz="2000" dirty="0">
                <a:latin typeface="Arial Narrow" panose="020B0606020202030204" pitchFamily="34" charset="0"/>
              </a:rPr>
              <a:t>„ani jedno slovo nemá byť navyše, ani jedno potrebné nemá chýbať“;</a:t>
            </a:r>
          </a:p>
          <a:p>
            <a:pPr eaLnBrk="1" hangingPunct="1">
              <a:spcBef>
                <a:spcPts val="800"/>
              </a:spcBef>
            </a:pPr>
            <a:r>
              <a:rPr lang="sk-SK" altLang="sk-SK" sz="2800" dirty="0">
                <a:latin typeface="Arial Narrow" panose="020B0606020202030204" pitchFamily="34" charset="0"/>
              </a:rPr>
              <a:t>nesmie tam byť nič, čo nie je vo vlastnom texte práce</a:t>
            </a:r>
          </a:p>
          <a:p>
            <a:pPr eaLnBrk="1" hangingPunct="1">
              <a:spcBef>
                <a:spcPts val="800"/>
              </a:spcBef>
            </a:pPr>
            <a:r>
              <a:rPr lang="sk-SK" altLang="sk-SK" sz="2800" dirty="0">
                <a:latin typeface="Arial Narrow" panose="020B0606020202030204" pitchFamily="34" charset="0"/>
              </a:rPr>
              <a:t>nemali by sa zbytočne používať skratky</a:t>
            </a:r>
          </a:p>
          <a:p>
            <a:pPr lvl="1" eaLnBrk="1" hangingPunct="1">
              <a:spcBef>
                <a:spcPts val="800"/>
              </a:spcBef>
            </a:pPr>
            <a:r>
              <a:rPr lang="sk-SK" altLang="sk-SK" sz="2400" dirty="0">
                <a:latin typeface="Arial Narrow" panose="020B0606020202030204" pitchFamily="34" charset="0"/>
              </a:rPr>
              <a:t>ak je to nutné, tak pri prvom použití sa má uviesť celý názov</a:t>
            </a:r>
          </a:p>
          <a:p>
            <a:pPr eaLnBrk="1" hangingPunct="1">
              <a:spcBef>
                <a:spcPts val="800"/>
              </a:spcBef>
            </a:pPr>
            <a:r>
              <a:rPr lang="sk-SK" altLang="sk-SK" sz="2800" dirty="0">
                <a:latin typeface="Arial Narrow" panose="020B0606020202030204" pitchFamily="34" charset="0"/>
              </a:rPr>
              <a:t>na zdroje sa odkazuje len vo výnimočných prípadoch</a:t>
            </a:r>
          </a:p>
          <a:p>
            <a:pPr eaLnBrk="1" hangingPunct="1">
              <a:spcBef>
                <a:spcPts val="800"/>
              </a:spcBef>
            </a:pPr>
            <a:r>
              <a:rPr lang="sk-SK" altLang="sk-SK" sz="2800" dirty="0">
                <a:latin typeface="Arial Narrow" panose="020B0606020202030204" pitchFamily="34" charset="0"/>
              </a:rPr>
              <a:t>bez jazykových chýb a bez preklepov</a:t>
            </a:r>
          </a:p>
          <a:p>
            <a:pPr eaLnBrk="1" hangingPunct="1">
              <a:spcBef>
                <a:spcPts val="800"/>
              </a:spcBef>
            </a:pPr>
            <a:r>
              <a:rPr lang="sk-SK" altLang="sk-SK" sz="2800" dirty="0">
                <a:latin typeface="Arial Narrow" panose="020B0606020202030204" pitchFamily="34" charset="0"/>
              </a:rPr>
              <a:t>abstrakt sa číta ako prvý, píše sa ako posledný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/>
            </a:gs>
            <a:gs pos="50000">
              <a:srgbClr val="DDEEA9"/>
            </a:gs>
            <a:gs pos="100000">
              <a:schemeClr val="folHlink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sk-SK" altLang="sk-SK"/>
              <a:t>postup písania abstraktu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60848"/>
            <a:ext cx="9144000" cy="4797152"/>
          </a:xfrm>
        </p:spPr>
        <p:txBody>
          <a:bodyPr/>
          <a:lstStyle/>
          <a:p>
            <a:pPr eaLnBrk="1" hangingPunct="1">
              <a:spcBef>
                <a:spcPct val="30000"/>
              </a:spcBef>
            </a:pPr>
            <a:r>
              <a:rPr lang="sk-SK" altLang="sk-SK" sz="2600" dirty="0">
                <a:latin typeface="Arial Narrow" panose="020B0606020202030204" pitchFamily="34" charset="0"/>
              </a:rPr>
              <a:t>identifikácia podstatných informácií z jadra práce (analytická fáza)</a:t>
            </a:r>
          </a:p>
          <a:p>
            <a:pPr eaLnBrk="1" hangingPunct="1">
              <a:spcBef>
                <a:spcPct val="30000"/>
              </a:spcBef>
            </a:pPr>
            <a:endParaRPr lang="sk-SK" altLang="sk-SK" sz="2600" dirty="0">
              <a:latin typeface="Arial Narrow" panose="020B0606020202030204" pitchFamily="34" charset="0"/>
            </a:endParaRPr>
          </a:p>
          <a:p>
            <a:pPr eaLnBrk="1" hangingPunct="1">
              <a:spcBef>
                <a:spcPct val="30000"/>
              </a:spcBef>
            </a:pPr>
            <a:r>
              <a:rPr lang="sk-SK" altLang="sk-SK" sz="2600" dirty="0">
                <a:latin typeface="Arial Narrow" panose="020B0606020202030204" pitchFamily="34" charset="0"/>
              </a:rPr>
              <a:t>extrakcia, organizácia a redukcia významných informácií v súvislý celok (tvorivá fáza)</a:t>
            </a:r>
          </a:p>
          <a:p>
            <a:pPr eaLnBrk="1" hangingPunct="1">
              <a:spcBef>
                <a:spcPct val="30000"/>
              </a:spcBef>
            </a:pPr>
            <a:endParaRPr lang="sk-SK" altLang="sk-SK" sz="2600" dirty="0">
              <a:latin typeface="Arial Narrow" panose="020B0606020202030204" pitchFamily="34" charset="0"/>
            </a:endParaRPr>
          </a:p>
          <a:p>
            <a:pPr eaLnBrk="1" hangingPunct="1">
              <a:spcBef>
                <a:spcPct val="30000"/>
              </a:spcBef>
            </a:pPr>
            <a:r>
              <a:rPr lang="sk-SK" altLang="sk-SK" sz="2600" dirty="0">
                <a:latin typeface="Arial Narrow" panose="020B0606020202030204" pitchFamily="34" charset="0"/>
              </a:rPr>
              <a:t>redigovanie surového abstraktu z hľadiska súvislostí, </a:t>
            </a:r>
            <a:br>
              <a:rPr lang="en-GB" altLang="sk-SK" sz="2600" dirty="0">
                <a:latin typeface="Arial Narrow" panose="020B0606020202030204" pitchFamily="34" charset="0"/>
              </a:rPr>
            </a:br>
            <a:r>
              <a:rPr lang="en-GB" altLang="sk-SK" sz="2600" dirty="0" err="1">
                <a:latin typeface="Arial Narrow" panose="020B0606020202030204" pitchFamily="34" charset="0"/>
              </a:rPr>
              <a:t>jednoznačnosti</a:t>
            </a:r>
            <a:r>
              <a:rPr lang="sk-SK" altLang="sk-SK" sz="2600" dirty="0">
                <a:latin typeface="Arial Narrow" panose="020B0606020202030204" pitchFamily="34" charset="0"/>
              </a:rPr>
              <a:t> a stručnosti (kritická fáza)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/>
            </a:gs>
            <a:gs pos="50000">
              <a:srgbClr val="DDEEA9"/>
            </a:gs>
            <a:gs pos="100000">
              <a:schemeClr val="folHlink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GB" altLang="sk-SK" dirty="0" err="1"/>
              <a:t>ako</a:t>
            </a:r>
            <a:r>
              <a:rPr lang="en-GB" altLang="sk-SK" dirty="0"/>
              <a:t> to </a:t>
            </a:r>
            <a:r>
              <a:rPr lang="en-GB" altLang="sk-SK" dirty="0" err="1"/>
              <a:t>robiť</a:t>
            </a:r>
            <a:endParaRPr lang="sk-SK" altLang="sk-SK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40769"/>
            <a:ext cx="9144000" cy="5517232"/>
          </a:xfrm>
        </p:spPr>
        <p:txBody>
          <a:bodyPr/>
          <a:lstStyle/>
          <a:p>
            <a:pPr marL="609600" indent="-609600" eaLnBrk="1" hangingPunct="1">
              <a:spcBef>
                <a:spcPct val="30000"/>
              </a:spcBef>
              <a:buFontTx/>
              <a:buAutoNum type="arabicPeriod"/>
            </a:pPr>
            <a:r>
              <a:rPr lang="sk-SK" altLang="sk-SK" sz="2600" dirty="0">
                <a:latin typeface="Arial Narrow" panose="020B0606020202030204" pitchFamily="34" charset="0"/>
              </a:rPr>
              <a:t>vži sa do roly potenciálneho čitateľa</a:t>
            </a:r>
          </a:p>
          <a:p>
            <a:pPr marL="609600" indent="-609600" eaLnBrk="1" hangingPunct="1">
              <a:spcBef>
                <a:spcPct val="30000"/>
              </a:spcBef>
              <a:buFontTx/>
              <a:buAutoNum type="arabicPeriod"/>
            </a:pPr>
            <a:r>
              <a:rPr lang="sk-SK" altLang="sk-SK" sz="2600" dirty="0">
                <a:latin typeface="Arial Narrow" panose="020B0606020202030204" pitchFamily="34" charset="0"/>
              </a:rPr>
              <a:t>čítaj za sebou vlastnú prácu</a:t>
            </a:r>
          </a:p>
          <a:p>
            <a:pPr marL="609600" indent="-609600" eaLnBrk="1" hangingPunct="1">
              <a:spcBef>
                <a:spcPct val="30000"/>
              </a:spcBef>
              <a:buFontTx/>
              <a:buAutoNum type="arabicPeriod"/>
            </a:pPr>
            <a:r>
              <a:rPr lang="sk-SK" altLang="sk-SK" sz="2600" dirty="0">
                <a:latin typeface="Arial Narrow" panose="020B0606020202030204" pitchFamily="34" charset="0"/>
              </a:rPr>
              <a:t>čítaj ju aktívne, hľadajúc kľúčové fakty</a:t>
            </a:r>
          </a:p>
          <a:p>
            <a:pPr marL="609600" indent="-609600" eaLnBrk="1" hangingPunct="1">
              <a:spcBef>
                <a:spcPct val="30000"/>
              </a:spcBef>
              <a:buFontTx/>
              <a:buAutoNum type="arabicPeriod"/>
            </a:pPr>
            <a:r>
              <a:rPr lang="sk-SK" altLang="sk-SK" sz="2600" dirty="0">
                <a:latin typeface="Arial Narrow" panose="020B0606020202030204" pitchFamily="34" charset="0"/>
              </a:rPr>
              <a:t>vyjadri, prečo si prácu robil</a:t>
            </a:r>
          </a:p>
          <a:p>
            <a:pPr marL="609600" indent="-609600" eaLnBrk="1" hangingPunct="1">
              <a:spcBef>
                <a:spcPct val="30000"/>
              </a:spcBef>
              <a:buFontTx/>
              <a:buAutoNum type="arabicPeriod"/>
            </a:pPr>
            <a:r>
              <a:rPr lang="sk-SK" altLang="sk-SK" sz="2600" dirty="0">
                <a:latin typeface="Arial Narrow" panose="020B0606020202030204" pitchFamily="34" charset="0"/>
              </a:rPr>
              <a:t>uveď ako a čo si našiel, zistil, objavil</a:t>
            </a:r>
          </a:p>
          <a:p>
            <a:pPr marL="609600" indent="-609600" eaLnBrk="1" hangingPunct="1">
              <a:spcBef>
                <a:spcPct val="30000"/>
              </a:spcBef>
              <a:buFontTx/>
              <a:buAutoNum type="arabicPeriod"/>
            </a:pPr>
            <a:r>
              <a:rPr lang="sk-SK" altLang="sk-SK" sz="2600" dirty="0">
                <a:latin typeface="Arial Narrow" panose="020B0606020202030204" pitchFamily="34" charset="0"/>
              </a:rPr>
              <a:t>uveď hlavný výsledok, detaily sú druhoradé</a:t>
            </a:r>
          </a:p>
          <a:p>
            <a:pPr marL="609600" indent="-609600" eaLnBrk="1" hangingPunct="1">
              <a:spcBef>
                <a:spcPct val="30000"/>
              </a:spcBef>
              <a:buFontTx/>
              <a:buAutoNum type="arabicPeriod"/>
            </a:pPr>
            <a:r>
              <a:rPr lang="sk-SK" altLang="sk-SK" sz="2600" dirty="0">
                <a:latin typeface="Arial Narrow" panose="020B0606020202030204" pitchFamily="34" charset="0"/>
              </a:rPr>
              <a:t>postupuj induktívne, zovšeobecnenie uveď na konci</a:t>
            </a:r>
            <a:endParaRPr lang="en-GB" altLang="sk-SK" sz="2600" dirty="0">
              <a:latin typeface="Arial Narrow" panose="020B0606020202030204" pitchFamily="34" charset="0"/>
            </a:endParaRPr>
          </a:p>
          <a:p>
            <a:pPr marL="400050" lvl="1" indent="0" eaLnBrk="1" hangingPunct="1">
              <a:spcBef>
                <a:spcPct val="30000"/>
              </a:spcBef>
              <a:buNone/>
            </a:pPr>
            <a:r>
              <a:rPr lang="en-GB" altLang="sk-SK" sz="2400" dirty="0">
                <a:latin typeface="Arial Narrow" panose="020B0606020202030204" pitchFamily="34" charset="0"/>
              </a:rPr>
              <a:t>		</a:t>
            </a:r>
            <a:r>
              <a:rPr lang="sk-SK" altLang="sk-SK" sz="2400" dirty="0">
                <a:latin typeface="Arial Narrow" panose="020B0606020202030204" pitchFamily="34" charset="0"/>
              </a:rPr>
              <a:t>			</a:t>
            </a:r>
            <a:r>
              <a:rPr lang="sk-SK" altLang="sk-SK" sz="2200" i="1" dirty="0">
                <a:latin typeface="Arial Narrow" panose="020B0606020202030204" pitchFamily="34" charset="0"/>
              </a:rPr>
              <a:t>alebo uveď len zovšeobecnenie</a:t>
            </a:r>
          </a:p>
          <a:p>
            <a:pPr marL="609600" indent="-609600" eaLnBrk="1" hangingPunct="1">
              <a:spcBef>
                <a:spcPct val="30000"/>
              </a:spcBef>
              <a:buFontTx/>
              <a:buAutoNum type="arabicPeriod"/>
            </a:pPr>
            <a:r>
              <a:rPr lang="sk-SK" altLang="sk-SK" sz="2600" dirty="0">
                <a:latin typeface="Arial Narrow" panose="020B0606020202030204" pitchFamily="34" charset="0"/>
              </a:rPr>
              <a:t>buď obsažný, ale stručný</a:t>
            </a:r>
            <a:r>
              <a:rPr lang="en-GB" altLang="sk-SK" sz="2600" dirty="0">
                <a:latin typeface="Arial Narrow" panose="020B0606020202030204" pitchFamily="34" charset="0"/>
              </a:rPr>
              <a:t>,</a:t>
            </a:r>
            <a:r>
              <a:rPr lang="sk-SK" altLang="sk-SK" sz="2600" dirty="0">
                <a:latin typeface="Arial Narrow" panose="020B0606020202030204" pitchFamily="34" charset="0"/>
              </a:rPr>
              <a:t> presný a jednoznačný</a:t>
            </a:r>
          </a:p>
          <a:p>
            <a:pPr marL="609600" indent="-609600" eaLnBrk="1" hangingPunct="1">
              <a:spcBef>
                <a:spcPct val="30000"/>
              </a:spcBef>
              <a:buFontTx/>
              <a:buAutoNum type="arabicPeriod"/>
            </a:pPr>
            <a:r>
              <a:rPr lang="sk-SK" altLang="sk-SK" sz="2600" dirty="0">
                <a:latin typeface="Arial Narrow" panose="020B0606020202030204" pitchFamily="34" charset="0"/>
              </a:rPr>
              <a:t>používaj krátke, jasne formulované a úplné vety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dvolený návrh">
  <a:themeElements>
    <a:clrScheme name="Predvolený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dvolený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dvolený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513</Words>
  <Application>Microsoft Office PowerPoint</Application>
  <PresentationFormat>Prezentácia na obrazovke (4:3)</PresentationFormat>
  <Paragraphs>77</Paragraphs>
  <Slides>11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4" baseType="lpstr">
      <vt:lpstr>Arial</vt:lpstr>
      <vt:lpstr>Arial Narrow</vt:lpstr>
      <vt:lpstr>Predvolený návrh</vt:lpstr>
      <vt:lpstr>Seminár k bakalárskej práci</vt:lpstr>
      <vt:lpstr>ABSTRAKT</vt:lpstr>
      <vt:lpstr>abstrakt</vt:lpstr>
      <vt:lpstr>abstrakt vs. súhrn</vt:lpstr>
      <vt:lpstr>druhy abstraktov</vt:lpstr>
      <vt:lpstr>mal by zodpovedať 4 základné otázky</vt:lpstr>
      <vt:lpstr>Všeobecné zásady pre písanie abstraktu:</vt:lpstr>
      <vt:lpstr>postup písania abstraktu</vt:lpstr>
      <vt:lpstr>ako to robiť</vt:lpstr>
      <vt:lpstr>ako to nerobiť</vt:lpstr>
      <vt:lpstr>príklad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Seminár k bakalárskej práci III</dc:title>
  <dc:creator>Ladislav Novotny</dc:creator>
  <cp:lastModifiedBy>doc. Mgr. Ladislav Novotný PhD.</cp:lastModifiedBy>
  <cp:revision>24</cp:revision>
  <dcterms:created xsi:type="dcterms:W3CDTF">2012-10-23T09:25:26Z</dcterms:created>
  <dcterms:modified xsi:type="dcterms:W3CDTF">2024-09-30T10:59:04Z</dcterms:modified>
</cp:coreProperties>
</file>