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6" r:id="rId11"/>
    <p:sldId id="267" r:id="rId12"/>
    <p:sldId id="264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0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9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0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BFBC-E320-4928-89A6-726BE3D2F448}" type="datetimeFigureOut">
              <a:rPr lang="en-GB" smtClean="0"/>
              <a:t>08/12/2025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Regióny</a:t>
            </a:r>
            <a:r>
              <a:rPr lang="en-GB" dirty="0"/>
              <a:t> 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Ázie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63762" y="3602037"/>
            <a:ext cx="4786184" cy="2559865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Východná</a:t>
            </a:r>
            <a:r>
              <a:rPr lang="en-GB" dirty="0"/>
              <a:t> </a:t>
            </a:r>
            <a:r>
              <a:rPr lang="en-GB" dirty="0" err="1"/>
              <a:t>Ázia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580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Dynamika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miera čistej reprodukcie (</a:t>
            </a:r>
            <a:r>
              <a:rPr lang="sk-SK" dirty="0" err="1">
                <a:latin typeface="Arial Narrow" panose="020B0606020202030204" pitchFamily="34" charset="0"/>
              </a:rPr>
              <a:t>prir</a:t>
            </a:r>
            <a:r>
              <a:rPr lang="sk-SK" dirty="0">
                <a:latin typeface="Arial Narrow" panose="020B0606020202030204" pitchFamily="34" charset="0"/>
              </a:rPr>
              <a:t>. prírastku) je zväčša záporná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krajiny už prešli demografickou revolúciou, v Číne k tomu prispela politika jedného dieťaťa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Japonsko je považované za populačne najstarší štát sveta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Južná Kórea – krajina s najnižšou mierou </a:t>
            </a:r>
            <a:r>
              <a:rPr lang="sk-SK" dirty="0" err="1">
                <a:latin typeface="Arial Narrow" panose="020B0606020202030204" pitchFamily="34" charset="0"/>
              </a:rPr>
              <a:t>fertility</a:t>
            </a:r>
            <a:r>
              <a:rPr lang="sk-SK" dirty="0">
                <a:latin typeface="Arial Narrow" panose="020B0606020202030204" pitchFamily="34" charset="0"/>
              </a:rPr>
              <a:t> na svete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Mongolsko a Severná Kórea – mierny prírastok</a:t>
            </a:r>
          </a:p>
          <a:p>
            <a:pPr lvl="2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medzinárodná migrácia nevykazuje extrémne hodnoty, v Japonsku a KĽDR je vyrovnaná, v Číne a Mongolsku záporná, v JK a </a:t>
            </a:r>
            <a:r>
              <a:rPr lang="sk-SK" dirty="0" err="1">
                <a:latin typeface="Arial Narrow" panose="020B0606020202030204" pitchFamily="34" charset="0"/>
              </a:rPr>
              <a:t>Tawiane</a:t>
            </a:r>
            <a:r>
              <a:rPr lang="sk-SK" dirty="0">
                <a:latin typeface="Arial Narrow" panose="020B0606020202030204" pitchFamily="34" charset="0"/>
              </a:rPr>
              <a:t> kladná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významná je však vnútorná migrácia, najmä z vidieka do miest (v Číne v smere zo západu na východ, ide o milióny až desiatky miliónov ľudí ročne)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podporovaná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migrácia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opačnom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smere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napr</a:t>
            </a:r>
            <a:r>
              <a:rPr lang="en-GB" dirty="0">
                <a:latin typeface="Arial Narrow" panose="020B0606020202030204" pitchFamily="34" charset="0"/>
              </a:rPr>
              <a:t>. do Sin </a:t>
            </a:r>
            <a:r>
              <a:rPr lang="en-GB" dirty="0" err="1">
                <a:latin typeface="Arial Narrow" panose="020B0606020202030204" pitchFamily="34" charset="0"/>
              </a:rPr>
              <a:t>ťiang</a:t>
            </a:r>
            <a:r>
              <a:rPr lang="en-GB" dirty="0">
                <a:latin typeface="Arial Narrow" panose="020B0606020202030204" pitchFamily="34" charset="0"/>
              </a:rPr>
              <a:t> a do </a:t>
            </a:r>
            <a:r>
              <a:rPr lang="en-GB" dirty="0" err="1">
                <a:latin typeface="Arial Narrow" panose="020B0606020202030204" pitchFamily="34" charset="0"/>
              </a:rPr>
              <a:t>Tibetu</a:t>
            </a:r>
            <a:endParaRPr lang="sk-SK" dirty="0">
              <a:latin typeface="Arial Narrow" panose="020B0606020202030204" pitchFamily="34" charset="0"/>
            </a:endParaRPr>
          </a:p>
          <a:p>
            <a:pPr marL="457200" lvl="1" indent="0">
              <a:buNone/>
            </a:pP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947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9524" y="1825625"/>
            <a:ext cx="12042476" cy="5032375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Štruktúra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veková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pohlavná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na pomery Ázie obyvateľstvo pomerne staré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prudké tempo starnutia obyvateľstva v Čine – dôsledky politiky jedného dieťaťa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pomerne vysoký podiel žien v Japonsku – dôsledok vysokého priemerného veku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pomerne vysoký podiel mužov v Číne – dôsledok uprednostňovania chlapcov najmä v súvislosti s politikou jedného dieťaťa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rasová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etnická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dominuje </a:t>
            </a:r>
            <a:r>
              <a:rPr lang="sk-SK" dirty="0" err="1">
                <a:latin typeface="Arial Narrow" panose="020B0606020202030204" pitchFamily="34" charset="0"/>
              </a:rPr>
              <a:t>mongoloidná</a:t>
            </a:r>
            <a:r>
              <a:rPr lang="sk-SK" dirty="0">
                <a:latin typeface="Arial Narrow" panose="020B0606020202030204" pitchFamily="34" charset="0"/>
              </a:rPr>
              <a:t> rasa (čiastočná výnimka </a:t>
            </a:r>
            <a:r>
              <a:rPr lang="sk-SK" dirty="0" err="1">
                <a:latin typeface="Arial Narrow" panose="020B0606020202030204" pitchFamily="34" charset="0"/>
              </a:rPr>
              <a:t>Ujguri</a:t>
            </a:r>
            <a:r>
              <a:rPr lang="sk-SK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štáty sú etnicky pomerne homogénne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Čína oficiálne eviduje vyše 50 národností a etník, najväčšie: </a:t>
            </a:r>
            <a:r>
              <a:rPr lang="sk-SK" dirty="0" err="1">
                <a:latin typeface="Arial Narrow" panose="020B0606020202030204" pitchFamily="34" charset="0"/>
              </a:rPr>
              <a:t>Mandžuovia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Čuangovia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Ujguri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Chuejovia</a:t>
            </a:r>
            <a:r>
              <a:rPr lang="sk-SK" dirty="0">
                <a:latin typeface="Arial Narrow" panose="020B0606020202030204" pitchFamily="34" charset="0"/>
              </a:rPr>
              <a:t> (všetko nad 10 mil.), ... Tibeťania (6),... viac ako 1 mil. ľudí má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18 etník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jazyková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Japončina a Kórejčina – izolované jazyky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sino-tibetská jazyková rodina – Čínština, Tibetčina (a viacero ďalších jazykov používaných v Číne)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altajská jazyková rodina – mongolská vetva (mongolčina), </a:t>
            </a:r>
            <a:r>
              <a:rPr lang="sk-SK" dirty="0" err="1">
                <a:latin typeface="Arial Narrow" panose="020B0606020202030204" pitchFamily="34" charset="0"/>
              </a:rPr>
              <a:t>tunguzská</a:t>
            </a:r>
            <a:r>
              <a:rPr lang="sk-SK" dirty="0">
                <a:latin typeface="Arial Narrow" panose="020B0606020202030204" pitchFamily="34" charset="0"/>
              </a:rPr>
              <a:t> vetva (Mandžuština), </a:t>
            </a:r>
            <a:r>
              <a:rPr lang="sk-SK" dirty="0" err="1">
                <a:latin typeface="Arial Narrow" panose="020B0606020202030204" pitchFamily="34" charset="0"/>
              </a:rPr>
              <a:t>turkická</a:t>
            </a:r>
            <a:r>
              <a:rPr lang="sk-SK" dirty="0">
                <a:latin typeface="Arial Narrow" panose="020B0606020202030204" pitchFamily="34" charset="0"/>
              </a:rPr>
              <a:t> vetva (Ujgurčina)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náboženská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vo všeobecnosti dominujú východoázijské nábožensko-filozofické smery, vo všetkých krajinách aj značný podiel kresťanov (okrem Číny) a bez vyznania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Japonsko – </a:t>
            </a:r>
            <a:r>
              <a:rPr lang="sk-SK" dirty="0" err="1">
                <a:latin typeface="Arial Narrow" panose="020B0606020202030204" pitchFamily="34" charset="0"/>
              </a:rPr>
              <a:t>šintó</a:t>
            </a:r>
            <a:r>
              <a:rPr lang="sk-SK" dirty="0">
                <a:latin typeface="Arial Narrow" panose="020B0606020202030204" pitchFamily="34" charset="0"/>
              </a:rPr>
              <a:t> + </a:t>
            </a:r>
            <a:r>
              <a:rPr lang="sk-SK" dirty="0" err="1">
                <a:latin typeface="Arial Narrow" panose="020B0606020202030204" pitchFamily="34" charset="0"/>
              </a:rPr>
              <a:t>zen</a:t>
            </a:r>
            <a:r>
              <a:rPr lang="sk-SK" dirty="0">
                <a:latin typeface="Arial Narrow" panose="020B0606020202030204" pitchFamily="34" charset="0"/>
              </a:rPr>
              <a:t> budhizmus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Čína – </a:t>
            </a:r>
            <a:r>
              <a:rPr lang="sk-SK" dirty="0" err="1">
                <a:latin typeface="Arial Narrow" panose="020B0606020202030204" pitchFamily="34" charset="0"/>
              </a:rPr>
              <a:t>konfuciánstvo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taoizmus</a:t>
            </a:r>
            <a:r>
              <a:rPr lang="sk-SK" dirty="0">
                <a:latin typeface="Arial Narrow" panose="020B0606020202030204" pitchFamily="34" charset="0"/>
              </a:rPr>
              <a:t>; Tibet – budhizmus, </a:t>
            </a:r>
            <a:r>
              <a:rPr lang="sk-SK" dirty="0" err="1">
                <a:latin typeface="Arial Narrow" panose="020B0606020202030204" pitchFamily="34" charset="0"/>
              </a:rPr>
              <a:t>Ujguri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Chuejovia</a:t>
            </a:r>
            <a:r>
              <a:rPr lang="sk-SK" dirty="0">
                <a:latin typeface="Arial Narrow" panose="020B0606020202030204" pitchFamily="34" charset="0"/>
              </a:rPr>
              <a:t> – islam; rastie počet kresťanov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Severná Kórea – oficiálne ateistická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Južná Kórea – kórejské </a:t>
            </a:r>
            <a:r>
              <a:rPr lang="sk-SK" dirty="0" err="1">
                <a:latin typeface="Arial Narrow" panose="020B0606020202030204" pitchFamily="34" charset="0"/>
              </a:rPr>
              <a:t>konfuciánstvo</a:t>
            </a:r>
            <a:r>
              <a:rPr lang="sk-SK" dirty="0">
                <a:latin typeface="Arial Narrow" panose="020B0606020202030204" pitchFamily="34" charset="0"/>
              </a:rPr>
              <a:t>, budhizmus, kresťanstvo (protestantizmus i katolicizmus) 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Mongolsko – budhizmus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Taiwan – </a:t>
            </a:r>
            <a:r>
              <a:rPr lang="sk-SK" dirty="0" err="1">
                <a:latin typeface="Arial Narrow" panose="020B0606020202030204" pitchFamily="34" charset="0"/>
              </a:rPr>
              <a:t>taoizmus</a:t>
            </a:r>
            <a:r>
              <a:rPr lang="sk-SK" dirty="0">
                <a:latin typeface="Arial Narrow" panose="020B0606020202030204" pitchFamily="34" charset="0"/>
              </a:rPr>
              <a:t>, budhizmus 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9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2379" y="1441622"/>
            <a:ext cx="11944864" cy="5259548"/>
          </a:xfrm>
        </p:spPr>
        <p:txBody>
          <a:bodyPr>
            <a:normAutofit fontScale="700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už historicky hospodársky významný región, obchodný partner Rímskej ríše</a:t>
            </a:r>
          </a:p>
          <a:p>
            <a:r>
              <a:rPr lang="sk-SK" dirty="0">
                <a:latin typeface="Arial Narrow" panose="020B0606020202030204" pitchFamily="34" charset="0"/>
              </a:rPr>
              <a:t>po 2. svetovej vojne dve odlišné trajektórie vývoja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krajiny, ktoré prijali kapitalizmus/trhové hospodárstvo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Južná Kórea, Japonsko, Taiwan, Hongkong	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ázijské tigre, prudký rast ekonomiky, dôraz na výrobné odvetvia s vysokou pridanou hodnotou, vzdelanosť pracovnej sily a moderné technológie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dnes patria medzi špičku v automobilovom, elektronickom priemysle, informačných technológiách a pod.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viaceré firmy z týchto krajín investujú aj u nás (viď prezentácia)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krajiny, ktoré prijali socializmus/centrálne riadené hospodárstvo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Severná Kórea, Mongolsko, Čína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zoštátňovanie, kolektivizácia v </a:t>
            </a:r>
            <a:r>
              <a:rPr lang="sk-SK" dirty="0" err="1">
                <a:latin typeface="Arial Narrow" panose="020B0606020202030204" pitchFamily="34" charset="0"/>
              </a:rPr>
              <a:t>poľnohosp</a:t>
            </a:r>
            <a:r>
              <a:rPr lang="en-GB" dirty="0">
                <a:latin typeface="Arial Narrow" panose="020B0606020202030204" pitchFamily="34" charset="0"/>
              </a:rPr>
              <a:t>.</a:t>
            </a:r>
            <a:r>
              <a:rPr lang="sk-SK" dirty="0">
                <a:latin typeface="Arial Narrow" panose="020B0606020202030204" pitchFamily="34" charset="0"/>
              </a:rPr>
              <a:t>, postupné zaostávanie ekonomík, nedostatok investícií do rozvoja technológií, prezamestnanosť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nízka produktivita práce</a:t>
            </a:r>
          </a:p>
          <a:p>
            <a:pPr lvl="3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Čína v 80. a 90. rokoch prijala viacero liberalizačných opatrení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, </a:t>
            </a:r>
            <a:r>
              <a:rPr lang="en-GB" dirty="0" err="1">
                <a:latin typeface="Arial Narrow" panose="020B0606020202030204" pitchFamily="34" charset="0"/>
                <a:sym typeface="Wingdings" panose="05000000000000000000" pitchFamily="2" charset="2"/>
              </a:rPr>
              <a:t>niektoré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GB" dirty="0" err="1">
                <a:latin typeface="Arial Narrow" panose="020B0606020202030204" pitchFamily="34" charset="0"/>
                <a:sym typeface="Wingdings" panose="05000000000000000000" pitchFamily="2" charset="2"/>
              </a:rPr>
              <a:t>odvetvia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transformovala na „socialistické trhové hospodárstvo“, otvorila za zahraničným investíciám, čím naštartovala prudký ho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s</a:t>
            </a:r>
            <a:r>
              <a:rPr lang="sk-SK" dirty="0" err="1">
                <a:latin typeface="Arial Narrow" panose="020B0606020202030204" pitchFamily="34" charset="0"/>
                <a:sym typeface="Wingdings" panose="05000000000000000000" pitchFamily="2" charset="2"/>
              </a:rPr>
              <a:t>podársky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 rast trvajúci doteraz</a:t>
            </a:r>
          </a:p>
          <a:p>
            <a:pPr lvl="4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aj v rámci Číny sú však obrovské regionálne rozdiely, kým východ a juhovýchod patria k dobre rozvinutým oblastiam, prevažne poľnohospodársky sever, stred a západ sú veľmi zaostalé</a:t>
            </a:r>
          </a:p>
          <a:p>
            <a:pPr lvl="5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dnes vo viacerých odvetviach patrí medzi svetovú špičku, no ekonomika ako celok, ako priemer za celú krajinu, je pod celosvetovým priemerom (v zmysle HDP na obyvateľa)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aj vďaka všeobecnému rastu kúpyschopnosti obyvateľstva (s výnimkou medzinárodne izolovanej KĽDR) sa rozvíjajú odvetvia služieb vrátane finančníctva a cestovného ruchu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KĽDR – svetový unikát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krajina má najväčší počet vojakov a záložníkov na počet obyvateľov (cca 8 mil. z 25 mil.), povinná vojenská služba pre mužov trvá 10 rokov, pre ženy 3 (to značne odčerpáva potenciálnu pracovnú silu), takmer všetky príjmy z exportu smerujú do zbrojenia. Krajina vyvinula jadrové zbrane, na druhej strane je jej obyvateľstvo často odkázané na medzinárodnú humanitárnu pomoc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Kesang</a:t>
            </a:r>
            <a:r>
              <a:rPr lang="sk-SK" dirty="0">
                <a:latin typeface="Arial Narrow" panose="020B0606020202030204" pitchFamily="34" charset="0"/>
              </a:rPr>
              <a:t> – Južná Kórea vybudovala v r. 2004 v severokórejskom prihraničnom (10 km od demilitarizovanej zóny) meste </a:t>
            </a:r>
            <a:r>
              <a:rPr lang="sk-SK" dirty="0" err="1">
                <a:latin typeface="Arial Narrow" panose="020B0606020202030204" pitchFamily="34" charset="0"/>
              </a:rPr>
              <a:t>Kesong</a:t>
            </a:r>
            <a:r>
              <a:rPr lang="sk-SK" dirty="0">
                <a:latin typeface="Arial Narrow" panose="020B0606020202030204" pitchFamily="34" charset="0"/>
              </a:rPr>
              <a:t> obrovský priemyselný park, v ktorom pracovalo približne 100 000 Kórejcov – JK firmy si tak pomohli riešiť nedostatok pracovnej sily, pre SK obyvateľov to bola obrovská pomoc pri zabezpečení príjmov. Pre vyostrené vzťahy medzi krajinami je od r. 2016 zatvorený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18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najväčšia ekonomika – Čína – 2. najväčšia na svete po USA</a:t>
            </a:r>
          </a:p>
          <a:p>
            <a:r>
              <a:rPr lang="sk-SK" dirty="0">
                <a:latin typeface="Arial Narrow" panose="020B0606020202030204" pitchFamily="34" charset="0"/>
              </a:rPr>
              <a:t>najrozvinutejšie – Japonsko, Taiwan, J. Kórea</a:t>
            </a:r>
          </a:p>
          <a:p>
            <a:pPr lvl="1"/>
            <a:r>
              <a:rPr lang="sk-SK" sz="1900" dirty="0">
                <a:latin typeface="Arial Narrow" panose="020B0606020202030204" pitchFamily="34" charset="0"/>
              </a:rPr>
              <a:t>ak by Macao a Hongkong boli samostatné krajiny, boli by v prvej desiatke krajín sveta podľa HDP PPP per </a:t>
            </a:r>
            <a:r>
              <a:rPr lang="sk-SK" sz="1900" dirty="0" err="1">
                <a:latin typeface="Arial Narrow" panose="020B0606020202030204" pitchFamily="34" charset="0"/>
              </a:rPr>
              <a:t>capita</a:t>
            </a:r>
            <a:endParaRPr lang="sk-SK" sz="1900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čínska ekonomika sa v posledných desaťročiach vyznačovala prudkým rastom</a:t>
            </a:r>
          </a:p>
          <a:p>
            <a:pPr lvl="1"/>
            <a:r>
              <a:rPr lang="sk-SK" sz="1900" dirty="0">
                <a:latin typeface="Arial Narrow" panose="020B0606020202030204" pitchFamily="34" charset="0"/>
              </a:rPr>
              <a:t>do istej miery to však bolo vďaka rastu počtu ekonomicky aktívnych obyvateľov – ako dôsledok politiky jedného dieťaťa začalo aj čínske obyvateľstvo prudko starnúť, dnes viac ľudí odchádza do dôchodku ako prichádza na trh práce </a:t>
            </a:r>
            <a:r>
              <a:rPr lang="sk-SK" sz="1900" dirty="0">
                <a:latin typeface="Arial Narrow" panose="020B0606020202030204" pitchFamily="34" charset="0"/>
                <a:sym typeface="Wingdings" panose="05000000000000000000" pitchFamily="2" charset="2"/>
              </a:rPr>
              <a:t> počet EAO prestal rásť, resp. klesá  značné spomalenie rastu čínskej ekonomiky v posledných rokoch, masívne investície do technológií, dopravnej infraštruktúry a do vzdelávania umožnia zvyšovanie efektivity, a teda ďalší rast HDP (vďaka rastu HDP na obyvateľa)</a:t>
            </a:r>
          </a:p>
          <a:p>
            <a:r>
              <a:rPr lang="sk-SK" dirty="0">
                <a:latin typeface="Arial Narrow" panose="020B0606020202030204" pitchFamily="34" charset="0"/>
              </a:rPr>
              <a:t>Japonsko sa borí s defláciou</a:t>
            </a:r>
          </a:p>
          <a:p>
            <a:pPr lvl="1"/>
            <a:r>
              <a:rPr lang="sk-SK" sz="1900" dirty="0">
                <a:latin typeface="Arial Narrow" panose="020B0606020202030204" pitchFamily="34" charset="0"/>
              </a:rPr>
              <a:t>krátkodobá deflácia môže byť pre ekonomiku impulzom, v Japonsku však trvá už takmer 20 rokov, čo súvisí s klesajúcim počtom obyvateľov a klesajúcim dopytom po tovaroch a službách v krajine – okrem iného to spôsobilo štatistický nárast japonského verejného (štátneho) dlhu až na 2,4 násobok (240 %) HDP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je to najviac na svete, za bezpečnú hodnotu podielu sa považuje dlh do 60 %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5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Poloha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latin typeface="Arial Narrow" panose="020B0606020202030204" pitchFamily="34" charset="0"/>
              </a:rPr>
              <a:t>na západe ohraničená veľhorami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od SV na JZ : </a:t>
            </a:r>
            <a:r>
              <a:rPr lang="sk-SK" dirty="0" err="1">
                <a:latin typeface="Arial Narrow" panose="020B0606020202030204" pitchFamily="34" charset="0"/>
              </a:rPr>
              <a:t>Altaj</a:t>
            </a:r>
            <a:r>
              <a:rPr lang="sk-SK" dirty="0">
                <a:latin typeface="Arial Narrow" panose="020B0606020202030204" pitchFamily="34" charset="0"/>
              </a:rPr>
              <a:t> – Ťanšan – Pamír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od Z na JV: Pamír – Karakoram – Himaláje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severná hranica zhruba po oblasť tajgy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hranicu medzi ČĽR a RF tvoria rieky – Amur a </a:t>
            </a:r>
            <a:r>
              <a:rPr lang="sk-SK" dirty="0" err="1">
                <a:latin typeface="Arial Narrow" panose="020B0606020202030204" pitchFamily="34" charset="0"/>
              </a:rPr>
              <a:t>Ussuri</a:t>
            </a:r>
            <a:r>
              <a:rPr lang="sk-SK" dirty="0">
                <a:latin typeface="Arial Narrow" panose="020B0606020202030204" pitchFamily="34" charset="0"/>
              </a:rPr>
              <a:t> + j. </a:t>
            </a:r>
            <a:r>
              <a:rPr lang="sk-SK" dirty="0" err="1">
                <a:latin typeface="Arial Narrow" panose="020B0606020202030204" pitchFamily="34" charset="0"/>
              </a:rPr>
              <a:t>Chanka</a:t>
            </a:r>
            <a:r>
              <a:rPr lang="sk-SK" dirty="0">
                <a:latin typeface="Arial Narrow" panose="020B0606020202030204" pitchFamily="34" charset="0"/>
              </a:rPr>
              <a:t> 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východ ostrovná časť – Tichý oceán (priľahlé moria)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Japonské ostrovy, Taiwan, </a:t>
            </a:r>
            <a:r>
              <a:rPr lang="sk-SK" dirty="0" err="1">
                <a:latin typeface="Arial Narrow" panose="020B0606020202030204" pitchFamily="34" charset="0"/>
              </a:rPr>
              <a:t>Hainan</a:t>
            </a:r>
            <a:r>
              <a:rPr lang="sk-SK" dirty="0">
                <a:latin typeface="Arial Narrow" panose="020B0606020202030204" pitchFamily="34" charset="0"/>
              </a:rPr>
              <a:t> (Čína), Čedžu (J. Kórea)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7854" cy="1325563"/>
          </a:xfrm>
        </p:spPr>
        <p:txBody>
          <a:bodyPr/>
          <a:lstStyle/>
          <a:p>
            <a:r>
              <a:rPr lang="sk-SK" dirty="0"/>
              <a:t>Horizontálna a vertikálna členitosť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596044"/>
            <a:ext cx="10515600" cy="5170516"/>
          </a:xfrm>
        </p:spPr>
        <p:txBody>
          <a:bodyPr>
            <a:normAutofit fontScale="625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pobrežie členité, mnoho ostrovov a polostrovov – vulkanicky aktívna oblasť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oblasť </a:t>
            </a:r>
            <a:r>
              <a:rPr lang="sk-SK" dirty="0" err="1">
                <a:latin typeface="Arial Narrow" panose="020B0606020202030204" pitchFamily="34" charset="0"/>
              </a:rPr>
              <a:t>subdukcie</a:t>
            </a:r>
            <a:r>
              <a:rPr lang="sk-SK" dirty="0">
                <a:latin typeface="Arial Narrow" panose="020B0606020202030204" pitchFamily="34" charset="0"/>
              </a:rPr>
              <a:t> Tichooceánskej a Filipínskej platne pod Eurázijskú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východ oblasti je súčasť Tichooceánskeho ohňového kruhu</a:t>
            </a:r>
          </a:p>
          <a:p>
            <a:pPr lvl="4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západ – </a:t>
            </a:r>
            <a:r>
              <a:rPr lang="sk-SK" dirty="0" err="1">
                <a:latin typeface="Arial Narrow" panose="020B0606020202030204" pitchFamily="34" charset="0"/>
              </a:rPr>
              <a:t>veľhornatiny</a:t>
            </a:r>
            <a:r>
              <a:rPr lang="sk-SK" dirty="0">
                <a:latin typeface="Arial Narrow" panose="020B0606020202030204" pitchFamily="34" charset="0"/>
              </a:rPr>
              <a:t>, medzi nimi plošiny a panvy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Tibetská náhorná plošina – Himaláje a </a:t>
            </a:r>
            <a:r>
              <a:rPr lang="sk-SK" dirty="0" err="1">
                <a:latin typeface="Arial Narrow" panose="020B0606020202030204" pitchFamily="34" charset="0"/>
              </a:rPr>
              <a:t>Kunlun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Tamirská</a:t>
            </a:r>
            <a:r>
              <a:rPr lang="sk-SK" dirty="0">
                <a:latin typeface="Arial Narrow" panose="020B0606020202030204" pitchFamily="34" charset="0"/>
              </a:rPr>
              <a:t> panva – </a:t>
            </a:r>
            <a:r>
              <a:rPr lang="sk-SK" dirty="0" err="1">
                <a:latin typeface="Arial Narrow" panose="020B0606020202030204" pitchFamily="34" charset="0"/>
              </a:rPr>
              <a:t>Kunlun</a:t>
            </a:r>
            <a:r>
              <a:rPr lang="sk-SK" dirty="0">
                <a:latin typeface="Arial Narrow" panose="020B0606020202030204" pitchFamily="34" charset="0"/>
              </a:rPr>
              <a:t> a Ťanšan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Džungarská</a:t>
            </a:r>
            <a:r>
              <a:rPr lang="sk-SK" dirty="0">
                <a:latin typeface="Arial Narrow" panose="020B0606020202030204" pitchFamily="34" charset="0"/>
              </a:rPr>
              <a:t> panva – Ťanšan a </a:t>
            </a:r>
            <a:r>
              <a:rPr lang="sk-SK" dirty="0" err="1">
                <a:latin typeface="Arial Narrow" panose="020B0606020202030204" pitchFamily="34" charset="0"/>
              </a:rPr>
              <a:t>Altaj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stred – hornatá oblasť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SV pohorie </a:t>
            </a:r>
            <a:r>
              <a:rPr lang="sk-SK" dirty="0" err="1">
                <a:latin typeface="Arial Narrow" panose="020B0606020202030204" pitchFamily="34" charset="0"/>
              </a:rPr>
              <a:t>Čingan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plošina Gobi pokrytá púšťou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Severočínske</a:t>
            </a:r>
            <a:r>
              <a:rPr lang="sk-SK" dirty="0">
                <a:latin typeface="Arial Narrow" panose="020B0606020202030204" pitchFamily="34" charset="0"/>
              </a:rPr>
              <a:t> vrchy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Sečuánska</a:t>
            </a:r>
            <a:r>
              <a:rPr lang="sk-SK" dirty="0">
                <a:latin typeface="Arial Narrow" panose="020B0606020202030204" pitchFamily="34" charset="0"/>
              </a:rPr>
              <a:t> panva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Juhočínske vrchy</a:t>
            </a:r>
          </a:p>
          <a:p>
            <a:r>
              <a:rPr lang="sk-SK" dirty="0">
                <a:latin typeface="Arial Narrow" panose="020B0606020202030204" pitchFamily="34" charset="0"/>
              </a:rPr>
              <a:t>juhovýchod a východ – nížiny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Severočínska</a:t>
            </a:r>
            <a:r>
              <a:rPr lang="sk-SK" dirty="0">
                <a:latin typeface="Arial Narrow" panose="020B0606020202030204" pitchFamily="34" charset="0"/>
              </a:rPr>
              <a:t> a Veľká čínska nížina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inak len úzky pás pri pobreží</a:t>
            </a:r>
          </a:p>
          <a:p>
            <a:r>
              <a:rPr lang="sk-SK" dirty="0">
                <a:latin typeface="Arial Narrow" panose="020B0606020202030204" pitchFamily="34" charset="0"/>
              </a:rPr>
              <a:t>ostrovná časť – hornatá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najvyšší je Taiwan, až takmer 4000 m n. m.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max. Mt. Everest 8848 m n. m.; min. </a:t>
            </a:r>
            <a:r>
              <a:rPr lang="en-GB" dirty="0" err="1">
                <a:latin typeface="Arial Narrow" panose="020B0606020202030204" pitchFamily="34" charset="0"/>
              </a:rPr>
              <a:t>Ajdingköl</a:t>
            </a:r>
            <a:r>
              <a:rPr lang="en-GB" dirty="0">
                <a:latin typeface="Arial Narrow" panose="020B0606020202030204" pitchFamily="34" charset="0"/>
              </a:rPr>
              <a:t> -154 m n. m. (AO – Sin </a:t>
            </a:r>
            <a:r>
              <a:rPr lang="en-GB" dirty="0" err="1">
                <a:latin typeface="Arial Narrow" panose="020B0606020202030204" pitchFamily="34" charset="0"/>
              </a:rPr>
              <a:t>ťiang</a:t>
            </a:r>
            <a:r>
              <a:rPr lang="en-GB" dirty="0">
                <a:latin typeface="Arial Narrow" panose="020B0606020202030204" pitchFamily="34" charset="0"/>
              </a:rPr>
              <a:t>)</a:t>
            </a:r>
            <a:endParaRPr lang="sk-SK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23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Vodstvo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0197" y="1825625"/>
            <a:ext cx="11702374" cy="4351338"/>
          </a:xfrm>
        </p:spPr>
        <p:txBody>
          <a:bodyPr>
            <a:normAutofit lnSpcReduction="1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rieky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najväčšie veľtoky pramenia vo veľhorách, resp. Tibetskej náhornej plošine na západe územia – tu majú snehovo-dažďový režim odtoku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nezabudnúť, že na tomto území majú svoj horný tok aj veľtoky Brahmaputra, </a:t>
            </a:r>
            <a:r>
              <a:rPr lang="sk-SK" dirty="0" err="1">
                <a:latin typeface="Arial Narrow" panose="020B0606020202030204" pitchFamily="34" charset="0"/>
              </a:rPr>
              <a:t>Iravádi</a:t>
            </a:r>
            <a:r>
              <a:rPr lang="sk-SK" dirty="0">
                <a:latin typeface="Arial Narrow" panose="020B0606020202030204" pitchFamily="34" charset="0"/>
              </a:rPr>
              <a:t>, Mekong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 dolných tokoch sa režim mení na </a:t>
            </a:r>
            <a:r>
              <a:rPr lang="sk-SK" dirty="0" err="1">
                <a:latin typeface="Arial Narrow" panose="020B0606020202030204" pitchFamily="34" charset="0"/>
              </a:rPr>
              <a:t>monzúnový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treba uviesť názvy veľtokov, možno spomenúť priehradu/elektráreň Tri rokliny</a:t>
            </a: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jazerá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horských oblastiach a najmä na Tibetskej náhornej plošine množstvo jazier glaciálneho pôvodu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 </a:t>
            </a:r>
            <a:r>
              <a:rPr lang="sk-SK" dirty="0" err="1">
                <a:latin typeface="Arial Narrow" panose="020B0606020202030204" pitchFamily="34" charset="0"/>
              </a:rPr>
              <a:t>medzihorských</a:t>
            </a:r>
            <a:r>
              <a:rPr lang="sk-SK" dirty="0">
                <a:latin typeface="Arial Narrow" panose="020B0606020202030204" pitchFamily="34" charset="0"/>
              </a:rPr>
              <a:t> panvách je však tak málo zrážok, že mnoho jazier je len občasných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Klíma</a:t>
            </a:r>
            <a:r>
              <a:rPr lang="en-GB" dirty="0"/>
              <a:t> a </a:t>
            </a:r>
            <a:r>
              <a:rPr lang="en-GB" dirty="0" err="1"/>
              <a:t>charakter</a:t>
            </a:r>
            <a:r>
              <a:rPr lang="en-GB" dirty="0"/>
              <a:t> </a:t>
            </a:r>
            <a:r>
              <a:rPr lang="en-GB" dirty="0" err="1"/>
              <a:t>krajiny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latin typeface="Arial Narrow" panose="020B0606020202030204" pitchFamily="34" charset="0"/>
              </a:rPr>
              <a:t>mierna až subtropická klíma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 západe chladná horská</a:t>
            </a:r>
          </a:p>
          <a:p>
            <a:r>
              <a:rPr lang="sk-SK" dirty="0">
                <a:latin typeface="Arial Narrow" panose="020B0606020202030204" pitchFamily="34" charset="0"/>
              </a:rPr>
              <a:t>najmä v západnej časti veľmi </a:t>
            </a:r>
            <a:r>
              <a:rPr lang="sk-SK" dirty="0" err="1">
                <a:latin typeface="Arial Narrow" panose="020B0606020202030204" pitchFamily="34" charset="0"/>
              </a:rPr>
              <a:t>arídna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zimnom polroku vplyv sibírskej anticyklóny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tzv. zimný monzún, suchý vzduch prúdi od Sibíri na juh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letnom horské bariéry bránia prenikaniu zrážok z monzúnu</a:t>
            </a:r>
          </a:p>
          <a:p>
            <a:r>
              <a:rPr lang="sk-SK" dirty="0">
                <a:latin typeface="Arial Narrow" panose="020B0606020202030204" pitchFamily="34" charset="0"/>
              </a:rPr>
              <a:t>vo východnej časti vplyv monzúnu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vďaka nemu je východná oblasť bohatá na zrážky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tropické cyklóny (tajfúny) zabezpečujú prenos tepla a zrážok do miernych zemepisných šírok na severe, no často majú ničivé účinky 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256" y="-3910"/>
            <a:ext cx="4780744" cy="3389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44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Rastlinstvo</a:t>
            </a:r>
            <a:r>
              <a:rPr lang="en-GB" dirty="0"/>
              <a:t> a </a:t>
            </a:r>
            <a:r>
              <a:rPr lang="en-GB" dirty="0" err="1"/>
              <a:t>živočíštvo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755822" y="1690688"/>
            <a:ext cx="11264660" cy="4792490"/>
          </a:xfrm>
        </p:spPr>
        <p:txBody>
          <a:bodyPr>
            <a:normAutofit fontScale="85000" lnSpcReduction="20000"/>
          </a:bodyPr>
          <a:lstStyle/>
          <a:p>
            <a:r>
              <a:rPr lang="sk-SK" dirty="0" err="1">
                <a:latin typeface="Arial Narrow" panose="020B0606020202030204" pitchFamily="34" charset="0"/>
              </a:rPr>
              <a:t>holarktická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fyto</a:t>
            </a:r>
            <a:r>
              <a:rPr lang="sk-SK" dirty="0">
                <a:latin typeface="Arial Narrow" panose="020B0606020202030204" pitchFamily="34" charset="0"/>
              </a:rPr>
              <a:t> i fauna)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avšak na juhu územia prechádza do </a:t>
            </a:r>
            <a:r>
              <a:rPr lang="sk-SK" dirty="0" err="1">
                <a:latin typeface="Arial Narrow" panose="020B0606020202030204" pitchFamily="34" charset="0"/>
              </a:rPr>
              <a:t>paleotropickej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na severe v hornatých oblastiach tajga</a:t>
            </a:r>
          </a:p>
          <a:p>
            <a:r>
              <a:rPr lang="sk-SK" dirty="0">
                <a:latin typeface="Arial Narrow" panose="020B0606020202030204" pitchFamily="34" charset="0"/>
              </a:rPr>
              <a:t>horská tundra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vo veľhorách a náhorných plošinách (najmä Tibet), chudobné na rastlinstvo i živočíšstvo (leopard snežný)</a:t>
            </a:r>
          </a:p>
          <a:p>
            <a:r>
              <a:rPr lang="sk-SK" dirty="0">
                <a:latin typeface="Arial Narrow" panose="020B0606020202030204" pitchFamily="34" charset="0"/>
              </a:rPr>
              <a:t>pásmo stepí, polopúští a púští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najmä v severnej a </a:t>
            </a:r>
            <a:r>
              <a:rPr lang="sk-SK" dirty="0" err="1">
                <a:latin typeface="Arial Narrow" panose="020B0606020202030204" pitchFamily="34" charset="0"/>
              </a:rPr>
              <a:t>severozápdnej</a:t>
            </a:r>
            <a:r>
              <a:rPr lang="sk-SK" dirty="0">
                <a:latin typeface="Arial Narrow" panose="020B0606020202030204" pitchFamily="34" charset="0"/>
              </a:rPr>
              <a:t> časti; chudobné rastlinstvo i živočíšstvo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úbytok zrážok v mongolskej stepi spôsobuje úbytok trávy, premenu na polopúšť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to znemožňuje pasenie dobytka a spôsobuje úpadok tradičného kočovného života (obydlia – jurty)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 východe, oblasť stepí, leží na úrodných pôdach na sprašiach – umelé zavlažovanie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juhovýchodnej časti rozsiahle listnaté lesy mierneho a subtropického pásma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na krajnom juhu prechod k </a:t>
            </a:r>
            <a:r>
              <a:rPr lang="sk-SK" dirty="0" err="1">
                <a:latin typeface="Arial Narrow" panose="020B0606020202030204" pitchFamily="34" charset="0"/>
              </a:rPr>
              <a:t>monzúnovým</a:t>
            </a:r>
            <a:r>
              <a:rPr lang="sk-SK" dirty="0">
                <a:latin typeface="Arial Narrow" panose="020B0606020202030204" pitchFamily="34" charset="0"/>
              </a:rPr>
              <a:t> lesom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veľmi pestré rastlinstvo i živočíšstvo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špecifické pre túto oblasť bambusové lesy a panda veľká (</a:t>
            </a:r>
            <a:r>
              <a:rPr lang="sk-SK" dirty="0" err="1">
                <a:latin typeface="Arial Narrow" panose="020B0606020202030204" pitchFamily="34" charset="0"/>
              </a:rPr>
              <a:t>Sečuánska</a:t>
            </a:r>
            <a:r>
              <a:rPr lang="sk-SK" dirty="0">
                <a:latin typeface="Arial Narrow" panose="020B0606020202030204" pitchFamily="34" charset="0"/>
              </a:rPr>
              <a:t> panva)</a:t>
            </a: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498060"/>
            <a:ext cx="10515600" cy="5290929"/>
          </a:xfrm>
        </p:spPr>
        <p:txBody>
          <a:bodyPr>
            <a:normAutofit fontScale="475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východná Čína – jedno z historických civilizačných jadier sveta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už okolo r. 1500 p. n. l. sa začína formovať cisárstvo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rozsiahlejšie zjednotené územia a vznik centralizovaného štátu v 3 stor. p. n. l.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dynastia </a:t>
            </a:r>
            <a:r>
              <a:rPr lang="sk-SK" dirty="0" err="1">
                <a:latin typeface="Arial Narrow" panose="020B0606020202030204" pitchFamily="34" charset="0"/>
              </a:rPr>
              <a:t>Čching</a:t>
            </a:r>
            <a:r>
              <a:rPr lang="sk-SK" dirty="0">
                <a:latin typeface="Arial Narrow" panose="020B0606020202030204" pitchFamily="34" charset="0"/>
              </a:rPr>
              <a:t> – od začiatku formovania cisárstva však musela odolávať nájazdom kočovných Mongolov – budovanie Čínskeho múru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dynastia </a:t>
            </a:r>
            <a:r>
              <a:rPr lang="sk-SK" dirty="0" err="1">
                <a:latin typeface="Arial Narrow" panose="020B0606020202030204" pitchFamily="34" charset="0"/>
              </a:rPr>
              <a:t>Chan</a:t>
            </a:r>
            <a:r>
              <a:rPr lang="sk-SK" dirty="0">
                <a:latin typeface="Arial Narrow" panose="020B0606020202030204" pitchFamily="34" charset="0"/>
              </a:rPr>
              <a:t> – najväčší rozmach (viac v prednáške)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rozvoj </a:t>
            </a:r>
            <a:r>
              <a:rPr lang="sk-SK" dirty="0" err="1">
                <a:latin typeface="Arial Narrow" panose="020B0606020202030204" pitchFamily="34" charset="0"/>
              </a:rPr>
              <a:t>Konfuciánstva</a:t>
            </a:r>
            <a:r>
              <a:rPr lang="sk-SK" dirty="0">
                <a:latin typeface="Arial Narrow" panose="020B0606020202030204" pitchFamily="34" charset="0"/>
              </a:rPr>
              <a:t> a </a:t>
            </a:r>
            <a:r>
              <a:rPr lang="sk-SK" dirty="0" err="1">
                <a:latin typeface="Arial Narrow" panose="020B0606020202030204" pitchFamily="34" charset="0"/>
              </a:rPr>
              <a:t>Taoizmu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formovanie Hodvábnej cesty (2. stor. p. n. l. – 15. stor. n. l.)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zánik v dôsledku rozvoja námorného obchodu od 16. stor. (Portugalci, Španieli), ten samotný však súvisel so zahataním tradičných ciest Osmanskou ríšou</a:t>
            </a:r>
          </a:p>
          <a:p>
            <a:r>
              <a:rPr lang="sk-SK" dirty="0">
                <a:latin typeface="Arial Narrow" panose="020B0606020202030204" pitchFamily="34" charset="0"/>
              </a:rPr>
              <a:t>Kórea – 1. stor. p. n. l. – 7. stor. n. l. – obdobie troch kráľovstiev</a:t>
            </a: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Kogurjo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Päkče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Silla</a:t>
            </a:r>
            <a:r>
              <a:rPr lang="sk-SK" dirty="0">
                <a:latin typeface="Arial Narrow" panose="020B0606020202030204" pitchFamily="34" charset="0"/>
              </a:rPr>
              <a:t> – potom zjednotenie do 1 kráľovstva</a:t>
            </a:r>
          </a:p>
          <a:p>
            <a:r>
              <a:rPr lang="sk-SK" dirty="0">
                <a:latin typeface="Arial Narrow" panose="020B0606020202030204" pitchFamily="34" charset="0"/>
              </a:rPr>
              <a:t>13. stor. – Mongolská ríša – vpády na celé pevninské územie regiónu</a:t>
            </a:r>
          </a:p>
          <a:p>
            <a:r>
              <a:rPr lang="sk-SK" dirty="0">
                <a:latin typeface="Arial Narrow" panose="020B0606020202030204" pitchFamily="34" charset="0"/>
              </a:rPr>
              <a:t>16. stor. – príchod Európanov – Portugalsko (Macao – prvá a zároveň posledná európska kolónia v Ázii)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primárny záujem obchodovanie, nie kolonizácia</a:t>
            </a:r>
          </a:p>
          <a:p>
            <a:r>
              <a:rPr lang="sk-SK" dirty="0">
                <a:latin typeface="Arial Narrow" panose="020B0606020202030204" pitchFamily="34" charset="0"/>
              </a:rPr>
              <a:t>18. stor.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  <a:sym typeface="Wingdings" panose="05000000000000000000" pitchFamily="2" charset="2"/>
              </a:rPr>
              <a:t>Čína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GB" dirty="0" err="1">
                <a:latin typeface="Arial Narrow" panose="020B0606020202030204" pitchFamily="34" charset="0"/>
                <a:sym typeface="Wingdings" panose="05000000000000000000" pitchFamily="2" charset="2"/>
              </a:rPr>
              <a:t>anektuje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 </a:t>
            </a:r>
            <a:r>
              <a:rPr lang="en-GB" dirty="0" err="1">
                <a:latin typeface="Arial Narrow" panose="020B0606020202030204" pitchFamily="34" charset="0"/>
                <a:sym typeface="Wingdings" panose="05000000000000000000" pitchFamily="2" charset="2"/>
              </a:rPr>
              <a:t>Východný</a:t>
            </a:r>
            <a:r>
              <a:rPr lang="en-GB" dirty="0">
                <a:latin typeface="Arial Narrow" panose="020B0606020202030204" pitchFamily="34" charset="0"/>
                <a:sym typeface="Wingdings" panose="05000000000000000000" pitchFamily="2" charset="2"/>
              </a:rPr>
              <a:t> Turkestan</a:t>
            </a:r>
            <a:endParaRPr lang="sk-SK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Spojené kráľovstvo – nákup hodvábu za ópium (Kanton)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 2 ópiové vojny v 19. stor.</a:t>
            </a:r>
            <a:endParaRPr lang="en-GB" dirty="0">
              <a:latin typeface="Arial Narrow" panose="020B0606020202030204" pitchFamily="34" charset="0"/>
              <a:sym typeface="Wingdings" panose="05000000000000000000" pitchFamily="2" charset="2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Japonsko – zjednotené do cisárstva v 6. stor. n. l., no až do 19. stor. veľmi izolované a pomerne zaostalé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rozvoj v 2. polovici 19. stor. – cisár </a:t>
            </a:r>
            <a:r>
              <a:rPr lang="sk-SK" dirty="0" err="1">
                <a:latin typeface="Arial Narrow" panose="020B0606020202030204" pitchFamily="34" charset="0"/>
              </a:rPr>
              <a:t>Meidži</a:t>
            </a:r>
            <a:r>
              <a:rPr lang="sk-SK" dirty="0">
                <a:latin typeface="Arial Narrow" panose="020B0606020202030204" pitchFamily="34" charset="0"/>
              </a:rPr>
              <a:t> zreformoval krajinu, Japonsko sa otvorilo voči Európe, Kórei</a:t>
            </a:r>
          </a:p>
          <a:p>
            <a:r>
              <a:rPr lang="sk-SK" dirty="0">
                <a:latin typeface="Arial Narrow" panose="020B0606020202030204" pitchFamily="34" charset="0"/>
              </a:rPr>
              <a:t>2. svet. vojna – Japonsko na strane Nemecka a Talianska obsadilo Mandžusko, resp. postupne viaceré oblasti v Číne, až po </a:t>
            </a:r>
            <a:r>
              <a:rPr lang="sk-SK" dirty="0" err="1">
                <a:latin typeface="Arial Narrow" panose="020B0606020202030204" pitchFamily="34" charset="0"/>
              </a:rPr>
              <a:t>Fr</a:t>
            </a:r>
            <a:r>
              <a:rPr lang="sk-SK" dirty="0">
                <a:latin typeface="Arial Narrow" panose="020B0606020202030204" pitchFamily="34" charset="0"/>
              </a:rPr>
              <a:t>. Indočínu</a:t>
            </a:r>
          </a:p>
          <a:p>
            <a:pPr lvl="1"/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sk-SK" dirty="0">
                <a:latin typeface="Arial Narrow" panose="020B0606020202030204" pitchFamily="34" charset="0"/>
              </a:rPr>
              <a:t> obchodné embargo zo strany USA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sk-SK" dirty="0">
                <a:latin typeface="Arial Narrow" panose="020B0606020202030204" pitchFamily="34" charset="0"/>
              </a:rPr>
              <a:t> Japonci zbombardovali Pearl </a:t>
            </a:r>
            <a:r>
              <a:rPr lang="sk-SK" dirty="0" err="1">
                <a:latin typeface="Arial Narrow" panose="020B0606020202030204" pitchFamily="34" charset="0"/>
              </a:rPr>
              <a:t>Harbor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>
                <a:latin typeface="Arial Narrow" panose="020B0606020202030204" pitchFamily="34" charset="0"/>
                <a:sym typeface="Wingdings" panose="05000000000000000000" pitchFamily="2" charset="2"/>
              </a:rPr>
              <a:t></a:t>
            </a:r>
            <a:r>
              <a:rPr lang="sk-SK" dirty="0">
                <a:latin typeface="Arial Narrow" panose="020B0606020202030204" pitchFamily="34" charset="0"/>
              </a:rPr>
              <a:t> USA zbombardovali Hirošimu a Nagasaki</a:t>
            </a:r>
          </a:p>
          <a:p>
            <a:r>
              <a:rPr lang="sk-SK" dirty="0">
                <a:latin typeface="Arial Narrow" panose="020B0606020202030204" pitchFamily="34" charset="0"/>
              </a:rPr>
              <a:t>Po 2. svetovej vojne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Japonsko v pôvodnom území, Č</a:t>
            </a:r>
            <a:r>
              <a:rPr lang="en-GB" dirty="0">
                <a:latin typeface="Arial Narrow" panose="020B0606020202030204" pitchFamily="34" charset="0"/>
              </a:rPr>
              <a:t>í</a:t>
            </a:r>
            <a:r>
              <a:rPr lang="sk-SK" dirty="0">
                <a:latin typeface="Arial Narrow" panose="020B0606020202030204" pitchFamily="34" charset="0"/>
              </a:rPr>
              <a:t>na v pôvodnom území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séria komunistických prevratov, rozdelenie Kórei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po komunistickom prevrate Čína v r. 1950 anektuje Tibet; opätovne ovláda Východný </a:t>
            </a:r>
            <a:r>
              <a:rPr lang="sk-SK" dirty="0" err="1">
                <a:latin typeface="Arial Narrow" panose="020B0606020202030204" pitchFamily="34" charset="0"/>
              </a:rPr>
              <a:t>Turkestan</a:t>
            </a:r>
            <a:r>
              <a:rPr lang="sk-SK" dirty="0">
                <a:latin typeface="Arial Narrow" panose="020B0606020202030204" pitchFamily="34" charset="0"/>
              </a:rPr>
              <a:t>; na Taiwane ostáva „zachovaná“ Čínska republika</a:t>
            </a:r>
          </a:p>
          <a:p>
            <a:r>
              <a:rPr lang="sk-SK" dirty="0">
                <a:latin typeface="Arial Narrow" panose="020B0606020202030204" pitchFamily="34" charset="0"/>
              </a:rPr>
              <a:t>90. r. 20. stor. – Hongkong (1997) a Macao (1999) sa stávajú súčasťou Činy – za predpokladu garancie značnej autonómie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48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478604"/>
            <a:ext cx="10785389" cy="5379396"/>
          </a:xfrm>
        </p:spPr>
        <p:txBody>
          <a:bodyPr>
            <a:normAutofit fontScale="850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zbrojenie KĽDR – medzinárodné embargá, tlak na Čínu – najväčšieho obchodného partnera</a:t>
            </a:r>
          </a:p>
          <a:p>
            <a:r>
              <a:rPr lang="sk-SK" dirty="0">
                <a:latin typeface="Arial Narrow" panose="020B0606020202030204" pitchFamily="34" charset="0"/>
              </a:rPr>
              <a:t>potláčanie ľudských práv v Číne – časté výčitky západu, avšak vďaka moci čínskej ekonomiky, zväčša len formálne</a:t>
            </a:r>
          </a:p>
          <a:p>
            <a:r>
              <a:rPr lang="sk-SK" dirty="0">
                <a:latin typeface="Arial Narrow" panose="020B0606020202030204" pitchFamily="34" charset="0"/>
              </a:rPr>
              <a:t>medzinárodné spory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KĽDR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Kórejská republika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Čínska ľudová republika (pevnina)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Čínska republika (Taiwan)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Taiwan medzinárodne neuznaný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Čína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viaceré krajiny V a JV Ázie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Čína buduje ostrovy v Juhočínskom mori – rozširovanie výsostných vôd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Rusko </a:t>
            </a:r>
            <a:r>
              <a:rPr lang="sk-SK" dirty="0" err="1">
                <a:latin typeface="Arial Narrow" panose="020B0606020202030204" pitchFamily="34" charset="0"/>
              </a:rPr>
              <a:t>vs</a:t>
            </a:r>
            <a:r>
              <a:rPr lang="sk-SK" dirty="0">
                <a:latin typeface="Arial Narrow" panose="020B0606020202030204" pitchFamily="34" charset="0"/>
              </a:rPr>
              <a:t>. Japonsko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spor o Kurilské ostrovy</a:t>
            </a:r>
          </a:p>
          <a:p>
            <a:pPr lvl="8"/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vnútroštátne spory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Čína 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separatizmus v Tibete</a:t>
            </a:r>
          </a:p>
          <a:p>
            <a:pPr lvl="2"/>
            <a:r>
              <a:rPr lang="sk-SK" dirty="0" err="1">
                <a:latin typeface="Arial Narrow" panose="020B0606020202030204" pitchFamily="34" charset="0"/>
              </a:rPr>
              <a:t>počínšťovanie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ujgurských</a:t>
            </a:r>
            <a:r>
              <a:rPr lang="sk-SK" dirty="0">
                <a:latin typeface="Arial Narrow" panose="020B0606020202030204" pitchFamily="34" charset="0"/>
              </a:rPr>
              <a:t> oblastí/genocída </a:t>
            </a:r>
            <a:r>
              <a:rPr lang="sk-SK" dirty="0" err="1">
                <a:latin typeface="Arial Narrow" panose="020B0606020202030204" pitchFamily="34" charset="0"/>
              </a:rPr>
              <a:t>Ujgurov</a:t>
            </a:r>
            <a:r>
              <a:rPr lang="sk-SK" dirty="0">
                <a:latin typeface="Arial Narrow" panose="020B0606020202030204" pitchFamily="34" charset="0"/>
              </a:rPr>
              <a:t> – nepokoje v </a:t>
            </a:r>
            <a:r>
              <a:rPr lang="sk-SK" dirty="0" err="1">
                <a:latin typeface="Arial Narrow" panose="020B0606020202030204" pitchFamily="34" charset="0"/>
              </a:rPr>
              <a:t>Ujgurskej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atonómnej</a:t>
            </a:r>
            <a:r>
              <a:rPr lang="sk-SK" dirty="0">
                <a:latin typeface="Arial Narrow" panose="020B0606020202030204" pitchFamily="34" charset="0"/>
              </a:rPr>
              <a:t> oblasti</a:t>
            </a:r>
            <a:r>
              <a:rPr lang="en-GB" dirty="0">
                <a:latin typeface="Arial Narrow" panose="020B0606020202030204" pitchFamily="34" charset="0"/>
              </a:rPr>
              <a:t> Sin </a:t>
            </a:r>
            <a:r>
              <a:rPr lang="en-GB" dirty="0" err="1">
                <a:latin typeface="Arial Narrow" panose="020B0606020202030204" pitchFamily="34" charset="0"/>
              </a:rPr>
              <a:t>ťiang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bývalý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východný</a:t>
            </a:r>
            <a:r>
              <a:rPr lang="en-GB" dirty="0">
                <a:latin typeface="Arial Narrow" panose="020B0606020202030204" pitchFamily="34" charset="0"/>
              </a:rPr>
              <a:t> Turkestan)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Hongkong – snaha presadiť čínsku administratívu napriek garantovanej autonómii, rozsiahle protesty a nepokoje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nateraz potlačené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44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Počet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Čína 1,4 mld., Japonsko 130 mil.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Južná Kórea 50 mil., Severná K. 25 mil., Mongolsko 3,2 mil.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najväčšie mestá: Tokio (15/38), Šanghaj (25), Peking (20), </a:t>
            </a:r>
            <a:r>
              <a:rPr lang="sk-SK" dirty="0" err="1">
                <a:latin typeface="Arial Narrow" panose="020B0606020202030204" pitchFamily="34" charset="0"/>
              </a:rPr>
              <a:t>Tan-Jin</a:t>
            </a:r>
            <a:r>
              <a:rPr lang="sk-SK" dirty="0">
                <a:latin typeface="Arial Narrow" panose="020B0606020202030204" pitchFamily="34" charset="0"/>
              </a:rPr>
              <a:t>, Kanton (13), Šen-čen, Soul (10)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prudký rast miery urbanizácie, avšak v Číne je ešte stále len okolo 50 %</a:t>
            </a: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obyvateľstvo koncentrované na východnom pobreží a v priľahlých nížinách a </a:t>
            </a:r>
            <a:br>
              <a:rPr lang="en-GB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v ostrovnej časti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vnútrozemie veľmi riedko zaľudnené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5" name="Obrázok 4" descr="Obrázok, na ktorom je text, mapa, atlas&#10;&#10;Automaticky generovaný popis">
            <a:extLst>
              <a:ext uri="{FF2B5EF4-FFF2-40B4-BE49-F238E27FC236}">
                <a16:creationId xmlns:a16="http://schemas.microsoft.com/office/drawing/2014/main" id="{B18B01F8-44DD-B6F5-0D1B-9055496989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601" y="273311"/>
            <a:ext cx="193357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2568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2055</Words>
  <Application>Microsoft Office PowerPoint</Application>
  <PresentationFormat>Širokouhlá</PresentationFormat>
  <Paragraphs>185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8" baseType="lpstr">
      <vt:lpstr>Arial</vt:lpstr>
      <vt:lpstr>Arial Narrow</vt:lpstr>
      <vt:lpstr>Calibri</vt:lpstr>
      <vt:lpstr>Calibri Light</vt:lpstr>
      <vt:lpstr>Motív Office</vt:lpstr>
      <vt:lpstr>Regióny v rámci Ázie</vt:lpstr>
      <vt:lpstr>Poloha</vt:lpstr>
      <vt:lpstr>Horizontálna a vertikálna členitosť</vt:lpstr>
      <vt:lpstr>Vodstvo</vt:lpstr>
      <vt:lpstr>Klíma a charakter krajiny </vt:lpstr>
      <vt:lpstr>Rastlinstvo a živočíštvo </vt:lpstr>
      <vt:lpstr>História a geopolitická charakteristika</vt:lpstr>
      <vt:lpstr>História a geopolitická charakteristika</vt:lpstr>
      <vt:lpstr>Obyvateľstvo</vt:lpstr>
      <vt:lpstr>Obyvateľstvo</vt:lpstr>
      <vt:lpstr>Obyvateľstvo</vt:lpstr>
      <vt:lpstr>Hospodárstvo</vt:lpstr>
      <vt:lpstr>Hospodárstvo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Regióny v rámci Ázie</dc:title>
  <dc:creator>PC_Novotny</dc:creator>
  <cp:lastModifiedBy>Reviewer</cp:lastModifiedBy>
  <cp:revision>32</cp:revision>
  <dcterms:created xsi:type="dcterms:W3CDTF">2017-11-20T17:17:37Z</dcterms:created>
  <dcterms:modified xsi:type="dcterms:W3CDTF">2025-12-08T12:10:27Z</dcterms:modified>
</cp:coreProperties>
</file>