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13" autoAdjust="0"/>
  </p:normalViewPr>
  <p:slideViewPr>
    <p:cSldViewPr snapToGrid="0">
      <p:cViewPr varScale="1">
        <p:scale>
          <a:sx n="158" d="100"/>
          <a:sy n="158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2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BFBC-E320-4928-89A6-726BE3D2F448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Regióny</a:t>
            </a:r>
            <a:r>
              <a:rPr lang="en-GB" dirty="0"/>
              <a:t>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Ázie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63762" y="3602037"/>
            <a:ext cx="4786184" cy="25598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Juhovýchodná</a:t>
            </a:r>
            <a:r>
              <a:rPr lang="en-GB" dirty="0"/>
              <a:t> </a:t>
            </a:r>
            <a:r>
              <a:rPr lang="en-GB" dirty="0" err="1"/>
              <a:t>Ázia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80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r>
              <a:rPr lang="sk-SK" dirty="0"/>
              <a:t> (viď prednášky)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043" y="1587260"/>
            <a:ext cx="11804822" cy="527074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Počet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rozmiestnenie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najľudnatejšie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štáty</a:t>
            </a:r>
            <a:r>
              <a:rPr lang="sk-SK" dirty="0">
                <a:latin typeface="Arial Narrow" panose="020B0606020202030204" pitchFamily="34" charset="0"/>
              </a:rPr>
              <a:t> (Indonézia, zároveň štát s najväčším počtom moslimov na svete; Filipíny, zároveň najväčší kresťanský štát v Ázii)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vzhľadom na veľkú časť povrchu pokrytú pralesmi, hustota zaľudnenia nie je v priemere veľká, ale je veľmi nerovnomerná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extrémne vysoká je v deltách Iravadi, Mekongu, na ostrove Jáva, východné pobrežie Vietnamu, juh Malajského polostrova (Kuala Lumpur, Singapur), Filipíny – najmä Luzon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najväčšie mestá: Jakarta (10/30 mil.), Bangkok (8/15), Hočiminovo mesto (</a:t>
            </a:r>
            <a:r>
              <a:rPr lang="sk-SK" dirty="0" err="1">
                <a:latin typeface="Arial Narrow" panose="020B0606020202030204" pitchFamily="34" charset="0"/>
              </a:rPr>
              <a:t>Saigon</a:t>
            </a:r>
            <a:r>
              <a:rPr lang="sk-SK" dirty="0">
                <a:latin typeface="Arial Narrow" panose="020B0606020202030204" pitchFamily="34" charset="0"/>
              </a:rPr>
              <a:t> – 8), Hanoj (7), Singapur (6), Rangún (5), Kuala Lumpur (2/7), </a:t>
            </a:r>
            <a:r>
              <a:rPr lang="sk-SK" dirty="0" err="1">
                <a:latin typeface="Arial Narrow" panose="020B0606020202030204" pitchFamily="34" charset="0"/>
              </a:rPr>
              <a:t>Manilla</a:t>
            </a:r>
            <a:r>
              <a:rPr lang="sk-SK" dirty="0">
                <a:latin typeface="Arial Narrow" panose="020B0606020202030204" pitchFamily="34" charset="0"/>
              </a:rPr>
              <a:t> (2/12)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Dynamika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pomerne vysoký prirodzený prírastok, vo všeobecnosti mierny migračný úbytok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Štruktúra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rasová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etnická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pevnine prevládajú </a:t>
            </a:r>
            <a:r>
              <a:rPr lang="sk-SK" dirty="0" err="1">
                <a:latin typeface="Arial Narrow" panose="020B0606020202030204" pitchFamily="34" charset="0"/>
              </a:rPr>
              <a:t>mongoloidi</a:t>
            </a:r>
            <a:r>
              <a:rPr lang="sk-SK" dirty="0">
                <a:latin typeface="Arial Narrow" panose="020B0606020202030204" pitchFamily="34" charset="0"/>
              </a:rPr>
              <a:t>, v ostrovnej časti skôr ekvatoriálna rasa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jazyková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pevnine sino-tibetská (</a:t>
            </a:r>
            <a:r>
              <a:rPr lang="sk-SK" dirty="0" err="1">
                <a:latin typeface="Arial Narrow" panose="020B0606020202030204" pitchFamily="34" charset="0"/>
              </a:rPr>
              <a:t>tibeto-barmské</a:t>
            </a:r>
            <a:r>
              <a:rPr lang="sk-SK" dirty="0">
                <a:latin typeface="Arial Narrow" panose="020B0606020202030204" pitchFamily="34" charset="0"/>
              </a:rPr>
              <a:t>), v ostrovnej (a východnej časti pevniny) </a:t>
            </a:r>
            <a:r>
              <a:rPr lang="sk-SK" dirty="0" err="1">
                <a:latin typeface="Arial Narrow" panose="020B0606020202030204" pitchFamily="34" charset="0"/>
              </a:rPr>
              <a:t>austroázijská</a:t>
            </a:r>
            <a:r>
              <a:rPr lang="sk-SK" dirty="0">
                <a:latin typeface="Arial Narrow" panose="020B0606020202030204" pitchFamily="34" charset="0"/>
              </a:rPr>
              <a:t> j. rodina, v ostrovnej časti v rámci nej austronézske jazyky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dorozumievanie často aj pomocou jazykov kolonizátorov, na Filipínach, V. Timore a Malajzii ide aj o úradné jazyky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náboženská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pevnine dominuje budhizmus, v polostrovnej a ostrovnej časti islam, avšak viacero výnimiek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V. Timor, Filipíny – Kresťanstvo, Bali – hinduizmus, vo Viet</a:t>
            </a:r>
            <a:r>
              <a:rPr lang="en-GB" dirty="0">
                <a:latin typeface="Arial Narrow" panose="020B0606020202030204" pitchFamily="34" charset="0"/>
              </a:rPr>
              <a:t>n</a:t>
            </a:r>
            <a:r>
              <a:rPr lang="sk-SK" dirty="0" err="1">
                <a:latin typeface="Arial Narrow" panose="020B0606020202030204" pitchFamily="34" charset="0"/>
              </a:rPr>
              <a:t>ame</a:t>
            </a:r>
            <a:r>
              <a:rPr lang="sk-SK" dirty="0">
                <a:latin typeface="Arial Narrow" panose="020B0606020202030204" pitchFamily="34" charset="0"/>
              </a:rPr>
              <a:t> či Malajzii aj značný podiel kresťanov, aj keď Vietnam je de jure ateistický/</a:t>
            </a:r>
            <a:r>
              <a:rPr lang="sk-SK" dirty="0" err="1">
                <a:latin typeface="Arial Narrow" panose="020B0606020202030204" pitchFamily="34" charset="0"/>
              </a:rPr>
              <a:t>bezkonfesný</a:t>
            </a:r>
            <a:r>
              <a:rPr lang="sk-SK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02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17387"/>
            <a:ext cx="11353800" cy="4351338"/>
          </a:xfrm>
        </p:spPr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vo všeobecnosti zaostalý región, avšak úroveň hospodárstva je veľmi rozmanitá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vo všeobecnosti stabilizované ekonomiky a dlhodobý rast (Malajzia, Singapur, Thajsko – nové ázijské tigre)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minulosti kľúčový význam poľnohospodárstva (rastlinné – ryža, palma olejová), 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v posledných desaťročiach rastie význam priemyslu a služieb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veľké príjmy z predaja ropy – Brunej, Malajzia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zahraničné investície z Japonska, Južnej Kórey, Číny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lacná a kvalifikovaná pracovná sila – textilný priemysel, jednoduchšie strojárstvo 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Vietnam, ale aj ďalšie krajiny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cestovný ruch – Thajsko (10. </a:t>
            </a:r>
            <a:r>
              <a:rPr lang="sk-SK" dirty="0" err="1">
                <a:latin typeface="Arial Narrow" panose="020B0606020202030204" pitchFamily="34" charset="0"/>
              </a:rPr>
              <a:t>najnavštev</a:t>
            </a:r>
            <a:r>
              <a:rPr lang="sk-SK" dirty="0">
                <a:latin typeface="Arial Narrow" panose="020B0606020202030204" pitchFamily="34" charset="0"/>
              </a:rPr>
              <a:t>. krajina sveta s relatívne veľkými príjmami z CR)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ďalšie destinácie: Bali, </a:t>
            </a:r>
            <a:r>
              <a:rPr lang="sk-SK" dirty="0" err="1">
                <a:latin typeface="Arial Narrow" panose="020B0606020202030204" pitchFamily="34" charset="0"/>
              </a:rPr>
              <a:t>Angkor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Wat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Borobudur</a:t>
            </a:r>
            <a:r>
              <a:rPr lang="sk-SK" dirty="0">
                <a:latin typeface="Arial Narrow" panose="020B0606020202030204" pitchFamily="34" charset="0"/>
              </a:rPr>
              <a:t>, Hočiminovo mesto, </a:t>
            </a:r>
            <a:r>
              <a:rPr lang="sk-SK" dirty="0" err="1">
                <a:latin typeface="Arial Narrow" panose="020B0606020202030204" pitchFamily="34" charset="0"/>
              </a:rPr>
              <a:t>Manilla</a:t>
            </a:r>
            <a:r>
              <a:rPr lang="sk-SK" dirty="0">
                <a:latin typeface="Arial Narrow" panose="020B0606020202030204" pitchFamily="34" charset="0"/>
              </a:rPr>
              <a:t>...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1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847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najväčšia ekonomika – Indonézia (5. najväčšia v Ázii)</a:t>
            </a:r>
          </a:p>
          <a:p>
            <a:r>
              <a:rPr lang="sk-SK" dirty="0">
                <a:latin typeface="Arial Narrow" panose="020B0606020202030204" pitchFamily="34" charset="0"/>
              </a:rPr>
              <a:t>najchudobnejšie krajiny (najnižší HDP PPP per </a:t>
            </a:r>
            <a:r>
              <a:rPr lang="sk-SK" dirty="0" err="1">
                <a:latin typeface="Arial Narrow" panose="020B0606020202030204" pitchFamily="34" charset="0"/>
              </a:rPr>
              <a:t>capita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Kambodža, V. Timor, Laos, Mjanmarsko</a:t>
            </a:r>
          </a:p>
          <a:p>
            <a:r>
              <a:rPr lang="sk-SK" dirty="0">
                <a:latin typeface="Arial Narrow" panose="020B0606020202030204" pitchFamily="34" charset="0"/>
              </a:rPr>
              <a:t>pod celosvetovým priemerom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Vietnam, Filipíny, Indonézia</a:t>
            </a:r>
          </a:p>
          <a:p>
            <a:r>
              <a:rPr lang="sk-SK" dirty="0">
                <a:latin typeface="Arial Narrow" panose="020B0606020202030204" pitchFamily="34" charset="0"/>
              </a:rPr>
              <a:t>cca celosvetový priemer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Thajsko</a:t>
            </a:r>
          </a:p>
          <a:p>
            <a:r>
              <a:rPr lang="sk-SK" dirty="0">
                <a:latin typeface="Arial Narrow" panose="020B0606020202030204" pitchFamily="34" charset="0"/>
              </a:rPr>
              <a:t>nad celosvetovým priemerom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Malajzia</a:t>
            </a:r>
          </a:p>
          <a:p>
            <a:r>
              <a:rPr lang="sk-SK" dirty="0">
                <a:latin typeface="Arial Narrow" panose="020B0606020202030204" pitchFamily="34" charset="0"/>
              </a:rPr>
              <a:t>najbohatšie krajiny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Singapur, Brunej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133" y="31727"/>
            <a:ext cx="1960572" cy="224792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133" y="2302324"/>
            <a:ext cx="1960572" cy="225735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133" y="4605031"/>
            <a:ext cx="1960572" cy="222819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483470" y="45522"/>
            <a:ext cx="267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Príklady štruktúry exportu</a:t>
            </a:r>
            <a:endParaRPr lang="en-GB" dirty="0"/>
          </a:p>
        </p:txBody>
      </p:sp>
      <p:sp>
        <p:nvSpPr>
          <p:cNvPr id="8" name="BlokTextu 7"/>
          <p:cNvSpPr txBox="1"/>
          <p:nvPr/>
        </p:nvSpPr>
        <p:spPr>
          <a:xfrm rot="16200000">
            <a:off x="9173478" y="2976918"/>
            <a:ext cx="160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Malajzia</a:t>
            </a:r>
            <a:endParaRPr lang="en-GB" dirty="0"/>
          </a:p>
        </p:txBody>
      </p:sp>
      <p:sp>
        <p:nvSpPr>
          <p:cNvPr id="9" name="BlokTextu 8"/>
          <p:cNvSpPr txBox="1"/>
          <p:nvPr/>
        </p:nvSpPr>
        <p:spPr>
          <a:xfrm rot="16200000">
            <a:off x="9425531" y="733394"/>
            <a:ext cx="110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Brunej</a:t>
            </a:r>
            <a:endParaRPr lang="en-GB" dirty="0"/>
          </a:p>
        </p:txBody>
      </p:sp>
      <p:sp>
        <p:nvSpPr>
          <p:cNvPr id="10" name="BlokTextu 9"/>
          <p:cNvSpPr txBox="1"/>
          <p:nvPr/>
        </p:nvSpPr>
        <p:spPr>
          <a:xfrm rot="16200000">
            <a:off x="9273584" y="5656208"/>
            <a:ext cx="140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Kambodža</a:t>
            </a:r>
            <a:endParaRPr lang="en-GB" dirty="0"/>
          </a:p>
        </p:txBody>
      </p:sp>
      <p:pic>
        <p:nvPicPr>
          <p:cNvPr id="12" name="Obrázok 11" descr="Obrázok, na ktorom je text, mapa, snímka obrazovky&#10;&#10;Obsah vygenerovaný pomocou AI môže byť nesprávny.">
            <a:extLst>
              <a:ext uri="{FF2B5EF4-FFF2-40B4-BE49-F238E27FC236}">
                <a16:creationId xmlns:a16="http://schemas.microsoft.com/office/drawing/2014/main" id="{7F3BC423-D844-FB54-C178-5ECD5AEA6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7" y="2737833"/>
            <a:ext cx="3266059" cy="40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Poloha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na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zemeguli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voči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iným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kontitentom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Zadná India + priľahlé ostrovné pásmo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súčasť Tichooceánskeho ohňového kruhu (časté zemetrasenia, vulkanická činnosť)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geopoliticky strategická oblasť medzi dvoma rastúcimi ázijskými veľmocami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Čínou a Indiou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ohraničenie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ostrovná časť – plynulý prechod medzi Áziou a Oceániou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hranica – </a:t>
            </a:r>
            <a:r>
              <a:rPr lang="sk-SK" dirty="0" err="1">
                <a:latin typeface="Arial Narrow" panose="020B0606020202030204" pitchFamily="34" charset="0"/>
              </a:rPr>
              <a:t>Wallaceova</a:t>
            </a:r>
            <a:r>
              <a:rPr lang="sk-SK" dirty="0">
                <a:latin typeface="Arial Narrow" panose="020B0606020202030204" pitchFamily="34" charset="0"/>
              </a:rPr>
              <a:t> línia – bez ohľadu na hranice štátov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 západe </a:t>
            </a:r>
            <a:r>
              <a:rPr lang="sk-SK" dirty="0" err="1">
                <a:latin typeface="Arial Narrow" panose="020B0606020202030204" pitchFamily="34" charset="0"/>
              </a:rPr>
              <a:t>Arakanské</a:t>
            </a:r>
            <a:r>
              <a:rPr lang="sk-SK" dirty="0">
                <a:latin typeface="Arial Narrow" panose="020B0606020202030204" pitchFamily="34" charset="0"/>
              </a:rPr>
              <a:t> vrchy – bariéra – hranica medzi </a:t>
            </a:r>
            <a:r>
              <a:rPr lang="sk-SK" dirty="0" err="1">
                <a:latin typeface="Arial Narrow" panose="020B0606020202030204" pitchFamily="34" charset="0"/>
              </a:rPr>
              <a:t>europoidnou</a:t>
            </a:r>
            <a:r>
              <a:rPr lang="sk-SK" dirty="0">
                <a:latin typeface="Arial Narrow" panose="020B0606020202030204" pitchFamily="34" charset="0"/>
              </a:rPr>
              <a:t> a </a:t>
            </a:r>
            <a:r>
              <a:rPr lang="sk-SK" dirty="0" err="1">
                <a:latin typeface="Arial Narrow" panose="020B0606020202030204" pitchFamily="34" charset="0"/>
              </a:rPr>
              <a:t>mongoloidnou</a:t>
            </a:r>
            <a:r>
              <a:rPr lang="sk-SK" dirty="0">
                <a:latin typeface="Arial Narrow" panose="020B0606020202030204" pitchFamily="34" charset="0"/>
              </a:rPr>
              <a:t>/ekvatoriálnou rasou; resp. medzi jazykovými rodinami i náboženstvami</a:t>
            </a:r>
          </a:p>
          <a:p>
            <a:pPr lvl="1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8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854" cy="1325563"/>
          </a:xfrm>
        </p:spPr>
        <p:txBody>
          <a:bodyPr/>
          <a:lstStyle/>
          <a:p>
            <a:r>
              <a:rPr lang="sk-SK" dirty="0"/>
              <a:t>vertikálna</a:t>
            </a:r>
            <a:r>
              <a:rPr lang="en-GB" dirty="0"/>
              <a:t> </a:t>
            </a:r>
            <a:r>
              <a:rPr lang="sk-SK" dirty="0"/>
              <a:t>a horizontálna členitosť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0746" y="1825625"/>
            <a:ext cx="10843054" cy="4351338"/>
          </a:xfrm>
        </p:spPr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hornatý najmä sever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blízkosti čínskych hraníc, najmä na severe Mjanmarska (tu až takmer do 6000 m n. m.)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hornaté aj niektoré ostrovy (Puncak Jaya, západná časť Novej Guiney – do 5000 m n. m.)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východné pobrežie (Vietnam – </a:t>
            </a:r>
            <a:r>
              <a:rPr lang="sk-SK" dirty="0" err="1">
                <a:latin typeface="Arial Narrow" panose="020B0606020202030204" pitchFamily="34" charset="0"/>
              </a:rPr>
              <a:t>Annamské</a:t>
            </a:r>
            <a:r>
              <a:rPr lang="sk-SK" dirty="0">
                <a:latin typeface="Arial Narrow" panose="020B0606020202030204" pitchFamily="34" charset="0"/>
              </a:rPr>
              <a:t> vrchy – cez 3000 m n. m.)</a:t>
            </a:r>
          </a:p>
          <a:p>
            <a:r>
              <a:rPr lang="sk-SK" dirty="0">
                <a:latin typeface="Arial Narrow" panose="020B0606020202030204" pitchFamily="34" charset="0"/>
              </a:rPr>
              <a:t>nížinaté pobrežie, dôležité údolia a delty Mekongu a </a:t>
            </a:r>
            <a:r>
              <a:rPr lang="sk-SK" dirty="0" err="1">
                <a:latin typeface="Arial Narrow" panose="020B0606020202030204" pitchFamily="34" charset="0"/>
              </a:rPr>
              <a:t>Iravádí</a:t>
            </a:r>
            <a:endParaRPr lang="sk-SK" dirty="0">
              <a:latin typeface="Arial Narrow" panose="020B0606020202030204" pitchFamily="34" charset="0"/>
            </a:endParaRP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polostrovy, ostrovy, súostrovia</a:t>
            </a:r>
          </a:p>
          <a:p>
            <a:endParaRPr 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3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Vodstvo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3054" cy="4351338"/>
          </a:xfrm>
        </p:spPr>
        <p:txBody>
          <a:bodyPr/>
          <a:lstStyle/>
          <a:p>
            <a:r>
              <a:rPr lang="en-GB" dirty="0" err="1">
                <a:latin typeface="Arial Narrow" panose="020B0606020202030204" pitchFamily="34" charset="0"/>
              </a:rPr>
              <a:t>rieky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tejto oblasti majú typický </a:t>
            </a:r>
            <a:r>
              <a:rPr lang="sk-SK" dirty="0" err="1">
                <a:latin typeface="Arial Narrow" panose="020B0606020202030204" pitchFamily="34" charset="0"/>
              </a:rPr>
              <a:t>monzúnový</a:t>
            </a:r>
            <a:r>
              <a:rPr lang="sk-SK" dirty="0">
                <a:latin typeface="Arial Narrow" panose="020B0606020202030204" pitchFamily="34" charset="0"/>
              </a:rPr>
              <a:t> vodný režim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hoci najväčšie veľtoky pramenia v Himalájach (</a:t>
            </a:r>
            <a:r>
              <a:rPr lang="sk-SK" dirty="0" err="1">
                <a:latin typeface="Arial Narrow" panose="020B0606020202030204" pitchFamily="34" charset="0"/>
              </a:rPr>
              <a:t>Iravádi</a:t>
            </a:r>
            <a:r>
              <a:rPr lang="sk-SK" dirty="0">
                <a:latin typeface="Arial Narrow" panose="020B0606020202030204" pitchFamily="34" charset="0"/>
              </a:rPr>
              <a:t>), resp. na Tibetskej náhornej plošine (Mekong), a teda na hornom toku majú ľadovcový až snehovo-dažďový režim odtoku</a:t>
            </a:r>
          </a:p>
          <a:p>
            <a:pPr lvl="1"/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úmorie</a:t>
            </a:r>
            <a:r>
              <a:rPr lang="sk-SK" dirty="0">
                <a:latin typeface="Arial Narrow" panose="020B0606020202030204" pitchFamily="34" charset="0"/>
              </a:rPr>
              <a:t> Tichého oceánu – Mekong + </a:t>
            </a:r>
            <a:r>
              <a:rPr lang="sk-SK" dirty="0" err="1">
                <a:latin typeface="Arial Narrow" panose="020B0606020202030204" pitchFamily="34" charset="0"/>
              </a:rPr>
              <a:t>Tonle</a:t>
            </a:r>
            <a:r>
              <a:rPr lang="sk-SK" dirty="0">
                <a:latin typeface="Arial Narrow" panose="020B0606020202030204" pitchFamily="34" charset="0"/>
              </a:rPr>
              <a:t> Sap – Juhočínske more (Thajský z.)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úmorie</a:t>
            </a:r>
            <a:r>
              <a:rPr lang="sk-SK" dirty="0">
                <a:latin typeface="Arial Narrow" panose="020B0606020202030204" pitchFamily="34" charset="0"/>
              </a:rPr>
              <a:t> Indického oceánu – </a:t>
            </a:r>
            <a:r>
              <a:rPr lang="sk-SK" dirty="0" err="1">
                <a:latin typeface="Arial Narrow" panose="020B0606020202030204" pitchFamily="34" charset="0"/>
              </a:rPr>
              <a:t>Iravádi</a:t>
            </a:r>
            <a:r>
              <a:rPr lang="sk-SK" dirty="0">
                <a:latin typeface="Arial Narrow" panose="020B0606020202030204" pitchFamily="34" charset="0"/>
              </a:rPr>
              <a:t> – Andamanské more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jazerá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Tonle</a:t>
            </a:r>
            <a:r>
              <a:rPr lang="sk-SK" dirty="0">
                <a:latin typeface="Arial Narrow" panose="020B0606020202030204" pitchFamily="34" charset="0"/>
              </a:rPr>
              <a:t> Sap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5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Klíma</a:t>
            </a:r>
            <a:r>
              <a:rPr lang="en-GB" dirty="0"/>
              <a:t> a </a:t>
            </a:r>
            <a:r>
              <a:rPr lang="en-GB" dirty="0" err="1"/>
              <a:t>charakter</a:t>
            </a:r>
            <a:r>
              <a:rPr lang="en-GB" dirty="0"/>
              <a:t> </a:t>
            </a:r>
            <a:r>
              <a:rPr lang="en-GB" dirty="0" err="1"/>
              <a:t>krajiny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ovplyvňujú ju najmä – geografická šírka a monzún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pevninská časť </a:t>
            </a:r>
            <a:r>
              <a:rPr lang="sk-SK" dirty="0" err="1">
                <a:latin typeface="Arial Narrow" panose="020B0606020202030204" pitchFamily="34" charset="0"/>
              </a:rPr>
              <a:t>subekvatoriálna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ostrovná ekvatoriálna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časté tropické cyklóny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tajfún, </a:t>
            </a:r>
            <a:r>
              <a:rPr lang="sk-SK" dirty="0" err="1">
                <a:latin typeface="Arial Narrow" panose="020B0606020202030204" pitchFamily="34" charset="0"/>
              </a:rPr>
              <a:t>bagio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relatívne vysoká teplota vody v oceáne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stúpavé vertikálne pohyby vzduchu</a:t>
            </a:r>
          </a:p>
          <a:p>
            <a:pPr lvl="2"/>
            <a:r>
              <a:rPr lang="sk-SK" dirty="0" err="1">
                <a:latin typeface="Arial Narrow" panose="020B0606020202030204" pitchFamily="34" charset="0"/>
              </a:rPr>
              <a:t>Coriolisová</a:t>
            </a:r>
            <a:r>
              <a:rPr lang="sk-SK" dirty="0">
                <a:latin typeface="Arial Narrow" panose="020B0606020202030204" pitchFamily="34" charset="0"/>
              </a:rPr>
              <a:t> sila 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4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Rastlinstvo</a:t>
            </a:r>
            <a:r>
              <a:rPr lang="en-GB" dirty="0"/>
              <a:t> a </a:t>
            </a:r>
            <a:r>
              <a:rPr lang="en-GB" dirty="0" err="1"/>
              <a:t>živočíštvo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0273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zaradenie</a:t>
            </a:r>
            <a:r>
              <a:rPr lang="en-GB" dirty="0">
                <a:latin typeface="Arial Narrow" panose="020B0606020202030204" pitchFamily="34" charset="0"/>
              </a:rPr>
              <a:t> do </a:t>
            </a:r>
            <a:r>
              <a:rPr lang="en-GB" dirty="0" err="1">
                <a:latin typeface="Arial Narrow" panose="020B0606020202030204" pitchFamily="34" charset="0"/>
              </a:rPr>
              <a:t>zoogeografických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fytogeografických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oblastí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paleotropická</a:t>
            </a:r>
            <a:r>
              <a:rPr lang="sk-SK" dirty="0">
                <a:latin typeface="Arial Narrow" panose="020B0606020202030204" pitchFamily="34" charset="0"/>
              </a:rPr>
              <a:t> (aj zoo aj </a:t>
            </a:r>
            <a:r>
              <a:rPr lang="sk-SK" dirty="0" err="1">
                <a:latin typeface="Arial Narrow" panose="020B0606020202030204" pitchFamily="34" charset="0"/>
              </a:rPr>
              <a:t>fyto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rastlinstvo aj živočíšstvo veľmi </a:t>
            </a:r>
            <a:r>
              <a:rPr lang="sk-SK" dirty="0" err="1">
                <a:latin typeface="Arial Narrow" panose="020B0606020202030204" pitchFamily="34" charset="0"/>
              </a:rPr>
              <a:t>pestr</a:t>
            </a:r>
            <a:r>
              <a:rPr lang="en-GB" dirty="0">
                <a:latin typeface="Arial Narrow" panose="020B0606020202030204" pitchFamily="34" charset="0"/>
              </a:rPr>
              <a:t>é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rozdiely medzi pevninskou a ostrovnou časťou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živočístvo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pevnina: slon indický, tiger </a:t>
            </a:r>
            <a:r>
              <a:rPr lang="sk-SK" dirty="0" err="1">
                <a:latin typeface="Arial Narrow" panose="020B0606020202030204" pitchFamily="34" charset="0"/>
              </a:rPr>
              <a:t>indočínsky</a:t>
            </a:r>
            <a:r>
              <a:rPr lang="sk-SK" dirty="0">
                <a:latin typeface="Arial Narrow" panose="020B0606020202030204" pitchFamily="34" charset="0"/>
              </a:rPr>
              <a:t>, tapír, plazy (kobra) a jaštery,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ostrovy:  opice a ľudoopy (šimpanz, orangutan), tiger </a:t>
            </a:r>
            <a:r>
              <a:rPr lang="sk-SK" dirty="0" err="1">
                <a:latin typeface="Arial Narrow" panose="020B0606020202030204" pitchFamily="34" charset="0"/>
              </a:rPr>
              <a:t>sumatranský</a:t>
            </a:r>
            <a:r>
              <a:rPr lang="sk-SK" dirty="0">
                <a:latin typeface="Arial Narrow" panose="020B0606020202030204" pitchFamily="34" charset="0"/>
              </a:rPr>
              <a:t>, jaštery (varany), plazy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morské živočíšstvo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rastlinstvo 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pevnina: rozsiahle </a:t>
            </a:r>
            <a:r>
              <a:rPr lang="sk-SK" dirty="0" err="1">
                <a:latin typeface="Arial Narrow" panose="020B0606020202030204" pitchFamily="34" charset="0"/>
              </a:rPr>
              <a:t>monúznové</a:t>
            </a:r>
            <a:r>
              <a:rPr lang="sk-SK" dirty="0">
                <a:latin typeface="Arial Narrow" panose="020B0606020202030204" pitchFamily="34" charset="0"/>
              </a:rPr>
              <a:t> pralesy, v nedávnej minulosti </a:t>
            </a:r>
            <a:r>
              <a:rPr lang="sk-SK" dirty="0" err="1">
                <a:latin typeface="Arial Narrow" panose="020B0606020202030204" pitchFamily="34" charset="0"/>
              </a:rPr>
              <a:t>deforestácia</a:t>
            </a:r>
            <a:r>
              <a:rPr lang="sk-SK" dirty="0">
                <a:latin typeface="Arial Narrow" panose="020B0606020202030204" pitchFamily="34" charset="0"/>
              </a:rPr>
              <a:t> (Thajsko)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ostrovy: rovníkové dažďové pralesy – v súčasnosti odlesňovanie (Borneo)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164" y="2420161"/>
            <a:ext cx="3392658" cy="2161567"/>
          </a:xfrm>
          <a:prstGeom prst="rect">
            <a:avLst/>
          </a:prstGeom>
        </p:spPr>
      </p:pic>
      <p:cxnSp>
        <p:nvCxnSpPr>
          <p:cNvPr id="7" name="Zalomená spojnica 6"/>
          <p:cNvCxnSpPr/>
          <p:nvPr/>
        </p:nvCxnSpPr>
        <p:spPr>
          <a:xfrm flipV="1">
            <a:off x="8998085" y="4716664"/>
            <a:ext cx="2237362" cy="1411763"/>
          </a:xfrm>
          <a:prstGeom prst="bentConnector3">
            <a:avLst>
              <a:gd name="adj1" fmla="val 10043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 flipV="1">
            <a:off x="11186809" y="2033079"/>
            <a:ext cx="9727" cy="3384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164" y="0"/>
            <a:ext cx="3402356" cy="1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História</a:t>
            </a:r>
            <a:r>
              <a:rPr lang="en-GB" dirty="0"/>
              <a:t>	a </a:t>
            </a:r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8411" y="1474574"/>
            <a:ext cx="10785389" cy="5321642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územie sa dlho vyvíjalo mocensky samostatne, ale až cca do 14. stor. pod výrazným vplyvom Indie (územie Vietnamu pod vplyvom Číny)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vznikali viaceré hinduistické (Khmérska ríša – </a:t>
            </a:r>
            <a:r>
              <a:rPr lang="sk-SK" sz="2200" dirty="0" err="1">
                <a:latin typeface="Arial Narrow" panose="020B0606020202030204" pitchFamily="34" charset="0"/>
              </a:rPr>
              <a:t>Angkor</a:t>
            </a:r>
            <a:r>
              <a:rPr lang="sk-SK" sz="2200" dirty="0">
                <a:latin typeface="Arial Narrow" panose="020B0606020202030204" pitchFamily="34" charset="0"/>
              </a:rPr>
              <a:t> </a:t>
            </a:r>
            <a:r>
              <a:rPr lang="sk-SK" sz="2200" dirty="0" err="1">
                <a:latin typeface="Arial Narrow" panose="020B0606020202030204" pitchFamily="34" charset="0"/>
              </a:rPr>
              <a:t>Wat</a:t>
            </a:r>
            <a:r>
              <a:rPr lang="sk-SK" sz="2200" dirty="0">
                <a:latin typeface="Arial Narrow" panose="020B0606020202030204" pitchFamily="34" charset="0"/>
              </a:rPr>
              <a:t>) i budhistické (</a:t>
            </a:r>
            <a:r>
              <a:rPr lang="sk-SK" sz="2200" dirty="0" err="1">
                <a:latin typeface="Arial Narrow" panose="020B0606020202030204" pitchFamily="34" charset="0"/>
              </a:rPr>
              <a:t>Šrívidžaja</a:t>
            </a:r>
            <a:r>
              <a:rPr lang="sk-SK" sz="2200" dirty="0">
                <a:latin typeface="Arial Narrow" panose="020B0606020202030204" pitchFamily="34" charset="0"/>
              </a:rPr>
              <a:t> na Sumatre a Jáve – </a:t>
            </a:r>
            <a:r>
              <a:rPr lang="sk-SK" sz="2200" dirty="0" err="1">
                <a:latin typeface="Arial Narrow" panose="020B0606020202030204" pitchFamily="34" charset="0"/>
              </a:rPr>
              <a:t>Borobudur</a:t>
            </a:r>
            <a:r>
              <a:rPr lang="sk-SK" sz="2200" dirty="0">
                <a:latin typeface="Arial Narrow" panose="020B0606020202030204" pitchFamily="34" charset="0"/>
              </a:rPr>
              <a:t>; </a:t>
            </a:r>
            <a:r>
              <a:rPr lang="sk-SK" sz="2200" dirty="0" err="1">
                <a:latin typeface="Arial Narrow" panose="020B0606020202030204" pitchFamily="34" charset="0"/>
              </a:rPr>
              <a:t>Paganské</a:t>
            </a:r>
            <a:r>
              <a:rPr lang="sk-SK" sz="2200" dirty="0">
                <a:latin typeface="Arial Narrow" panose="020B0606020202030204" pitchFamily="34" charset="0"/>
              </a:rPr>
              <a:t> k. – zjednotenie územia Barmy/Mjanmarska) kráľovstvá</a:t>
            </a:r>
          </a:p>
          <a:p>
            <a:pPr lvl="2"/>
            <a:r>
              <a:rPr lang="sk-SK" sz="1800" dirty="0">
                <a:latin typeface="Arial Narrow" panose="020B0606020202030204" pitchFamily="34" charset="0"/>
              </a:rPr>
              <a:t>Na severe si v 13. storočí podmaňuje územia Mongolská </a:t>
            </a:r>
            <a:r>
              <a:rPr lang="sk-SK" sz="1800" dirty="0" err="1">
                <a:latin typeface="Arial Narrow" panose="020B0606020202030204" pitchFamily="34" charset="0"/>
              </a:rPr>
              <a:t>riša</a:t>
            </a:r>
            <a:r>
              <a:rPr lang="sk-SK" sz="1800" dirty="0">
                <a:latin typeface="Arial Narrow" panose="020B0606020202030204" pitchFamily="34" charset="0"/>
              </a:rPr>
              <a:t> – napr. </a:t>
            </a:r>
            <a:r>
              <a:rPr lang="sk-SK" sz="1800" dirty="0" err="1">
                <a:latin typeface="Arial Narrow" panose="020B0606020202030204" pitchFamily="34" charset="0"/>
              </a:rPr>
              <a:t>Paganské</a:t>
            </a:r>
            <a:r>
              <a:rPr lang="sk-SK" sz="1800" dirty="0">
                <a:latin typeface="Arial Narrow" panose="020B0606020202030204" pitchFamily="34" charset="0"/>
              </a:rPr>
              <a:t> kráľovstvo 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od 14. – 15. stor. v ostrovnej a polostrovnej časti úpadok hinduistických a budhistických </a:t>
            </a:r>
            <a:r>
              <a:rPr lang="sk-SK" sz="2200" dirty="0" err="1">
                <a:latin typeface="Arial Narrow" panose="020B0606020202030204" pitchFamily="34" charset="0"/>
              </a:rPr>
              <a:t>kráľovstie</a:t>
            </a:r>
            <a:r>
              <a:rPr lang="en-GB" sz="2200" dirty="0">
                <a:latin typeface="Arial Narrow" panose="020B0606020202030204" pitchFamily="34" charset="0"/>
              </a:rPr>
              <a:t>v</a:t>
            </a:r>
            <a:r>
              <a:rPr lang="sk-SK" sz="2200" dirty="0">
                <a:latin typeface="Arial Narrow" panose="020B0606020202030204" pitchFamily="34" charset="0"/>
              </a:rPr>
              <a:t> a vznik moslimských sultanátov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 pevninskej časti budhizmus vytlačil hinduizmus, budhizmus často považovaný za súčasť národnej identity</a:t>
            </a:r>
          </a:p>
          <a:p>
            <a:r>
              <a:rPr lang="sk-SK" dirty="0">
                <a:latin typeface="Arial Narrow" panose="020B0606020202030204" pitchFamily="34" charset="0"/>
              </a:rPr>
              <a:t>od 19. stor. začiatok európskej kolonizácie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konkrétne mocnosti/kolónie (viď prednáška)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jediné nezávislé kráľovstvo – </a:t>
            </a:r>
            <a:r>
              <a:rPr lang="sk-SK" sz="2200" dirty="0" err="1">
                <a:latin typeface="Arial Narrow" panose="020B0606020202030204" pitchFamily="34" charset="0"/>
              </a:rPr>
              <a:t>Siam</a:t>
            </a:r>
            <a:r>
              <a:rPr lang="sk-SK" sz="2200" dirty="0">
                <a:latin typeface="Arial Narrow" panose="020B0606020202030204" pitchFamily="34" charset="0"/>
              </a:rPr>
              <a:t> (Thajsko)</a:t>
            </a:r>
            <a:endParaRPr lang="en-GB" sz="2200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po 2. svet. vojne – dekolonizácia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viď prednáška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sformovanie Malajskej federácie (bez Singapuru a Bruneja)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vo väčšine krajín na pevnine komunistické prevraty (Vojenský puč v Barme -&gt; Mjanmarsko, Červení </a:t>
            </a:r>
            <a:r>
              <a:rPr lang="sk-SK" sz="2200" dirty="0" err="1">
                <a:latin typeface="Arial Narrow" panose="020B0606020202030204" pitchFamily="34" charset="0"/>
              </a:rPr>
              <a:t>Khméri</a:t>
            </a:r>
            <a:r>
              <a:rPr lang="sk-SK" sz="2200" dirty="0">
                <a:latin typeface="Arial Narrow" panose="020B0606020202030204" pitchFamily="34" charset="0"/>
              </a:rPr>
              <a:t> Kambodža, Vojna vo Vietname)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131" y="3876051"/>
            <a:ext cx="3011724" cy="20182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889131" y="3949430"/>
            <a:ext cx="150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Borobudur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48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História</a:t>
            </a:r>
            <a:r>
              <a:rPr lang="en-GB" dirty="0"/>
              <a:t>	a </a:t>
            </a:r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0669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napriek rozdielom v súčasnosti intenzívna spolupráca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ASEAN (okrem V. Timoru)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útlak (vraždenie) </a:t>
            </a:r>
            <a:r>
              <a:rPr lang="sk-SK" dirty="0" err="1">
                <a:latin typeface="Arial Narrow" panose="020B0606020202030204" pitchFamily="34" charset="0"/>
              </a:rPr>
              <a:t>Rohingov</a:t>
            </a:r>
            <a:r>
              <a:rPr lang="sk-SK" dirty="0">
                <a:latin typeface="Arial Narrow" panose="020B0606020202030204" pitchFamily="34" charset="0"/>
              </a:rPr>
              <a:t> v Mjanmarsku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súvisí s náboženstvom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separatistické snahy (autonómne územia), napr.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Bangsamoro</a:t>
            </a:r>
            <a:r>
              <a:rPr lang="sk-SK" dirty="0">
                <a:latin typeface="Arial Narrow" panose="020B0606020202030204" pitchFamily="34" charset="0"/>
              </a:rPr>
              <a:t> (moslimovia na </a:t>
            </a:r>
            <a:r>
              <a:rPr lang="sk-SK" dirty="0" err="1">
                <a:latin typeface="Arial Narrow" panose="020B0606020202030204" pitchFamily="34" charset="0"/>
              </a:rPr>
              <a:t>Mindanau</a:t>
            </a:r>
            <a:r>
              <a:rPr lang="sk-SK" dirty="0">
                <a:latin typeface="Arial Narrow" panose="020B0606020202030204" pitchFamily="34" charset="0"/>
              </a:rPr>
              <a:t>, Filipíny)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Južné Moluky (medzinárodne neuznaný štát s exilovou vládou v Holandsku)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zástancami separatizmu sú prevažne tamojší kresťania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Východný Timor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po získaní nezávislosti v r. 1975 bol anektovaný Indonéziou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 r. 2002 získal nezávislosť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r>
              <a:rPr lang="sk-SK" dirty="0"/>
              <a:t>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0669"/>
          </a:xfrm>
        </p:spPr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štátne zriadenia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republiky: Filipíny, Indonézia, V. Timor, Mjanmarsko, Singapur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 ústavou garantovanou vládou komunistickej strany (Vietnam, Laos)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monarchie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kráľovstvá: Thajsko, Kambodža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sultanát: Brunej</a:t>
            </a:r>
          </a:p>
          <a:p>
            <a:pPr lvl="3"/>
            <a:r>
              <a:rPr lang="en-GB" dirty="0" err="1">
                <a:latin typeface="Arial Narrow" panose="020B0606020202030204" pitchFamily="34" charset="0"/>
              </a:rPr>
              <a:t>Malajzia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federálna monarchia sultanátov (titul panovníka voľne prekladaný aj ako kráľ)</a:t>
            </a:r>
          </a:p>
          <a:p>
            <a:pPr lvl="2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58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1088</Words>
  <Application>Microsoft Office PowerPoint</Application>
  <PresentationFormat>Širokouhlá</PresentationFormat>
  <Paragraphs>134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Motív Office</vt:lpstr>
      <vt:lpstr>Regióny v rámci Ázie</vt:lpstr>
      <vt:lpstr>Poloha</vt:lpstr>
      <vt:lpstr>vertikálna a horizontálna členitosť</vt:lpstr>
      <vt:lpstr>Vodstvo</vt:lpstr>
      <vt:lpstr>Klíma a charakter krajiny </vt:lpstr>
      <vt:lpstr>Rastlinstvo a živočíštvo </vt:lpstr>
      <vt:lpstr>História a geopolitická charakteristika</vt:lpstr>
      <vt:lpstr>História a geopolitická charakteristika</vt:lpstr>
      <vt:lpstr>geopolitická charakteristika </vt:lpstr>
      <vt:lpstr>Obyvateľstvo (viď prednášky)</vt:lpstr>
      <vt:lpstr>Hospodárstvo</vt:lpstr>
      <vt:lpstr>Hospodárstvo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Regióny v rámci Ázie</dc:title>
  <dc:creator>PC_Novotny</dc:creator>
  <cp:lastModifiedBy>Reviewer</cp:lastModifiedBy>
  <cp:revision>27</cp:revision>
  <dcterms:created xsi:type="dcterms:W3CDTF">2017-11-20T17:17:37Z</dcterms:created>
  <dcterms:modified xsi:type="dcterms:W3CDTF">2025-12-08T15:37:25Z</dcterms:modified>
</cp:coreProperties>
</file>