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8" r:id="rId10"/>
    <p:sldId id="263" r:id="rId11"/>
    <p:sldId id="266" r:id="rId12"/>
    <p:sldId id="264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26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705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69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99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30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30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17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19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72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7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923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ondediplo.com/maps/india-religion#&amp;gid=1&amp;pid=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raz.sk/zahranicie/india-a-banglades-si-vymenia/148549-clanok.html" TargetMode="External"/><Relationship Id="rId2" Type="http://schemas.openxmlformats.org/officeDocument/2006/relationships/hyperlink" Target="https://spravy.pravda.sk/svet/clanok/438089-indii-a-pakistanu-jazvy-nezmizli-ani-70-rokov-po-rozdelen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bc.net.au/news/2019-08-31/india-jammu-kashmir-explainer-china-pakistan-aksai-chin/11428010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zpravy.idnes.cz/nepal-zrusil-monarchii-maoiste-vykazali-krale-z-palace-pgn-/zahranicni.aspx?c=A080529_004401_zahranicni_jw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vividmaps.com/india-map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Regióny</a:t>
            </a:r>
            <a:r>
              <a:rPr lang="en-GB" dirty="0"/>
              <a:t> v </a:t>
            </a:r>
            <a:r>
              <a:rPr lang="en-GB" dirty="0" err="1"/>
              <a:t>rámci</a:t>
            </a:r>
            <a:r>
              <a:rPr lang="en-GB" dirty="0"/>
              <a:t> </a:t>
            </a:r>
            <a:r>
              <a:rPr lang="en-GB" dirty="0" err="1"/>
              <a:t>Ázie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63762" y="3602037"/>
            <a:ext cx="4786184" cy="2559865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err="1"/>
              <a:t>Južná</a:t>
            </a:r>
            <a:r>
              <a:rPr lang="en-GB" dirty="0"/>
              <a:t> </a:t>
            </a:r>
            <a:r>
              <a:rPr lang="en-GB" dirty="0" err="1"/>
              <a:t>Ázia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803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32509" y="1690688"/>
            <a:ext cx="11596255" cy="5167312"/>
          </a:xfrm>
        </p:spPr>
        <p:txBody>
          <a:bodyPr>
            <a:normAutofit fontScale="70000" lnSpcReduction="2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štruktúra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veková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pomerne mladé obyvateľstvo – dôsledok vysokých </a:t>
            </a:r>
            <a:r>
              <a:rPr lang="sk-SK" dirty="0" err="1">
                <a:latin typeface="Arial Narrow" panose="020B0606020202030204" pitchFamily="34" charset="0"/>
              </a:rPr>
              <a:t>prir</a:t>
            </a:r>
            <a:r>
              <a:rPr lang="sk-SK" dirty="0">
                <a:latin typeface="Arial Narrow" panose="020B0606020202030204" pitchFamily="34" charset="0"/>
              </a:rPr>
              <a:t>. prírastkov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pohlavná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vysoký podiel mužov, hovorí sa až o tzv. </a:t>
            </a:r>
            <a:r>
              <a:rPr lang="sk-SK" dirty="0" err="1">
                <a:latin typeface="Arial Narrow" panose="020B0606020202030204" pitchFamily="34" charset="0"/>
              </a:rPr>
              <a:t>feticíde</a:t>
            </a:r>
            <a:r>
              <a:rPr lang="sk-SK" dirty="0">
                <a:latin typeface="Arial Narrow" panose="020B0606020202030204" pitchFamily="34" charset="0"/>
              </a:rPr>
              <a:t> (viď prednášky)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rasová a etnická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rozšírenie národov a etník (a jazykov) nezodpovedá územiam štátov, 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štáty nevytvorené na národnom princípe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výnimka Bangladéš, dominancia Bengálcov a bengálčiny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národy a etniká v severnej a centrálnej časti sú prevažne </a:t>
            </a:r>
            <a:r>
              <a:rPr lang="sk-SK" dirty="0" err="1">
                <a:latin typeface="Arial Narrow" panose="020B0606020202030204" pitchFamily="34" charset="0"/>
              </a:rPr>
              <a:t>europoidné</a:t>
            </a:r>
            <a:r>
              <a:rPr lang="sk-SK" dirty="0">
                <a:latin typeface="Arial Narrow" panose="020B0606020202030204" pitchFamily="34" charset="0"/>
              </a:rPr>
              <a:t> (Pakistan, Bangladéš, väčšina Indie)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 južnej časti (vrátane Srí Lanky a Maldív) prevláda drávidské obyvateľstvo – ekvatoriálne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celkovo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však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indickom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subkontinente</a:t>
            </a:r>
            <a:r>
              <a:rPr lang="en-GB" dirty="0">
                <a:latin typeface="Arial Narrow" panose="020B0606020202030204" pitchFamily="34" charset="0"/>
              </a:rPr>
              <a:t> ide </a:t>
            </a:r>
            <a:r>
              <a:rPr lang="en-GB" dirty="0" err="1">
                <a:latin typeface="Arial Narrow" panose="020B0606020202030204" pitchFamily="34" charset="0"/>
              </a:rPr>
              <a:t>skôr</a:t>
            </a:r>
            <a:r>
              <a:rPr lang="en-GB" dirty="0">
                <a:latin typeface="Arial Narrow" panose="020B0606020202030204" pitchFamily="34" charset="0"/>
              </a:rPr>
              <a:t> o </a:t>
            </a:r>
            <a:r>
              <a:rPr lang="en-GB" dirty="0" err="1">
                <a:latin typeface="Arial Narrow" panose="020B0606020202030204" pitchFamily="34" charset="0"/>
              </a:rPr>
              <a:t>miešancov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horské národy Nepálu a Bhutánu, prienik </a:t>
            </a:r>
            <a:r>
              <a:rPr lang="sk-SK" dirty="0" err="1">
                <a:latin typeface="Arial Narrow" panose="020B0606020202030204" pitchFamily="34" charset="0"/>
              </a:rPr>
              <a:t>europoidnej</a:t>
            </a:r>
            <a:r>
              <a:rPr lang="sk-SK" dirty="0">
                <a:latin typeface="Arial Narrow" panose="020B0606020202030204" pitchFamily="34" charset="0"/>
              </a:rPr>
              <a:t> a </a:t>
            </a:r>
            <a:r>
              <a:rPr lang="sk-SK" dirty="0" err="1">
                <a:latin typeface="Arial Narrow" panose="020B0606020202030204" pitchFamily="34" charset="0"/>
              </a:rPr>
              <a:t>mongoloidnej</a:t>
            </a:r>
            <a:r>
              <a:rPr lang="sk-SK" dirty="0">
                <a:latin typeface="Arial Narrow" panose="020B0606020202030204" pitchFamily="34" charset="0"/>
              </a:rPr>
              <a:t> rasy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jazyková (príklady jazykov viď. prednáška)</a:t>
            </a:r>
          </a:p>
          <a:p>
            <a:pPr lvl="2"/>
            <a:r>
              <a:rPr lang="sk-SK" spc="-20" dirty="0">
                <a:latin typeface="Arial Narrow" panose="020B0606020202030204" pitchFamily="34" charset="0"/>
              </a:rPr>
              <a:t>Indoeurópska jazyková rodina (</a:t>
            </a:r>
            <a:r>
              <a:rPr lang="sk-SK" spc="-20" dirty="0" err="1">
                <a:latin typeface="Arial Narrow" panose="020B0606020202030204" pitchFamily="34" charset="0"/>
              </a:rPr>
              <a:t>Indoiránska</a:t>
            </a:r>
            <a:r>
              <a:rPr lang="sk-SK" spc="-20" dirty="0">
                <a:latin typeface="Arial Narrow" panose="020B0606020202030204" pitchFamily="34" charset="0"/>
              </a:rPr>
              <a:t> vetva – </a:t>
            </a:r>
            <a:r>
              <a:rPr lang="sk-SK" spc="-20" dirty="0" err="1">
                <a:latin typeface="Arial Narrow" panose="020B0606020202030204" pitchFamily="34" charset="0"/>
              </a:rPr>
              <a:t>Indo</a:t>
            </a:r>
            <a:r>
              <a:rPr lang="sk-SK" spc="-20" dirty="0">
                <a:latin typeface="Arial Narrow" panose="020B0606020202030204" pitchFamily="34" charset="0"/>
              </a:rPr>
              <a:t>-árijská skupina jazykov): severná a centrálna časť územia (Pakistan, Bangladéš, väčšina Indie i Nepálu)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+ </a:t>
            </a:r>
            <a:r>
              <a:rPr lang="sk-SK" dirty="0" err="1">
                <a:latin typeface="Arial Narrow" panose="020B0606020202030204" pitchFamily="34" charset="0"/>
              </a:rPr>
              <a:t>Sinhálci</a:t>
            </a:r>
            <a:r>
              <a:rPr lang="sk-SK" dirty="0">
                <a:latin typeface="Arial Narrow" panose="020B0606020202030204" pitchFamily="34" charset="0"/>
              </a:rPr>
              <a:t> – dominantné etnikum na Srí Lanke a ich príbuzní na Maldivách i </a:t>
            </a:r>
            <a:r>
              <a:rPr lang="sk-SK" dirty="0" err="1">
                <a:latin typeface="Arial Narrow" panose="020B0606020202030204" pitchFamily="34" charset="0"/>
              </a:rPr>
              <a:t>Lakadivách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Sinotibetská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dirty="0" err="1">
                <a:latin typeface="Arial Narrow" panose="020B0606020202030204" pitchFamily="34" charset="0"/>
              </a:rPr>
              <a:t>jazykvová</a:t>
            </a:r>
            <a:r>
              <a:rPr lang="sk-SK" dirty="0">
                <a:latin typeface="Arial Narrow" panose="020B0606020202030204" pitchFamily="34" charset="0"/>
              </a:rPr>
              <a:t> rodina – tibetské jazyky: Bhután + horské kmene Nepálu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Drávidská jazyková rodina: juh Indie + časť Srí lanky – napr. </a:t>
            </a:r>
            <a:r>
              <a:rPr lang="sk-SK" dirty="0" err="1">
                <a:latin typeface="Arial Narrow" panose="020B0606020202030204" pitchFamily="34" charset="0"/>
              </a:rPr>
              <a:t>Tamilovia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náboženská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Pakistan, Bangladéš, Maldivy (aj </a:t>
            </a:r>
            <a:r>
              <a:rPr lang="sk-SK" dirty="0" err="1">
                <a:latin typeface="Arial Narrow" panose="020B0606020202030204" pitchFamily="34" charset="0"/>
              </a:rPr>
              <a:t>Lakadivy</a:t>
            </a:r>
            <a:r>
              <a:rPr lang="sk-SK" dirty="0">
                <a:latin typeface="Arial Narrow" panose="020B0606020202030204" pitchFamily="34" charset="0"/>
              </a:rPr>
              <a:t>) – takmer 100 % obyv. moslimovia, prevažne </a:t>
            </a:r>
            <a:r>
              <a:rPr lang="sk-SK" dirty="0" err="1">
                <a:latin typeface="Arial Narrow" panose="020B0606020202030204" pitchFamily="34" charset="0"/>
              </a:rPr>
              <a:t>sunnitskí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India – dominuje hinduizmus, ale veľký podiel aj islam a menší podiel kresťanstvo, tiež náboženstvá ako </a:t>
            </a:r>
            <a:r>
              <a:rPr lang="sk-SK" dirty="0" err="1">
                <a:latin typeface="Arial Narrow" panose="020B0606020202030204" pitchFamily="34" charset="0"/>
              </a:rPr>
              <a:t>Džinizmus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Zoroastrizmus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Baháizmus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Nepál – dominuje hinduizmus, horské národy tibetský budhizmus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Bhután – tibetský budhizmus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Srí Lanka – dominantní </a:t>
            </a:r>
            <a:r>
              <a:rPr lang="sk-SK" dirty="0" err="1">
                <a:latin typeface="Arial Narrow" panose="020B0606020202030204" pitchFamily="34" charset="0"/>
              </a:rPr>
              <a:t>Sinhálci</a:t>
            </a:r>
            <a:r>
              <a:rPr lang="sk-SK" dirty="0">
                <a:latin typeface="Arial Narrow" panose="020B0606020202030204" pitchFamily="34" charset="0"/>
              </a:rPr>
              <a:t> praktizujú Budhizmus, </a:t>
            </a:r>
            <a:r>
              <a:rPr lang="sk-SK" dirty="0" err="1">
                <a:latin typeface="Arial Narrow" panose="020B0606020202030204" pitchFamily="34" charset="0"/>
              </a:rPr>
              <a:t>Tamilovia</a:t>
            </a:r>
            <a:r>
              <a:rPr lang="sk-SK" dirty="0">
                <a:latin typeface="Arial Narrow" panose="020B0606020202030204" pitchFamily="34" charset="0"/>
              </a:rPr>
              <a:t> hinduizmus, v menšej miere rozšírený aj islam a kresťanstvo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" r="10569"/>
          <a:stretch/>
        </p:blipFill>
        <p:spPr>
          <a:xfrm>
            <a:off x="8154784" y="0"/>
            <a:ext cx="3887585" cy="3676416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8154784" y="3096814"/>
            <a:ext cx="75645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500" dirty="0">
                <a:hlinkClick r:id="rId3"/>
              </a:rPr>
              <a:t>zdroj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858025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dirty="0" err="1"/>
              <a:t>geopolitická</a:t>
            </a:r>
            <a:r>
              <a:rPr lang="en-GB" dirty="0"/>
              <a:t> </a:t>
            </a:r>
            <a:r>
              <a:rPr lang="en-GB" dirty="0" err="1"/>
              <a:t>situácia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264596"/>
            <a:ext cx="10515600" cy="5593403"/>
          </a:xfrm>
        </p:spPr>
        <p:txBody>
          <a:bodyPr>
            <a:normAutofit fontScale="55000" lnSpcReduction="20000"/>
          </a:bodyPr>
          <a:lstStyle/>
          <a:p>
            <a:r>
              <a:rPr lang="en-GB" dirty="0">
                <a:latin typeface="Arial Narrow" panose="020B0606020202030204" pitchFamily="34" charset="0"/>
              </a:rPr>
              <a:t>India a Pakistan – </a:t>
            </a:r>
            <a:r>
              <a:rPr lang="en-GB" dirty="0" err="1">
                <a:latin typeface="Arial Narrow" panose="020B0606020202030204" pitchFamily="34" charset="0"/>
              </a:rPr>
              <a:t>jadrové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mocnosti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viaceré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územné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spory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tiahne sa to už od </a:t>
            </a:r>
            <a:r>
              <a:rPr lang="sk-SK" dirty="0">
                <a:latin typeface="Arial Narrow" panose="020B0606020202030204" pitchFamily="34" charset="0"/>
                <a:hlinkClick r:id="rId2"/>
              </a:rPr>
              <a:t>rozdelenia krajín v r. 1947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vtedy si nepokoje vyžiadali vyše 1 mil. obetí, presídliť sa muselo takmer 15 mil. ľudí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najmä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spor</a:t>
            </a:r>
            <a:r>
              <a:rPr lang="en-GB" dirty="0">
                <a:latin typeface="Arial Narrow" panose="020B0606020202030204" pitchFamily="34" charset="0"/>
              </a:rPr>
              <a:t> o </a:t>
            </a:r>
            <a:r>
              <a:rPr lang="en-GB" dirty="0" err="1">
                <a:latin typeface="Arial Narrow" panose="020B0606020202030204" pitchFamily="34" charset="0"/>
              </a:rPr>
              <a:t>Kašmír</a:t>
            </a:r>
            <a:r>
              <a:rPr lang="sk-SK" dirty="0">
                <a:latin typeface="Arial Narrow" panose="020B0606020202030204" pitchFamily="34" charset="0"/>
              </a:rPr>
              <a:t> trvá dodnes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miestny maharadža rozhodol o pripojení k Indii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 r. 2019 India zrušila rozsiahlu autonómiu </a:t>
            </a:r>
            <a:r>
              <a:rPr lang="sk-SK" dirty="0" err="1">
                <a:latin typeface="Arial Narrow" panose="020B0606020202030204" pitchFamily="34" charset="0"/>
              </a:rPr>
              <a:t>Kašmiru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oblasť de </a:t>
            </a:r>
            <a:r>
              <a:rPr lang="sk-SK" dirty="0" err="1">
                <a:latin typeface="Arial Narrow" panose="020B0606020202030204" pitchFamily="34" charset="0"/>
              </a:rPr>
              <a:t>facto</a:t>
            </a:r>
            <a:r>
              <a:rPr lang="sk-SK" dirty="0">
                <a:latin typeface="Arial Narrow" panose="020B0606020202030204" pitchFamily="34" charset="0"/>
              </a:rPr>
              <a:t> rozdelená medzi Indiu, Pakistan a Čínu</a:t>
            </a:r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>
                <a:latin typeface="Arial Narrow" panose="020B0606020202030204" pitchFamily="34" charset="0"/>
              </a:rPr>
              <a:t>India a </a:t>
            </a:r>
            <a:r>
              <a:rPr lang="en-GB" dirty="0" err="1">
                <a:latin typeface="Arial Narrow" panose="020B0606020202030204" pitchFamily="34" charset="0"/>
              </a:rPr>
              <a:t>Bangladéš</a:t>
            </a:r>
            <a:r>
              <a:rPr lang="en-GB" dirty="0">
                <a:latin typeface="Arial Narrow" panose="020B0606020202030204" pitchFamily="34" charset="0"/>
              </a:rPr>
              <a:t> 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špecifické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hraničné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situácie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  <a:hlinkClick r:id="rId3"/>
              </a:rPr>
              <a:t>po</a:t>
            </a:r>
            <a:r>
              <a:rPr lang="en-GB" dirty="0">
                <a:latin typeface="Arial Narrow" panose="020B0606020202030204" pitchFamily="34" charset="0"/>
                <a:hlinkClick r:id="rId3"/>
              </a:rPr>
              <a:t> rokoch vyriešené</a:t>
            </a:r>
            <a:r>
              <a:rPr lang="en-GB" dirty="0">
                <a:latin typeface="Arial Narrow" panose="020B0606020202030204" pitchFamily="34" charset="0"/>
              </a:rPr>
              <a:t> v r. 2015</a:t>
            </a:r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Pakistan a Bangladéš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do r. 1971 – jeden štát Pakistan s dvoma provinciami Východný a Západný Pakistan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 r. 1971 vojenské jednotky ZP vtrhli do VP v snahe potlačiť separatistické snahy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konflikt si na strane Bengálcov (VP) vyžiadal 0,5 mil. obetí, 10 miliónov utečencov a 30 mil. vnútorne presídlených ľudí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do vojny vstúpila India, tá podporila nezávislosť Bangladéša, čo však viedlo k ďalšej Indicko-Pakistanskej vojne</a:t>
            </a:r>
          </a:p>
          <a:p>
            <a:r>
              <a:rPr lang="sk-SK" dirty="0">
                <a:latin typeface="Arial Narrow" panose="020B0606020202030204" pitchFamily="34" charset="0"/>
              </a:rPr>
              <a:t>Pakistan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krajina je sužovaná chudobou, prírodnými pohromami (zemetrasenia, záplavy), v tomto prostredí majú veľký vplyv na moc predstavitelia extrémistických </a:t>
            </a:r>
            <a:r>
              <a:rPr lang="sk-SK" dirty="0" err="1">
                <a:latin typeface="Arial Narrow" panose="020B0606020202030204" pitchFamily="34" charset="0"/>
              </a:rPr>
              <a:t>islamistických</a:t>
            </a:r>
            <a:r>
              <a:rPr lang="sk-SK" dirty="0">
                <a:latin typeface="Arial Narrow" panose="020B0606020202030204" pitchFamily="34" charset="0"/>
              </a:rPr>
              <a:t> skupín – krajina je často podozrievaná z podpory terorizmu</a:t>
            </a:r>
          </a:p>
          <a:p>
            <a:r>
              <a:rPr lang="sk-SK" dirty="0">
                <a:latin typeface="Arial Narrow" panose="020B0606020202030204" pitchFamily="34" charset="0"/>
              </a:rPr>
              <a:t>India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dlhodobo vnímaná ako relatívne dobre fungujúca demokracia na základe princípov britského demokratického zriadenia, avšak od nástupu nacionalistickej garnitúry </a:t>
            </a:r>
            <a:r>
              <a:rPr lang="sk-SK" dirty="0" err="1">
                <a:latin typeface="Arial Narrow" panose="020B0606020202030204" pitchFamily="34" charset="0"/>
              </a:rPr>
              <a:t>prieméra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dirty="0" err="1">
                <a:latin typeface="Arial Narrow" panose="020B0606020202030204" pitchFamily="34" charset="0"/>
              </a:rPr>
              <a:t>Nárendru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dirty="0" err="1">
                <a:latin typeface="Arial Narrow" panose="020B0606020202030204" pitchFamily="34" charset="0"/>
              </a:rPr>
              <a:t>Módího</a:t>
            </a:r>
            <a:r>
              <a:rPr lang="sk-SK" dirty="0">
                <a:latin typeface="Arial Narrow" panose="020B0606020202030204" pitchFamily="34" charset="0"/>
              </a:rPr>
              <a:t> – Indická ľudová strana) rastie napätie, nevyšetrované znásilnenia, útoky na menšiny, najmä náboženské</a:t>
            </a:r>
          </a:p>
          <a:p>
            <a:r>
              <a:rPr lang="sk-SK" dirty="0">
                <a:latin typeface="Arial Narrow" panose="020B0606020202030204" pitchFamily="34" charset="0"/>
              </a:rPr>
              <a:t>Nepál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 r. 2008 bola </a:t>
            </a:r>
            <a:r>
              <a:rPr lang="sk-SK" dirty="0">
                <a:latin typeface="Arial Narrow" panose="020B0606020202030204" pitchFamily="34" charset="0"/>
                <a:hlinkClick r:id="rId4"/>
              </a:rPr>
              <a:t>zvrhnutá hinduistická monarchia</a:t>
            </a:r>
            <a:r>
              <a:rPr lang="sk-SK" dirty="0">
                <a:latin typeface="Arial Narrow" panose="020B0606020202030204" pitchFamily="34" charset="0"/>
              </a:rPr>
              <a:t> a štátne zriadenie sa zmenilo na republiku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 krajine však opäť silnie volanie po návrate k monarchii</a:t>
            </a:r>
          </a:p>
          <a:p>
            <a:r>
              <a:rPr lang="sk-SK" dirty="0">
                <a:latin typeface="Arial Narrow" panose="020B0606020202030204" pitchFamily="34" charset="0"/>
              </a:rPr>
              <a:t>Srí Lanka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časť </a:t>
            </a:r>
            <a:r>
              <a:rPr lang="sk-SK" dirty="0" err="1">
                <a:latin typeface="Arial Narrow" panose="020B0606020202030204" pitchFamily="34" charset="0"/>
              </a:rPr>
              <a:t>Tamilov</a:t>
            </a:r>
            <a:r>
              <a:rPr lang="sk-SK" dirty="0">
                <a:latin typeface="Arial Narrow" panose="020B0606020202030204" pitchFamily="34" charset="0"/>
              </a:rPr>
              <a:t> volá po vzniku vlastného štátu – vznikla radikálna separatistická organizácia, ktorej </a:t>
            </a:r>
            <a:r>
              <a:rPr lang="sk-SK" dirty="0" err="1">
                <a:latin typeface="Arial Narrow" panose="020B0606020202030204" pitchFamily="34" charset="0"/>
              </a:rPr>
              <a:t>aktivit</a:t>
            </a:r>
            <a:r>
              <a:rPr lang="en-GB" dirty="0">
                <a:latin typeface="Arial Narrow" panose="020B0606020202030204" pitchFamily="34" charset="0"/>
              </a:rPr>
              <a:t>y</a:t>
            </a:r>
            <a:r>
              <a:rPr lang="sk-SK" dirty="0">
                <a:latin typeface="Arial Narrow" panose="020B0606020202030204" pitchFamily="34" charset="0"/>
              </a:rPr>
              <a:t> viedli v 70. rokoch 20. stor. k ozbrojenému konfliktu, ktorý bol oficiálne ukončený až v r. 2009 – napätie však stále trvá, spor takmer zruinoval cestovný ruch na Srí Lanke.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663" y="524308"/>
            <a:ext cx="4348282" cy="2900536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7390014" y="3424844"/>
            <a:ext cx="442393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500" dirty="0" err="1"/>
              <a:t>Aksai</a:t>
            </a:r>
            <a:r>
              <a:rPr lang="sk-SK" sz="1500" dirty="0"/>
              <a:t> </a:t>
            </a:r>
            <a:r>
              <a:rPr lang="sk-SK" sz="1500" dirty="0" err="1"/>
              <a:t>chin</a:t>
            </a:r>
            <a:r>
              <a:rPr lang="sk-SK" sz="1500" dirty="0"/>
              <a:t> spája Tibet a Sin-</a:t>
            </a:r>
            <a:r>
              <a:rPr lang="sk-SK" sz="1500" dirty="0" err="1"/>
              <a:t>ťiang</a:t>
            </a:r>
            <a:r>
              <a:rPr lang="sk-SK" sz="1500" dirty="0"/>
              <a:t>		</a:t>
            </a:r>
            <a:r>
              <a:rPr lang="sk-SK" sz="1500" dirty="0">
                <a:hlinkClick r:id="rId6"/>
              </a:rPr>
              <a:t>zdroj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52452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Hospodárstvo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478604"/>
            <a:ext cx="10825264" cy="5379396"/>
          </a:xfrm>
        </p:spPr>
        <p:txBody>
          <a:bodyPr>
            <a:normAutofit fontScale="85000" lnSpcReduction="1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tradične poľnohospodársky región bez veľkých zásob nerastných surovín 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najvýznmejšie</a:t>
            </a:r>
            <a:r>
              <a:rPr lang="sk-SK" dirty="0">
                <a:latin typeface="Arial Narrow" panose="020B0606020202030204" pitchFamily="34" charset="0"/>
              </a:rPr>
              <a:t> sú zásoby uhlia v Pakistane</a:t>
            </a:r>
          </a:p>
          <a:p>
            <a:r>
              <a:rPr lang="sk-SK" dirty="0">
                <a:latin typeface="Arial Narrow" panose="020B0606020202030204" pitchFamily="34" charset="0"/>
              </a:rPr>
              <a:t>v období kolonializmu prešlo hospodárstvo veľkou transformáciou (viď prednáška)</a:t>
            </a:r>
          </a:p>
          <a:p>
            <a:r>
              <a:rPr lang="sk-SK" dirty="0">
                <a:latin typeface="Arial Narrow" panose="020B0606020202030204" pitchFamily="34" charset="0"/>
              </a:rPr>
              <a:t>aj v súčasnosti veľmi veľký význam poľnohospodárstva, aj keď najväčším tvorcom HDP sa stávajú služby, a to vrátane informačných a finančných (najmä vo veľkomestách Indie, Pakistanu a Bangladéša)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špecifická štruktúra hospodárstva je na Maldivách, kde najvýznamnejšími sektormi sú cestovný ruch a rybolov; a Bhutáne, ako horskej krajine, ktorá má zisky z vývozu elektrickej energie 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charakteristické plodiny, najmä čaj (India a Srí Lanka) a ryža, viac aj k </a:t>
            </a:r>
            <a:r>
              <a:rPr lang="sk-SK" dirty="0" err="1">
                <a:latin typeface="Arial Narrow" panose="020B0606020202030204" pitchFamily="34" charset="0"/>
              </a:rPr>
              <a:t>živočíš</a:t>
            </a:r>
            <a:r>
              <a:rPr lang="sk-SK" dirty="0">
                <a:latin typeface="Arial Narrow" panose="020B0606020202030204" pitchFamily="34" charset="0"/>
              </a:rPr>
              <a:t>. produkcii – viď prednáška</a:t>
            </a:r>
          </a:p>
          <a:p>
            <a:r>
              <a:rPr lang="sk-SK" dirty="0">
                <a:latin typeface="Arial Narrow" panose="020B0606020202030204" pitchFamily="34" charset="0"/>
              </a:rPr>
              <a:t>v priemysle dominuje potravinársky a textilný priemysel – odvetvia s veľmi nízkou pridanou hodnotou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dopyt po lacnej pracovnej sile – problém s detskou prácou</a:t>
            </a:r>
          </a:p>
          <a:p>
            <a:r>
              <a:rPr lang="sk-SK" dirty="0">
                <a:latin typeface="Arial Narrow" panose="020B0606020202030204" pitchFamily="34" charset="0"/>
              </a:rPr>
              <a:t>rast počtu obyvateľov cez prirodzený prírastok vytvára predpoklad na ďalší rast ekonomík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nezaručuje to však kvalitatívny rozvoj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inými slovami, zväčší sa HDP, lebo sa zväčší počet pracujúcich, ale neznamená to automaticky, že sa zväčší HDP na obyvateľa</a:t>
            </a:r>
          </a:p>
        </p:txBody>
      </p:sp>
    </p:spTree>
    <p:extLst>
      <p:ext uri="{BB962C8B-B14F-4D97-AF65-F5344CB8AC3E}">
        <p14:creationId xmlns:p14="http://schemas.microsoft.com/office/powerpoint/2010/main" val="2864318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Hospodárstvo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1439"/>
          </a:xfrm>
        </p:spPr>
        <p:txBody>
          <a:bodyPr>
            <a:normAutofit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najväčšia v regióne a 5. najväčšia ekonomika na svete</a:t>
            </a:r>
            <a:r>
              <a:rPr lang="en-GB" dirty="0">
                <a:latin typeface="Arial Narrow" panose="020B0606020202030204" pitchFamily="34" charset="0"/>
              </a:rPr>
              <a:t> – India 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po Brexite predbehla UK, niekoľko rokov predtým </a:t>
            </a:r>
            <a:r>
              <a:rPr lang="sk-SK" dirty="0" err="1">
                <a:latin typeface="Arial Narrow" panose="020B0606020202030204" pitchFamily="34" charset="0"/>
              </a:rPr>
              <a:t>Fancúzsko</a:t>
            </a:r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z pohľadu HDP PPP per </a:t>
            </a:r>
            <a:r>
              <a:rPr lang="sk-SK" dirty="0" err="1">
                <a:latin typeface="Arial Narrow" panose="020B0606020202030204" pitchFamily="34" charset="0"/>
              </a:rPr>
              <a:t>capita</a:t>
            </a:r>
            <a:r>
              <a:rPr lang="sk-SK" dirty="0">
                <a:latin typeface="Arial Narrow" panose="020B0606020202030204" pitchFamily="34" charset="0"/>
              </a:rPr>
              <a:t> sú všetky krajiny pod svetovým priemerom*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*okrem Maldív; za nimi s odstupom pod priemerom Bhután a Srí Lanka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ostatné krajiny nedosahujú ani polovicu svetového priemeru</a:t>
            </a:r>
          </a:p>
          <a:p>
            <a:r>
              <a:rPr lang="sk-SK" dirty="0">
                <a:latin typeface="Arial Narrow" panose="020B0606020202030204" pitchFamily="34" charset="0"/>
              </a:rPr>
              <a:t>z globálneho hľadiska ide o chudobný región, avšak z dlhodobého hľadiska sa kontinuálne rozvíjajúci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avšak so značnými výkyvmi, v súčasnosti sa s najväčšími problémami borí Pakistan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podľa rebríčkov MMF a Svetovej banky patria všetky krajiny regiónu (okrem Pakistanu a Bangladéša) do desiatky najrýchlejšie sa rozvíjajúcich ekonomík sveta za obdobie 1980-2016, resp. 1980-2014</a:t>
            </a:r>
            <a:endParaRPr lang="en-GB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187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2593571"/>
            <a:ext cx="10515600" cy="3583392"/>
          </a:xfrm>
        </p:spPr>
        <p:txBody>
          <a:bodyPr/>
          <a:lstStyle/>
          <a:p>
            <a:r>
              <a:rPr lang="sk-SK" dirty="0">
                <a:latin typeface="Arial Narrow" panose="020B0606020202030204" pitchFamily="34" charset="0"/>
                <a:hlinkClick r:id="rId2"/>
              </a:rPr>
              <a:t>Niekoľko máp </a:t>
            </a:r>
            <a:r>
              <a:rPr lang="sk-SK">
                <a:latin typeface="Arial Narrow" panose="020B0606020202030204" pitchFamily="34" charset="0"/>
                <a:hlinkClick r:id="rId2"/>
              </a:rPr>
              <a:t>na lepšie </a:t>
            </a:r>
            <a:r>
              <a:rPr lang="sk-SK" dirty="0">
                <a:latin typeface="Arial Narrow" panose="020B0606020202030204" pitchFamily="34" charset="0"/>
                <a:hlinkClick r:id="rId2"/>
              </a:rPr>
              <a:t>pochopenie Indie</a:t>
            </a:r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913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Poloha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614791"/>
            <a:ext cx="10515600" cy="4706110"/>
          </a:xfrm>
        </p:spPr>
        <p:txBody>
          <a:bodyPr>
            <a:normAutofit fontScale="850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ohraničenie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pevnine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Pamír a </a:t>
            </a:r>
            <a:r>
              <a:rPr lang="sk-SK" dirty="0" err="1">
                <a:latin typeface="Arial Narrow" panose="020B0606020202030204" pitchFamily="34" charset="0"/>
              </a:rPr>
              <a:t>Hindukúš</a:t>
            </a:r>
            <a:r>
              <a:rPr lang="sk-SK" dirty="0">
                <a:latin typeface="Arial Narrow" panose="020B0606020202030204" pitchFamily="34" charset="0"/>
              </a:rPr>
              <a:t> (na hranici s Afganistanom)</a:t>
            </a: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Sulajmánske</a:t>
            </a:r>
            <a:r>
              <a:rPr lang="sk-SK" dirty="0">
                <a:latin typeface="Arial Narrow" panose="020B0606020202030204" pitchFamily="34" charset="0"/>
              </a:rPr>
              <a:t> vrchy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Karakoram + Himaláje</a:t>
            </a: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Arakanské</a:t>
            </a:r>
            <a:r>
              <a:rPr lang="sk-SK" dirty="0">
                <a:latin typeface="Arial Narrow" panose="020B0606020202030204" pitchFamily="34" charset="0"/>
              </a:rPr>
              <a:t> vrchy</a:t>
            </a:r>
          </a:p>
          <a:p>
            <a:pPr lvl="2"/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Morské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Arabské more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Bengálsky zálivy</a:t>
            </a: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Palcký</a:t>
            </a:r>
            <a:r>
              <a:rPr lang="sk-SK" dirty="0">
                <a:latin typeface="Arial Narrow" panose="020B0606020202030204" pitchFamily="34" charset="0"/>
              </a:rPr>
              <a:t> prieliv a </a:t>
            </a:r>
            <a:r>
              <a:rPr lang="sk-SK" dirty="0" err="1">
                <a:latin typeface="Arial Narrow" panose="020B0606020202030204" pitchFamily="34" charset="0"/>
              </a:rPr>
              <a:t>Manársky</a:t>
            </a:r>
            <a:r>
              <a:rPr lang="sk-SK" dirty="0">
                <a:latin typeface="Arial Narrow" panose="020B0606020202030204" pitchFamily="34" charset="0"/>
              </a:rPr>
              <a:t> záliv (tzv. Adamov most)</a:t>
            </a: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Ostrovy a súostrovia: Cejlón, Maldivy, </a:t>
            </a:r>
            <a:r>
              <a:rPr lang="sk-SK" dirty="0" err="1">
                <a:latin typeface="Arial Narrow" panose="020B0606020202030204" pitchFamily="34" charset="0"/>
              </a:rPr>
              <a:t>Lakadivy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Andamany</a:t>
            </a:r>
            <a:r>
              <a:rPr lang="sk-SK" dirty="0">
                <a:latin typeface="Arial Narrow" panose="020B0606020202030204" pitchFamily="34" charset="0"/>
              </a:rPr>
              <a:t> a </a:t>
            </a:r>
            <a:r>
              <a:rPr lang="sk-SK" dirty="0" err="1">
                <a:latin typeface="Arial Narrow" panose="020B0606020202030204" pitchFamily="34" charset="0"/>
              </a:rPr>
              <a:t>Nikobary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v súčasnosti aj historicky významná – prepájajúca západný a východný svet, obchod medzi Európou/Afrikou/JZ Áziou s Východnou Áziou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414" y="798022"/>
            <a:ext cx="4807131" cy="2926080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6916190" y="3724102"/>
            <a:ext cx="48713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500" i="1" dirty="0">
                <a:latin typeface="Arial Narrow" panose="020B0606020202030204" pitchFamily="34" charset="0"/>
              </a:rPr>
              <a:t>čo je na obrázku</a:t>
            </a:r>
            <a:r>
              <a:rPr lang="sk-SK" sz="1500" i="1">
                <a:latin typeface="Arial Narrow" panose="020B0606020202030204" pitchFamily="34" charset="0"/>
              </a:rPr>
              <a:t>? </a:t>
            </a:r>
            <a:endParaRPr lang="en-US" sz="1500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58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47854" cy="1325563"/>
          </a:xfrm>
        </p:spPr>
        <p:txBody>
          <a:bodyPr/>
          <a:lstStyle/>
          <a:p>
            <a:r>
              <a:rPr lang="en-GB" dirty="0" err="1"/>
              <a:t>Orografia</a:t>
            </a:r>
            <a:r>
              <a:rPr lang="en-GB" dirty="0"/>
              <a:t> (</a:t>
            </a:r>
            <a:r>
              <a:rPr lang="en-GB" dirty="0" err="1"/>
              <a:t>geomorfologické</a:t>
            </a:r>
            <a:r>
              <a:rPr lang="en-GB" dirty="0"/>
              <a:t> </a:t>
            </a:r>
            <a:r>
              <a:rPr lang="en-GB" dirty="0" err="1"/>
              <a:t>jednotky</a:t>
            </a:r>
            <a:r>
              <a:rPr lang="en-GB" dirty="0"/>
              <a:t>) a </a:t>
            </a:r>
            <a:r>
              <a:rPr lang="en-GB" dirty="0" err="1"/>
              <a:t>geológia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najvýznamnejšie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celky</a:t>
            </a:r>
            <a:r>
              <a:rPr lang="sk-SK" dirty="0">
                <a:latin typeface="Arial Narrow" panose="020B0606020202030204" pitchFamily="34" charset="0"/>
              </a:rPr>
              <a:t> (okrem tých hraničných)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Indogangská</a:t>
            </a:r>
            <a:r>
              <a:rPr lang="sk-SK" dirty="0">
                <a:latin typeface="Arial Narrow" panose="020B0606020202030204" pitchFamily="34" charset="0"/>
              </a:rPr>
              <a:t> nížina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Vých. a Záp. </a:t>
            </a:r>
            <a:r>
              <a:rPr lang="sk-SK" dirty="0" err="1">
                <a:latin typeface="Arial Narrow" panose="020B0606020202030204" pitchFamily="34" charset="0"/>
              </a:rPr>
              <a:t>Ghát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Dekanská plošina</a:t>
            </a:r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najvyššie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najnižšie</a:t>
            </a:r>
            <a:r>
              <a:rPr lang="en-GB" dirty="0">
                <a:latin typeface="Arial Narrow" panose="020B0606020202030204" pitchFamily="34" charset="0"/>
              </a:rPr>
              <a:t> body</a:t>
            </a:r>
            <a:endParaRPr lang="sk-SK" dirty="0">
              <a:latin typeface="Arial Narrow" panose="020B0606020202030204" pitchFamily="34" charset="0"/>
            </a:endParaRPr>
          </a:p>
          <a:p>
            <a:pPr marL="685800" lvl="2">
              <a:spcBef>
                <a:spcPts val="1000"/>
              </a:spcBef>
            </a:pPr>
            <a:r>
              <a:rPr lang="sk-SK" dirty="0" err="1">
                <a:latin typeface="Arial Narrow" panose="020B0606020202030204" pitchFamily="34" charset="0"/>
              </a:rPr>
              <a:t>Mt</a:t>
            </a:r>
            <a:r>
              <a:rPr lang="sk-SK" dirty="0">
                <a:latin typeface="Arial Narrow" panose="020B0606020202030204" pitchFamily="34" charset="0"/>
              </a:rPr>
              <a:t>. Everest</a:t>
            </a:r>
          </a:p>
          <a:p>
            <a:pPr marL="685800" lvl="2">
              <a:spcBef>
                <a:spcPts val="1000"/>
              </a:spcBef>
            </a:pPr>
            <a:r>
              <a:rPr lang="sk-SK" dirty="0">
                <a:latin typeface="Arial Narrow" panose="020B0606020202030204" pitchFamily="34" charset="0"/>
              </a:rPr>
              <a:t>cca hladina mora</a:t>
            </a:r>
          </a:p>
          <a:p>
            <a:pPr marL="1143000" lvl="3">
              <a:spcBef>
                <a:spcPts val="1000"/>
              </a:spcBef>
            </a:pPr>
            <a:r>
              <a:rPr lang="sk-SK" dirty="0">
                <a:latin typeface="Arial Narrow" panose="020B0606020202030204" pitchFamily="34" charset="0"/>
              </a:rPr>
              <a:t>jedine v Indii je zníženina dosahujúca cca -2 m n. m.</a:t>
            </a:r>
          </a:p>
          <a:p>
            <a:pPr marL="685800" lvl="2">
              <a:spcBef>
                <a:spcPts val="1000"/>
              </a:spcBef>
            </a:pPr>
            <a:r>
              <a:rPr lang="sk-SK" dirty="0">
                <a:latin typeface="Arial Narrow" panose="020B0606020202030204" pitchFamily="34" charset="0"/>
              </a:rPr>
              <a:t>zaujímavosť: Maldivy sú štátom s najnižšie položeným najvyšším bodom (len 2,4 m n. m.)</a:t>
            </a:r>
          </a:p>
          <a:p>
            <a:pPr marL="1143000" lvl="3">
              <a:spcBef>
                <a:spcPts val="1000"/>
              </a:spcBef>
            </a:pPr>
            <a:r>
              <a:rPr lang="sk-SK" dirty="0">
                <a:latin typeface="Arial Narrow" panose="020B0606020202030204" pitchFamily="34" charset="0"/>
              </a:rPr>
              <a:t>krajina je považovaná za existenčne najviac ohrozenú globálnym otepľovaním</a:t>
            </a:r>
          </a:p>
          <a:p>
            <a:pPr marL="1143000" lvl="3">
              <a:spcBef>
                <a:spcPts val="1000"/>
              </a:spcBef>
            </a:pPr>
            <a:r>
              <a:rPr lang="sk-SK" dirty="0">
                <a:latin typeface="Arial Narrow" panose="020B0606020202030204" pitchFamily="34" charset="0"/>
              </a:rPr>
              <a:t>v skutočnosti je najvyšším bodom násyp na golfovom ihrisku (cca 5 m n. m.)</a:t>
            </a:r>
          </a:p>
          <a:p>
            <a:pPr marL="457200" lvl="1" indent="-457200"/>
            <a:endParaRPr lang="en-GB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230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Vodstvo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rieky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sz="2500" i="1" dirty="0">
                <a:latin typeface="Arial Narrow" panose="020B0606020202030204" pitchFamily="34" charset="0"/>
              </a:rPr>
              <a:t>– aký majú režim?</a:t>
            </a:r>
            <a:endParaRPr lang="en-GB" sz="2500" i="1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Do Arabského mora:</a:t>
            </a:r>
          </a:p>
          <a:p>
            <a:pPr lvl="2"/>
            <a:r>
              <a:rPr lang="sk-SK" b="1" dirty="0">
                <a:latin typeface="Arial Narrow" panose="020B0606020202030204" pitchFamily="34" charset="0"/>
              </a:rPr>
              <a:t>Indus</a:t>
            </a:r>
            <a:r>
              <a:rPr lang="sk-SK" dirty="0">
                <a:latin typeface="Arial Narrow" panose="020B0606020202030204" pitchFamily="34" charset="0"/>
              </a:rPr>
              <a:t> + </a:t>
            </a:r>
            <a:r>
              <a:rPr lang="sk-SK" dirty="0" err="1">
                <a:latin typeface="Arial Narrow" panose="020B0606020202030204" pitchFamily="34" charset="0"/>
              </a:rPr>
              <a:t>Narmada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Benglálsky</a:t>
            </a:r>
            <a:r>
              <a:rPr lang="sk-SK" dirty="0">
                <a:latin typeface="Arial Narrow" panose="020B0606020202030204" pitchFamily="34" charset="0"/>
              </a:rPr>
              <a:t> záliv</a:t>
            </a:r>
          </a:p>
          <a:p>
            <a:pPr lvl="2"/>
            <a:r>
              <a:rPr lang="sk-SK" b="1" dirty="0">
                <a:latin typeface="Arial Narrow" panose="020B0606020202030204" pitchFamily="34" charset="0"/>
              </a:rPr>
              <a:t>Ganga, Brahmaputra</a:t>
            </a:r>
            <a:r>
              <a:rPr lang="sk-SK" dirty="0">
                <a:latin typeface="Arial Narrow" panose="020B0606020202030204" pitchFamily="34" charset="0"/>
              </a:rPr>
              <a:t> (spoločná delta)</a:t>
            </a: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Godavari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Krišna</a:t>
            </a:r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jazerá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 horských oblastiach malé jazerá ľadovcového pôvodu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55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Klíma</a:t>
            </a:r>
            <a:r>
              <a:rPr lang="en-GB" dirty="0"/>
              <a:t> a </a:t>
            </a:r>
            <a:r>
              <a:rPr lang="en-GB" dirty="0" err="1"/>
              <a:t>charakter</a:t>
            </a:r>
            <a:r>
              <a:rPr lang="en-GB" dirty="0"/>
              <a:t> </a:t>
            </a:r>
            <a:r>
              <a:rPr lang="en-GB" dirty="0" err="1"/>
              <a:t>krajiny</a:t>
            </a:r>
            <a:r>
              <a:rPr lang="en-GB" dirty="0"/>
              <a:t>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>
                <a:latin typeface="Arial Narrow" panose="020B0606020202030204" pitchFamily="34" charset="0"/>
              </a:rPr>
              <a:t>Monzúnová</a:t>
            </a:r>
            <a:r>
              <a:rPr lang="sk-SK" dirty="0">
                <a:latin typeface="Arial Narrow" panose="020B0606020202030204" pitchFamily="34" charset="0"/>
              </a:rPr>
              <a:t> klíma (</a:t>
            </a:r>
            <a:r>
              <a:rPr lang="sk-SK" dirty="0" err="1">
                <a:latin typeface="Arial Narrow" panose="020B0606020202030204" pitchFamily="34" charset="0"/>
              </a:rPr>
              <a:t>subekvatoriálna</a:t>
            </a:r>
            <a:r>
              <a:rPr lang="sk-SK" dirty="0">
                <a:latin typeface="Arial Narrow" panose="020B0606020202030204" pitchFamily="34" charset="0"/>
              </a:rPr>
              <a:t>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striedanie období sucha a vlhka (</a:t>
            </a:r>
            <a:r>
              <a:rPr lang="sk-SK" dirty="0" err="1">
                <a:latin typeface="Arial Narrow" panose="020B0606020202030204" pitchFamily="34" charset="0"/>
              </a:rPr>
              <a:t>Čerapundží</a:t>
            </a:r>
            <a:r>
              <a:rPr lang="sk-SK" dirty="0">
                <a:latin typeface="Arial Narrow" panose="020B0606020202030204" pitchFamily="34" charset="0"/>
              </a:rPr>
              <a:t>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vplyv nadmorskej výšky + </a:t>
            </a:r>
            <a:r>
              <a:rPr lang="sk-SK" i="1" dirty="0">
                <a:latin typeface="Arial Narrow" panose="020B0606020202030204" pitchFamily="34" charset="0"/>
              </a:rPr>
              <a:t>záveterné a náveterné oblasti</a:t>
            </a:r>
            <a:endParaRPr lang="en-GB" i="1" dirty="0">
              <a:latin typeface="Arial Narrow" panose="020B0606020202030204" pitchFamily="34" charset="0"/>
            </a:endParaRPr>
          </a:p>
          <a:p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Tropická 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väčšina Pakistanu</a:t>
            </a:r>
          </a:p>
          <a:p>
            <a:r>
              <a:rPr lang="sk-SK" dirty="0">
                <a:latin typeface="Arial Narrow" panose="020B0606020202030204" pitchFamily="34" charset="0"/>
              </a:rPr>
              <a:t>Ekvatoriálna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 južnej časti </a:t>
            </a:r>
          </a:p>
        </p:txBody>
      </p:sp>
    </p:spTree>
    <p:extLst>
      <p:ext uri="{BB962C8B-B14F-4D97-AF65-F5344CB8AC3E}">
        <p14:creationId xmlns:p14="http://schemas.microsoft.com/office/powerpoint/2010/main" val="4177444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Rastlinstvo</a:t>
            </a:r>
            <a:r>
              <a:rPr lang="en-GB" dirty="0"/>
              <a:t> a </a:t>
            </a:r>
            <a:r>
              <a:rPr lang="en-GB" dirty="0" err="1"/>
              <a:t>živočíštvo</a:t>
            </a:r>
            <a:r>
              <a:rPr lang="en-GB" dirty="0"/>
              <a:t>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príklady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charakteristických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druhov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slon indický, tiger bengálsky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rastlinstvo a živočíšstvo na väčšine územia je typické pre oblasť saván, ale v porovnaní s Afrikou je druhovo chudobnejšie</a:t>
            </a:r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zaradenie</a:t>
            </a:r>
            <a:r>
              <a:rPr lang="en-GB" dirty="0">
                <a:latin typeface="Arial Narrow" panose="020B0606020202030204" pitchFamily="34" charset="0"/>
              </a:rPr>
              <a:t> do </a:t>
            </a:r>
            <a:r>
              <a:rPr lang="en-GB" dirty="0" err="1">
                <a:latin typeface="Arial Narrow" panose="020B0606020202030204" pitchFamily="34" charset="0"/>
              </a:rPr>
              <a:t>zoogeografických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fytogeografických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oblastí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floristická</a:t>
            </a:r>
            <a:r>
              <a:rPr lang="sk-SK" dirty="0">
                <a:latin typeface="Arial Narrow" panose="020B0606020202030204" pitchFamily="34" charset="0"/>
              </a:rPr>
              <a:t>  aj </a:t>
            </a:r>
            <a:r>
              <a:rPr lang="sk-SK" dirty="0" err="1">
                <a:latin typeface="Arial Narrow" panose="020B0606020202030204" pitchFamily="34" charset="0"/>
              </a:rPr>
              <a:t>faunitstická</a:t>
            </a:r>
            <a:r>
              <a:rPr lang="sk-SK" dirty="0">
                <a:latin typeface="Arial Narrow" panose="020B0606020202030204" pitchFamily="34" charset="0"/>
              </a:rPr>
              <a:t> oblasť: </a:t>
            </a:r>
            <a:r>
              <a:rPr lang="sk-SK" dirty="0" err="1">
                <a:latin typeface="Arial Narrow" panose="020B0606020202030204" pitchFamily="34" charset="0"/>
              </a:rPr>
              <a:t>Paleotropická</a:t>
            </a:r>
            <a:r>
              <a:rPr lang="sk-SK" dirty="0">
                <a:latin typeface="Arial Narrow" panose="020B0606020202030204" pitchFamily="34" charset="0"/>
              </a:rPr>
              <a:t> 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podobná ako v </a:t>
            </a:r>
            <a:r>
              <a:rPr lang="sk-SK" dirty="0" err="1">
                <a:latin typeface="Arial Narrow" panose="020B0606020202030204" pitchFamily="34" charset="0"/>
              </a:rPr>
              <a:t>Subsaharskej</a:t>
            </a:r>
            <a:r>
              <a:rPr lang="sk-SK" dirty="0">
                <a:latin typeface="Arial Narrow" panose="020B0606020202030204" pitchFamily="34" charset="0"/>
              </a:rPr>
              <a:t> Afrike</a:t>
            </a: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49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História</a:t>
            </a:r>
            <a:r>
              <a:rPr lang="en-GB" dirty="0"/>
              <a:t>	a </a:t>
            </a:r>
            <a:r>
              <a:rPr lang="en-GB" dirty="0" err="1"/>
              <a:t>geopolitická</a:t>
            </a:r>
            <a:r>
              <a:rPr lang="en-GB" dirty="0"/>
              <a:t> </a:t>
            </a:r>
            <a:r>
              <a:rPr lang="en-GB" dirty="0" err="1"/>
              <a:t>charakteristika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územie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pôvodne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obývané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drávidským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obyvateľstvom</a:t>
            </a:r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>
                <a:latin typeface="Arial Narrow" panose="020B0606020202030204" pitchFamily="34" charset="0"/>
              </a:rPr>
              <a:t>od </a:t>
            </a:r>
            <a:r>
              <a:rPr lang="en-GB" dirty="0" err="1">
                <a:latin typeface="Arial Narrow" panose="020B0606020202030204" pitchFamily="34" charset="0"/>
              </a:rPr>
              <a:t>začiatku</a:t>
            </a:r>
            <a:r>
              <a:rPr lang="en-GB" dirty="0">
                <a:latin typeface="Arial Narrow" panose="020B0606020202030204" pitchFamily="34" charset="0"/>
              </a:rPr>
              <a:t> 2. </a:t>
            </a:r>
            <a:r>
              <a:rPr lang="en-GB" dirty="0" err="1">
                <a:latin typeface="Arial Narrow" panose="020B0606020202030204" pitchFamily="34" charset="0"/>
              </a:rPr>
              <a:t>tisícročia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pred</a:t>
            </a:r>
            <a:r>
              <a:rPr lang="en-GB" dirty="0">
                <a:latin typeface="Arial Narrow" panose="020B0606020202030204" pitchFamily="34" charset="0"/>
              </a:rPr>
              <a:t> n. l. od </a:t>
            </a:r>
            <a:r>
              <a:rPr lang="en-GB" dirty="0" err="1">
                <a:latin typeface="Arial Narrow" panose="020B0606020202030204" pitchFamily="34" charset="0"/>
              </a:rPr>
              <a:t>severu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vytláčané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indoeurópskym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árijským</a:t>
            </a:r>
            <a:r>
              <a:rPr lang="en-GB" dirty="0">
                <a:latin typeface="Arial Narrow" panose="020B0606020202030204" pitchFamily="34" charset="0"/>
              </a:rPr>
              <a:t>) </a:t>
            </a:r>
            <a:r>
              <a:rPr lang="en-GB" dirty="0" err="1">
                <a:latin typeface="Arial Narrow" panose="020B0606020202030204" pitchFamily="34" charset="0"/>
              </a:rPr>
              <a:t>obyvateľstvom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tomu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zodpovedá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dnešná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štruktúra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obyvateľstva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>
                <a:latin typeface="Arial Narrow" panose="020B0606020202030204" pitchFamily="34" charset="0"/>
              </a:rPr>
              <a:t>v </a:t>
            </a:r>
            <a:r>
              <a:rPr lang="en-GB" dirty="0" err="1">
                <a:latin typeface="Arial Narrow" panose="020B0606020202030204" pitchFamily="34" charset="0"/>
              </a:rPr>
              <a:t>období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príchodu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Árijcov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začína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formovať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hinduizmus</a:t>
            </a:r>
            <a:r>
              <a:rPr lang="en-GB" dirty="0">
                <a:latin typeface="Arial Narrow" panose="020B0606020202030204" pitchFamily="34" charset="0"/>
              </a:rPr>
              <a:t>, v 6. </a:t>
            </a:r>
            <a:r>
              <a:rPr lang="en-GB" dirty="0" err="1">
                <a:latin typeface="Arial Narrow" panose="020B0606020202030204" pitchFamily="34" charset="0"/>
              </a:rPr>
              <a:t>stor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pred</a:t>
            </a:r>
            <a:r>
              <a:rPr lang="en-GB" dirty="0">
                <a:latin typeface="Arial Narrow" panose="020B0606020202030204" pitchFamily="34" charset="0"/>
              </a:rPr>
              <a:t> n. l. </a:t>
            </a:r>
            <a:r>
              <a:rPr lang="en-GB" dirty="0" err="1">
                <a:latin typeface="Arial Narrow" panose="020B0606020202030204" pitchFamily="34" charset="0"/>
              </a:rPr>
              <a:t>sa</a:t>
            </a:r>
            <a:r>
              <a:rPr lang="en-GB" dirty="0">
                <a:latin typeface="Arial Narrow" panose="020B0606020202030204" pitchFamily="34" charset="0"/>
              </a:rPr>
              <a:t> z </a:t>
            </a:r>
            <a:r>
              <a:rPr lang="en-GB" dirty="0" err="1">
                <a:latin typeface="Arial Narrow" panose="020B0606020202030204" pitchFamily="34" charset="0"/>
              </a:rPr>
              <a:t>hinduizmu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oddeľuje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vetva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budhizmu</a:t>
            </a:r>
            <a:r>
              <a:rPr lang="en-GB" dirty="0">
                <a:latin typeface="Arial Narrow" panose="020B0606020202030204" pitchFamily="34" charset="0"/>
              </a:rPr>
              <a:t> </a:t>
            </a:r>
          </a:p>
          <a:p>
            <a:r>
              <a:rPr lang="en-GB" dirty="0" err="1">
                <a:latin typeface="Arial Narrow" panose="020B0606020202030204" pitchFamily="34" charset="0"/>
              </a:rPr>
              <a:t>Najvýznamnejšie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ríše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Maurijská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Guptovská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zlatý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vek</a:t>
            </a:r>
            <a:r>
              <a:rPr lang="en-GB" dirty="0">
                <a:latin typeface="Arial Narrow" panose="020B0606020202030204" pitchFamily="34" charset="0"/>
              </a:rPr>
              <a:t> Indie (</a:t>
            </a:r>
            <a:r>
              <a:rPr lang="en-GB" dirty="0" err="1">
                <a:latin typeface="Arial Narrow" panose="020B0606020202030204" pitchFamily="34" charset="0"/>
              </a:rPr>
              <a:t>celý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subkontinent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okrem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južných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oblastí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Na </a:t>
            </a:r>
            <a:r>
              <a:rPr lang="en-GB" dirty="0" err="1">
                <a:latin typeface="Arial Narrow" panose="020B0606020202030204" pitchFamily="34" charset="0"/>
              </a:rPr>
              <a:t>juhu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tamilská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ríša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Čola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173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História</a:t>
            </a:r>
            <a:r>
              <a:rPr lang="en-GB" dirty="0"/>
              <a:t>	a </a:t>
            </a:r>
            <a:r>
              <a:rPr lang="en-GB" dirty="0" err="1"/>
              <a:t>geopolitická</a:t>
            </a:r>
            <a:r>
              <a:rPr lang="en-GB" dirty="0"/>
              <a:t> </a:t>
            </a:r>
            <a:r>
              <a:rPr lang="en-GB" dirty="0" err="1"/>
              <a:t>charakteristika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825624"/>
            <a:ext cx="11571316" cy="4575175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GB" dirty="0">
                <a:latin typeface="Arial Narrow" panose="020B0606020202030204" pitchFamily="34" charset="0"/>
              </a:rPr>
              <a:t>v 7. a 8. </a:t>
            </a:r>
            <a:r>
              <a:rPr lang="en-GB" dirty="0" err="1">
                <a:latin typeface="Arial Narrow" panose="020B0606020202030204" pitchFamily="34" charset="0"/>
              </a:rPr>
              <a:t>stor</a:t>
            </a:r>
            <a:r>
              <a:rPr lang="en-GB" dirty="0">
                <a:latin typeface="Arial Narrow" panose="020B0606020202030204" pitchFamily="34" charset="0"/>
              </a:rPr>
              <a:t>. SZ </a:t>
            </a:r>
            <a:r>
              <a:rPr lang="en-GB" dirty="0" err="1">
                <a:latin typeface="Arial Narrow" panose="020B0606020202030204" pitchFamily="34" charset="0"/>
              </a:rPr>
              <a:t>časť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dnešný</a:t>
            </a:r>
            <a:r>
              <a:rPr lang="en-GB" dirty="0">
                <a:latin typeface="Arial Narrow" panose="020B0606020202030204" pitchFamily="34" charset="0"/>
              </a:rPr>
              <a:t> Pakistan) </a:t>
            </a:r>
            <a:r>
              <a:rPr lang="en-GB" dirty="0" err="1">
                <a:latin typeface="Arial Narrow" panose="020B0606020202030204" pitchFamily="34" charset="0"/>
              </a:rPr>
              <a:t>obsad</a:t>
            </a:r>
            <a:r>
              <a:rPr lang="sk-SK" dirty="0" err="1">
                <a:latin typeface="Arial Narrow" panose="020B0606020202030204" pitchFamily="34" charset="0"/>
              </a:rPr>
              <a:t>il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Arabský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kalifát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šírenie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islamu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spc="-20" dirty="0" err="1">
                <a:latin typeface="Arial Narrow" panose="020B0606020202030204" pitchFamily="34" charset="0"/>
              </a:rPr>
              <a:t>ostrovné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časti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kalifát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neobsadil</a:t>
            </a:r>
            <a:r>
              <a:rPr lang="en-GB" spc="-20" dirty="0">
                <a:latin typeface="Arial Narrow" panose="020B0606020202030204" pitchFamily="34" charset="0"/>
              </a:rPr>
              <a:t>, ale </a:t>
            </a:r>
            <a:r>
              <a:rPr lang="en-GB" spc="-20" dirty="0" err="1">
                <a:latin typeface="Arial Narrow" panose="020B0606020202030204" pitchFamily="34" charset="0"/>
              </a:rPr>
              <a:t>prebiehal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tu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obchod</a:t>
            </a:r>
            <a:r>
              <a:rPr lang="en-GB" spc="-20" dirty="0">
                <a:latin typeface="Arial Narrow" panose="020B0606020202030204" pitchFamily="34" charset="0"/>
              </a:rPr>
              <a:t> s </a:t>
            </a:r>
            <a:r>
              <a:rPr lang="en-GB" spc="-20" dirty="0" err="1">
                <a:latin typeface="Arial Narrow" panose="020B0606020202030204" pitchFamily="34" charset="0"/>
              </a:rPr>
              <a:t>Arabmi</a:t>
            </a:r>
            <a:r>
              <a:rPr lang="en-GB" spc="-20" dirty="0">
                <a:latin typeface="Arial Narrow" panose="020B0606020202030204" pitchFamily="34" charset="0"/>
              </a:rPr>
              <a:t>, </a:t>
            </a:r>
            <a:r>
              <a:rPr lang="en-GB" spc="-20" dirty="0" err="1">
                <a:latin typeface="Arial Narrow" panose="020B0606020202030204" pitchFamily="34" charset="0"/>
              </a:rPr>
              <a:t>vďaka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čomu</a:t>
            </a:r>
            <a:r>
              <a:rPr lang="en-GB" spc="-20" dirty="0">
                <a:latin typeface="Arial Narrow" panose="020B0606020202030204" pitchFamily="34" charset="0"/>
              </a:rPr>
              <a:t> je </a:t>
            </a:r>
            <a:r>
              <a:rPr lang="en-GB" spc="-20" dirty="0" err="1">
                <a:latin typeface="Arial Narrow" panose="020B0606020202030204" pitchFamily="34" charset="0"/>
              </a:rPr>
              <a:t>na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Maldivách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br>
              <a:rPr lang="sk-SK" spc="-20" dirty="0">
                <a:latin typeface="Arial Narrow" panose="020B0606020202030204" pitchFamily="34" charset="0"/>
              </a:rPr>
            </a:br>
            <a:r>
              <a:rPr lang="en-GB" spc="-20" dirty="0">
                <a:latin typeface="Arial Narrow" panose="020B0606020202030204" pitchFamily="34" charset="0"/>
              </a:rPr>
              <a:t>a </a:t>
            </a:r>
            <a:r>
              <a:rPr lang="en-GB" spc="-20" dirty="0" err="1">
                <a:latin typeface="Arial Narrow" panose="020B0606020202030204" pitchFamily="34" charset="0"/>
              </a:rPr>
              <a:t>Lakadivách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islam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dominantný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dodnes</a:t>
            </a:r>
            <a:r>
              <a:rPr lang="en-GB" spc="-20" dirty="0">
                <a:latin typeface="Arial Narrow" panose="020B0606020202030204" pitchFamily="34" charset="0"/>
              </a:rPr>
              <a:t>, </a:t>
            </a:r>
            <a:r>
              <a:rPr lang="sk-SK" spc="-20" dirty="0">
                <a:latin typeface="Arial Narrow" panose="020B0606020202030204" pitchFamily="34" charset="0"/>
              </a:rPr>
              <a:t>zastúpený</a:t>
            </a:r>
            <a:r>
              <a:rPr lang="en-GB" spc="-20" dirty="0">
                <a:latin typeface="Arial Narrow" panose="020B0606020202030204" pitchFamily="34" charset="0"/>
              </a:rPr>
              <a:t> je </a:t>
            </a:r>
            <a:r>
              <a:rPr lang="en-GB" spc="-20" dirty="0" err="1">
                <a:latin typeface="Arial Narrow" panose="020B0606020202030204" pitchFamily="34" charset="0"/>
              </a:rPr>
              <a:t>aj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na</a:t>
            </a:r>
            <a:r>
              <a:rPr lang="en-GB" spc="-20" dirty="0">
                <a:latin typeface="Arial Narrow" panose="020B0606020202030204" pitchFamily="34" charset="0"/>
              </a:rPr>
              <a:t> </a:t>
            </a:r>
            <a:r>
              <a:rPr lang="en-GB" spc="-20" dirty="0" err="1">
                <a:latin typeface="Arial Narrow" panose="020B0606020202030204" pitchFamily="34" charset="0"/>
              </a:rPr>
              <a:t>Cejlóne</a:t>
            </a:r>
            <a:r>
              <a:rPr lang="sk-SK" spc="-20" dirty="0">
                <a:latin typeface="Arial Narrow" panose="020B0606020202030204" pitchFamily="34" charset="0"/>
              </a:rPr>
              <a:t>, </a:t>
            </a:r>
            <a:r>
              <a:rPr lang="sk-SK" spc="-20" dirty="0" err="1">
                <a:latin typeface="Arial Narrow" panose="020B0606020202030204" pitchFamily="34" charset="0"/>
              </a:rPr>
              <a:t>Andamanoch</a:t>
            </a:r>
            <a:r>
              <a:rPr lang="sk-SK" spc="-20" dirty="0">
                <a:latin typeface="Arial Narrow" panose="020B0606020202030204" pitchFamily="34" charset="0"/>
              </a:rPr>
              <a:t> a </a:t>
            </a:r>
            <a:r>
              <a:rPr lang="sk-SK" spc="-20" dirty="0" err="1">
                <a:latin typeface="Arial Narrow" panose="020B0606020202030204" pitchFamily="34" charset="0"/>
              </a:rPr>
              <a:t>Nikobaroch</a:t>
            </a:r>
            <a:endParaRPr lang="sk-SK" spc="-20" dirty="0">
              <a:latin typeface="Arial Narrow" panose="020B0606020202030204" pitchFamily="34" charset="0"/>
            </a:endParaRPr>
          </a:p>
          <a:p>
            <a:pPr lvl="2"/>
            <a:r>
              <a:rPr lang="sk-SK" spc="-20" dirty="0">
                <a:latin typeface="Arial Narrow" panose="020B0606020202030204" pitchFamily="34" charset="0"/>
              </a:rPr>
              <a:t>Podobne do Bengálska (Bangladéš) sa šíril cez obchodníkov a </a:t>
            </a:r>
            <a:r>
              <a:rPr lang="sk-SK" spc="-20" dirty="0" err="1">
                <a:latin typeface="Arial Narrow" panose="020B0606020202030204" pitchFamily="34" charset="0"/>
              </a:rPr>
              <a:t>súfitských</a:t>
            </a:r>
            <a:r>
              <a:rPr lang="sk-SK" spc="-20" dirty="0">
                <a:latin typeface="Arial Narrow" panose="020B0606020202030204" pitchFamily="34" charset="0"/>
              </a:rPr>
              <a:t> mníchov</a:t>
            </a:r>
          </a:p>
          <a:p>
            <a:pPr lvl="2"/>
            <a:r>
              <a:rPr lang="sk-SK" spc="-20" dirty="0">
                <a:latin typeface="Arial Narrow" panose="020B0606020202030204" pitchFamily="34" charset="0"/>
              </a:rPr>
              <a:t>postupný nástup moslimských dynastií, najvýznamnejšia:</a:t>
            </a:r>
          </a:p>
          <a:p>
            <a:pPr lvl="2"/>
            <a:r>
              <a:rPr lang="sk-SK" spc="-20" dirty="0">
                <a:latin typeface="Arial Narrow" panose="020B0606020202030204" pitchFamily="34" charset="0"/>
              </a:rPr>
              <a:t>16. – 19. stor. – </a:t>
            </a:r>
            <a:r>
              <a:rPr lang="sk-SK" spc="-20" dirty="0" err="1">
                <a:latin typeface="Arial Narrow" panose="020B0606020202030204" pitchFamily="34" charset="0"/>
              </a:rPr>
              <a:t>Mogulská</a:t>
            </a:r>
            <a:r>
              <a:rPr lang="sk-SK" spc="-20" dirty="0">
                <a:latin typeface="Arial Narrow" panose="020B0606020202030204" pitchFamily="34" charset="0"/>
              </a:rPr>
              <a:t> ríša</a:t>
            </a:r>
          </a:p>
          <a:p>
            <a:pPr lvl="3"/>
            <a:r>
              <a:rPr lang="sk-SK" spc="-20" dirty="0">
                <a:latin typeface="Arial Narrow" panose="020B0606020202030204" pitchFamily="34" charset="0"/>
              </a:rPr>
              <a:t>moslimská dynastia, ale náboženská tolerancia – rozmach bohatstva, kultúry, architektúry...</a:t>
            </a:r>
            <a:endParaRPr lang="en-GB" spc="-20" dirty="0">
              <a:latin typeface="Arial Narrow" panose="020B0606020202030204" pitchFamily="34" charset="0"/>
            </a:endParaRPr>
          </a:p>
          <a:p>
            <a:pPr lvl="2"/>
            <a:endParaRPr lang="sk-SK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Kolonizácia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dekolonizácia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o</a:t>
            </a:r>
            <a:r>
              <a:rPr lang="en-GB" dirty="0">
                <a:latin typeface="Arial Narrow" panose="020B0606020202030204" pitchFamily="34" charset="0"/>
              </a:rPr>
              <a:t>d </a:t>
            </a:r>
            <a:r>
              <a:rPr lang="en-GB" dirty="0" err="1">
                <a:latin typeface="Arial Narrow" panose="020B0606020202030204" pitchFamily="34" charset="0"/>
              </a:rPr>
              <a:t>začiatku</a:t>
            </a:r>
            <a:r>
              <a:rPr lang="en-GB" dirty="0">
                <a:latin typeface="Arial Narrow" panose="020B0606020202030204" pitchFamily="34" charset="0"/>
              </a:rPr>
              <a:t> 16. </a:t>
            </a:r>
            <a:r>
              <a:rPr lang="en-GB" dirty="0" err="1">
                <a:latin typeface="Arial Narrow" panose="020B0606020202030204" pitchFamily="34" charset="0"/>
              </a:rPr>
              <a:t>stor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drobné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portugalské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kolónie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pobreží</a:t>
            </a:r>
            <a:r>
              <a:rPr lang="en-GB" dirty="0">
                <a:latin typeface="Arial Narrow" panose="020B0606020202030204" pitchFamily="34" charset="0"/>
              </a:rPr>
              <a:t> (Goa)</a:t>
            </a:r>
            <a:r>
              <a:rPr lang="sk-SK" dirty="0">
                <a:latin typeface="Arial Narrow" panose="020B0606020202030204" pitchFamily="34" charset="0"/>
              </a:rPr>
              <a:t>, neskôr francúzske (</a:t>
            </a:r>
            <a:r>
              <a:rPr lang="sk-SK" dirty="0" err="1">
                <a:latin typeface="Arial Narrow" panose="020B0606020202030204" pitchFamily="34" charset="0"/>
              </a:rPr>
              <a:t>Putučéri</a:t>
            </a:r>
            <a:r>
              <a:rPr lang="sk-SK" dirty="0">
                <a:latin typeface="Arial Narrow" panose="020B0606020202030204" pitchFamily="34" charset="0"/>
              </a:rPr>
              <a:t>)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o</a:t>
            </a:r>
            <a:r>
              <a:rPr lang="en-GB" dirty="0">
                <a:latin typeface="Arial Narrow" panose="020B0606020202030204" pitchFamily="34" charset="0"/>
              </a:rPr>
              <a:t>d pol. 19. </a:t>
            </a:r>
            <a:r>
              <a:rPr lang="en-GB" dirty="0" err="1">
                <a:latin typeface="Arial Narrow" panose="020B0606020202030204" pitchFamily="34" charset="0"/>
              </a:rPr>
              <a:t>stor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sk-SK" dirty="0">
                <a:latin typeface="Arial Narrow" panose="020B0606020202030204" pitchFamily="34" charset="0"/>
              </a:rPr>
              <a:t>Spojené kráľovstvo obsadilo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celý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subkontinent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čo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dialo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vieme</a:t>
            </a:r>
            <a:r>
              <a:rPr lang="en-GB" dirty="0">
                <a:latin typeface="Arial Narrow" panose="020B0606020202030204" pitchFamily="34" charset="0"/>
              </a:rPr>
              <a:t> z </a:t>
            </a:r>
            <a:r>
              <a:rPr lang="en-GB" dirty="0" err="1">
                <a:latin typeface="Arial Narrow" panose="020B0606020202030204" pitchFamily="34" charset="0"/>
              </a:rPr>
              <a:t>prednášky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Nezávislé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ostali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len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kráľovstvá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Nepál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Bhután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Získanie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nezávislosti</a:t>
            </a:r>
            <a:r>
              <a:rPr lang="en-GB" dirty="0">
                <a:latin typeface="Arial Narrow" panose="020B0606020202030204" pitchFamily="34" charset="0"/>
              </a:rPr>
              <a:t> Indie a </a:t>
            </a:r>
            <a:r>
              <a:rPr lang="en-GB" dirty="0" err="1">
                <a:latin typeface="Arial Narrow" panose="020B0606020202030204" pitchFamily="34" charset="0"/>
              </a:rPr>
              <a:t>jej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delenie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viď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prednáška</a:t>
            </a:r>
            <a:r>
              <a:rPr lang="en-GB" dirty="0">
                <a:latin typeface="Arial Narrow" panose="020B0606020202030204" pitchFamily="34" charset="0"/>
              </a:rPr>
              <a:t>), </a:t>
            </a:r>
            <a:r>
              <a:rPr lang="en-GB" dirty="0" err="1">
                <a:latin typeface="Arial Narrow" panose="020B0606020202030204" pitchFamily="34" charset="0"/>
              </a:rPr>
              <a:t>rovnako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Srí</a:t>
            </a:r>
            <a:r>
              <a:rPr lang="en-GB" dirty="0">
                <a:latin typeface="Arial Narrow" panose="020B0606020202030204" pitchFamily="34" charset="0"/>
              </a:rPr>
              <a:t> Lanka </a:t>
            </a:r>
            <a:r>
              <a:rPr lang="en-GB" dirty="0" err="1">
                <a:latin typeface="Arial Narrow" panose="020B0606020202030204" pitchFamily="34" charset="0"/>
              </a:rPr>
              <a:t>sa</a:t>
            </a:r>
            <a:r>
              <a:rPr lang="en-GB" dirty="0">
                <a:latin typeface="Arial Narrow" panose="020B0606020202030204" pitchFamily="34" charset="0"/>
              </a:rPr>
              <a:t> v 1948 </a:t>
            </a:r>
            <a:r>
              <a:rPr lang="en-GB" dirty="0" err="1">
                <a:latin typeface="Arial Narrow" panose="020B0606020202030204" pitchFamily="34" charset="0"/>
              </a:rPr>
              <a:t>stáva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formálne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nezávislou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Maldivy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až</a:t>
            </a:r>
            <a:r>
              <a:rPr lang="en-GB" dirty="0">
                <a:latin typeface="Arial Narrow" panose="020B0606020202030204" pitchFamily="34" charset="0"/>
              </a:rPr>
              <a:t> v 1965.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</a:t>
            </a:r>
            <a:r>
              <a:rPr lang="en-GB" dirty="0">
                <a:latin typeface="Arial Narrow" panose="020B0606020202030204" pitchFamily="34" charset="0"/>
              </a:rPr>
              <a:t>o </a:t>
            </a:r>
            <a:r>
              <a:rPr lang="en-GB" dirty="0" err="1">
                <a:latin typeface="Arial Narrow" panose="020B0606020202030204" pitchFamily="34" charset="0"/>
              </a:rPr>
              <a:t>získaní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nezávislosti</a:t>
            </a:r>
            <a:r>
              <a:rPr lang="en-GB" dirty="0">
                <a:latin typeface="Arial Narrow" panose="020B0606020202030204" pitchFamily="34" charset="0"/>
              </a:rPr>
              <a:t> Indi</a:t>
            </a:r>
            <a:r>
              <a:rPr lang="sk-SK" dirty="0">
                <a:latin typeface="Arial Narrow" panose="020B0606020202030204" pitchFamily="34" charset="0"/>
              </a:rPr>
              <a:t>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obsadila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portugalské</a:t>
            </a:r>
            <a:r>
              <a:rPr lang="sk-SK" dirty="0">
                <a:latin typeface="Arial Narrow" panose="020B0606020202030204" pitchFamily="34" charset="0"/>
              </a:rPr>
              <a:t> a francúzske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územia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začlenila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ich</a:t>
            </a:r>
            <a:r>
              <a:rPr lang="en-GB" dirty="0">
                <a:latin typeface="Arial Narrow" panose="020B0606020202030204" pitchFamily="34" charset="0"/>
              </a:rPr>
              <a:t> do </a:t>
            </a:r>
            <a:r>
              <a:rPr lang="en-GB" dirty="0" err="1">
                <a:latin typeface="Arial Narrow" panose="020B0606020202030204" pitchFamily="34" charset="0"/>
              </a:rPr>
              <a:t>svojho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štátu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487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42551" y="1622852"/>
            <a:ext cx="10711249" cy="5235147"/>
          </a:xfrm>
        </p:spPr>
        <p:txBody>
          <a:bodyPr>
            <a:normAutofit fontScale="850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Počet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rozmiestnenie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3 z 5 </a:t>
            </a:r>
            <a:r>
              <a:rPr lang="en-GB" dirty="0" err="1">
                <a:latin typeface="Arial Narrow" panose="020B0606020202030204" pitchFamily="34" charset="0"/>
              </a:rPr>
              <a:t>najľudnatejších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štátov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Ázie</a:t>
            </a:r>
            <a:r>
              <a:rPr lang="en-GB" dirty="0">
                <a:latin typeface="Arial Narrow" panose="020B0606020202030204" pitchFamily="34" charset="0"/>
              </a:rPr>
              <a:t> (India, Pakistan, </a:t>
            </a:r>
            <a:r>
              <a:rPr lang="en-GB" dirty="0" err="1">
                <a:latin typeface="Arial Narrow" panose="020B0606020202030204" pitchFamily="34" charset="0"/>
              </a:rPr>
              <a:t>Bangladéš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orientačné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počty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obyv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viď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prednáške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Nepál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cca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sk-SK" dirty="0">
                <a:latin typeface="Arial Narrow" panose="020B0606020202030204" pitchFamily="34" charset="0"/>
              </a:rPr>
              <a:t>3</a:t>
            </a:r>
            <a:r>
              <a:rPr lang="en-GB" dirty="0">
                <a:latin typeface="Arial Narrow" panose="020B0606020202030204" pitchFamily="34" charset="0"/>
              </a:rPr>
              <a:t>0 mil., </a:t>
            </a:r>
            <a:r>
              <a:rPr lang="sk-SK" dirty="0">
                <a:latin typeface="Arial Narrow" panose="020B0606020202030204" pitchFamily="34" charset="0"/>
              </a:rPr>
              <a:t>Srí Lanka cca </a:t>
            </a:r>
            <a:r>
              <a:rPr lang="sk-SK">
                <a:latin typeface="Arial Narrow" panose="020B0606020202030204" pitchFamily="34" charset="0"/>
              </a:rPr>
              <a:t>25 mil.; </a:t>
            </a:r>
            <a:r>
              <a:rPr lang="en-GB">
                <a:latin typeface="Arial Narrow" panose="020B0606020202030204" pitchFamily="34" charset="0"/>
              </a:rPr>
              <a:t>menej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ako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milión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Bhután</a:t>
            </a:r>
            <a:r>
              <a:rPr lang="en-GB" dirty="0">
                <a:latin typeface="Arial Narrow" panose="020B0606020202030204" pitchFamily="34" charset="0"/>
              </a:rPr>
              <a:t> (750 000) a M</a:t>
            </a:r>
            <a:r>
              <a:rPr lang="sk-SK" dirty="0">
                <a:latin typeface="Arial Narrow" panose="020B0606020202030204" pitchFamily="34" charset="0"/>
              </a:rPr>
              <a:t>a</a:t>
            </a:r>
            <a:r>
              <a:rPr lang="en-GB" dirty="0" err="1">
                <a:latin typeface="Arial Narrow" panose="020B0606020202030204" pitchFamily="34" charset="0"/>
              </a:rPr>
              <a:t>ldivy</a:t>
            </a:r>
            <a:r>
              <a:rPr lang="en-GB" dirty="0">
                <a:latin typeface="Arial Narrow" panose="020B0606020202030204" pitchFamily="34" charset="0"/>
              </a:rPr>
              <a:t> (350 000)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najhustejšie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zaľudnený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makroregión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sveta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relatívne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rovnomerné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rozmiestnenie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obyvateľstva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najhustejšie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Indogangskej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nížine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delte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Gangy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Brahmaputry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Bangladéš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vyše</a:t>
            </a:r>
            <a:r>
              <a:rPr lang="en-GB" dirty="0">
                <a:latin typeface="Arial Narrow" panose="020B0606020202030204" pitchFamily="34" charset="0"/>
              </a:rPr>
              <a:t> 1000 </a:t>
            </a:r>
            <a:r>
              <a:rPr lang="en-GB" dirty="0" err="1">
                <a:latin typeface="Arial Narrow" panose="020B0606020202030204" pitchFamily="34" charset="0"/>
              </a:rPr>
              <a:t>obyv</a:t>
            </a:r>
            <a:r>
              <a:rPr lang="en-GB" dirty="0">
                <a:latin typeface="Arial Narrow" panose="020B0606020202030204" pitchFamily="34" charset="0"/>
              </a:rPr>
              <a:t>./km2)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najredšie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vysokohorské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oblasti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púšt</a:t>
            </a:r>
            <a:r>
              <a:rPr lang="sk-SK" dirty="0">
                <a:latin typeface="Arial Narrow" panose="020B0606020202030204" pitchFamily="34" charset="0"/>
              </a:rPr>
              <a:t>n</a:t>
            </a:r>
            <a:r>
              <a:rPr lang="en-GB" dirty="0">
                <a:latin typeface="Arial Narrow" panose="020B0606020202030204" pitchFamily="34" charset="0"/>
              </a:rPr>
              <a:t>e </a:t>
            </a:r>
            <a:r>
              <a:rPr lang="en-GB" dirty="0" err="1">
                <a:latin typeface="Arial Narrow" panose="020B0606020202030204" pitchFamily="34" charset="0"/>
              </a:rPr>
              <a:t>oblasti</a:t>
            </a:r>
            <a:r>
              <a:rPr lang="en-GB" dirty="0">
                <a:latin typeface="Arial Narrow" panose="020B0606020202030204" pitchFamily="34" charset="0"/>
              </a:rPr>
              <a:t> (Pakistan, </a:t>
            </a:r>
            <a:r>
              <a:rPr lang="en-GB" dirty="0" err="1">
                <a:latin typeface="Arial Narrow" panose="020B0606020202030204" pitchFamily="34" charset="0"/>
              </a:rPr>
              <a:t>Thárska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púšť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r>
              <a:rPr lang="en-GB" dirty="0" err="1">
                <a:latin typeface="Arial Narrow" panose="020B0606020202030204" pitchFamily="34" charset="0"/>
              </a:rPr>
              <a:t>Dynamika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prirodzená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reprodukcia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>
                <a:latin typeface="Arial Narrow" panose="020B0606020202030204" pitchFamily="34" charset="0"/>
              </a:rPr>
              <a:t>z </a:t>
            </a:r>
            <a:r>
              <a:rPr lang="en-GB" dirty="0" err="1">
                <a:latin typeface="Arial Narrow" panose="020B0606020202030204" pitchFamily="34" charset="0"/>
              </a:rPr>
              <a:t>globálneho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hľadiska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vysoká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miera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prirodzeného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prírastku</a:t>
            </a:r>
            <a:r>
              <a:rPr lang="en-GB" dirty="0">
                <a:latin typeface="Arial Narrow" panose="020B0606020202030204" pitchFamily="34" charset="0"/>
              </a:rPr>
              <a:t>, ale </a:t>
            </a:r>
            <a:r>
              <a:rPr lang="en-GB" dirty="0" err="1">
                <a:latin typeface="Arial Narrow" panose="020B0606020202030204" pitchFamily="34" charset="0"/>
              </a:rPr>
              <a:t>klesajúca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už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úrovni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subsaharských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krajín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najvyššia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miera</a:t>
            </a:r>
            <a:r>
              <a:rPr lang="en-GB" dirty="0">
                <a:latin typeface="Arial Narrow" panose="020B0606020202030204" pitchFamily="34" charset="0"/>
              </a:rPr>
              <a:t> PP: Pakistan a </a:t>
            </a:r>
            <a:r>
              <a:rPr lang="en-GB" dirty="0" err="1">
                <a:latin typeface="Arial Narrow" panose="020B0606020202030204" pitchFamily="34" charset="0"/>
              </a:rPr>
              <a:t>Bangladéš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migrácia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všetky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krajiny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migračne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úbytkové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emigrácia</a:t>
            </a:r>
            <a:r>
              <a:rPr lang="en-GB" dirty="0">
                <a:latin typeface="Arial Narrow" panose="020B0606020202030204" pitchFamily="34" charset="0"/>
              </a:rPr>
              <a:t> do </a:t>
            </a:r>
            <a:r>
              <a:rPr lang="sk-SK" dirty="0">
                <a:latin typeface="Arial Narrow" panose="020B0606020202030204" pitchFamily="34" charset="0"/>
              </a:rPr>
              <a:t>UK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ako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bývalej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koloniálnej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veľmoci</a:t>
            </a:r>
            <a:r>
              <a:rPr lang="en-GB" dirty="0">
                <a:latin typeface="Arial Narrow" panose="020B0606020202030204" pitchFamily="34" charset="0"/>
              </a:rPr>
              <a:t> </a:t>
            </a: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Indovia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Pakistanci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dnes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tvoria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Spojenom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kráľovstvé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veľké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národnostné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menšiny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najväčšia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miera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úbytku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Maldivy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stratégia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hroziacom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zániku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súostrovia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Bangladéš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momentálne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prírastkový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dirty="0">
                <a:latin typeface="Arial Narrow" panose="020B0606020202030204" pitchFamily="34" charset="0"/>
              </a:rPr>
              <a:t>je </a:t>
            </a:r>
            <a:r>
              <a:rPr lang="en-GB" dirty="0" err="1">
                <a:latin typeface="Arial Narrow" panose="020B0606020202030204" pitchFamily="34" charset="0"/>
              </a:rPr>
              <a:t>cieľom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legálnej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nelegálnej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migrácie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moslimských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Rohingov</a:t>
            </a:r>
            <a:r>
              <a:rPr lang="en-GB" dirty="0">
                <a:latin typeface="Arial Narrow" panose="020B0606020202030204" pitchFamily="34" charset="0"/>
              </a:rPr>
              <a:t> z </a:t>
            </a:r>
            <a:r>
              <a:rPr lang="en-GB" dirty="0" err="1">
                <a:latin typeface="Arial Narrow" panose="020B0606020202030204" pitchFamily="34" charset="0"/>
              </a:rPr>
              <a:t>budhistického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Mjanmarska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stimulom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emigrácie</a:t>
            </a:r>
            <a:r>
              <a:rPr lang="en-GB" dirty="0">
                <a:latin typeface="Arial Narrow" panose="020B0606020202030204" pitchFamily="34" charset="0"/>
              </a:rPr>
              <a:t> je </a:t>
            </a:r>
            <a:r>
              <a:rPr lang="en-GB" dirty="0" err="1">
                <a:latin typeface="Arial Narrow" panose="020B0606020202030204" pitchFamily="34" charset="0"/>
              </a:rPr>
              <a:t>aj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vysoká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natalita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najmä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predošlých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desaťročiach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488752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1632</Words>
  <Application>Microsoft Office PowerPoint</Application>
  <PresentationFormat>Širokouhlá</PresentationFormat>
  <Paragraphs>170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Motív Office</vt:lpstr>
      <vt:lpstr>Regióny v rámci Ázie</vt:lpstr>
      <vt:lpstr>Poloha</vt:lpstr>
      <vt:lpstr>Orografia (geomorfologické jednotky) a geológia</vt:lpstr>
      <vt:lpstr>Vodstvo</vt:lpstr>
      <vt:lpstr>Klíma a charakter krajiny </vt:lpstr>
      <vt:lpstr>Rastlinstvo a živočíštvo </vt:lpstr>
      <vt:lpstr>História a geopolitická charakteristika</vt:lpstr>
      <vt:lpstr>História a geopolitická charakteristika</vt:lpstr>
      <vt:lpstr>Obyvateľstvo</vt:lpstr>
      <vt:lpstr>Obyvateľstvo</vt:lpstr>
      <vt:lpstr>geopolitická situácia</vt:lpstr>
      <vt:lpstr>Hospodárstvo</vt:lpstr>
      <vt:lpstr>Hospodárstvo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Regióny v rámci Ázie</dc:title>
  <dc:creator>PC_Novotny</dc:creator>
  <cp:lastModifiedBy>Reviewer</cp:lastModifiedBy>
  <cp:revision>39</cp:revision>
  <dcterms:created xsi:type="dcterms:W3CDTF">2017-11-20T17:17:37Z</dcterms:created>
  <dcterms:modified xsi:type="dcterms:W3CDTF">2025-12-08T15:38:41Z</dcterms:modified>
</cp:coreProperties>
</file>