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26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70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69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87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99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0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30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17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9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72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87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9BFBC-E320-4928-89A6-726BE3D2F448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92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oadsandkingdoms.com/2014/traces-of-the-volga-german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geographic.kz/2023/10/26/karagiye-depression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vet.sme.sk/c/3062691/zomrel-velky-turkmenbasi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Regióny</a:t>
            </a:r>
            <a:r>
              <a:rPr lang="en-GB" dirty="0"/>
              <a:t> v </a:t>
            </a:r>
            <a:r>
              <a:rPr lang="en-GB" dirty="0" err="1"/>
              <a:t>rámci</a:t>
            </a:r>
            <a:r>
              <a:rPr lang="en-GB" dirty="0"/>
              <a:t> </a:t>
            </a:r>
            <a:r>
              <a:rPr lang="en-GB" dirty="0" err="1"/>
              <a:t>Ázie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63762" y="3602037"/>
            <a:ext cx="4786184" cy="255986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err="1"/>
              <a:t>Stredná</a:t>
            </a:r>
            <a:r>
              <a:rPr lang="en-GB" dirty="0"/>
              <a:t> </a:t>
            </a:r>
            <a:r>
              <a:rPr lang="en-GB" dirty="0" err="1"/>
              <a:t>Ázia</a:t>
            </a:r>
            <a:r>
              <a:rPr lang="en-GB" dirty="0"/>
              <a:t> a </a:t>
            </a:r>
            <a:r>
              <a:rPr lang="en-GB" dirty="0" err="1"/>
              <a:t>Kaukazský</a:t>
            </a:r>
            <a:r>
              <a:rPr lang="en-GB" dirty="0"/>
              <a:t> region</a:t>
            </a:r>
          </a:p>
        </p:txBody>
      </p:sp>
    </p:spTree>
    <p:extLst>
      <p:ext uri="{BB962C8B-B14F-4D97-AF65-F5344CB8AC3E}">
        <p14:creationId xmlns:p14="http://schemas.microsoft.com/office/powerpoint/2010/main" val="3265803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Obyvateľstvo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540476"/>
            <a:ext cx="10841966" cy="5239265"/>
          </a:xfrm>
        </p:spPr>
        <p:txBody>
          <a:bodyPr>
            <a:normAutofit fontScale="70000" lnSpcReduction="20000"/>
          </a:bodyPr>
          <a:lstStyle/>
          <a:p>
            <a:r>
              <a:rPr lang="sk-SK" dirty="0" err="1">
                <a:latin typeface="Arial Narrow" panose="020B0606020202030204" pitchFamily="34" charset="0"/>
              </a:rPr>
              <a:t>š</a:t>
            </a:r>
            <a:r>
              <a:rPr lang="en-GB" dirty="0" err="1">
                <a:latin typeface="Arial Narrow" panose="020B0606020202030204" pitchFamily="34" charset="0"/>
              </a:rPr>
              <a:t>truktúra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rasová</a:t>
            </a:r>
            <a:r>
              <a:rPr lang="en-GB" dirty="0">
                <a:latin typeface="Arial Narrow" panose="020B0606020202030204" pitchFamily="34" charset="0"/>
              </a:rPr>
              <a:t> a </a:t>
            </a:r>
            <a:r>
              <a:rPr lang="en-GB" dirty="0" err="1">
                <a:latin typeface="Arial Narrow" panose="020B0606020202030204" pitchFamily="34" charset="0"/>
              </a:rPr>
              <a:t>etnická</a:t>
            </a:r>
            <a:endParaRPr lang="sk-SK" dirty="0">
              <a:latin typeface="Arial Narrow" panose="020B0606020202030204" pitchFamily="34" charset="0"/>
            </a:endParaRP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Gruzínci, Arméni, </a:t>
            </a:r>
            <a:r>
              <a:rPr lang="sk-SK" dirty="0" err="1">
                <a:latin typeface="Arial Narrow" panose="020B0606020202030204" pitchFamily="34" charset="0"/>
              </a:rPr>
              <a:t>Tadžikovia</a:t>
            </a:r>
            <a:r>
              <a:rPr lang="sk-SK" dirty="0">
                <a:latin typeface="Arial Narrow" panose="020B0606020202030204" pitchFamily="34" charset="0"/>
              </a:rPr>
              <a:t> + Rusi, </a:t>
            </a:r>
            <a:r>
              <a:rPr lang="sk-SK" dirty="0" err="1">
                <a:latin typeface="Arial Narrow" panose="020B0606020202030204" pitchFamily="34" charset="0"/>
              </a:rPr>
              <a:t>Oseti</a:t>
            </a:r>
            <a:r>
              <a:rPr lang="sk-SK" dirty="0">
                <a:latin typeface="Arial Narrow" panose="020B0606020202030204" pitchFamily="34" charset="0"/>
              </a:rPr>
              <a:t>, Abcházci, Nemci – </a:t>
            </a:r>
            <a:r>
              <a:rPr lang="sk-SK" dirty="0" err="1">
                <a:latin typeface="Arial Narrow" panose="020B0606020202030204" pitchFamily="34" charset="0"/>
              </a:rPr>
              <a:t>Europoidná</a:t>
            </a:r>
            <a:r>
              <a:rPr lang="sk-SK" dirty="0">
                <a:latin typeface="Arial Narrow" panose="020B0606020202030204" pitchFamily="34" charset="0"/>
              </a:rPr>
              <a:t> rasa (vyslovene ako zaujímavosť – Slováci a Česi, napr. </a:t>
            </a:r>
            <a:r>
              <a:rPr lang="sk-SK" dirty="0" err="1">
                <a:latin typeface="Arial Narrow" panose="020B0606020202030204" pitchFamily="34" charset="0"/>
              </a:rPr>
              <a:t>Interhelpo</a:t>
            </a:r>
            <a:r>
              <a:rPr lang="sk-SK" dirty="0">
                <a:latin typeface="Arial Narrow" panose="020B0606020202030204" pitchFamily="34" charset="0"/>
              </a:rPr>
              <a:t>)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ostatné národy – </a:t>
            </a:r>
            <a:r>
              <a:rPr lang="sk-SK" dirty="0" err="1">
                <a:latin typeface="Arial Narrow" panose="020B0606020202030204" pitchFamily="34" charset="0"/>
              </a:rPr>
              <a:t>monogloidná</a:t>
            </a:r>
            <a:r>
              <a:rPr lang="sk-SK" dirty="0">
                <a:latin typeface="Arial Narrow" panose="020B0606020202030204" pitchFamily="34" charset="0"/>
              </a:rPr>
              <a:t> s </a:t>
            </a:r>
            <a:r>
              <a:rPr lang="sk-SK" dirty="0" err="1">
                <a:latin typeface="Arial Narrow" panose="020B0606020202030204" pitchFamily="34" charset="0"/>
              </a:rPr>
              <a:t>europoidnými</a:t>
            </a:r>
            <a:r>
              <a:rPr lang="sk-SK" dirty="0">
                <a:latin typeface="Arial Narrow" panose="020B0606020202030204" pitchFamily="34" charset="0"/>
              </a:rPr>
              <a:t> prvkami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jazyková</a:t>
            </a:r>
            <a:endParaRPr lang="sk-SK" dirty="0">
              <a:latin typeface="Arial Narrow" panose="020B0606020202030204" pitchFamily="34" charset="0"/>
            </a:endParaRP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veľmi pestrá, stret viacerých rodín, vrátane Kaukazskej, špecifickej pre Kaukazský región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Indoeurópska:</a:t>
            </a:r>
          </a:p>
          <a:p>
            <a:pPr lvl="4"/>
            <a:r>
              <a:rPr lang="sk-SK" dirty="0">
                <a:latin typeface="Arial Narrow" panose="020B0606020202030204" pitchFamily="34" charset="0"/>
              </a:rPr>
              <a:t>slovanská: Rusi</a:t>
            </a:r>
          </a:p>
          <a:p>
            <a:pPr lvl="4"/>
            <a:r>
              <a:rPr lang="sk-SK" dirty="0">
                <a:latin typeface="Arial Narrow" panose="020B0606020202030204" pitchFamily="34" charset="0"/>
              </a:rPr>
              <a:t>arménska: Arméni (jediný jazyk)</a:t>
            </a:r>
          </a:p>
          <a:p>
            <a:pPr lvl="4"/>
            <a:r>
              <a:rPr lang="sk-SK" dirty="0">
                <a:latin typeface="Arial Narrow" panose="020B0606020202030204" pitchFamily="34" charset="0"/>
              </a:rPr>
              <a:t>iránska: </a:t>
            </a:r>
            <a:r>
              <a:rPr lang="sk-SK" dirty="0" err="1">
                <a:latin typeface="Arial Narrow" panose="020B0606020202030204" pitchFamily="34" charset="0"/>
              </a:rPr>
              <a:t>Tadžikovia</a:t>
            </a:r>
            <a:r>
              <a:rPr lang="sk-SK" dirty="0">
                <a:latin typeface="Arial Narrow" panose="020B0606020202030204" pitchFamily="34" charset="0"/>
              </a:rPr>
              <a:t>, </a:t>
            </a:r>
            <a:r>
              <a:rPr lang="sk-SK" dirty="0" err="1">
                <a:latin typeface="Arial Narrow" panose="020B0606020202030204" pitchFamily="34" charset="0"/>
              </a:rPr>
              <a:t>Oseti</a:t>
            </a:r>
            <a:r>
              <a:rPr lang="sk-SK" dirty="0">
                <a:latin typeface="Arial Narrow" panose="020B0606020202030204" pitchFamily="34" charset="0"/>
              </a:rPr>
              <a:t>, Kurdi</a:t>
            </a:r>
          </a:p>
          <a:p>
            <a:pPr lvl="4"/>
            <a:r>
              <a:rPr lang="sk-SK" dirty="0">
                <a:latin typeface="Arial Narrow" panose="020B0606020202030204" pitchFamily="34" charset="0"/>
              </a:rPr>
              <a:t>germánska: </a:t>
            </a:r>
            <a:r>
              <a:rPr lang="sk-SK" dirty="0">
                <a:latin typeface="Arial Narrow" panose="020B0606020202030204" pitchFamily="34" charset="0"/>
                <a:hlinkClick r:id="rId2"/>
              </a:rPr>
              <a:t>Povolžskí Nemci</a:t>
            </a:r>
            <a:r>
              <a:rPr lang="sk-SK" dirty="0">
                <a:latin typeface="Arial Narrow" panose="020B0606020202030204" pitchFamily="34" charset="0"/>
              </a:rPr>
              <a:t>, väčšina z nich však prijala za svoj jazyk Ruštinu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Kaukazská:</a:t>
            </a:r>
          </a:p>
          <a:p>
            <a:pPr lvl="4"/>
            <a:r>
              <a:rPr lang="sk-SK" dirty="0">
                <a:latin typeface="Arial Narrow" panose="020B0606020202030204" pitchFamily="34" charset="0"/>
              </a:rPr>
              <a:t>Gruzínci, </a:t>
            </a:r>
            <a:r>
              <a:rPr lang="sk-SK" dirty="0" err="1">
                <a:latin typeface="Arial Narrow" panose="020B0606020202030204" pitchFamily="34" charset="0"/>
              </a:rPr>
              <a:t>Abcházi</a:t>
            </a:r>
            <a:endParaRPr lang="sk-SK" dirty="0">
              <a:latin typeface="Arial Narrow" panose="020B0606020202030204" pitchFamily="34" charset="0"/>
            </a:endParaRPr>
          </a:p>
          <a:p>
            <a:pPr lvl="3"/>
            <a:r>
              <a:rPr lang="sk-SK" dirty="0" err="1">
                <a:latin typeface="Arial Narrow" panose="020B0606020202030204" pitchFamily="34" charset="0"/>
              </a:rPr>
              <a:t>Turkická</a:t>
            </a:r>
            <a:r>
              <a:rPr lang="sk-SK" dirty="0">
                <a:latin typeface="Arial Narrow" panose="020B0606020202030204" pitchFamily="34" charset="0"/>
              </a:rPr>
              <a:t> (Altajská):</a:t>
            </a:r>
          </a:p>
          <a:p>
            <a:pPr lvl="4"/>
            <a:r>
              <a:rPr lang="sk-SK" dirty="0">
                <a:latin typeface="Arial Narrow" panose="020B0606020202030204" pitchFamily="34" charset="0"/>
              </a:rPr>
              <a:t>Azerbajdžanci, Kazachovia, Turkméni, Kirgizi, </a:t>
            </a:r>
            <a:r>
              <a:rPr lang="sk-SK" dirty="0" err="1">
                <a:latin typeface="Arial Narrow" panose="020B0606020202030204" pitchFamily="34" charset="0"/>
              </a:rPr>
              <a:t>Uzbekovia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náboženská</a:t>
            </a:r>
            <a:endParaRPr lang="sk-SK" dirty="0">
              <a:latin typeface="Arial Narrow" panose="020B0606020202030204" pitchFamily="34" charset="0"/>
            </a:endParaRP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kresťania (pravoslávni, malý podiel východných katolíkov): 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Gruzínci (Gruzínska </a:t>
            </a:r>
            <a:r>
              <a:rPr lang="sk-SK" dirty="0" err="1">
                <a:latin typeface="Arial Narrow" panose="020B0606020202030204" pitchFamily="34" charset="0"/>
              </a:rPr>
              <a:t>autokefálna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pravoslávana</a:t>
            </a:r>
            <a:r>
              <a:rPr lang="sk-SK" dirty="0">
                <a:latin typeface="Arial Narrow" panose="020B0606020202030204" pitchFamily="34" charset="0"/>
              </a:rPr>
              <a:t> apoštolská cirkev)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Arméni (Arménska apoštolská cirkev)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Rusi, </a:t>
            </a:r>
            <a:r>
              <a:rPr lang="sk-SK" dirty="0" err="1">
                <a:latin typeface="Arial Narrow" panose="020B0606020202030204" pitchFamily="34" charset="0"/>
              </a:rPr>
              <a:t>Oseti</a:t>
            </a:r>
            <a:r>
              <a:rPr lang="sk-SK" dirty="0">
                <a:latin typeface="Arial Narrow" panose="020B0606020202030204" pitchFamily="34" charset="0"/>
              </a:rPr>
              <a:t>, </a:t>
            </a:r>
            <a:r>
              <a:rPr lang="sk-SK" dirty="0" err="1">
                <a:latin typeface="Arial Narrow" panose="020B0606020202030204" pitchFamily="34" charset="0"/>
              </a:rPr>
              <a:t>Abcházi</a:t>
            </a:r>
            <a:r>
              <a:rPr lang="sk-SK" dirty="0">
                <a:latin typeface="Arial Narrow" panose="020B0606020202030204" pitchFamily="34" charset="0"/>
              </a:rPr>
              <a:t> (Ruská pravoslávna cirkev)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Nemci – pôvodne prevažne protestanti, väčšina z nich sa však počas ZSSR stala </a:t>
            </a:r>
            <a:r>
              <a:rPr lang="sk-SK" dirty="0" err="1">
                <a:latin typeface="Arial Narrow" panose="020B0606020202030204" pitchFamily="34" charset="0"/>
              </a:rPr>
              <a:t>bezkonfesná</a:t>
            </a:r>
            <a:r>
              <a:rPr lang="sk-SK" dirty="0">
                <a:latin typeface="Arial Narrow" panose="020B0606020202030204" pitchFamily="34" charset="0"/>
              </a:rPr>
              <a:t> 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moslimovia: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prevaha </a:t>
            </a:r>
            <a:r>
              <a:rPr lang="sk-SK" dirty="0" err="1">
                <a:latin typeface="Arial Narrow" panose="020B0606020202030204" pitchFamily="34" charset="0"/>
              </a:rPr>
              <a:t>šiítov</a:t>
            </a:r>
            <a:r>
              <a:rPr lang="sk-SK" dirty="0">
                <a:latin typeface="Arial Narrow" panose="020B0606020202030204" pitchFamily="34" charset="0"/>
              </a:rPr>
              <a:t>: Azerbajdžanci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prevaha </a:t>
            </a:r>
            <a:r>
              <a:rPr lang="sk-SK" dirty="0" err="1">
                <a:latin typeface="Arial Narrow" panose="020B0606020202030204" pitchFamily="34" charset="0"/>
              </a:rPr>
              <a:t>sunnitov</a:t>
            </a:r>
            <a:r>
              <a:rPr lang="sk-SK" dirty="0">
                <a:latin typeface="Arial Narrow" panose="020B0606020202030204" pitchFamily="34" charset="0"/>
              </a:rPr>
              <a:t>: Kazachovia, Turkméni, Kirgizi, </a:t>
            </a:r>
            <a:r>
              <a:rPr lang="sk-SK" dirty="0" err="1">
                <a:latin typeface="Arial Narrow" panose="020B0606020202030204" pitchFamily="34" charset="0"/>
              </a:rPr>
              <a:t>Uzbekovia</a:t>
            </a:r>
            <a:r>
              <a:rPr lang="sk-SK" dirty="0">
                <a:latin typeface="Arial Narrow" panose="020B0606020202030204" pitchFamily="34" charset="0"/>
              </a:rPr>
              <a:t>, </a:t>
            </a:r>
            <a:r>
              <a:rPr lang="sk-SK" dirty="0" err="1">
                <a:latin typeface="Arial Narrow" panose="020B0606020202030204" pitchFamily="34" charset="0"/>
              </a:rPr>
              <a:t>Tadžikovia</a:t>
            </a:r>
            <a:r>
              <a:rPr lang="sk-SK" dirty="0">
                <a:latin typeface="Arial Narrow" panose="020B0606020202030204" pitchFamily="34" charset="0"/>
              </a:rPr>
              <a:t>, </a:t>
            </a:r>
            <a:r>
              <a:rPr lang="sk-SK" dirty="0" err="1">
                <a:latin typeface="Arial Narrow" panose="020B0606020202030204" pitchFamily="34" charset="0"/>
              </a:rPr>
              <a:t>Adžari</a:t>
            </a:r>
            <a:r>
              <a:rPr lang="sk-SK" dirty="0">
                <a:latin typeface="Arial Narrow" panose="020B0606020202030204" pitchFamily="34" charset="0"/>
              </a:rPr>
              <a:t>;</a:t>
            </a:r>
          </a:p>
          <a:p>
            <a:pPr lvl="2"/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94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76" y="131804"/>
            <a:ext cx="10699497" cy="6726195"/>
          </a:xfrm>
        </p:spPr>
      </p:pic>
      <p:sp>
        <p:nvSpPr>
          <p:cNvPr id="7" name="BlokTextu 6"/>
          <p:cNvSpPr txBox="1"/>
          <p:nvPr/>
        </p:nvSpPr>
        <p:spPr>
          <a:xfrm>
            <a:off x="11022227" y="6392562"/>
            <a:ext cx="1103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1992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140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80022" y="0"/>
            <a:ext cx="5631336" cy="1158874"/>
          </a:xfrm>
        </p:spPr>
        <p:txBody>
          <a:bodyPr/>
          <a:lstStyle/>
          <a:p>
            <a:r>
              <a:rPr lang="sk-SK" dirty="0"/>
              <a:t>Konflikty a separatizmus</a:t>
            </a:r>
            <a:endParaRPr lang="en-GB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801122" cy="3608173"/>
          </a:xfrm>
        </p:spPr>
      </p:pic>
      <p:sp>
        <p:nvSpPr>
          <p:cNvPr id="7" name="BlokTextu 6"/>
          <p:cNvSpPr txBox="1"/>
          <p:nvPr/>
        </p:nvSpPr>
        <p:spPr>
          <a:xfrm>
            <a:off x="3880021" y="824774"/>
            <a:ext cx="61124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Náhorný Karabach</a:t>
            </a:r>
          </a:p>
          <a:p>
            <a:pPr marL="742950" lvl="1" indent="-285750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Arménsko </a:t>
            </a:r>
            <a:r>
              <a:rPr lang="sk-SK" dirty="0" err="1">
                <a:latin typeface="Arial Narrow" panose="020B0606020202030204" pitchFamily="34" charset="0"/>
              </a:rPr>
              <a:t>vs</a:t>
            </a:r>
            <a:r>
              <a:rPr lang="sk-SK" dirty="0">
                <a:latin typeface="Arial Narrow" panose="020B0606020202030204" pitchFamily="34" charset="0"/>
              </a:rPr>
              <a:t>. Azerbajdžan – koncom roka 2023 došlo 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k de </a:t>
            </a:r>
            <a:r>
              <a:rPr lang="sk-SK" dirty="0" err="1">
                <a:latin typeface="Arial Narrow" panose="020B0606020202030204" pitchFamily="34" charset="0"/>
              </a:rPr>
              <a:t>facto</a:t>
            </a:r>
            <a:r>
              <a:rPr lang="sk-SK" dirty="0">
                <a:latin typeface="Arial Narrow" panose="020B0606020202030204" pitchFamily="34" charset="0"/>
              </a:rPr>
              <a:t> likvidácii etnickej </a:t>
            </a:r>
            <a:r>
              <a:rPr lang="sk-SK" dirty="0" err="1">
                <a:latin typeface="Arial Narrow" panose="020B0606020202030204" pitchFamily="34" charset="0"/>
              </a:rPr>
              <a:t>exklávy</a:t>
            </a:r>
            <a:r>
              <a:rPr lang="sk-SK" dirty="0">
                <a:latin typeface="Arial Narrow" panose="020B0606020202030204" pitchFamily="34" charset="0"/>
              </a:rPr>
              <a:t> a separatistickej republiky</a:t>
            </a:r>
          </a:p>
          <a:p>
            <a:pPr marL="285750" indent="-285750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Gruzínsko</a:t>
            </a:r>
          </a:p>
          <a:p>
            <a:pPr marL="742950" lvl="1" indent="-285750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Južné Osetsko, Abcházsko, Adžarsko</a:t>
            </a:r>
          </a:p>
          <a:p>
            <a:pPr marL="1200150" lvl="2" indent="-285750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vojnový konflikt s Ruskom o Južné </a:t>
            </a:r>
            <a:r>
              <a:rPr lang="sk-SK" dirty="0" err="1">
                <a:latin typeface="Arial Narrow" panose="020B0606020202030204" pitchFamily="34" charset="0"/>
              </a:rPr>
              <a:t>Ostetsko</a:t>
            </a:r>
            <a:r>
              <a:rPr lang="sk-SK" dirty="0">
                <a:latin typeface="Arial Narrow" panose="020B0606020202030204" pitchFamily="34" charset="0"/>
              </a:rPr>
              <a:t> (2008)</a:t>
            </a:r>
          </a:p>
          <a:p>
            <a:pPr marL="285750" indent="-285750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 Arménsko – Turecko</a:t>
            </a:r>
          </a:p>
          <a:p>
            <a:pPr marL="742950" lvl="1" indent="-285750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Historický konflikt, dnes spor o uznanie genocídy</a:t>
            </a:r>
          </a:p>
          <a:p>
            <a:pPr marL="285750" indent="-285750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Rusko – Ukrajina</a:t>
            </a:r>
          </a:p>
          <a:p>
            <a:pPr marL="742950" lvl="1" indent="-285750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oslabenie pozície Ruska v regióne</a:t>
            </a:r>
          </a:p>
          <a:p>
            <a:pPr marL="285750" indent="-285750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Arménsko a Gruzínsko – balansovanie medzi vplyvom Ruska a EÚ</a:t>
            </a:r>
            <a:endParaRPr lang="en-GB" dirty="0">
              <a:latin typeface="Arial Narrow" panose="020B0606020202030204" pitchFamily="34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7"/>
          <a:stretch/>
        </p:blipFill>
        <p:spPr>
          <a:xfrm>
            <a:off x="1" y="3484604"/>
            <a:ext cx="3792688" cy="3373395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890494" y="4386980"/>
            <a:ext cx="5631336" cy="1158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Geopolitické zaujímavosti</a:t>
            </a:r>
            <a:endParaRPr lang="en-GB" dirty="0"/>
          </a:p>
        </p:txBody>
      </p:sp>
      <p:sp>
        <p:nvSpPr>
          <p:cNvPr id="10" name="BlokTextu 9"/>
          <p:cNvSpPr txBox="1"/>
          <p:nvPr/>
        </p:nvSpPr>
        <p:spPr>
          <a:xfrm>
            <a:off x="5890494" y="5280649"/>
            <a:ext cx="5494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Stredná Ázia – autokratické režimy a ich predstavitelia</a:t>
            </a:r>
          </a:p>
          <a:p>
            <a:pPr marL="285750" indent="-285750">
              <a:buFontTx/>
              <a:buChar char="-"/>
            </a:pPr>
            <a:r>
              <a:rPr lang="sk-SK" dirty="0" err="1">
                <a:latin typeface="Arial Narrow" panose="020B0606020202030204" pitchFamily="34" charset="0"/>
              </a:rPr>
              <a:t>Bajkonur</a:t>
            </a:r>
            <a:r>
              <a:rPr lang="sk-SK" dirty="0">
                <a:latin typeface="Arial Narrow" panose="020B0606020202030204" pitchFamily="34" charset="0"/>
              </a:rPr>
              <a:t> – Ruský kozmodróm na území Kazachstanu</a:t>
            </a:r>
          </a:p>
          <a:p>
            <a:pPr marL="285750" indent="-285750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Nachičevan – typická </a:t>
            </a:r>
            <a:r>
              <a:rPr lang="sk-SK" dirty="0" err="1">
                <a:latin typeface="Arial Narrow" panose="020B0606020202030204" pitchFamily="34" charset="0"/>
              </a:rPr>
              <a:t>exkláva</a:t>
            </a:r>
            <a:endParaRPr lang="sk-SK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93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Hospodárstvo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1102" y="1825625"/>
            <a:ext cx="11145328" cy="4351338"/>
          </a:xfrm>
        </p:spPr>
        <p:txBody>
          <a:bodyPr>
            <a:normAutofit/>
          </a:bodyPr>
          <a:lstStyle/>
          <a:p>
            <a:r>
              <a:rPr lang="sk-SK" sz="2500" dirty="0">
                <a:latin typeface="Arial Narrow" panose="020B0606020202030204" pitchFamily="34" charset="0"/>
              </a:rPr>
              <a:t>vo všeobecnosti relatívne zaostalé ekonomiky, problematická postsocialistická transformácia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autokratické režimy a následná politická izolácia viedla vo viacerých krajinách </a:t>
            </a:r>
            <a:br>
              <a:rPr lang="sk-SK" sz="2200" dirty="0">
                <a:latin typeface="Arial Narrow" panose="020B0606020202030204" pitchFamily="34" charset="0"/>
              </a:rPr>
            </a:br>
            <a:r>
              <a:rPr lang="sk-SK" sz="2200" dirty="0">
                <a:latin typeface="Arial Narrow" panose="020B0606020202030204" pitchFamily="34" charset="0"/>
              </a:rPr>
              <a:t>k extrémnej nezamestnanosti (Turkménsko 70 %)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viaceré krajiny však dnes profitujú z ťažby ropy a zemného plynu v Kaspickom mori </a:t>
            </a:r>
            <a:br>
              <a:rPr lang="sk-SK" sz="2200" dirty="0">
                <a:latin typeface="Arial Narrow" panose="020B0606020202030204" pitchFamily="34" charset="0"/>
              </a:rPr>
            </a:br>
            <a:r>
              <a:rPr lang="sk-SK" sz="2200" dirty="0">
                <a:latin typeface="Arial Narrow" panose="020B0606020202030204" pitchFamily="34" charset="0"/>
              </a:rPr>
              <a:t>(Azerbajdžan, Kazachstan, Turkménsko)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hospodárstvo týchto krajín je však závislé na vývoze týchto surovín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významná ťažba kovov v pohoriach (najmä Kaukaz)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významné poľnohospodárstvo, tak rastlinná (bavlník, kukurica, Aralské jazero), na Kaukaze vinohradníctvo, ako aj živočíšna produkcia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najmä kaukazské krajiny majú veľký potenciál cestovného ruchu, ktorý sa značne rozvíja</a:t>
            </a:r>
            <a:endParaRPr lang="en-GB" sz="2200" dirty="0">
              <a:latin typeface="Arial Narrow" panose="020B0606020202030204" pitchFamily="34" charset="0"/>
            </a:endParaRPr>
          </a:p>
          <a:p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18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Hospodárstvo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199" y="1825625"/>
            <a:ext cx="11109385" cy="4351338"/>
          </a:xfrm>
        </p:spPr>
        <p:txBody>
          <a:bodyPr>
            <a:normAutofit lnSpcReduction="10000"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najväčšia ekonomika – Kazachstan</a:t>
            </a:r>
          </a:p>
          <a:p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najvyšší HDP v PPP per </a:t>
            </a:r>
            <a:r>
              <a:rPr lang="sk-SK" dirty="0" err="1">
                <a:latin typeface="Arial Narrow" panose="020B0606020202030204" pitchFamily="34" charset="0"/>
              </a:rPr>
              <a:t>capita</a:t>
            </a:r>
            <a:r>
              <a:rPr lang="sk-SK" dirty="0">
                <a:latin typeface="Arial Narrow" panose="020B0606020202030204" pitchFamily="34" charset="0"/>
              </a:rPr>
              <a:t>: Kazachstan 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+ Turkménsko a Azerbajdžan</a:t>
            </a:r>
          </a:p>
          <a:p>
            <a:pPr lvl="1"/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tesne pod ázijským priemerom: Arménsko, Gruzínsko, s väčším odstupom Uzbekistan</a:t>
            </a:r>
          </a:p>
          <a:p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najnižší HDP v PPP per </a:t>
            </a:r>
            <a:r>
              <a:rPr lang="sk-SK" dirty="0" err="1">
                <a:latin typeface="Arial Narrow" panose="020B0606020202030204" pitchFamily="34" charset="0"/>
              </a:rPr>
              <a:t>capita</a:t>
            </a:r>
            <a:r>
              <a:rPr lang="sk-SK" dirty="0">
                <a:latin typeface="Arial Narrow" panose="020B0606020202030204" pitchFamily="34" charset="0"/>
              </a:rPr>
              <a:t>: Tadžikistan, Kirgizsko (na úrovni niektorých </a:t>
            </a:r>
            <a:r>
              <a:rPr lang="sk-SK" dirty="0" err="1">
                <a:latin typeface="Arial Narrow" panose="020B0606020202030204" pitchFamily="34" charset="0"/>
              </a:rPr>
              <a:t>subsaharských</a:t>
            </a:r>
            <a:r>
              <a:rPr lang="sk-SK" dirty="0">
                <a:latin typeface="Arial Narrow" panose="020B0606020202030204" pitchFamily="34" charset="0"/>
              </a:rPr>
              <a:t> štátov)</a:t>
            </a:r>
            <a:endParaRPr lang="en-GB" dirty="0">
              <a:latin typeface="Arial Narrow" panose="020B0606020202030204" pitchFamily="34" charset="0"/>
            </a:endParaRPr>
          </a:p>
          <a:p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90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Poloha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9627" y="1450181"/>
            <a:ext cx="10515600" cy="4351338"/>
          </a:xfrm>
        </p:spPr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Okolo </a:t>
            </a:r>
            <a:r>
              <a:rPr lang="sk-SK" dirty="0" err="1">
                <a:latin typeface="Arial Narrow" panose="020B0606020202030204" pitchFamily="34" charset="0"/>
              </a:rPr>
              <a:t>Kasp</a:t>
            </a:r>
            <a:r>
              <a:rPr lang="sk-SK" dirty="0">
                <a:latin typeface="Arial Narrow" panose="020B0606020202030204" pitchFamily="34" charset="0"/>
              </a:rPr>
              <a:t>. Mora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Na západe Čierne more -&gt; Kaukaz -&gt; </a:t>
            </a:r>
            <a:r>
              <a:rPr lang="sk-SK" dirty="0" err="1">
                <a:latin typeface="Arial Narrow" panose="020B0606020202030204" pitchFamily="34" charset="0"/>
              </a:rPr>
              <a:t>Kasp</a:t>
            </a:r>
            <a:r>
              <a:rPr lang="sk-SK" dirty="0">
                <a:latin typeface="Arial Narrow" panose="020B0606020202030204" pitchFamily="34" charset="0"/>
              </a:rPr>
              <a:t>. More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Na východe Pamír, Ťanšan -&gt; </a:t>
            </a:r>
            <a:r>
              <a:rPr lang="sk-SK" dirty="0" err="1">
                <a:latin typeface="Arial Narrow" panose="020B0606020202030204" pitchFamily="34" charset="0"/>
              </a:rPr>
              <a:t>Kasp</a:t>
            </a:r>
            <a:r>
              <a:rPr lang="sk-SK" dirty="0">
                <a:latin typeface="Arial Narrow" panose="020B0606020202030204" pitchFamily="34" charset="0"/>
              </a:rPr>
              <a:t>. more</a:t>
            </a:r>
            <a:endParaRPr lang="en-GB" dirty="0">
              <a:latin typeface="Arial Narrow" panose="020B060602020203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905" y="25400"/>
            <a:ext cx="4895850" cy="360045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8" y="3778369"/>
            <a:ext cx="4084187" cy="276907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27" y="3193208"/>
            <a:ext cx="4755519" cy="357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8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7854" cy="1325563"/>
          </a:xfrm>
        </p:spPr>
        <p:txBody>
          <a:bodyPr/>
          <a:lstStyle/>
          <a:p>
            <a:r>
              <a:rPr lang="en-GB" dirty="0" err="1"/>
              <a:t>Orografia</a:t>
            </a:r>
            <a:r>
              <a:rPr lang="en-GB" dirty="0"/>
              <a:t> (</a:t>
            </a:r>
            <a:r>
              <a:rPr lang="en-GB" dirty="0" err="1"/>
              <a:t>geomorfologické</a:t>
            </a:r>
            <a:r>
              <a:rPr lang="en-GB" dirty="0"/>
              <a:t> </a:t>
            </a:r>
            <a:r>
              <a:rPr lang="en-GB" dirty="0" err="1"/>
              <a:t>jednotky</a:t>
            </a:r>
            <a:r>
              <a:rPr lang="en-GB" dirty="0"/>
              <a:t>) a </a:t>
            </a:r>
            <a:r>
              <a:rPr lang="en-GB" dirty="0" err="1"/>
              <a:t>geológia</a:t>
            </a:r>
            <a:endParaRPr lang="en-GB" dirty="0"/>
          </a:p>
        </p:txBody>
      </p:sp>
      <p:pic>
        <p:nvPicPr>
          <p:cNvPr id="5" name="Obrázok 4" descr="Obrázok, na ktorom je exteriér, nebo, text, cesta&#10;&#10;Automaticky generovaný popis">
            <a:extLst>
              <a:ext uri="{FF2B5EF4-FFF2-40B4-BE49-F238E27FC236}">
                <a16:creationId xmlns:a16="http://schemas.microsoft.com/office/drawing/2014/main" id="{7939AC3F-D98B-6503-521E-F47CAC38F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t="21452" r="-1057" b="13553"/>
          <a:stretch/>
        </p:blipFill>
        <p:spPr>
          <a:xfrm>
            <a:off x="7050260" y="4436960"/>
            <a:ext cx="4935794" cy="2421040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latin typeface="Arial Narrow" panose="020B0606020202030204" pitchFamily="34" charset="0"/>
              </a:rPr>
              <a:t>najvýznamnejšie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celky</a:t>
            </a:r>
            <a:r>
              <a:rPr lang="en-GB" dirty="0">
                <a:latin typeface="Arial Narrow" panose="020B0606020202030204" pitchFamily="34" charset="0"/>
              </a:rPr>
              <a:t>,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Kaukaz (Malý a Veľký), okraj Arménskej vysočiny, Kurská nížina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Stredoázijské pohoria: Pamír a Ťanšan (s </a:t>
            </a:r>
            <a:r>
              <a:rPr lang="sk-SK" dirty="0" err="1">
                <a:latin typeface="Arial Narrow" panose="020B0606020202030204" pitchFamily="34" charset="0"/>
              </a:rPr>
              <a:t>nadm</a:t>
            </a:r>
            <a:r>
              <a:rPr lang="sk-SK" dirty="0">
                <a:latin typeface="Arial Narrow" panose="020B0606020202030204" pitchFamily="34" charset="0"/>
              </a:rPr>
              <a:t>. výškami nad 7000 m)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Kazašská plošina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Turanská nížina (hladina </a:t>
            </a:r>
            <a:r>
              <a:rPr lang="sk-SK" dirty="0" err="1">
                <a:latin typeface="Arial Narrow" panose="020B0606020202030204" pitchFamily="34" charset="0"/>
              </a:rPr>
              <a:t>Kasp</a:t>
            </a:r>
            <a:r>
              <a:rPr lang="sk-SK" dirty="0">
                <a:latin typeface="Arial Narrow" panose="020B0606020202030204" pitchFamily="34" charset="0"/>
              </a:rPr>
              <a:t>. mora -28 m n. m.)</a:t>
            </a:r>
          </a:p>
          <a:p>
            <a:pPr lvl="2"/>
            <a:r>
              <a:rPr lang="sk-SK" sz="2100" dirty="0">
                <a:latin typeface="Arial Narrow" panose="020B0606020202030204" pitchFamily="34" charset="0"/>
              </a:rPr>
              <a:t>vo všeobecnosti je to považované za najnižšiu </a:t>
            </a:r>
            <a:r>
              <a:rPr lang="sk-SK" sz="2100" dirty="0" err="1">
                <a:latin typeface="Arial Narrow" panose="020B0606020202030204" pitchFamily="34" charset="0"/>
              </a:rPr>
              <a:t>nadm</a:t>
            </a:r>
            <a:r>
              <a:rPr lang="sk-SK" sz="2100" dirty="0">
                <a:latin typeface="Arial Narrow" panose="020B0606020202030204" pitchFamily="34" charset="0"/>
              </a:rPr>
              <a:t>. výšku, no v strednej Ázii sa nachádza viacero krasových preliačin s ešte nižšími </a:t>
            </a:r>
            <a:r>
              <a:rPr lang="sk-SK" sz="2100" dirty="0" err="1">
                <a:latin typeface="Arial Narrow" panose="020B0606020202030204" pitchFamily="34" charset="0"/>
              </a:rPr>
              <a:t>nadm</a:t>
            </a:r>
            <a:r>
              <a:rPr lang="sk-SK" sz="2100" dirty="0">
                <a:latin typeface="Arial Narrow" panose="020B0606020202030204" pitchFamily="34" charset="0"/>
              </a:rPr>
              <a:t>. výškami, najnižšia je v Kazachstane blízko pobrežia </a:t>
            </a:r>
            <a:r>
              <a:rPr lang="sk-SK" sz="2100" dirty="0" err="1">
                <a:latin typeface="Arial Narrow" panose="020B0606020202030204" pitchFamily="34" charset="0"/>
              </a:rPr>
              <a:t>Kasp</a:t>
            </a:r>
            <a:r>
              <a:rPr lang="sk-SK" sz="2100" dirty="0">
                <a:latin typeface="Arial Narrow" panose="020B0606020202030204" pitchFamily="34" charset="0"/>
              </a:rPr>
              <a:t>. mora a má </a:t>
            </a:r>
            <a:r>
              <a:rPr lang="sk-SK" sz="2100" dirty="0" err="1">
                <a:latin typeface="Arial Narrow" panose="020B0606020202030204" pitchFamily="34" charset="0"/>
              </a:rPr>
              <a:t>nadm</a:t>
            </a:r>
            <a:r>
              <a:rPr lang="sk-SK" sz="2100" dirty="0">
                <a:latin typeface="Arial Narrow" panose="020B0606020202030204" pitchFamily="34" charset="0"/>
              </a:rPr>
              <a:t>. výšku -132 m (</a:t>
            </a:r>
            <a:r>
              <a:rPr lang="sk-SK" sz="2100" dirty="0" err="1">
                <a:latin typeface="Arial Narrow" panose="020B0606020202030204" pitchFamily="34" charset="0"/>
              </a:rPr>
              <a:t>Karakijska</a:t>
            </a:r>
            <a:r>
              <a:rPr lang="sk-SK" sz="2100" dirty="0">
                <a:latin typeface="Arial Narrow" panose="020B0606020202030204" pitchFamily="34" charset="0"/>
              </a:rPr>
              <a:t> preliačina)</a:t>
            </a:r>
            <a:endParaRPr lang="en-GB" sz="2100" dirty="0">
              <a:latin typeface="Arial Narrow" panose="020B0606020202030204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D36FB755-4C3D-7744-B96D-ABBE20D347E7}"/>
              </a:ext>
            </a:extLst>
          </p:cNvPr>
          <p:cNvSpPr txBox="1"/>
          <p:nvPr/>
        </p:nvSpPr>
        <p:spPr>
          <a:xfrm>
            <a:off x="11543071" y="4163523"/>
            <a:ext cx="521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latin typeface="Arial Narrow" panose="020B0606020202030204" pitchFamily="34" charset="0"/>
                <a:hlinkClick r:id="rId3"/>
              </a:rPr>
              <a:t>zdroj</a:t>
            </a:r>
            <a:endParaRPr lang="sk-SK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23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Vodstvo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199" y="1825624"/>
            <a:ext cx="10991335" cy="4575175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>
                <a:latin typeface="Arial Narrow" panose="020B0606020202030204" pitchFamily="34" charset="0"/>
              </a:rPr>
              <a:t>rieky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Kaukaz: množstvo malých riek (do Čierneho, resp. Kaspického mora)</a:t>
            </a:r>
            <a:endParaRPr lang="en-GB" dirty="0">
              <a:latin typeface="Arial Narrow" panose="020B0606020202030204" pitchFamily="34" charset="0"/>
            </a:endParaRPr>
          </a:p>
          <a:p>
            <a:pPr lvl="2"/>
            <a:r>
              <a:rPr lang="en-GB" dirty="0" err="1">
                <a:latin typeface="Arial Narrow" panose="020B0606020202030204" pitchFamily="34" charset="0"/>
              </a:rPr>
              <a:t>najväčšia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rieka</a:t>
            </a:r>
            <a:r>
              <a:rPr lang="en-GB" dirty="0">
                <a:latin typeface="Arial Narrow" panose="020B0606020202030204" pitchFamily="34" charset="0"/>
              </a:rPr>
              <a:t> Kura – v </a:t>
            </a:r>
            <a:r>
              <a:rPr lang="en-GB" dirty="0" err="1">
                <a:latin typeface="Arial Narrow" panose="020B0606020202030204" pitchFamily="34" charset="0"/>
              </a:rPr>
              <a:t>dolnom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toku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vytvára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Kurskú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nižinu</a:t>
            </a:r>
            <a:r>
              <a:rPr lang="en-GB" dirty="0">
                <a:latin typeface="Arial Narrow" panose="020B0606020202030204" pitchFamily="34" charset="0"/>
              </a:rPr>
              <a:t>, </a:t>
            </a:r>
            <a:r>
              <a:rPr lang="en-GB" dirty="0" err="1">
                <a:latin typeface="Arial Narrow" panose="020B0606020202030204" pitchFamily="34" charset="0"/>
              </a:rPr>
              <a:t>ktorá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oddeľuje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Malý</a:t>
            </a:r>
            <a:r>
              <a:rPr lang="en-GB" dirty="0">
                <a:latin typeface="Arial Narrow" panose="020B0606020202030204" pitchFamily="34" charset="0"/>
              </a:rPr>
              <a:t> a </a:t>
            </a:r>
            <a:r>
              <a:rPr lang="en-GB" dirty="0" err="1">
                <a:latin typeface="Arial Narrow" panose="020B0606020202030204" pitchFamily="34" charset="0"/>
              </a:rPr>
              <a:t>Veľký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Kaukaz</a:t>
            </a:r>
            <a:endParaRPr lang="sk-SK" dirty="0">
              <a:latin typeface="Arial Narrow" panose="020B0606020202030204" pitchFamily="34" charset="0"/>
            </a:endParaRP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najmä snehovo-dažďový režim 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Stredná Ázia: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Amudarja &amp; </a:t>
            </a:r>
            <a:r>
              <a:rPr lang="sk-SK" dirty="0" err="1">
                <a:latin typeface="Arial Narrow" panose="020B0606020202030204" pitchFamily="34" charset="0"/>
              </a:rPr>
              <a:t>Syrdarja</a:t>
            </a:r>
            <a:r>
              <a:rPr lang="sk-SK" dirty="0">
                <a:latin typeface="Arial Narrow" panose="020B0606020202030204" pitchFamily="34" charset="0"/>
              </a:rPr>
              <a:t> + </a:t>
            </a:r>
            <a:r>
              <a:rPr lang="sk-SK" dirty="0" err="1">
                <a:latin typeface="Arial Narrow" panose="020B0606020202030204" pitchFamily="34" charset="0"/>
              </a:rPr>
              <a:t>Karakumský</a:t>
            </a:r>
            <a:r>
              <a:rPr lang="sk-SK" dirty="0">
                <a:latin typeface="Arial Narrow" panose="020B0606020202030204" pitchFamily="34" charset="0"/>
              </a:rPr>
              <a:t> kanál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Zavlažovanie rozsiahlych suchých oblastí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ľadovcový režim odtoku</a:t>
            </a:r>
          </a:p>
          <a:p>
            <a:r>
              <a:rPr lang="en-GB" dirty="0" err="1">
                <a:latin typeface="Arial Narrow" panose="020B0606020202030204" pitchFamily="34" charset="0"/>
              </a:rPr>
              <a:t>jazerá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sk-SK" dirty="0" err="1">
                <a:latin typeface="Arial Narrow" panose="020B0606020202030204" pitchFamily="34" charset="0"/>
              </a:rPr>
              <a:t>Kasp</a:t>
            </a:r>
            <a:r>
              <a:rPr lang="sk-SK" dirty="0">
                <a:latin typeface="Arial Narrow" panose="020B0606020202030204" pitchFamily="34" charset="0"/>
              </a:rPr>
              <a:t>. more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Aralské jazero (prudké vysychanie v súvislosti so zavlažovaním – bavlník)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Balchašské jazero (slané + sladké)</a:t>
            </a:r>
          </a:p>
          <a:p>
            <a:pPr lvl="1"/>
            <a:r>
              <a:rPr lang="sk-SK" dirty="0" err="1">
                <a:latin typeface="Arial Narrow" panose="020B0606020202030204" pitchFamily="34" charset="0"/>
              </a:rPr>
              <a:t>Sevan</a:t>
            </a:r>
            <a:r>
              <a:rPr lang="sk-SK" dirty="0">
                <a:latin typeface="Arial Narrow" panose="020B0606020202030204" pitchFamily="34" charset="0"/>
              </a:rPr>
              <a:t> (Arménsko)</a:t>
            </a:r>
          </a:p>
          <a:p>
            <a:pPr lvl="1"/>
            <a:r>
              <a:rPr lang="sk-SK" dirty="0" err="1">
                <a:latin typeface="Arial Narrow" panose="020B0606020202030204" pitchFamily="34" charset="0"/>
              </a:rPr>
              <a:t>Issyk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Kuľ</a:t>
            </a:r>
            <a:endParaRPr lang="en-GB" dirty="0">
              <a:latin typeface="Arial Narrow" panose="020B0606020202030204" pitchFamily="34" charset="0"/>
            </a:endParaRPr>
          </a:p>
        </p:txBody>
      </p:sp>
      <p:pic>
        <p:nvPicPr>
          <p:cNvPr id="5" name="Obrázok 4" descr="Obrázok, na ktorom je text, mapa, atlas, snímka obrazovky&#10;&#10;Automaticky generovaný popis">
            <a:extLst>
              <a:ext uri="{FF2B5EF4-FFF2-40B4-BE49-F238E27FC236}">
                <a16:creationId xmlns:a16="http://schemas.microsoft.com/office/drawing/2014/main" id="{A7113D9D-35C5-E49F-CFAF-E3DFE4CF8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66" y="117987"/>
            <a:ext cx="2936568" cy="2202426"/>
          </a:xfrm>
          <a:prstGeom prst="rect">
            <a:avLst/>
          </a:prstGeom>
        </p:spPr>
      </p:pic>
      <p:pic>
        <p:nvPicPr>
          <p:cNvPr id="7" name="Obrázok 6" descr="Obrázok, na ktorom je exteriér, sneh, príroda, nebo&#10;&#10;Automaticky generovaný popis">
            <a:extLst>
              <a:ext uri="{FF2B5EF4-FFF2-40B4-BE49-F238E27FC236}">
                <a16:creationId xmlns:a16="http://schemas.microsoft.com/office/drawing/2014/main" id="{71934EC3-A53A-33F1-6A4D-6E9091B308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735" y="5063484"/>
            <a:ext cx="2576052" cy="171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5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Klíma</a:t>
            </a:r>
            <a:r>
              <a:rPr lang="en-GB" dirty="0"/>
              <a:t> a </a:t>
            </a:r>
            <a:r>
              <a:rPr lang="sk-SK" dirty="0"/>
              <a:t>charakter krajiny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rozhranie mierneho a subtropického pásma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výrazne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podmienené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nadmorskou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výškou</a:t>
            </a:r>
            <a:endParaRPr lang="sk-SK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vo všeobecnosti </a:t>
            </a:r>
            <a:r>
              <a:rPr lang="sk-SK" dirty="0" err="1">
                <a:latin typeface="Arial Narrow" panose="020B0606020202030204" pitchFamily="34" charset="0"/>
              </a:rPr>
              <a:t>arídne</a:t>
            </a:r>
            <a:r>
              <a:rPr lang="sk-SK" dirty="0">
                <a:latin typeface="Arial Narrow" panose="020B0606020202030204" pitchFamily="34" charset="0"/>
              </a:rPr>
              <a:t>, no na náveterných stranách pohorí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viac</a:t>
            </a:r>
            <a:r>
              <a:rPr lang="sk-SK" dirty="0">
                <a:latin typeface="Arial Narrow" panose="020B0606020202030204" pitchFamily="34" charset="0"/>
              </a:rPr>
              <a:t> humídne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>
                <a:latin typeface="Arial Narrow" panose="020B0606020202030204" pitchFamily="34" charset="0"/>
              </a:rPr>
              <a:t>v </a:t>
            </a:r>
            <a:r>
              <a:rPr lang="en-GB" dirty="0" err="1">
                <a:latin typeface="Arial Narrow" panose="020B0606020202030204" pitchFamily="34" charset="0"/>
              </a:rPr>
              <a:t>nížinatých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častiach</a:t>
            </a:r>
            <a:r>
              <a:rPr lang="en-GB" dirty="0">
                <a:latin typeface="Arial Narrow" panose="020B0606020202030204" pitchFamily="34" charset="0"/>
              </a:rPr>
              <a:t> je pre </a:t>
            </a:r>
            <a:r>
              <a:rPr lang="en-GB" dirty="0" err="1">
                <a:latin typeface="Arial Narrow" panose="020B0606020202030204" pitchFamily="34" charset="0"/>
              </a:rPr>
              <a:t>poľnohospodárstvo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nevyhnutné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intenzívne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zavlažovanie</a:t>
            </a:r>
            <a:r>
              <a:rPr lang="en-GB" dirty="0">
                <a:latin typeface="Arial Narrow" panose="020B0606020202030204" pitchFamily="34" charset="0"/>
              </a:rPr>
              <a:t> </a:t>
            </a:r>
          </a:p>
          <a:p>
            <a:pPr marL="914400" lvl="2" indent="0">
              <a:buNone/>
            </a:pPr>
            <a:r>
              <a:rPr lang="en-GB" dirty="0">
                <a:latin typeface="Arial Narrow" panose="020B0606020202030204" pitchFamily="34" charset="0"/>
              </a:rPr>
              <a:t>-&gt; </a:t>
            </a:r>
            <a:r>
              <a:rPr lang="en-GB" dirty="0" err="1">
                <a:latin typeface="Arial Narrow" panose="020B0606020202030204" pitchFamily="34" charset="0"/>
              </a:rPr>
              <a:t>vys</a:t>
            </a:r>
            <a:r>
              <a:rPr lang="sk-SK" dirty="0">
                <a:latin typeface="Arial Narrow" panose="020B0606020202030204" pitchFamily="34" charset="0"/>
              </a:rPr>
              <a:t>y</a:t>
            </a:r>
            <a:r>
              <a:rPr lang="en-GB" dirty="0" err="1">
                <a:latin typeface="Arial Narrow" panose="020B0606020202030204" pitchFamily="34" charset="0"/>
              </a:rPr>
              <a:t>chanie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Aralského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jazera</a:t>
            </a:r>
            <a:endParaRPr lang="sk-SK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4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Rastlinstvo</a:t>
            </a:r>
            <a:r>
              <a:rPr lang="en-GB" dirty="0"/>
              <a:t> a </a:t>
            </a:r>
            <a:r>
              <a:rPr lang="en-GB" dirty="0" err="1"/>
              <a:t>živočíštvo</a:t>
            </a:r>
            <a:r>
              <a:rPr lang="en-GB" dirty="0"/>
              <a:t>	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>
                <a:latin typeface="Arial Narrow" panose="020B0606020202030204" pitchFamily="34" charset="0"/>
              </a:rPr>
              <a:t>holarktická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faunistická</a:t>
            </a:r>
            <a:r>
              <a:rPr lang="sk-SK" dirty="0">
                <a:latin typeface="Arial Narrow" panose="020B0606020202030204" pitchFamily="34" charset="0"/>
              </a:rPr>
              <a:t> i </a:t>
            </a:r>
            <a:r>
              <a:rPr lang="sk-SK" dirty="0" err="1">
                <a:latin typeface="Arial Narrow" panose="020B0606020202030204" pitchFamily="34" charset="0"/>
              </a:rPr>
              <a:t>floristická</a:t>
            </a:r>
            <a:r>
              <a:rPr lang="sk-SK" dirty="0">
                <a:latin typeface="Arial Narrow" panose="020B0606020202030204" pitchFamily="34" charset="0"/>
              </a:rPr>
              <a:t> oblasť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výrazná vertikálna členitosť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nížinaté oblasti strednej Ázie majú stepný, miestami až </a:t>
            </a:r>
            <a:r>
              <a:rPr lang="sk-SK" dirty="0" err="1">
                <a:latin typeface="Arial Narrow" panose="020B0606020202030204" pitchFamily="34" charset="0"/>
              </a:rPr>
              <a:t>polopúštny</a:t>
            </a:r>
            <a:r>
              <a:rPr lang="sk-SK" dirty="0">
                <a:latin typeface="Arial Narrow" panose="020B0606020202030204" pitchFamily="34" charset="0"/>
              </a:rPr>
              <a:t> charakter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vysokohorské oblasti charakter horskej tundry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sk-SK" dirty="0">
                <a:latin typeface="Arial Narrow" panose="020B0606020202030204" pitchFamily="34" charset="0"/>
              </a:rPr>
              <a:t> najpestrejšia potenciálna vegetácia je na podhorí, zároveň ide o veľmi husto zaľudnenú oblasť,  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 takže prírodná krajina bola intenzívne pretvorená na kultúrnu </a:t>
            </a:r>
          </a:p>
          <a:p>
            <a:pPr lvl="2">
              <a:buFont typeface="Wingdings" panose="05000000000000000000" pitchFamily="2" charset="2"/>
              <a:buChar char="è"/>
            </a:pPr>
            <a:endParaRPr lang="sk-SK" dirty="0">
              <a:latin typeface="Arial Narrow" panose="020B0606020202030204" pitchFamily="34" charset="0"/>
            </a:endParaRPr>
          </a:p>
          <a:p>
            <a:pPr lvl="2">
              <a:buFont typeface="Wingdings" panose="05000000000000000000" pitchFamily="2" charset="2"/>
              <a:buChar char="è"/>
            </a:pPr>
            <a:endParaRPr lang="sk-SK" dirty="0">
              <a:latin typeface="Arial Narrow" panose="020B0606020202030204" pitchFamily="34" charset="0"/>
            </a:endParaRPr>
          </a:p>
          <a:p>
            <a:pPr lvl="2">
              <a:buFont typeface="Wingdings" panose="05000000000000000000" pitchFamily="2" charset="2"/>
              <a:buChar char="è"/>
            </a:pPr>
            <a:r>
              <a:rPr lang="sk-SK" dirty="0">
                <a:latin typeface="Arial Narrow" panose="020B0606020202030204" pitchFamily="34" charset="0"/>
              </a:rPr>
              <a:t> leopard </a:t>
            </a:r>
            <a:r>
              <a:rPr lang="sk-SK" dirty="0" err="1">
                <a:latin typeface="Arial Narrow" panose="020B0606020202030204" pitchFamily="34" charset="0"/>
              </a:rPr>
              <a:t>kauzkazský</a:t>
            </a:r>
            <a:r>
              <a:rPr lang="sk-SK" dirty="0">
                <a:latin typeface="Arial Narrow" panose="020B0606020202030204" pitchFamily="34" charset="0"/>
              </a:rPr>
              <a:t>, leopard snežný, medveď, rys, jelenia zver, stepná líška, antilopa </a:t>
            </a:r>
            <a:r>
              <a:rPr lang="sk-SK" dirty="0" err="1">
                <a:latin typeface="Arial Narrow" panose="020B0606020202030204" pitchFamily="34" charset="0"/>
              </a:rPr>
              <a:t>Saiga</a:t>
            </a:r>
            <a:r>
              <a:rPr lang="sk-SK" dirty="0">
                <a:latin typeface="Arial Narrow" panose="020B0606020202030204" pitchFamily="34" charset="0"/>
              </a:rPr>
              <a:t>, 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 gazely, šakaly...</a:t>
            </a:r>
          </a:p>
        </p:txBody>
      </p:sp>
    </p:spTree>
    <p:extLst>
      <p:ext uri="{BB962C8B-B14F-4D97-AF65-F5344CB8AC3E}">
        <p14:creationId xmlns:p14="http://schemas.microsoft.com/office/powerpoint/2010/main" val="105249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História</a:t>
            </a:r>
            <a:r>
              <a:rPr lang="en-GB" dirty="0"/>
              <a:t>	a </a:t>
            </a:r>
            <a:r>
              <a:rPr lang="en-GB" dirty="0" err="1"/>
              <a:t>geopolitická</a:t>
            </a:r>
            <a:r>
              <a:rPr lang="en-GB" dirty="0"/>
              <a:t> </a:t>
            </a:r>
            <a:r>
              <a:rPr lang="en-GB" dirty="0" err="1"/>
              <a:t>charakteristika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776727"/>
            <a:ext cx="10711249" cy="5032375"/>
          </a:xfrm>
        </p:spPr>
        <p:txBody>
          <a:bodyPr>
            <a:normAutofit fontScale="92500" lnSpcReduction="10000"/>
          </a:bodyPr>
          <a:lstStyle/>
          <a:p>
            <a:r>
              <a:rPr lang="sk-SK" sz="2700" dirty="0">
                <a:latin typeface="Arial Narrow" panose="020B0606020202030204" pitchFamily="34" charset="0"/>
              </a:rPr>
              <a:t>územie, kde sa od staroveku prelínal vplyv rôznych ríš, mocenských útvarov (Perzská, </a:t>
            </a:r>
            <a:r>
              <a:rPr lang="sk-SK" sz="2700" dirty="0" err="1">
                <a:latin typeface="Arial Narrow" panose="020B0606020202030204" pitchFamily="34" charset="0"/>
              </a:rPr>
              <a:t>Partská</a:t>
            </a:r>
            <a:r>
              <a:rPr lang="sk-SK" sz="2700" dirty="0">
                <a:latin typeface="Arial Narrow" panose="020B0606020202030204" pitchFamily="34" charset="0"/>
              </a:rPr>
              <a:t>, Macedónska, Rímska, resp. Byzantská, Mongolská, Osmanská, Ruská ríša) </a:t>
            </a:r>
          </a:p>
          <a:p>
            <a:pPr lvl="1">
              <a:lnSpc>
                <a:spcPct val="120000"/>
              </a:lnSpc>
            </a:pPr>
            <a:r>
              <a:rPr lang="sk-SK" sz="1900" dirty="0">
                <a:latin typeface="Arial Narrow" panose="020B0606020202030204" pitchFamily="34" charset="0"/>
              </a:rPr>
              <a:t>Strednú Áziu pôvodne obývali rôznorodé nomádske kmene, rozvoj stálych miest tu podmienila Hodvábna cesta</a:t>
            </a:r>
          </a:p>
          <a:p>
            <a:pPr lvl="1"/>
            <a:r>
              <a:rPr lang="sk-SK" sz="1900" dirty="0">
                <a:latin typeface="Arial Narrow" panose="020B0606020202030204" pitchFamily="34" charset="0"/>
              </a:rPr>
              <a:t>Kaukazský región je vďaka horským bariéram relatívne ťažko dostupný, sformovalo sa tu viacero etník</a:t>
            </a:r>
          </a:p>
          <a:p>
            <a:pPr lvl="2"/>
            <a:r>
              <a:rPr lang="sk-SK" sz="1700" dirty="0">
                <a:latin typeface="Arial Narrow" panose="020B0606020202030204" pitchFamily="34" charset="0"/>
              </a:rPr>
              <a:t>Už v 3. – 4. storočí p. n. l. </a:t>
            </a:r>
            <a:r>
              <a:rPr lang="sk-SK" sz="1700">
                <a:latin typeface="Arial Narrow" panose="020B0606020202030204" pitchFamily="34" charset="0"/>
              </a:rPr>
              <a:t>sa sformovalo </a:t>
            </a:r>
            <a:r>
              <a:rPr lang="sk-SK" sz="1700" dirty="0">
                <a:latin typeface="Arial Narrow" panose="020B0606020202030204" pitchFamily="34" charset="0"/>
              </a:rPr>
              <a:t>samostatné Veľké Arménsko, ktoré patrilo medzi najväčšie štáty sveta</a:t>
            </a:r>
          </a:p>
          <a:p>
            <a:pPr lvl="1"/>
            <a:r>
              <a:rPr lang="sk-SK" sz="1900" dirty="0">
                <a:latin typeface="Arial Narrow" panose="020B0606020202030204" pitchFamily="34" charset="0"/>
              </a:rPr>
              <a:t>Už od 1. storočia sa do Kaukazského regiónu šíri kresťanstvo, ktoré vytláča </a:t>
            </a:r>
            <a:r>
              <a:rPr lang="sk-SK" sz="1900" dirty="0" err="1">
                <a:latin typeface="Arial Narrow" panose="020B0606020202030204" pitchFamily="34" charset="0"/>
              </a:rPr>
              <a:t>zoroastrizmus</a:t>
            </a:r>
            <a:r>
              <a:rPr lang="sk-SK" sz="1900" dirty="0">
                <a:latin typeface="Arial Narrow" panose="020B0606020202030204" pitchFamily="34" charset="0"/>
              </a:rPr>
              <a:t> a pohanské kulty (Arménsko ako prvé prijalo kresťanstvo za štátne náboženstvo od r. 301)</a:t>
            </a:r>
          </a:p>
          <a:p>
            <a:pPr lvl="1"/>
            <a:r>
              <a:rPr lang="sk-SK" sz="1900" dirty="0">
                <a:latin typeface="Arial Narrow" panose="020B0606020202030204" pitchFamily="34" charset="0"/>
              </a:rPr>
              <a:t>V 5. – 10. stor. postupný príchod </a:t>
            </a:r>
            <a:r>
              <a:rPr lang="sk-SK" sz="1900" dirty="0" err="1">
                <a:latin typeface="Arial Narrow" panose="020B0606020202030204" pitchFamily="34" charset="0"/>
              </a:rPr>
              <a:t>turkických</a:t>
            </a:r>
            <a:r>
              <a:rPr lang="sk-SK" sz="1900" dirty="0">
                <a:latin typeface="Arial Narrow" panose="020B0606020202030204" pitchFamily="34" charset="0"/>
              </a:rPr>
              <a:t> etník (dnes v Strednej Ázii okrem Tadžikov + Azerbajdžan)</a:t>
            </a:r>
          </a:p>
          <a:p>
            <a:pPr lvl="1"/>
            <a:r>
              <a:rPr lang="sk-SK" sz="1900" dirty="0">
                <a:latin typeface="Arial Narrow" panose="020B0606020202030204" pitchFamily="34" charset="0"/>
              </a:rPr>
              <a:t>V 7. storočí územie ovládol Arabský kalifát, šírenie islamu (najmä u </a:t>
            </a:r>
            <a:r>
              <a:rPr lang="sk-SK" sz="1900" dirty="0" err="1">
                <a:latin typeface="Arial Narrow" panose="020B0606020202030204" pitchFamily="34" charset="0"/>
              </a:rPr>
              <a:t>turkických</a:t>
            </a:r>
            <a:r>
              <a:rPr lang="sk-SK" sz="1900" dirty="0">
                <a:latin typeface="Arial Narrow" panose="020B0606020202030204" pitchFamily="34" charset="0"/>
              </a:rPr>
              <a:t> etník, kresťanstvo sa zachovalo v Arménsku a Gruzínsku)</a:t>
            </a:r>
          </a:p>
          <a:p>
            <a:pPr lvl="1"/>
            <a:r>
              <a:rPr lang="sk-SK" sz="1900" dirty="0">
                <a:latin typeface="Arial Narrow" panose="020B0606020202030204" pitchFamily="34" charset="0"/>
              </a:rPr>
              <a:t>Západné Arménsko sa stalo súčasťou Osmanskej ríše (Turecka), na začiatku 1. svet. vojny došlo k masovému vraždeniu (údajne až cez 1 mil. obetí), Arméni to označujú za genocídu</a:t>
            </a:r>
          </a:p>
          <a:p>
            <a:pPr lvl="1"/>
            <a:r>
              <a:rPr lang="sk-SK" sz="1900" dirty="0">
                <a:latin typeface="Arial Narrow" panose="020B0606020202030204" pitchFamily="34" charset="0"/>
              </a:rPr>
              <a:t>V 19. stor. silnejúci vplyv Ruska a postupné začleňovanie do ruského impéria, od roku 1917 súčasť ZSSR</a:t>
            </a:r>
          </a:p>
          <a:p>
            <a:pPr lvl="1"/>
            <a:r>
              <a:rPr lang="sk-SK" sz="1900" dirty="0">
                <a:latin typeface="Arial Narrow" panose="020B0606020202030204" pitchFamily="34" charset="0"/>
              </a:rPr>
              <a:t>1991 rozpad ZSSR, vznik súčasných štátov – avšak pretrvávajúce územné spory</a:t>
            </a:r>
          </a:p>
          <a:p>
            <a:pPr lvl="2"/>
            <a:r>
              <a:rPr lang="sk-SK" sz="1700" dirty="0">
                <a:latin typeface="Arial Narrow" panose="020B0606020202030204" pitchFamily="34" charset="0"/>
              </a:rPr>
              <a:t>najmä v Strednej Ázii sa uplatnili </a:t>
            </a:r>
            <a:r>
              <a:rPr lang="sk-SK" sz="1700" dirty="0" err="1">
                <a:latin typeface="Arial Narrow" panose="020B0606020202030204" pitchFamily="34" charset="0"/>
              </a:rPr>
              <a:t>autorkatické</a:t>
            </a:r>
            <a:r>
              <a:rPr lang="sk-SK" sz="1700" dirty="0">
                <a:latin typeface="Arial Narrow" panose="020B0606020202030204" pitchFamily="34" charset="0"/>
              </a:rPr>
              <a:t> režimy (napr. </a:t>
            </a:r>
            <a:r>
              <a:rPr lang="sk-SK" sz="1700" dirty="0" err="1">
                <a:latin typeface="Arial Narrow" panose="020B0606020202030204" pitchFamily="34" charset="0"/>
              </a:rPr>
              <a:t>Saparmurat</a:t>
            </a:r>
            <a:r>
              <a:rPr lang="sk-SK" sz="1700" dirty="0">
                <a:latin typeface="Arial Narrow" panose="020B0606020202030204" pitchFamily="34" charset="0"/>
              </a:rPr>
              <a:t> </a:t>
            </a:r>
            <a:r>
              <a:rPr lang="sk-SK" sz="1700" dirty="0" err="1">
                <a:latin typeface="Arial Narrow" panose="020B0606020202030204" pitchFamily="34" charset="0"/>
              </a:rPr>
              <a:t>Nijazov</a:t>
            </a:r>
            <a:r>
              <a:rPr lang="sk-SK" sz="1700" dirty="0">
                <a:latin typeface="Arial Narrow" panose="020B0606020202030204" pitchFamily="34" charset="0"/>
              </a:rPr>
              <a:t> – </a:t>
            </a:r>
            <a:r>
              <a:rPr lang="sk-SK" sz="1700" dirty="0" err="1">
                <a:latin typeface="Arial Narrow" panose="020B0606020202030204" pitchFamily="34" charset="0"/>
                <a:hlinkClick r:id="rId2"/>
              </a:rPr>
              <a:t>Turkmenbaši</a:t>
            </a:r>
            <a:r>
              <a:rPr lang="sk-SK" sz="1700" dirty="0">
                <a:latin typeface="Arial Narrow" panose="020B0606020202030204" pitchFamily="34" charset="0"/>
              </a:rPr>
              <a:t> do r. 2006)</a:t>
            </a:r>
          </a:p>
          <a:p>
            <a:pPr lvl="2"/>
            <a:r>
              <a:rPr lang="sk-SK" sz="1700" dirty="0" err="1">
                <a:latin typeface="Arial Narrow" panose="020B0606020202030204" pitchFamily="34" charset="0"/>
              </a:rPr>
              <a:t>Nursultan</a:t>
            </a:r>
            <a:r>
              <a:rPr lang="sk-SK" sz="1700" dirty="0">
                <a:latin typeface="Arial Narrow" panose="020B0606020202030204" pitchFamily="34" charset="0"/>
              </a:rPr>
              <a:t> </a:t>
            </a:r>
            <a:r>
              <a:rPr lang="sk-SK" sz="1700" dirty="0" err="1">
                <a:latin typeface="Arial Narrow" panose="020B0606020202030204" pitchFamily="34" charset="0"/>
              </a:rPr>
              <a:t>Nazarbajev</a:t>
            </a:r>
            <a:r>
              <a:rPr lang="sk-SK" sz="1700" dirty="0">
                <a:latin typeface="Arial Narrow" panose="020B0606020202030204" pitchFamily="34" charset="0"/>
              </a:rPr>
              <a:t> – v r. 2019 odstúpil – hlavné mesto Astana premenované na </a:t>
            </a:r>
            <a:r>
              <a:rPr lang="sk-SK" sz="1700" dirty="0" err="1">
                <a:latin typeface="Arial Narrow" panose="020B0606020202030204" pitchFamily="34" charset="0"/>
              </a:rPr>
              <a:t>Nursultan</a:t>
            </a:r>
            <a:r>
              <a:rPr lang="sk-SK" sz="1700" dirty="0">
                <a:latin typeface="Arial Narrow" panose="020B0606020202030204" pitchFamily="34" charset="0"/>
              </a:rPr>
              <a:t>, v r. 2022 Astana</a:t>
            </a:r>
          </a:p>
          <a:p>
            <a:pPr lvl="1"/>
            <a:r>
              <a:rPr lang="sk-SK" sz="1900" dirty="0">
                <a:latin typeface="Arial Narrow" panose="020B0606020202030204" pitchFamily="34" charset="0"/>
              </a:rPr>
              <a:t>Arménsko, Gruzínsko – snahy o európsku integráciu, </a:t>
            </a:r>
            <a:r>
              <a:rPr lang="sk-SK" sz="1900" dirty="0" err="1">
                <a:latin typeface="Arial Narrow" panose="020B0606020202030204" pitchFamily="34" charset="0"/>
              </a:rPr>
              <a:t>vs</a:t>
            </a:r>
            <a:r>
              <a:rPr lang="sk-SK" sz="1900" dirty="0">
                <a:latin typeface="Arial Narrow" panose="020B0606020202030204" pitchFamily="34" charset="0"/>
              </a:rPr>
              <a:t>. snahy Ruska o udržanie hegemónie v regióne</a:t>
            </a:r>
          </a:p>
          <a:p>
            <a:pPr marL="457200" lvl="1" indent="0">
              <a:buNone/>
            </a:pPr>
            <a:endParaRPr lang="sk-SK" dirty="0">
              <a:latin typeface="Arial Narrow" panose="020B060602020203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88" y="230188"/>
            <a:ext cx="2495256" cy="1411602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0709189" y="1413932"/>
            <a:ext cx="1392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/>
              <a:t>Arménsko, 1. stor. p. K.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27148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Obyvateľstvo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>
                <a:latin typeface="Arial Narrow" panose="020B0606020202030204" pitchFamily="34" charset="0"/>
              </a:rPr>
              <a:t>Počet</a:t>
            </a:r>
            <a:r>
              <a:rPr lang="en-GB" dirty="0">
                <a:latin typeface="Arial Narrow" panose="020B0606020202030204" pitchFamily="34" charset="0"/>
              </a:rPr>
              <a:t> a </a:t>
            </a:r>
            <a:r>
              <a:rPr lang="en-GB" dirty="0" err="1">
                <a:latin typeface="Arial Narrow" panose="020B0606020202030204" pitchFamily="34" charset="0"/>
              </a:rPr>
              <a:t>rozmiestnenie</a:t>
            </a:r>
            <a:endParaRPr lang="sk-SK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Kaukazský región pomerne husto zaľudnený, okrem najvyšších častí pohorí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Stredoázijský región je veľmi riedko zaľudnený, okrem podhorí a vodných tokov 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v nížinatých stepných častiach</a:t>
            </a:r>
          </a:p>
          <a:p>
            <a:pPr lvl="1"/>
            <a:endParaRPr lang="sk-SK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Uzbekistan – 35 mil. 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Kazachstan – 19 mil.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Azerbajdžan – 10 mil.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Tadžikistan – 10 mil.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Kirgizsko – 7 mil.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Turkménsko – 6 mil. 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Gruzínsko – 4 mil.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Arménsko – 3 mil.</a:t>
            </a:r>
          </a:p>
          <a:p>
            <a:pPr lvl="1"/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2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Obyvateľstvo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latin typeface="Arial Narrow" panose="020B0606020202030204" pitchFamily="34" charset="0"/>
              </a:rPr>
              <a:t>Dynamika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celkový rast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Arménsko a Gruzínsko – stabilizované populácie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ostatné krajiny patria k pomerne rýchlo rastúcim populáciám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prirodzený prírastok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Arménsko a Gruzínsko – veľmi mierny prírastok (podobne ako SK)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ostatné krajiny vysoký prirodzený prírastok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Tadžikistan až 20 ‰ – na úrovni </a:t>
            </a:r>
            <a:r>
              <a:rPr lang="sk-SK" dirty="0" err="1">
                <a:latin typeface="Arial Narrow" panose="020B0606020202030204" pitchFamily="34" charset="0"/>
              </a:rPr>
              <a:t>subsaharských</a:t>
            </a:r>
            <a:r>
              <a:rPr lang="sk-SK" dirty="0">
                <a:latin typeface="Arial Narrow" panose="020B0606020202030204" pitchFamily="34" charset="0"/>
              </a:rPr>
              <a:t> krajín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migračný prírastok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migračne úbytkové regióny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podmienené jednak postupnou emigráciou Ruského obyvateľstva, jednak vo viacerých krajinách odchod kvôli chudobe, nepokojom, resp. autokratickým režimom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1177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1208</Words>
  <Application>Microsoft Office PowerPoint</Application>
  <PresentationFormat>Širokouhlá</PresentationFormat>
  <Paragraphs>143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Wingdings</vt:lpstr>
      <vt:lpstr>Motív Office</vt:lpstr>
      <vt:lpstr>Regióny v rámci Ázie</vt:lpstr>
      <vt:lpstr>Poloha</vt:lpstr>
      <vt:lpstr>Orografia (geomorfologické jednotky) a geológia</vt:lpstr>
      <vt:lpstr>Vodstvo</vt:lpstr>
      <vt:lpstr>Klíma a charakter krajiny</vt:lpstr>
      <vt:lpstr>Rastlinstvo a živočíštvo </vt:lpstr>
      <vt:lpstr>História a geopolitická charakteristika</vt:lpstr>
      <vt:lpstr>Obyvateľstvo</vt:lpstr>
      <vt:lpstr>Obyvateľstvo</vt:lpstr>
      <vt:lpstr>Obyvateľstvo</vt:lpstr>
      <vt:lpstr>Prezentácia programu PowerPoint</vt:lpstr>
      <vt:lpstr>Konflikty a separatizmus</vt:lpstr>
      <vt:lpstr>Hospodárstvo</vt:lpstr>
      <vt:lpstr>Hospodárstvo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Regióny v rámci Ázie</dc:title>
  <dc:creator>PC_Novotny</dc:creator>
  <cp:lastModifiedBy>Reviewer</cp:lastModifiedBy>
  <cp:revision>37</cp:revision>
  <dcterms:created xsi:type="dcterms:W3CDTF">2017-11-20T17:17:37Z</dcterms:created>
  <dcterms:modified xsi:type="dcterms:W3CDTF">2025-11-26T16:00:06Z</dcterms:modified>
</cp:coreProperties>
</file>