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5" r:id="rId11"/>
    <p:sldId id="266" r:id="rId12"/>
    <p:sldId id="267" r:id="rId13"/>
    <p:sldId id="264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0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9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0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BFBC-E320-4928-89A6-726BE3D2F44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ppery.com/maps/Middle-East-Religious-Composition-Map.jpg" TargetMode="External"/><Relationship Id="rId2" Type="http://schemas.openxmlformats.org/officeDocument/2006/relationships/hyperlink" Target="http://i.imgur.com/yrjbqK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ox.com/a/maps-explain-the-middle-eas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ontheweb.zoom-maps.com/image/79449860337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Blízky</a:t>
            </a:r>
            <a:r>
              <a:rPr lang="en-GB" dirty="0"/>
              <a:t> </a:t>
            </a:r>
            <a:r>
              <a:rPr lang="en-GB" dirty="0" err="1"/>
              <a:t>východ</a:t>
            </a:r>
            <a:r>
              <a:rPr lang="en-GB" dirty="0"/>
              <a:t> (JZ </a:t>
            </a:r>
            <a:r>
              <a:rPr lang="en-GB" dirty="0" err="1"/>
              <a:t>Ázia</a:t>
            </a:r>
            <a:r>
              <a:rPr lang="en-GB" dirty="0"/>
              <a:t>)</a:t>
            </a:r>
            <a:br>
              <a:rPr lang="en-GB" dirty="0"/>
            </a:br>
            <a:endParaRPr lang="en-GB" dirty="0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681411ED-455A-3980-8562-C20C03187A17}"/>
              </a:ext>
            </a:extLst>
          </p:cNvPr>
          <p:cNvSpPr txBox="1">
            <a:spLocks/>
          </p:cNvSpPr>
          <p:nvPr/>
        </p:nvSpPr>
        <p:spPr>
          <a:xfrm>
            <a:off x="4563762" y="3602037"/>
            <a:ext cx="4786184" cy="255986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Poloha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Geológia a orografia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Vodstvo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Klíma a bioklimatické pásma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História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Obyvateľstvo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Ho</a:t>
            </a:r>
            <a:r>
              <a:rPr lang="en-GB"/>
              <a:t>s</a:t>
            </a:r>
            <a:r>
              <a:rPr lang="sk-SK"/>
              <a:t>podárstvo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Administratívne členenie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k-SK"/>
              <a:t>Geopolitické pomery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80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8876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Dynamika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prirodzená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reprodukcia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Oblasť ako celok má z globálneho hľadiska priemerný prirodzený prírastok</a:t>
            </a:r>
          </a:p>
          <a:p>
            <a:pPr lvl="3"/>
            <a:r>
              <a:rPr lang="sk-SK" sz="1700" dirty="0">
                <a:latin typeface="Arial Narrow" panose="020B0606020202030204" pitchFamily="34" charset="0"/>
              </a:rPr>
              <a:t>nízky prirodzený prírastok: Izrael</a:t>
            </a:r>
          </a:p>
          <a:p>
            <a:pPr lvl="3"/>
            <a:r>
              <a:rPr lang="sk-SK" sz="1700" dirty="0">
                <a:latin typeface="Arial Narrow" panose="020B0606020202030204" pitchFamily="34" charset="0"/>
              </a:rPr>
              <a:t>extrémne vysoký prirodzený prírastok: Afganistan</a:t>
            </a:r>
          </a:p>
          <a:p>
            <a:pPr lvl="2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Migrácia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V súčasnosti podmienená nepokojmi (Sýria, Jemen</a:t>
            </a:r>
            <a:r>
              <a:rPr lang="en-GB" sz="1800" dirty="0">
                <a:latin typeface="Arial Narrow" panose="020B0606020202030204" pitchFamily="34" charset="0"/>
              </a:rPr>
              <a:t> + </a:t>
            </a:r>
            <a:r>
              <a:rPr lang="en-GB" sz="1800" dirty="0" err="1">
                <a:latin typeface="Arial Narrow" panose="020B0606020202030204" pitchFamily="34" charset="0"/>
              </a:rPr>
              <a:t>konfliktom</a:t>
            </a:r>
            <a:r>
              <a:rPr lang="en-GB" sz="1800" dirty="0">
                <a:latin typeface="Arial Narrow" panose="020B0606020202030204" pitchFamily="34" charset="0"/>
              </a:rPr>
              <a:t> v </a:t>
            </a:r>
            <a:r>
              <a:rPr lang="en-GB" sz="1800" dirty="0" err="1">
                <a:latin typeface="Arial Narrow" panose="020B0606020202030204" pitchFamily="34" charset="0"/>
              </a:rPr>
              <a:t>Jemene</a:t>
            </a:r>
            <a:r>
              <a:rPr lang="sk-SK" sz="1800" dirty="0">
                <a:latin typeface="Arial Narrow" panose="020B0606020202030204" pitchFamily="34" charset="0"/>
              </a:rPr>
              <a:t> =&gt; utečenci (</a:t>
            </a:r>
            <a:r>
              <a:rPr lang="sk-SK" sz="1800" dirty="0" err="1">
                <a:latin typeface="Arial Narrow" panose="020B0606020202030204" pitchFamily="34" charset="0"/>
              </a:rPr>
              <a:t>pr</a:t>
            </a:r>
            <a:r>
              <a:rPr lang="sk-SK" sz="1800" dirty="0">
                <a:latin typeface="Arial Narrow" panose="020B0606020202030204" pitchFamily="34" charset="0"/>
              </a:rPr>
              <a:t>. Libanon, Turecko)</a:t>
            </a:r>
          </a:p>
          <a:p>
            <a:pPr lvl="3"/>
            <a:r>
              <a:rPr lang="sk-SK" sz="1600" dirty="0">
                <a:latin typeface="Arial Narrow" panose="020B0606020202030204" pitchFamily="34" charset="0"/>
              </a:rPr>
              <a:t>zároveň emigrácia z Libanonu v dôsledku ekonomického kolapsu, ale aj súčasného konfliktu Irán </a:t>
            </a:r>
            <a:r>
              <a:rPr lang="sk-SK" sz="1600" dirty="0" err="1">
                <a:latin typeface="Arial Narrow" panose="020B0606020202030204" pitchFamily="34" charset="0"/>
              </a:rPr>
              <a:t>vs</a:t>
            </a:r>
            <a:r>
              <a:rPr lang="sk-SK" sz="1600" dirty="0">
                <a:latin typeface="Arial Narrow" panose="020B0606020202030204" pitchFamily="34" charset="0"/>
              </a:rPr>
              <a:t>. </a:t>
            </a:r>
            <a:r>
              <a:rPr lang="sk-SK" sz="1600" dirty="0" err="1">
                <a:latin typeface="Arial Narrow" panose="020B0606020202030204" pitchFamily="34" charset="0"/>
              </a:rPr>
              <a:t>Hizballáh</a:t>
            </a:r>
            <a:endParaRPr lang="sk-SK" sz="1600" dirty="0">
              <a:latin typeface="Arial Narrow" panose="020B0606020202030204" pitchFamily="34" charset="0"/>
            </a:endParaRP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Ropné veľmoci (Katar, SAE, SA, Bahrajn, Kuvajt) – krajiny s najvyššou mierou imigrácie (na svete)</a:t>
            </a:r>
          </a:p>
          <a:p>
            <a:pPr lvl="3"/>
            <a:r>
              <a:rPr lang="sk-SK" sz="1600" dirty="0">
                <a:latin typeface="Arial Narrow" panose="020B0606020202030204" pitchFamily="34" charset="0"/>
              </a:rPr>
              <a:t>prevaha mužov</a:t>
            </a:r>
            <a:endParaRPr lang="en-GB" sz="1600" dirty="0">
              <a:latin typeface="Arial Narrow" panose="020B0606020202030204" pitchFamily="34" charset="0"/>
            </a:endParaRPr>
          </a:p>
          <a:p>
            <a:pPr lvl="2"/>
            <a:r>
              <a:rPr lang="en-GB" sz="1800" dirty="0" err="1">
                <a:latin typeface="Arial Narrow" panose="020B0606020202030204" pitchFamily="34" charset="0"/>
              </a:rPr>
              <a:t>Izrael</a:t>
            </a:r>
            <a:r>
              <a:rPr lang="en-GB" sz="1800" dirty="0">
                <a:latin typeface="Arial Narrow" panose="020B0606020202030204" pitchFamily="34" charset="0"/>
              </a:rPr>
              <a:t>, </a:t>
            </a:r>
            <a:r>
              <a:rPr lang="en-GB" sz="1800" dirty="0" err="1">
                <a:latin typeface="Arial Narrow" panose="020B0606020202030204" pitchFamily="34" charset="0"/>
              </a:rPr>
              <a:t>najmä</a:t>
            </a:r>
            <a:r>
              <a:rPr lang="en-GB" sz="1800" dirty="0">
                <a:latin typeface="Arial Narrow" panose="020B0606020202030204" pitchFamily="34" charset="0"/>
              </a:rPr>
              <a:t> v </a:t>
            </a:r>
            <a:r>
              <a:rPr lang="en-GB" sz="1800" dirty="0" err="1">
                <a:latin typeface="Arial Narrow" panose="020B0606020202030204" pitchFamily="34" charset="0"/>
              </a:rPr>
              <a:t>minulosti</a:t>
            </a:r>
            <a:r>
              <a:rPr lang="en-GB" sz="1800" dirty="0">
                <a:latin typeface="Arial Narrow" panose="020B0606020202030204" pitchFamily="34" charset="0"/>
              </a:rPr>
              <a:t> </a:t>
            </a:r>
            <a:r>
              <a:rPr lang="en-GB" sz="1800" dirty="0" err="1">
                <a:latin typeface="Arial Narrow" panose="020B0606020202030204" pitchFamily="34" charset="0"/>
              </a:rPr>
              <a:t>dosahoval</a:t>
            </a:r>
            <a:r>
              <a:rPr lang="en-GB" sz="1800" dirty="0">
                <a:latin typeface="Arial Narrow" panose="020B0606020202030204" pitchFamily="34" charset="0"/>
              </a:rPr>
              <a:t> </a:t>
            </a:r>
            <a:r>
              <a:rPr lang="en-GB" sz="1800" dirty="0" err="1">
                <a:latin typeface="Arial Narrow" panose="020B0606020202030204" pitchFamily="34" charset="0"/>
              </a:rPr>
              <a:t>vysokú</a:t>
            </a:r>
            <a:r>
              <a:rPr lang="en-GB" sz="1800" dirty="0">
                <a:latin typeface="Arial Narrow" panose="020B0606020202030204" pitchFamily="34" charset="0"/>
              </a:rPr>
              <a:t> </a:t>
            </a:r>
            <a:r>
              <a:rPr lang="en-GB" sz="1800" dirty="0" err="1">
                <a:latin typeface="Arial Narrow" panose="020B0606020202030204" pitchFamily="34" charset="0"/>
              </a:rPr>
              <a:t>mieru</a:t>
            </a:r>
            <a:r>
              <a:rPr lang="en-GB" sz="1800" dirty="0">
                <a:latin typeface="Arial Narrow" panose="020B0606020202030204" pitchFamily="34" charset="0"/>
              </a:rPr>
              <a:t> </a:t>
            </a:r>
            <a:r>
              <a:rPr lang="en-GB" sz="1800" dirty="0" err="1">
                <a:latin typeface="Arial Narrow" panose="020B0606020202030204" pitchFamily="34" charset="0"/>
              </a:rPr>
              <a:t>imigrácie</a:t>
            </a:r>
            <a:r>
              <a:rPr lang="en-GB" sz="1800" dirty="0">
                <a:latin typeface="Arial Narrow" panose="020B0606020202030204" pitchFamily="34" charset="0"/>
              </a:rPr>
              <a:t> (</a:t>
            </a:r>
            <a:r>
              <a:rPr lang="en-GB" sz="1800" dirty="0" err="1">
                <a:latin typeface="Arial Narrow" panose="020B0606020202030204" pitchFamily="34" charset="0"/>
              </a:rPr>
              <a:t>najmä</a:t>
            </a:r>
            <a:r>
              <a:rPr lang="en-GB" sz="1800" dirty="0">
                <a:latin typeface="Arial Narrow" panose="020B0606020202030204" pitchFamily="34" charset="0"/>
              </a:rPr>
              <a:t>) </a:t>
            </a:r>
            <a:r>
              <a:rPr lang="en-GB" sz="1800" dirty="0" err="1">
                <a:latin typeface="Arial Narrow" panose="020B0606020202030204" pitchFamily="34" charset="0"/>
              </a:rPr>
              <a:t>Židov</a:t>
            </a:r>
            <a:r>
              <a:rPr lang="en-GB" sz="1800" dirty="0">
                <a:latin typeface="Arial Narrow" panose="020B0606020202030204" pitchFamily="34" charset="0"/>
              </a:rPr>
              <a:t> z </a:t>
            </a:r>
            <a:r>
              <a:rPr lang="en-GB" sz="1800" dirty="0" err="1">
                <a:latin typeface="Arial Narrow" panose="020B0606020202030204" pitchFamily="34" charset="0"/>
              </a:rPr>
              <a:t>celého</a:t>
            </a:r>
            <a:r>
              <a:rPr lang="en-GB" sz="1800" dirty="0">
                <a:latin typeface="Arial Narrow" panose="020B0606020202030204" pitchFamily="34" charset="0"/>
              </a:rPr>
              <a:t> </a:t>
            </a:r>
            <a:r>
              <a:rPr lang="en-GB" sz="1800" dirty="0" err="1">
                <a:latin typeface="Arial Narrow" panose="020B0606020202030204" pitchFamily="34" charset="0"/>
              </a:rPr>
              <a:t>sveta</a:t>
            </a:r>
            <a:endParaRPr lang="sk-SK" sz="1800" dirty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61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65017" y="1825624"/>
            <a:ext cx="10790861" cy="478935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Štruktúra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veková a pohlavná (ak je niečím špecifická)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najnižší priemerný vek Afganistan (plus Irak a Jemen)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krajiny, ktoré boli a sú zmietané nepokojmi (rodí sa veľa detí a stredná dĺžka života je krátka)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najvyšší priemerný vek Turecko (najmä dôsledok presadzovania európskeho modelu rodiny, čo zaviedol </a:t>
            </a:r>
            <a:r>
              <a:rPr lang="sk-SK" dirty="0" err="1">
                <a:latin typeface="Arial Narrow" panose="020B0606020202030204" pitchFamily="34" charset="0"/>
              </a:rPr>
              <a:t>Ataturk</a:t>
            </a:r>
            <a:r>
              <a:rPr lang="sk-SK" dirty="0">
                <a:latin typeface="Arial Narrow" panose="020B0606020202030204" pitchFamily="34" charset="0"/>
              </a:rPr>
              <a:t> pri vzniku republiky) a Izrael (Židia majú v priemere menej detí ako Arabi, či iné veľké blízkovýchodné etniká)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krajiny Arab. polostrova, resp. oblasti Perzského zálivu sa vyznačujú z globálneho hľadiska nadpriemernými podielmi mužov – dôsledok medzinárodnej imigrácie (najmä muži ako pracovníci na stavbách či v ťažbe), a lepšieho postavenia muža v spoločnosti</a:t>
            </a:r>
          </a:p>
          <a:p>
            <a:pPr lvl="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sk-SK" sz="700" dirty="0">
              <a:latin typeface="Arial Narrow" panose="020B060602020203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rasová a etnická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dominuje </a:t>
            </a:r>
            <a:r>
              <a:rPr lang="sk-SK" dirty="0" err="1">
                <a:latin typeface="Arial Narrow" panose="020B0606020202030204" pitchFamily="34" charset="0"/>
              </a:rPr>
              <a:t>europoidná</a:t>
            </a:r>
            <a:r>
              <a:rPr lang="sk-SK" dirty="0">
                <a:latin typeface="Arial Narrow" panose="020B0606020202030204" pitchFamily="34" charset="0"/>
              </a:rPr>
              <a:t> rasa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napriek predstave dominancie Arabov (čo je pravda pre Arabský polostrov a väčšinu Mezopotámskej nížiny), ide o oblasť etnicky veľmi pestrú; popri Araboch majú najväčšie počty Peržania (Irán + Afganistan, kde dominujú </a:t>
            </a:r>
            <a:r>
              <a:rPr lang="sk-SK" dirty="0" err="1">
                <a:latin typeface="Arial Narrow" panose="020B0606020202030204" pitchFamily="34" charset="0"/>
              </a:rPr>
              <a:t>Paštúni</a:t>
            </a:r>
            <a:r>
              <a:rPr lang="sk-SK" dirty="0">
                <a:latin typeface="Arial Narrow" panose="020B0606020202030204" pitchFamily="34" charset="0"/>
              </a:rPr>
              <a:t>, nazývaní aj </a:t>
            </a:r>
            <a:r>
              <a:rPr lang="sk-SK" dirty="0" err="1">
                <a:latin typeface="Arial Narrow" panose="020B0606020202030204" pitchFamily="34" charset="0"/>
              </a:rPr>
              <a:t>afgánski</a:t>
            </a:r>
            <a:r>
              <a:rPr lang="sk-SK" dirty="0">
                <a:latin typeface="Arial Narrow" panose="020B0606020202030204" pitchFamily="34" charset="0"/>
              </a:rPr>
              <a:t> Peržania), Turci, Kurdi; v Izraeli Židia</a:t>
            </a:r>
          </a:p>
          <a:p>
            <a:pPr lvl="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sk-SK" sz="700" dirty="0">
              <a:latin typeface="Arial Narrow" panose="020B060602020203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jazyková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k-SK" dirty="0">
                <a:latin typeface="Arial Narrow" panose="020B0606020202030204" pitchFamily="34" charset="0"/>
              </a:rPr>
              <a:t>náboženská</a:t>
            </a:r>
          </a:p>
        </p:txBody>
      </p:sp>
    </p:spTree>
    <p:extLst>
      <p:ext uri="{BB962C8B-B14F-4D97-AF65-F5344CB8AC3E}">
        <p14:creationId xmlns:p14="http://schemas.microsoft.com/office/powerpoint/2010/main" val="843684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Štruktúra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jazyková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Afroázijská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rodina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Semitské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Arabčina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Hebrejčina</a:t>
            </a:r>
            <a:r>
              <a:rPr lang="en-GB" dirty="0">
                <a:latin typeface="Arial Narrow" panose="020B0606020202030204" pitchFamily="34" charset="0"/>
              </a:rPr>
              <a:t>, (</a:t>
            </a:r>
            <a:r>
              <a:rPr lang="en-GB" dirty="0" err="1">
                <a:latin typeface="Arial Narrow" panose="020B0606020202030204" pitchFamily="34" charset="0"/>
              </a:rPr>
              <a:t>Aramejčina</a:t>
            </a:r>
            <a:r>
              <a:rPr lang="en-GB" dirty="0">
                <a:latin typeface="Arial Narrow" panose="020B0606020202030204" pitchFamily="34" charset="0"/>
              </a:rPr>
              <a:t>) 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Indoeurópska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rodina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Indoiránske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Perzština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Kurdčina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Paštčina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Balúčtina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Lúrčina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Altajská</a:t>
            </a:r>
            <a:r>
              <a:rPr lang="en-GB" dirty="0">
                <a:latin typeface="Arial Narrow" panose="020B0606020202030204" pitchFamily="34" charset="0"/>
              </a:rPr>
              <a:t> j. </a:t>
            </a:r>
            <a:r>
              <a:rPr lang="en-GB" dirty="0" err="1">
                <a:latin typeface="Arial Narrow" panose="020B0606020202030204" pitchFamily="34" charset="0"/>
              </a:rPr>
              <a:t>rodina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Turkické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Turečtina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sk-SK" dirty="0">
                <a:latin typeface="Arial Narrow" panose="020B0606020202030204" pitchFamily="34" charset="0"/>
              </a:rPr>
              <a:t>Azerbajdžančina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náboženská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  <a:hlinkClick r:id="rId2"/>
              </a:rPr>
              <a:t>dominancia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islamu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celkovo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3"/>
              </a:rPr>
              <a:t>veľmi</a:t>
            </a:r>
            <a:r>
              <a:rPr lang="en-GB" dirty="0">
                <a:latin typeface="Arial Narrow" panose="020B0606020202030204" pitchFamily="34" charset="0"/>
                <a:hlinkClick r:id="rId3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3"/>
              </a:rPr>
              <a:t>pestrá</a:t>
            </a:r>
            <a:r>
              <a:rPr lang="en-GB" dirty="0">
                <a:latin typeface="Arial Narrow" panose="020B0606020202030204" pitchFamily="34" charset="0"/>
                <a:hlinkClick r:id="rId3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3"/>
              </a:rPr>
              <a:t>štruktúra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región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zrodu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</a:rPr>
              <a:t>j</a:t>
            </a:r>
            <a:r>
              <a:rPr lang="en-GB" dirty="0" err="1">
                <a:latin typeface="Arial Narrow" panose="020B0606020202030204" pitchFamily="34" charset="0"/>
              </a:rPr>
              <a:t>udaizmu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k</a:t>
            </a:r>
            <a:r>
              <a:rPr lang="en-GB" dirty="0" err="1">
                <a:latin typeface="Arial Narrow" panose="020B0606020202030204" pitchFamily="34" charset="0"/>
              </a:rPr>
              <a:t>resťanstva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sk-SK" dirty="0">
                <a:latin typeface="Arial Narrow" panose="020B0606020202030204" pitchFamily="34" charset="0"/>
              </a:rPr>
              <a:t>i</a:t>
            </a:r>
            <a:r>
              <a:rPr lang="en-GB" dirty="0" err="1">
                <a:latin typeface="Arial Narrow" panose="020B0606020202030204" pitchFamily="34" charset="0"/>
              </a:rPr>
              <a:t>slamu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ďalších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náboženstiev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sk-SK" dirty="0">
                <a:latin typeface="Arial Narrow" panose="020B0606020202030204" pitchFamily="34" charset="0"/>
              </a:rPr>
              <a:t>z</a:t>
            </a:r>
            <a:r>
              <a:rPr lang="en-GB" dirty="0" err="1">
                <a:latin typeface="Arial Narrow" panose="020B0606020202030204" pitchFamily="34" charset="0"/>
              </a:rPr>
              <a:t>oroastrizmus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b</a:t>
            </a:r>
            <a:r>
              <a:rPr lang="en-GB" dirty="0" err="1">
                <a:latin typeface="Arial Narrow" panose="020B0606020202030204" pitchFamily="34" charset="0"/>
              </a:rPr>
              <a:t>aháizmus</a:t>
            </a:r>
            <a:r>
              <a:rPr lang="en-GB" dirty="0">
                <a:latin typeface="Arial Narrow" panose="020B0606020202030204" pitchFamily="34" charset="0"/>
              </a:rPr>
              <a:t>…)</a:t>
            </a:r>
          </a:p>
          <a:p>
            <a:pPr lvl="3"/>
            <a:r>
              <a:rPr lang="en-GB" dirty="0">
                <a:latin typeface="Arial Narrow" panose="020B0606020202030204" pitchFamily="34" charset="0"/>
              </a:rPr>
              <a:t>Islam</a:t>
            </a: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šiítsky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Irán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čiastočne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Irak</a:t>
            </a:r>
            <a:r>
              <a:rPr lang="sk-SK" dirty="0">
                <a:latin typeface="Arial Narrow" panose="020B0606020202030204" pitchFamily="34" charset="0"/>
              </a:rPr>
              <a:t> a Jemen</a:t>
            </a:r>
            <a:endParaRPr lang="en-GB" dirty="0">
              <a:latin typeface="Arial Narrow" panose="020B0606020202030204" pitchFamily="34" charset="0"/>
            </a:endParaRP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sunnitsky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ostatné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krajiny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okrem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nižšie</a:t>
            </a:r>
            <a:r>
              <a:rPr lang="sk-SK" dirty="0">
                <a:latin typeface="Arial Narrow" panose="020B0606020202030204" pitchFamily="34" charset="0"/>
              </a:rPr>
              <a:t> a vyššie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uvedených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ibadiovský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Omán</a:t>
            </a:r>
            <a:endParaRPr lang="en-GB" dirty="0">
              <a:latin typeface="Arial Narrow" panose="020B0606020202030204" pitchFamily="34" charset="0"/>
            </a:endParaRP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wahábizmus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rozšírený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Saudskej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Arábii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judaizmus</a:t>
            </a:r>
            <a:endParaRPr lang="en-GB" dirty="0">
              <a:latin typeface="Arial Narrow" panose="020B0606020202030204" pitchFamily="34" charset="0"/>
            </a:endParaRP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Izrael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kresťanstvo</a:t>
            </a:r>
            <a:endParaRPr lang="en-GB" dirty="0">
              <a:latin typeface="Arial Narrow" panose="020B0606020202030204" pitchFamily="34" charset="0"/>
            </a:endParaRP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Libanon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sk-SK" dirty="0">
                <a:latin typeface="Arial Narrow" panose="020B0606020202030204" pitchFamily="34" charset="0"/>
              </a:rPr>
              <a:t>do</a:t>
            </a:r>
            <a:r>
              <a:rPr lang="en-GB" dirty="0">
                <a:latin typeface="Arial Narrow" panose="020B0606020202030204" pitchFamily="34" charset="0"/>
              </a:rPr>
              <a:t> 40 %), </a:t>
            </a:r>
            <a:r>
              <a:rPr lang="en-GB" dirty="0" err="1">
                <a:latin typeface="Arial Narrow" panose="020B0606020202030204" pitchFamily="34" charset="0"/>
              </a:rPr>
              <a:t>Sýria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Jordánsko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10 %)</a:t>
            </a:r>
            <a:r>
              <a:rPr lang="sk-SK" dirty="0">
                <a:latin typeface="Arial Narrow" panose="020B0606020202030204" pitchFamily="34" charset="0"/>
              </a:rPr>
              <a:t>, (okolo 10 – 20 % sa udáva aj pre Kuvajt a SAE – ide však najmä o prisťahovalcov)</a:t>
            </a:r>
            <a:endParaRPr lang="en-GB" dirty="0">
              <a:latin typeface="Arial Narrow" panose="020B0606020202030204" pitchFamily="34" charset="0"/>
            </a:endParaRPr>
          </a:p>
          <a:p>
            <a:pPr lvl="5"/>
            <a:r>
              <a:rPr lang="en-GB" dirty="0" err="1">
                <a:latin typeface="Arial Narrow" panose="020B0606020202030204" pitchFamily="34" charset="0"/>
              </a:rPr>
              <a:t>Libanon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Manoriti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katolíci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Melkiti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katolíci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Grécki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pravoslávni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Arménski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pravoslávni</a:t>
            </a:r>
            <a:r>
              <a:rPr lang="en-GB" dirty="0">
                <a:latin typeface="Arial Narrow" panose="020B0606020202030204" pitchFamily="34" charset="0"/>
              </a:rPr>
              <a:t>…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zoroastrizmus</a:t>
            </a:r>
            <a:endParaRPr lang="en-GB" dirty="0">
              <a:latin typeface="Arial Narrow" panose="020B0606020202030204" pitchFamily="34" charset="0"/>
            </a:endParaRPr>
          </a:p>
          <a:p>
            <a:pPr lvl="4"/>
            <a:r>
              <a:rPr lang="en-GB" dirty="0" err="1">
                <a:latin typeface="Arial Narrow" panose="020B0606020202030204" pitchFamily="34" charset="0"/>
              </a:rPr>
              <a:t>malé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skupiny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Iráne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Afganistane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i="1" dirty="0" err="1">
                <a:latin typeface="Arial Narrow" panose="020B0606020202030204" pitchFamily="34" charset="0"/>
              </a:rPr>
              <a:t>Jezídi</a:t>
            </a:r>
            <a:r>
              <a:rPr lang="en-GB" i="1" dirty="0">
                <a:latin typeface="Arial Narrow" panose="020B0606020202030204" pitchFamily="34" charset="0"/>
              </a:rPr>
              <a:t>, </a:t>
            </a:r>
            <a:r>
              <a:rPr lang="en-GB" i="1" dirty="0" err="1">
                <a:latin typeface="Arial Narrow" panose="020B0606020202030204" pitchFamily="34" charset="0"/>
              </a:rPr>
              <a:t>Drúzi</a:t>
            </a:r>
            <a:r>
              <a:rPr lang="en-GB" i="1" dirty="0">
                <a:latin typeface="Arial Narrow" panose="020B0606020202030204" pitchFamily="34" charset="0"/>
              </a:rPr>
              <a:t>, </a:t>
            </a:r>
            <a:r>
              <a:rPr lang="en-GB" i="1" dirty="0" err="1">
                <a:latin typeface="Arial Narrow" panose="020B0606020202030204" pitchFamily="34" charset="0"/>
              </a:rPr>
              <a:t>Bahájci</a:t>
            </a:r>
            <a:r>
              <a:rPr lang="en-GB" i="1" dirty="0">
                <a:latin typeface="Arial Narrow" panose="020B0606020202030204" pitchFamily="34" charset="0"/>
              </a:rPr>
              <a:t>…</a:t>
            </a:r>
          </a:p>
          <a:p>
            <a:pPr lvl="4"/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75" y="794"/>
            <a:ext cx="4810125" cy="3514725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80" y="3604054"/>
            <a:ext cx="2183203" cy="325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754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27222" y="1911927"/>
            <a:ext cx="10826578" cy="4946072"/>
          </a:xfrm>
        </p:spPr>
        <p:txBody>
          <a:bodyPr>
            <a:normAutofit fontScale="775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špecifiká vývoja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star</a:t>
            </a:r>
            <a:r>
              <a:rPr lang="en-GB" dirty="0">
                <a:latin typeface="Arial Narrow" panose="020B0606020202030204" pitchFamily="34" charset="0"/>
              </a:rPr>
              <a:t>é</a:t>
            </a:r>
            <a:r>
              <a:rPr lang="sk-SK" dirty="0">
                <a:latin typeface="Arial Narrow" panose="020B0606020202030204" pitchFamily="34" charset="0"/>
              </a:rPr>
              <a:t> rozvinuté obchodné </a:t>
            </a:r>
            <a:r>
              <a:rPr lang="en-GB" dirty="0" err="1">
                <a:latin typeface="Arial Narrow" panose="020B0606020202030204" pitchFamily="34" charset="0"/>
              </a:rPr>
              <a:t>centrá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br>
              <a:rPr lang="en-GB" dirty="0">
                <a:latin typeface="Arial Narrow" panose="020B0606020202030204" pitchFamily="34" charset="0"/>
              </a:rPr>
            </a:br>
            <a:r>
              <a:rPr lang="en-GB" dirty="0" err="1">
                <a:latin typeface="Arial Narrow" panose="020B0606020202030204" pitchFamily="34" charset="0"/>
              </a:rPr>
              <a:t>vznik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miest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hodvábna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cesta</a:t>
            </a:r>
            <a:r>
              <a:rPr lang="sk-SK" dirty="0">
                <a:latin typeface="Arial Narrow" panose="020B0606020202030204" pitchFamily="34" charset="0"/>
              </a:rPr>
              <a:t>, Peržania, Arabi...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od </a:t>
            </a:r>
            <a:r>
              <a:rPr lang="en-GB" dirty="0" err="1">
                <a:latin typeface="Arial Narrow" panose="020B0606020202030204" pitchFamily="34" charset="0"/>
              </a:rPr>
              <a:t>začiatku</a:t>
            </a:r>
            <a:r>
              <a:rPr lang="en-GB" dirty="0">
                <a:latin typeface="Arial Narrow" panose="020B0606020202030204" pitchFamily="34" charset="0"/>
              </a:rPr>
              <a:t> 20.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rast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významu</a:t>
            </a:r>
            <a:r>
              <a:rPr lang="en-GB" dirty="0">
                <a:latin typeface="Arial Narrow" panose="020B0606020202030204" pitchFamily="34" charset="0"/>
              </a:rPr>
              <a:t> ropy </a:t>
            </a:r>
            <a:br>
              <a:rPr lang="en-GB" dirty="0">
                <a:latin typeface="Arial Narrow" panose="020B0606020202030204" pitchFamily="34" charset="0"/>
              </a:rPr>
            </a:br>
            <a:r>
              <a:rPr lang="en-GB" dirty="0">
                <a:latin typeface="Arial Narrow" panose="020B0606020202030204" pitchFamily="34" charset="0"/>
              </a:rPr>
              <a:t>a </a:t>
            </a:r>
            <a:r>
              <a:rPr lang="en-GB" dirty="0" err="1">
                <a:latin typeface="Arial Narrow" panose="020B0606020202030204" pitchFamily="34" charset="0"/>
              </a:rPr>
              <a:t>zemného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plynu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Perszkého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zálivu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perzskom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zálive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dovtedy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rybolov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lov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perál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historicky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významné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poľnohodposárske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Mezopotámia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úroveň rozvoja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najchudobnejšie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krajiny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Afganistan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Jemen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úrovni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chudobných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Subsahraských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krajín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ostatné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štáty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tom </a:t>
            </a:r>
            <a:r>
              <a:rPr lang="en-GB" dirty="0" err="1">
                <a:latin typeface="Arial Narrow" panose="020B0606020202030204" pitchFamily="34" charset="0"/>
              </a:rPr>
              <a:t>zreteľne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lepšie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najvyššie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hodnoty</a:t>
            </a:r>
            <a:r>
              <a:rPr lang="en-GB" dirty="0">
                <a:latin typeface="Arial Narrow" panose="020B0606020202030204" pitchFamily="34" charset="0"/>
              </a:rPr>
              <a:t> HDP per capita v PKS – </a:t>
            </a:r>
            <a:r>
              <a:rPr lang="en-GB" dirty="0" err="1">
                <a:latin typeface="Arial Narrow" panose="020B0606020202030204" pitchFamily="34" charset="0"/>
              </a:rPr>
              <a:t>ropné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štáty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Katar</a:t>
            </a:r>
            <a:r>
              <a:rPr lang="en-GB" dirty="0">
                <a:latin typeface="Arial Narrow" panose="020B0606020202030204" pitchFamily="34" charset="0"/>
              </a:rPr>
              <a:t> … SAE, </a:t>
            </a:r>
            <a:r>
              <a:rPr lang="en-GB" dirty="0" err="1">
                <a:latin typeface="Arial Narrow" panose="020B0606020202030204" pitchFamily="34" charset="0"/>
              </a:rPr>
              <a:t>Kuvajt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Bahrajn</a:t>
            </a:r>
            <a:r>
              <a:rPr lang="en-GB" dirty="0">
                <a:latin typeface="Arial Narrow" panose="020B0606020202030204" pitchFamily="34" charset="0"/>
              </a:rPr>
              <a:t>…)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relatívne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rozvinuté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bez ropy: </a:t>
            </a:r>
            <a:r>
              <a:rPr lang="en-GB" dirty="0" err="1">
                <a:latin typeface="Arial Narrow" panose="020B0606020202030204" pitchFamily="34" charset="0"/>
              </a:rPr>
              <a:t>Izrael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Turecko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najväčšie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ekonomiky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Turecko</a:t>
            </a:r>
            <a:r>
              <a:rPr lang="en-GB" dirty="0">
                <a:latin typeface="Arial Narrow" panose="020B0606020202030204" pitchFamily="34" charset="0"/>
              </a:rPr>
              <a:t> … </a:t>
            </a:r>
            <a:r>
              <a:rPr lang="en-GB" dirty="0" err="1">
                <a:latin typeface="Arial Narrow" panose="020B0606020202030204" pitchFamily="34" charset="0"/>
              </a:rPr>
              <a:t>Saudská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Arábia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Irán</a:t>
            </a:r>
            <a:r>
              <a:rPr lang="en-GB" dirty="0">
                <a:latin typeface="Arial Narrow" panose="020B0606020202030204" pitchFamily="34" charset="0"/>
              </a:rPr>
              <a:t>, SAE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využitie nerastných surovín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globálny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líder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ťažbe</a:t>
            </a:r>
            <a:r>
              <a:rPr lang="en-GB" dirty="0">
                <a:latin typeface="Arial Narrow" panose="020B0606020202030204" pitchFamily="34" charset="0"/>
              </a:rPr>
              <a:t> ropy a </a:t>
            </a:r>
            <a:r>
              <a:rPr lang="en-GB" dirty="0" err="1">
                <a:latin typeface="Arial Narrow" panose="020B0606020202030204" pitchFamily="34" charset="0"/>
              </a:rPr>
              <a:t>zemného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plynu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spracovanie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minimálne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okolí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Perzského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zálivu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nachádza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</a:rPr>
              <a:t>1/4 </a:t>
            </a:r>
            <a:r>
              <a:rPr lang="en-GB" dirty="0" err="1">
                <a:latin typeface="Arial Narrow" panose="020B0606020202030204" pitchFamily="34" charset="0"/>
              </a:rPr>
              <a:t>celosvetových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zásob</a:t>
            </a:r>
            <a:r>
              <a:rPr lang="en-GB" dirty="0">
                <a:latin typeface="Arial Narrow" panose="020B0606020202030204" pitchFamily="34" charset="0"/>
              </a:rPr>
              <a:t> ropy a 1/3 </a:t>
            </a:r>
            <a:r>
              <a:rPr lang="en-GB" dirty="0" err="1">
                <a:latin typeface="Arial Narrow" panose="020B0606020202030204" pitchFamily="34" charset="0"/>
              </a:rPr>
              <a:t>zemného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plynu</a:t>
            </a:r>
            <a:endParaRPr lang="sk-SK" dirty="0">
              <a:latin typeface="Arial Narrow" panose="020B0606020202030204" pitchFamily="34" charset="0"/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805" y="0"/>
            <a:ext cx="7488195" cy="2386295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6936260" y="2359648"/>
            <a:ext cx="56264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err="1"/>
              <a:t>krajiny</a:t>
            </a:r>
            <a:r>
              <a:rPr lang="en-GB" sz="1500" i="1" dirty="0"/>
              <a:t> </a:t>
            </a:r>
            <a:r>
              <a:rPr lang="en-GB" sz="1500" i="1" dirty="0" err="1"/>
              <a:t>podľa</a:t>
            </a:r>
            <a:r>
              <a:rPr lang="en-GB" sz="1500" i="1" dirty="0"/>
              <a:t> </a:t>
            </a:r>
            <a:r>
              <a:rPr lang="en-GB" sz="1500" i="1" dirty="0" err="1"/>
              <a:t>podielu</a:t>
            </a:r>
            <a:r>
              <a:rPr lang="en-GB" sz="1500" i="1" dirty="0"/>
              <a:t> </a:t>
            </a:r>
            <a:r>
              <a:rPr lang="en-GB" sz="1500" i="1" dirty="0" err="1"/>
              <a:t>na</a:t>
            </a:r>
            <a:r>
              <a:rPr lang="en-GB" sz="1500" i="1" dirty="0"/>
              <a:t> </a:t>
            </a:r>
            <a:r>
              <a:rPr lang="en-GB" sz="1500" i="1" dirty="0" err="1"/>
              <a:t>celosvetovom</a:t>
            </a:r>
            <a:r>
              <a:rPr lang="en-GB" sz="1500" i="1" dirty="0"/>
              <a:t> </a:t>
            </a:r>
            <a:r>
              <a:rPr lang="en-GB" sz="1500" i="1" dirty="0" err="1"/>
              <a:t>exporte</a:t>
            </a:r>
            <a:r>
              <a:rPr lang="en-GB" sz="1500" i="1" dirty="0"/>
              <a:t> </a:t>
            </a:r>
            <a:r>
              <a:rPr lang="en-GB" sz="1500" i="1" dirty="0" err="1"/>
              <a:t>nespracovanej</a:t>
            </a:r>
            <a:r>
              <a:rPr lang="en-GB" sz="1500" i="1" dirty="0"/>
              <a:t> ropy</a:t>
            </a:r>
            <a:endParaRPr lang="sk-SK" sz="1500" i="1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124" y="2682813"/>
            <a:ext cx="5502876" cy="1796857"/>
          </a:xfrm>
          <a:prstGeom prst="rect">
            <a:avLst/>
          </a:prstGeom>
        </p:spPr>
      </p:pic>
      <p:sp>
        <p:nvSpPr>
          <p:cNvPr id="8" name="BlokTextu 7"/>
          <p:cNvSpPr txBox="1"/>
          <p:nvPr/>
        </p:nvSpPr>
        <p:spPr>
          <a:xfrm>
            <a:off x="6936259" y="4460564"/>
            <a:ext cx="56264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dirty="0" err="1"/>
              <a:t>krajiny</a:t>
            </a:r>
            <a:r>
              <a:rPr lang="en-GB" sz="1500" i="1" dirty="0"/>
              <a:t> </a:t>
            </a:r>
            <a:r>
              <a:rPr lang="en-GB" sz="1500" i="1" dirty="0" err="1"/>
              <a:t>podľa</a:t>
            </a:r>
            <a:r>
              <a:rPr lang="en-GB" sz="1500" i="1" dirty="0"/>
              <a:t> </a:t>
            </a:r>
            <a:r>
              <a:rPr lang="en-GB" sz="1500" i="1" dirty="0" err="1"/>
              <a:t>podielu</a:t>
            </a:r>
            <a:r>
              <a:rPr lang="en-GB" sz="1500" i="1" dirty="0"/>
              <a:t> </a:t>
            </a:r>
            <a:r>
              <a:rPr lang="en-GB" sz="1500" i="1" dirty="0" err="1"/>
              <a:t>na</a:t>
            </a:r>
            <a:r>
              <a:rPr lang="en-GB" sz="1500" i="1" dirty="0"/>
              <a:t> </a:t>
            </a:r>
            <a:r>
              <a:rPr lang="en-GB" sz="1500" i="1" dirty="0" err="1"/>
              <a:t>celosvetovom</a:t>
            </a:r>
            <a:r>
              <a:rPr lang="en-GB" sz="1500" i="1" dirty="0"/>
              <a:t> </a:t>
            </a:r>
            <a:r>
              <a:rPr lang="en-GB" sz="1500" i="1" dirty="0" err="1"/>
              <a:t>exporte</a:t>
            </a:r>
            <a:r>
              <a:rPr lang="en-GB" sz="1500" i="1" dirty="0"/>
              <a:t> </a:t>
            </a:r>
            <a:r>
              <a:rPr lang="en-GB" sz="1500" i="1" dirty="0" err="1"/>
              <a:t>spracovanej</a:t>
            </a:r>
            <a:r>
              <a:rPr lang="en-GB" sz="1500" i="1" dirty="0"/>
              <a:t> ropy</a:t>
            </a:r>
            <a:endParaRPr lang="sk-SK" sz="1500" i="1" dirty="0"/>
          </a:p>
        </p:txBody>
      </p:sp>
    </p:spTree>
    <p:extLst>
      <p:ext uri="{BB962C8B-B14F-4D97-AF65-F5344CB8AC3E}">
        <p14:creationId xmlns:p14="http://schemas.microsoft.com/office/powerpoint/2010/main" val="2864318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charakteristické odvetvia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ťažba</a:t>
            </a:r>
            <a:r>
              <a:rPr lang="en-GB" dirty="0">
                <a:latin typeface="Arial Narrow" panose="020B0606020202030204" pitchFamily="34" charset="0"/>
              </a:rPr>
              <a:t> ropy a </a:t>
            </a:r>
            <a:r>
              <a:rPr lang="en-GB" dirty="0" err="1">
                <a:latin typeface="Arial Narrow" panose="020B0606020202030204" pitchFamily="34" charset="0"/>
              </a:rPr>
              <a:t>zemného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plynu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vo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viacerých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krajinách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snaha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diverzifikovať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hospodárstvo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poľnohospodárstvo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rastlinné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živočíšne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uviesť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konkrétne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sk-SK" dirty="0">
                <a:latin typeface="Arial Narrow" panose="020B0606020202030204" pitchFamily="34" charset="0"/>
              </a:rPr>
              <a:t> – vplyv náboženstva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priemysel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namä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Izrael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Turecko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Irán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Libanon</a:t>
            </a:r>
            <a:r>
              <a:rPr lang="en-GB" dirty="0">
                <a:latin typeface="Arial Narrow" panose="020B0606020202030204" pitchFamily="34" charset="0"/>
              </a:rPr>
              <a:t>) 	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tradičné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odvetvia</a:t>
            </a:r>
            <a:r>
              <a:rPr lang="en-GB" dirty="0">
                <a:latin typeface="Arial Narrow" panose="020B0606020202030204" pitchFamily="34" charset="0"/>
              </a:rPr>
              <a:t>: </a:t>
            </a:r>
            <a:r>
              <a:rPr lang="en-GB" dirty="0" err="1">
                <a:latin typeface="Arial Narrow" panose="020B0606020202030204" pitchFamily="34" charset="0"/>
              </a:rPr>
              <a:t>textilný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potravinársky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investície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rozvoj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moderných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odvetví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automobilový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priemysel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telekomunikačné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technoloógie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farmaceutický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cestovný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ruch</a:t>
            </a:r>
            <a:r>
              <a:rPr lang="en-GB" dirty="0">
                <a:latin typeface="Arial Narrow" panose="020B0606020202030204" pitchFamily="34" charset="0"/>
              </a:rPr>
              <a:t>: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Turecko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Izrael</a:t>
            </a:r>
            <a:r>
              <a:rPr lang="en-GB" dirty="0">
                <a:latin typeface="Arial Narrow" panose="020B0606020202030204" pitchFamily="34" charset="0"/>
              </a:rPr>
              <a:t>, SAE (</a:t>
            </a:r>
            <a:r>
              <a:rPr lang="en-GB" dirty="0" err="1">
                <a:latin typeface="Arial Narrow" panose="020B0606020202030204" pitchFamily="34" charset="0"/>
              </a:rPr>
              <a:t>Dubaj</a:t>
            </a:r>
            <a:r>
              <a:rPr lang="en-GB" dirty="0">
                <a:latin typeface="Arial Narrow" panose="020B0606020202030204" pitchFamily="34" charset="0"/>
              </a:rPr>
              <a:t>), </a:t>
            </a:r>
            <a:r>
              <a:rPr lang="en-GB" dirty="0" err="1">
                <a:latin typeface="Arial Narrow" panose="020B0606020202030204" pitchFamily="34" charset="0"/>
              </a:rPr>
              <a:t>Omán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prímorský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Izrael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Saudská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Arábia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pútnický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Izrael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Turecko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Jordánsko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Libanon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Irán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i="1" dirty="0" err="1">
                <a:latin typeface="Arial Narrow" panose="020B0606020202030204" pitchFamily="34" charset="0"/>
              </a:rPr>
              <a:t>Sýria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poznávací</a:t>
            </a:r>
            <a:endParaRPr lang="sk-SK" dirty="0">
              <a:latin typeface="Arial Narrow" panose="020B0606020202030204" pitchFamily="34" charset="0"/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335" y="48997"/>
            <a:ext cx="4114223" cy="344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935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21575" y="2515581"/>
            <a:ext cx="7299960" cy="1358150"/>
          </a:xfrm>
        </p:spPr>
        <p:txBody>
          <a:bodyPr/>
          <a:lstStyle/>
          <a:p>
            <a:r>
              <a:rPr lang="sk-SK" dirty="0">
                <a:latin typeface="Arial Narrow" panose="020B0606020202030204" pitchFamily="34" charset="0"/>
                <a:hlinkClick r:id="rId2"/>
              </a:rPr>
              <a:t>40 máp na lepšie pochopenie regiónu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7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Poloha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k-SK" dirty="0">
                <a:latin typeface="Arial Narrow" panose="020B0606020202030204" pitchFamily="34" charset="0"/>
              </a:rPr>
              <a:t>Centrálna poloha vzhľadom na zvyšok Ázie, Afriku a Európu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Strategická poloha z historického aj geopolitického hľadiska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ohraničenie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pevnine</a:t>
            </a:r>
            <a:r>
              <a:rPr lang="en-GB" dirty="0">
                <a:latin typeface="Arial Narrow" panose="020B0606020202030204" pitchFamily="34" charset="0"/>
              </a:rPr>
              <a:t>: …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morské</a:t>
            </a:r>
            <a:r>
              <a:rPr lang="en-GB" dirty="0">
                <a:latin typeface="Arial Narrow" panose="020B0606020202030204" pitchFamily="34" charset="0"/>
              </a:rPr>
              <a:t>: …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záliv oddelený </a:t>
            </a:r>
            <a:r>
              <a:rPr lang="sk-SK" b="1" dirty="0" err="1">
                <a:latin typeface="Arial Narrow" panose="020B0606020202030204" pitchFamily="34" charset="0"/>
              </a:rPr>
              <a:t>Hormudským</a:t>
            </a:r>
            <a:r>
              <a:rPr lang="sk-SK" b="1" dirty="0">
                <a:latin typeface="Arial Narrow" panose="020B0606020202030204" pitchFamily="34" charset="0"/>
              </a:rPr>
              <a:t> prielivom</a:t>
            </a:r>
            <a:r>
              <a:rPr lang="sk-SK" dirty="0">
                <a:latin typeface="Arial Narrow" panose="020B0606020202030204" pitchFamily="34" charset="0"/>
              </a:rPr>
              <a:t> od Arabského mora: Peržania: Perzský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Arabi: Arabský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prelivom prechádza do 40 % svetového obchodu s ropu</a:t>
            </a:r>
          </a:p>
          <a:p>
            <a:pPr lvl="4"/>
            <a:r>
              <a:rPr lang="sk-SK" dirty="0">
                <a:latin typeface="Arial Narrow" panose="020B0606020202030204" pitchFamily="34" charset="0"/>
              </a:rPr>
              <a:t>až 85 % smerom do JV a V Ázie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7117" y="1040708"/>
            <a:ext cx="2743190" cy="296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5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7854" cy="1325563"/>
          </a:xfrm>
        </p:spPr>
        <p:txBody>
          <a:bodyPr/>
          <a:lstStyle/>
          <a:p>
            <a:r>
              <a:rPr lang="en-GB" dirty="0" err="1"/>
              <a:t>Orografia</a:t>
            </a:r>
            <a:r>
              <a:rPr lang="en-GB" dirty="0"/>
              <a:t> (</a:t>
            </a:r>
            <a:r>
              <a:rPr lang="en-GB" dirty="0" err="1"/>
              <a:t>geomorfologické</a:t>
            </a:r>
            <a:r>
              <a:rPr lang="en-GB" dirty="0"/>
              <a:t> </a:t>
            </a:r>
            <a:r>
              <a:rPr lang="en-GB" dirty="0" err="1"/>
              <a:t>jednotky</a:t>
            </a:r>
            <a:r>
              <a:rPr lang="en-GB" dirty="0"/>
              <a:t>) a </a:t>
            </a:r>
            <a:r>
              <a:rPr lang="en-GB" dirty="0" err="1"/>
              <a:t>geológia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93627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celky</a:t>
            </a:r>
            <a:r>
              <a:rPr lang="en-GB" dirty="0">
                <a:latin typeface="Arial Narrow" panose="020B0606020202030204" pitchFamily="34" charset="0"/>
              </a:rPr>
              <a:t>,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charakter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príp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obdobie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vzniku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Pontské</a:t>
            </a:r>
            <a:r>
              <a:rPr lang="sk-SK" dirty="0">
                <a:latin typeface="Arial Narrow" panose="020B0606020202030204" pitchFamily="34" charset="0"/>
              </a:rPr>
              <a:t> vrchy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Taurus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Arménska vysočina (Ararat)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Zagroz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Elb</a:t>
            </a:r>
            <a:r>
              <a:rPr lang="en-GB" dirty="0">
                <a:latin typeface="Arial Narrow" panose="020B0606020202030204" pitchFamily="34" charset="0"/>
              </a:rPr>
              <a:t>or</a:t>
            </a:r>
            <a:r>
              <a:rPr lang="sk-SK" dirty="0">
                <a:latin typeface="Arial Narrow" panose="020B0606020202030204" pitchFamily="34" charset="0"/>
              </a:rPr>
              <a:t>s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Iránska plošina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Mezopotámska nížina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celky Arabského polostrova – pohoria na západe, nížiny na východe (+ Maskat)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Libanon a </a:t>
            </a:r>
            <a:r>
              <a:rPr lang="sk-SK" dirty="0" err="1">
                <a:latin typeface="Arial Narrow" panose="020B0606020202030204" pitchFamily="34" charset="0"/>
              </a:rPr>
              <a:t>Antilibanon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Hindukúš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najvyššie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najnižšie</a:t>
            </a:r>
            <a:r>
              <a:rPr lang="en-GB" dirty="0">
                <a:latin typeface="Arial Narrow" panose="020B0606020202030204" pitchFamily="34" charset="0"/>
              </a:rPr>
              <a:t> body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min. </a:t>
            </a:r>
            <a:r>
              <a:rPr lang="sk-SK" dirty="0">
                <a:latin typeface="Arial Narrow" panose="020B0606020202030204" pitchFamily="34" charset="0"/>
              </a:rPr>
              <a:t>hladina Mŕtveho mora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max.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hranici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Afganistanu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Pakistanu</a:t>
            </a:r>
            <a:r>
              <a:rPr lang="en-GB" dirty="0">
                <a:latin typeface="Arial Narrow" panose="020B0606020202030204" pitchFamily="34" charset="0"/>
              </a:rPr>
              <a:t>, v </a:t>
            </a:r>
            <a:r>
              <a:rPr lang="en-GB" dirty="0" err="1">
                <a:latin typeface="Arial Narrow" panose="020B0606020202030204" pitchFamily="34" charset="0"/>
              </a:rPr>
              <a:t>pohorí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Hindukúš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nadm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výšky</a:t>
            </a:r>
            <a:r>
              <a:rPr lang="en-GB" dirty="0">
                <a:latin typeface="Arial Narrow" panose="020B0606020202030204" pitchFamily="34" charset="0"/>
              </a:rPr>
              <a:t> 7000 – 7500 m</a:t>
            </a:r>
          </a:p>
        </p:txBody>
      </p:sp>
    </p:spTree>
    <p:extLst>
      <p:ext uri="{BB962C8B-B14F-4D97-AF65-F5344CB8AC3E}">
        <p14:creationId xmlns:p14="http://schemas.microsoft.com/office/powerpoint/2010/main" val="139623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Vodstvo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28135" y="1837981"/>
            <a:ext cx="10515600" cy="4711099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rieky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konkrétne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príklady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Eufrat, Tigris, </a:t>
            </a:r>
            <a:r>
              <a:rPr lang="sk-SK" dirty="0" err="1">
                <a:latin typeface="Arial Narrow" panose="020B0606020202030204" pitchFamily="34" charset="0"/>
              </a:rPr>
              <a:t>Shat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al</a:t>
            </a:r>
            <a:r>
              <a:rPr lang="sk-SK" dirty="0">
                <a:latin typeface="Arial Narrow" panose="020B0606020202030204" pitchFamily="34" charset="0"/>
              </a:rPr>
              <a:t> Arab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režim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odtoku</a:t>
            </a:r>
            <a:r>
              <a:rPr lang="sk-SK" dirty="0">
                <a:latin typeface="Arial Narrow" panose="020B0606020202030204" pitchFamily="34" charset="0"/>
              </a:rPr>
              <a:t>: snehovo-dažďový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Jordán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špecifiká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riečnej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siete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Množstvo horských riek, veľký hydroenergetický potenciál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Umožňujú zavlažovanie v suchých nížinatých a </a:t>
            </a:r>
            <a:r>
              <a:rPr lang="sk-SK" dirty="0" err="1">
                <a:latin typeface="Arial Narrow" panose="020B0606020202030204" pitchFamily="34" charset="0"/>
              </a:rPr>
              <a:t>plošinatých</a:t>
            </a:r>
            <a:r>
              <a:rPr lang="sk-SK" dirty="0">
                <a:latin typeface="Arial Narrow" panose="020B0606020202030204" pitchFamily="34" charset="0"/>
              </a:rPr>
              <a:t> oblastiach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Mnohé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úplne</a:t>
            </a:r>
            <a:r>
              <a:rPr lang="en-GB" dirty="0">
                <a:latin typeface="Arial Narrow" panose="020B0606020202030204" pitchFamily="34" charset="0"/>
              </a:rPr>
              <a:t> bez </a:t>
            </a:r>
            <a:r>
              <a:rPr lang="en-GB" dirty="0" err="1">
                <a:latin typeface="Arial Narrow" panose="020B0606020202030204" pitchFamily="34" charset="0"/>
              </a:rPr>
              <a:t>vodných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tokov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púštne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Arabského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polostrova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r>
              <a:rPr lang="en-GB" dirty="0" err="1">
                <a:latin typeface="Arial Narrow" panose="020B0606020202030204" pitchFamily="34" charset="0"/>
              </a:rPr>
              <a:t>jazerá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odtokové</a:t>
            </a:r>
            <a:r>
              <a:rPr lang="en-GB" dirty="0">
                <a:latin typeface="Arial Narrow" panose="020B0606020202030204" pitchFamily="34" charset="0"/>
              </a:rPr>
              <a:t>/</a:t>
            </a:r>
            <a:r>
              <a:rPr lang="en-GB" dirty="0" err="1">
                <a:latin typeface="Arial Narrow" panose="020B0606020202030204" pitchFamily="34" charset="0"/>
              </a:rPr>
              <a:t>bezodtokové</a:t>
            </a:r>
            <a:r>
              <a:rPr lang="sk-SK" dirty="0">
                <a:latin typeface="Arial Narrow" panose="020B0606020202030204" pitchFamily="34" charset="0"/>
              </a:rPr>
              <a:t> (veľká časť územia je bezodtoková)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Vanské</a:t>
            </a:r>
            <a:r>
              <a:rPr lang="sk-SK" dirty="0">
                <a:latin typeface="Arial Narrow" panose="020B0606020202030204" pitchFamily="34" charset="0"/>
              </a:rPr>
              <a:t> (B)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Urmijské</a:t>
            </a:r>
            <a:r>
              <a:rPr lang="sk-SK" dirty="0">
                <a:latin typeface="Arial Narrow" panose="020B0606020202030204" pitchFamily="34" charset="0"/>
              </a:rPr>
              <a:t> (B)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Kaspické m. (B)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Mrtvé</a:t>
            </a:r>
            <a:r>
              <a:rPr lang="sk-SK" dirty="0">
                <a:latin typeface="Arial Narrow" panose="020B0606020202030204" pitchFamily="34" charset="0"/>
              </a:rPr>
              <a:t> more (B)</a:t>
            </a:r>
          </a:p>
          <a:p>
            <a:pPr lvl="3"/>
            <a:r>
              <a:rPr lang="sk-SK" dirty="0" err="1">
                <a:latin typeface="Arial Narrow" panose="020B0606020202030204" pitchFamily="34" charset="0"/>
              </a:rPr>
              <a:t>Tiberiadské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Galilejské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Genezaretské</a:t>
            </a:r>
            <a:r>
              <a:rPr lang="sk-SK" dirty="0">
                <a:latin typeface="Arial Narrow" panose="020B0606020202030204" pitchFamily="34" charset="0"/>
              </a:rPr>
              <a:t>) j. (O)</a:t>
            </a:r>
          </a:p>
          <a:p>
            <a:pPr lvl="3"/>
            <a:endParaRPr lang="sk-SK" dirty="0">
              <a:latin typeface="Arial Narrow" panose="020B0606020202030204" pitchFamily="34" charset="0"/>
            </a:endParaRPr>
          </a:p>
          <a:p>
            <a:pPr lvl="2"/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Klíma</a:t>
            </a:r>
            <a:r>
              <a:rPr lang="en-GB" dirty="0"/>
              <a:t> a </a:t>
            </a:r>
            <a:r>
              <a:rPr lang="sk-SK" dirty="0"/>
              <a:t>bioklimatické pásma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čo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ovplyvňuje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aký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výsledok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príp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ak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klíma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nepriaznivá</a:t>
            </a:r>
            <a:r>
              <a:rPr lang="en-GB" dirty="0">
                <a:latin typeface="Arial Narrow" panose="020B0606020202030204" pitchFamily="34" charset="0"/>
              </a:rPr>
              <a:t> pre hosp. </a:t>
            </a:r>
            <a:r>
              <a:rPr lang="en-GB" dirty="0" err="1">
                <a:latin typeface="Arial Narrow" panose="020B0606020202030204" pitchFamily="34" charset="0"/>
              </a:rPr>
              <a:t>aktivity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tým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región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vyrovnáva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Subtropická (Malá Ázia) a najmä tropická klíma</a:t>
            </a:r>
          </a:p>
          <a:p>
            <a:pPr lvl="3"/>
            <a:r>
              <a:rPr lang="sk-SK" dirty="0" err="1">
                <a:latin typeface="Arial Narrow" panose="020B0606020202030204" pitchFamily="34" charset="0"/>
              </a:rPr>
              <a:t>Subtopická</a:t>
            </a:r>
            <a:r>
              <a:rPr lang="sk-SK" dirty="0">
                <a:latin typeface="Arial Narrow" panose="020B0606020202030204" pitchFamily="34" charset="0"/>
              </a:rPr>
              <a:t> – vhodné pre rastlinnú produkciu, prímorský cestovný ruch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Tropická – limituje poľnohospodársku produkciu, priemysel len nenáročný na vodné z</a:t>
            </a:r>
            <a:r>
              <a:rPr lang="en-GB" dirty="0">
                <a:latin typeface="Arial Narrow" panose="020B0606020202030204" pitchFamily="34" charset="0"/>
              </a:rPr>
              <a:t>d</a:t>
            </a:r>
            <a:r>
              <a:rPr lang="sk-SK" dirty="0">
                <a:latin typeface="Arial Narrow" panose="020B0606020202030204" pitchFamily="34" charset="0"/>
              </a:rPr>
              <a:t>roje</a:t>
            </a:r>
          </a:p>
          <a:p>
            <a:pPr lvl="3"/>
            <a:endParaRPr lang="sk-SK" dirty="0">
              <a:latin typeface="Arial Narrow" panose="020B0606020202030204" pitchFamily="34" charset="0"/>
            </a:endParaRPr>
          </a:p>
          <a:p>
            <a:pPr lvl="4"/>
            <a:r>
              <a:rPr lang="sk-SK" dirty="0">
                <a:latin typeface="Arial Narrow" panose="020B0606020202030204" pitchFamily="34" charset="0"/>
              </a:rPr>
              <a:t>V mnohých oblastiach rozvinuté zavlažovanie (umelé)</a:t>
            </a:r>
          </a:p>
          <a:p>
            <a:pPr lvl="5"/>
            <a:r>
              <a:rPr lang="sk-SK" dirty="0">
                <a:latin typeface="Arial Narrow" panose="020B0606020202030204" pitchFamily="34" charset="0"/>
              </a:rPr>
              <a:t>Mezopotámska nížina</a:t>
            </a:r>
          </a:p>
          <a:p>
            <a:pPr lvl="5"/>
            <a:r>
              <a:rPr lang="sk-SK" dirty="0">
                <a:latin typeface="Arial Narrow" panose="020B0606020202030204" pitchFamily="34" charset="0"/>
              </a:rPr>
              <a:t>Iránska plošina...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44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Rastlinstvo</a:t>
            </a:r>
            <a:r>
              <a:rPr lang="en-GB" dirty="0"/>
              <a:t> a </a:t>
            </a:r>
            <a:r>
              <a:rPr lang="en-GB" dirty="0" err="1"/>
              <a:t>živočíštvo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1182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charakteristických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druhov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sz="2000" dirty="0">
                <a:latin typeface="Arial Narrow" panose="020B0606020202030204" pitchFamily="34" charset="0"/>
              </a:rPr>
              <a:t>živočíšstvo subtropická </a:t>
            </a:r>
            <a:r>
              <a:rPr lang="sk-SK" sz="2000" dirty="0" err="1">
                <a:latin typeface="Arial Narrow" panose="020B0606020202030204" pitchFamily="34" charset="0"/>
              </a:rPr>
              <a:t>obl</a:t>
            </a:r>
            <a:r>
              <a:rPr lang="sk-SK" sz="2000" dirty="0">
                <a:latin typeface="Arial Narrow" panose="020B0606020202030204" pitchFamily="34" charset="0"/>
              </a:rPr>
              <a:t>. – medvede, divé mačky, kozy, srny, jelene, horské ovce, jašterice, </a:t>
            </a:r>
            <a:r>
              <a:rPr lang="sk-SK" sz="2000" dirty="0" err="1">
                <a:latin typeface="Arial Narrow" panose="020B0606020202030204" pitchFamily="34" charset="0"/>
              </a:rPr>
              <a:t>gekóny</a:t>
            </a:r>
            <a:endParaRPr lang="sk-SK" sz="2000" dirty="0">
              <a:latin typeface="Arial Narrow" panose="020B0606020202030204" pitchFamily="34" charset="0"/>
            </a:endParaRPr>
          </a:p>
          <a:p>
            <a:pPr lvl="1"/>
            <a:r>
              <a:rPr lang="sk-SK" sz="2000" dirty="0">
                <a:latin typeface="Arial Narrow" panose="020B0606020202030204" pitchFamily="34" charset="0"/>
              </a:rPr>
              <a:t>rastlinstvo subtropická </a:t>
            </a:r>
            <a:r>
              <a:rPr lang="sk-SK" sz="2000" dirty="0" err="1">
                <a:latin typeface="Arial Narrow" panose="020B0606020202030204" pitchFamily="34" charset="0"/>
              </a:rPr>
              <a:t>obl</a:t>
            </a:r>
            <a:r>
              <a:rPr lang="sk-SK" sz="2000" dirty="0">
                <a:latin typeface="Arial Narrow" panose="020B0606020202030204" pitchFamily="34" charset="0"/>
              </a:rPr>
              <a:t>. – </a:t>
            </a:r>
            <a:r>
              <a:rPr lang="en-US" sz="2000" dirty="0" err="1">
                <a:latin typeface="Arial Narrow" panose="020B0606020202030204" pitchFamily="34" charset="0"/>
              </a:rPr>
              <a:t>olivovník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ibištek</a:t>
            </a:r>
            <a:r>
              <a:rPr lang="en-US" sz="2000" dirty="0">
                <a:latin typeface="Arial Narrow" panose="020B0606020202030204" pitchFamily="34" charset="0"/>
              </a:rPr>
              <a:t>, </a:t>
            </a:r>
            <a:r>
              <a:rPr lang="en-US" sz="2000" dirty="0" err="1">
                <a:latin typeface="Arial Narrow" panose="020B0606020202030204" pitchFamily="34" charset="0"/>
              </a:rPr>
              <a:t>vavrín</a:t>
            </a:r>
            <a:r>
              <a:rPr lang="sk-SK" sz="2000" dirty="0">
                <a:latin typeface="Arial Narrow" panose="020B0606020202030204" pitchFamily="34" charset="0"/>
              </a:rPr>
              <a:t>u, borovice, figy, </a:t>
            </a:r>
            <a:r>
              <a:rPr lang="sk-SK" sz="2000" dirty="0" err="1">
                <a:latin typeface="Arial Narrow" panose="020B0606020202030204" pitchFamily="34" charset="0"/>
              </a:rPr>
              <a:t>subtrop</a:t>
            </a:r>
            <a:r>
              <a:rPr lang="sk-SK" sz="2000" dirty="0">
                <a:latin typeface="Arial Narrow" panose="020B0606020202030204" pitchFamily="34" charset="0"/>
              </a:rPr>
              <a:t>. ovocie...</a:t>
            </a:r>
          </a:p>
          <a:p>
            <a:pPr lvl="1"/>
            <a:endParaRPr lang="sk-SK" sz="2000" dirty="0">
              <a:latin typeface="Arial Narrow" panose="020B0606020202030204" pitchFamily="34" charset="0"/>
            </a:endParaRPr>
          </a:p>
          <a:p>
            <a:pPr lvl="1"/>
            <a:r>
              <a:rPr lang="sk-SK" sz="2000" dirty="0">
                <a:latin typeface="Arial Narrow" panose="020B0606020202030204" pitchFamily="34" charset="0"/>
              </a:rPr>
              <a:t>živočíšstvo tropická </a:t>
            </a:r>
            <a:r>
              <a:rPr lang="sk-SK" sz="2000" dirty="0" err="1">
                <a:latin typeface="Arial Narrow" panose="020B0606020202030204" pitchFamily="34" charset="0"/>
              </a:rPr>
              <a:t>obl</a:t>
            </a:r>
            <a:r>
              <a:rPr lang="sk-SK" sz="2000" dirty="0">
                <a:latin typeface="Arial Narrow" panose="020B0606020202030204" pitchFamily="34" charset="0"/>
              </a:rPr>
              <a:t>. – ťavy, </a:t>
            </a:r>
            <a:r>
              <a:rPr lang="sk-SK" sz="2000" dirty="0" err="1">
                <a:latin typeface="Arial Narrow" panose="020B0606020202030204" pitchFamily="34" charset="0"/>
              </a:rPr>
              <a:t>priamonožce</a:t>
            </a:r>
            <a:r>
              <a:rPr lang="sk-SK" sz="2000" dirty="0">
                <a:latin typeface="Arial Narrow" panose="020B0606020202030204" pitchFamily="34" charset="0"/>
              </a:rPr>
              <a:t>, arabský </a:t>
            </a:r>
            <a:r>
              <a:rPr lang="sk-SK" sz="2000" dirty="0" err="1">
                <a:latin typeface="Arial Narrow" panose="020B0606020202030204" pitchFamily="34" charset="0"/>
              </a:rPr>
              <a:t>tahr</a:t>
            </a:r>
            <a:r>
              <a:rPr lang="sk-SK" sz="2000" dirty="0">
                <a:latin typeface="Arial Narrow" panose="020B0606020202030204" pitchFamily="34" charset="0"/>
              </a:rPr>
              <a:t>, gazely, leopardy, divoké mačky, šakaly, hyeny</a:t>
            </a:r>
          </a:p>
          <a:p>
            <a:pPr lvl="1"/>
            <a:r>
              <a:rPr lang="sk-SK" sz="2000" dirty="0">
                <a:latin typeface="Arial Narrow" panose="020B0606020202030204" pitchFamily="34" charset="0"/>
              </a:rPr>
              <a:t>rastlinstvo tropická </a:t>
            </a:r>
            <a:r>
              <a:rPr lang="sk-SK" sz="2000" dirty="0" err="1">
                <a:latin typeface="Arial Narrow" panose="020B0606020202030204" pitchFamily="34" charset="0"/>
              </a:rPr>
              <a:t>obl</a:t>
            </a:r>
            <a:r>
              <a:rPr lang="sk-SK" sz="2000" dirty="0">
                <a:latin typeface="Arial Narrow" panose="020B0606020202030204" pitchFamily="34" charset="0"/>
              </a:rPr>
              <a:t>. – chudobná púštna a </a:t>
            </a:r>
            <a:r>
              <a:rPr lang="sk-SK" sz="2000" dirty="0" err="1">
                <a:latin typeface="Arial Narrow" panose="020B0606020202030204" pitchFamily="34" charset="0"/>
              </a:rPr>
              <a:t>polopúštna</a:t>
            </a:r>
            <a:r>
              <a:rPr lang="sk-SK" sz="2000" dirty="0">
                <a:latin typeface="Arial Narrow" panose="020B0606020202030204" pitchFamily="34" charset="0"/>
              </a:rPr>
              <a:t> vegetácia</a:t>
            </a:r>
            <a:r>
              <a:rPr lang="sk-SK" sz="2000">
                <a:latin typeface="Arial Narrow" panose="020B0606020202030204" pitchFamily="34" charset="0"/>
              </a:rPr>
              <a:t>: akácie, </a:t>
            </a:r>
            <a:r>
              <a:rPr lang="sk-SK" sz="2000" dirty="0">
                <a:latin typeface="Arial Narrow" panose="020B0606020202030204" pitchFamily="34" charset="0"/>
              </a:rPr>
              <a:t>datľové palmy</a:t>
            </a:r>
            <a:endParaRPr lang="en-GB" sz="2000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zaradenie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en-GB" dirty="0" err="1">
                <a:latin typeface="Arial Narrow" panose="020B0606020202030204" pitchFamily="34" charset="0"/>
              </a:rPr>
              <a:t>zoogeografických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fytogeografických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oblastí</a:t>
            </a:r>
            <a:endParaRPr lang="sk-SK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Rozhranie </a:t>
            </a:r>
            <a:r>
              <a:rPr lang="sk-SK" dirty="0" err="1">
                <a:latin typeface="Arial Narrow" panose="020B0606020202030204" pitchFamily="34" charset="0"/>
              </a:rPr>
              <a:t>Holarktickej</a:t>
            </a:r>
            <a:r>
              <a:rPr lang="sk-SK" dirty="0">
                <a:latin typeface="Arial Narrow" panose="020B0606020202030204" pitchFamily="34" charset="0"/>
              </a:rPr>
              <a:t> a </a:t>
            </a:r>
            <a:r>
              <a:rPr lang="sk-SK" dirty="0" err="1">
                <a:latin typeface="Arial Narrow" panose="020B0606020202030204" pitchFamily="34" charset="0"/>
              </a:rPr>
              <a:t>Paleotropickej</a:t>
            </a:r>
            <a:r>
              <a:rPr lang="sk-SK" dirty="0">
                <a:latin typeface="Arial Narrow" panose="020B0606020202030204" pitchFamily="34" charset="0"/>
              </a:rPr>
              <a:t> 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421" y="3813172"/>
            <a:ext cx="1802537" cy="185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535837"/>
            <a:ext cx="10515600" cy="450985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00"/>
              </a:spcAft>
            </a:pPr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ríše</a:t>
            </a:r>
            <a:endParaRPr lang="sk-SK" dirty="0">
              <a:latin typeface="Arial Narrow" panose="020B0606020202030204" pitchFamily="34" charset="0"/>
            </a:endParaRP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Mezopotámska</a:t>
            </a: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Perzská ríša</a:t>
            </a:r>
          </a:p>
          <a:p>
            <a:pPr lvl="1">
              <a:spcAft>
                <a:spcPts val="100"/>
              </a:spcAft>
            </a:pPr>
            <a:r>
              <a:rPr lang="sk-SK" i="1" dirty="0">
                <a:latin typeface="Arial Narrow" panose="020B0606020202030204" pitchFamily="34" charset="0"/>
              </a:rPr>
              <a:t>Rímska </a:t>
            </a:r>
            <a:r>
              <a:rPr lang="en-GB" i="1" dirty="0">
                <a:latin typeface="Arial Narrow" panose="020B0606020202030204" pitchFamily="34" charset="0"/>
              </a:rPr>
              <a:t>(</a:t>
            </a:r>
            <a:r>
              <a:rPr lang="en-GB" i="1" dirty="0" err="1">
                <a:latin typeface="Arial Narrow" panose="020B0606020202030204" pitchFamily="34" charset="0"/>
              </a:rPr>
              <a:t>Byzantská</a:t>
            </a:r>
            <a:r>
              <a:rPr lang="en-GB" i="1" dirty="0">
                <a:latin typeface="Arial Narrow" panose="020B0606020202030204" pitchFamily="34" charset="0"/>
              </a:rPr>
              <a:t>) </a:t>
            </a:r>
            <a:r>
              <a:rPr lang="sk-SK" i="1" dirty="0">
                <a:latin typeface="Arial Narrow" panose="020B0606020202030204" pitchFamily="34" charset="0"/>
              </a:rPr>
              <a:t>ríša</a:t>
            </a: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Osmanská ríša</a:t>
            </a:r>
            <a:endParaRPr lang="en-GB" dirty="0">
              <a:latin typeface="Arial Narrow" panose="020B0606020202030204" pitchFamily="34" charset="0"/>
            </a:endParaRPr>
          </a:p>
          <a:p>
            <a:pPr>
              <a:spcAft>
                <a:spcPts val="100"/>
              </a:spcAft>
            </a:pPr>
            <a:r>
              <a:rPr lang="en-GB" dirty="0" err="1">
                <a:latin typeface="Arial Narrow" panose="020B0606020202030204" pitchFamily="34" charset="0"/>
              </a:rPr>
              <a:t>kolonizácia</a:t>
            </a:r>
            <a:endParaRPr lang="sk-SK" dirty="0">
              <a:latin typeface="Arial Narrow" panose="020B0606020202030204" pitchFamily="34" charset="0"/>
            </a:endParaRP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Osmanská ríša (až do 1. svet. vojny)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územia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ovládané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Osm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ríšou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en-GB" dirty="0" err="1">
                <a:latin typeface="Arial Narrow" panose="020B0606020202030204" pitchFamily="34" charset="0"/>
              </a:rPr>
              <a:t>neboli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kolonizované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eur.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mocnosťami</a:t>
            </a:r>
            <a:endParaRPr lang="en-GB" dirty="0">
              <a:latin typeface="Arial Narrow" panose="020B0606020202030204" pitchFamily="34" charset="0"/>
            </a:endParaRPr>
          </a:p>
          <a:p>
            <a:pPr lvl="2">
              <a:spcAft>
                <a:spcPts val="100"/>
              </a:spcAft>
            </a:pPr>
            <a:r>
              <a:rPr lang="en-GB" dirty="0" err="1">
                <a:latin typeface="Arial Narrow" panose="020B0606020202030204" pitchFamily="34" charset="0"/>
              </a:rPr>
              <a:t>reformy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Turecku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transformácii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republiku</a:t>
            </a:r>
            <a:r>
              <a:rPr lang="en-GB" dirty="0">
                <a:latin typeface="Arial Narrow" panose="020B0606020202030204" pitchFamily="34" charset="0"/>
              </a:rPr>
              <a:t> (Mustafa Kemal Ataturk)</a:t>
            </a:r>
            <a:endParaRPr lang="sk-SK" dirty="0">
              <a:latin typeface="Arial Narrow" panose="020B0606020202030204" pitchFamily="34" charset="0"/>
            </a:endParaRPr>
          </a:p>
          <a:p>
            <a:pPr lvl="1">
              <a:spcAft>
                <a:spcPts val="100"/>
              </a:spcAft>
            </a:pPr>
            <a:r>
              <a:rPr lang="sk-SK" dirty="0" err="1">
                <a:latin typeface="Arial Narrow" panose="020B0606020202030204" pitchFamily="34" charset="0"/>
              </a:rPr>
              <a:t>Sykes-Picotova</a:t>
            </a:r>
            <a:r>
              <a:rPr lang="sk-SK" dirty="0">
                <a:latin typeface="Arial Narrow" panose="020B0606020202030204" pitchFamily="34" charset="0"/>
              </a:rPr>
              <a:t> dohoda – územie </a:t>
            </a:r>
            <a:r>
              <a:rPr lang="en-GB" dirty="0">
                <a:latin typeface="Arial Narrow" panose="020B0606020202030204" pitchFamily="34" charset="0"/>
              </a:rPr>
              <a:t>(</a:t>
            </a:r>
            <a:r>
              <a:rPr lang="en-GB" dirty="0" err="1">
                <a:latin typeface="Arial Narrow" panose="020B0606020202030204" pitchFamily="34" charset="0"/>
              </a:rPr>
              <a:t>po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páde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Osm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ríše</a:t>
            </a:r>
            <a:r>
              <a:rPr lang="en-GB" dirty="0">
                <a:latin typeface="Arial Narrow" panose="020B0606020202030204" pitchFamily="34" charset="0"/>
              </a:rPr>
              <a:t>) </a:t>
            </a:r>
            <a:r>
              <a:rPr lang="sk-SK" dirty="0">
                <a:latin typeface="Arial Narrow" panose="020B0606020202030204" pitchFamily="34" charset="0"/>
              </a:rPr>
              <a:t>rozdelené </a:t>
            </a:r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medzi Francúzsko a Spojené kráľovstvo</a:t>
            </a:r>
            <a:endParaRPr lang="en-GB" dirty="0">
              <a:latin typeface="Arial Narrow" panose="020B0606020202030204" pitchFamily="34" charset="0"/>
            </a:endParaRPr>
          </a:p>
          <a:p>
            <a:pPr>
              <a:spcAft>
                <a:spcPts val="100"/>
              </a:spcAft>
            </a:pPr>
            <a:r>
              <a:rPr lang="en-GB" dirty="0">
                <a:latin typeface="Arial Narrow" panose="020B0606020202030204" pitchFamily="34" charset="0"/>
              </a:rPr>
              <a:t>s</a:t>
            </a:r>
            <a:r>
              <a:rPr lang="sk-SK" dirty="0" err="1">
                <a:latin typeface="Arial Narrow" panose="020B0606020202030204" pitchFamily="34" charset="0"/>
              </a:rPr>
              <a:t>ituácia</a:t>
            </a:r>
            <a:r>
              <a:rPr lang="sk-SK" dirty="0">
                <a:latin typeface="Arial Narrow" panose="020B0606020202030204" pitchFamily="34" charset="0"/>
              </a:rPr>
              <a:t> po 2. svet. </a:t>
            </a:r>
            <a:r>
              <a:rPr lang="en-GB" dirty="0">
                <a:latin typeface="Arial Narrow" panose="020B0606020202030204" pitchFamily="34" charset="0"/>
              </a:rPr>
              <a:t>v</a:t>
            </a:r>
            <a:r>
              <a:rPr lang="sk-SK" dirty="0" err="1">
                <a:latin typeface="Arial Narrow" panose="020B0606020202030204" pitchFamily="34" charset="0"/>
              </a:rPr>
              <a:t>ojne</a:t>
            </a:r>
            <a:endParaRPr lang="sk-SK" dirty="0">
              <a:latin typeface="Arial Narrow" panose="020B0606020202030204" pitchFamily="34" charset="0"/>
            </a:endParaRP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Vznik Izraela ako štátu</a:t>
            </a:r>
          </a:p>
          <a:p>
            <a:pPr lvl="2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Palestínsky štát doposiaľ získal len čiastočné medzinárodné uznanie</a:t>
            </a: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Nezávislosť blízkovýchodných štátov (po rozpade Francúzskej a Britskej koloniálnej sústavy)</a:t>
            </a:r>
          </a:p>
          <a:p>
            <a:pPr lvl="1">
              <a:spcAft>
                <a:spcPts val="100"/>
              </a:spcAft>
            </a:pPr>
            <a:r>
              <a:rPr lang="sk-SK" dirty="0">
                <a:latin typeface="Arial Narrow" panose="020B0606020202030204" pitchFamily="34" charset="0"/>
              </a:rPr>
              <a:t>Prísľub vlastného štátu Kurdom nebol nikdy realizovaný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649" y="1430948"/>
            <a:ext cx="3022023" cy="3891215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8947446" y="4896545"/>
            <a:ext cx="6257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" dirty="0">
                <a:hlinkClick r:id="rId3"/>
              </a:rPr>
              <a:t>zdroj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27148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8084B-45B3-BF51-915C-94BE7C872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C67DA5-CE40-AE14-4131-38A8A87A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47EA0FD6-7A29-EF5A-BA14-6F6372B4E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429957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súčasné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geopolitické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</a:rPr>
              <a:t>otázky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Vojna v Sýrii a ISIS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Turecká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averzia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voči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Kurdom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Samostatnosť Kurdistanu</a:t>
            </a:r>
          </a:p>
          <a:p>
            <a:pPr lvl="2"/>
            <a:r>
              <a:rPr lang="sk-SK" b="1" dirty="0">
                <a:latin typeface="Arial Narrow" panose="020B0606020202030204" pitchFamily="34" charset="0"/>
              </a:rPr>
              <a:t>Izraelsko-palestínsky </a:t>
            </a:r>
            <a:r>
              <a:rPr lang="sk-SK" dirty="0">
                <a:latin typeface="Arial Narrow" panose="020B0606020202030204" pitchFamily="34" charset="0"/>
              </a:rPr>
              <a:t>konflikt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Západný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breh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Jordánu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Pásmo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Gazy</a:t>
            </a:r>
            <a:r>
              <a:rPr lang="en-GB" dirty="0">
                <a:latin typeface="Arial Narrow" panose="020B0606020202030204" pitchFamily="34" charset="0"/>
              </a:rPr>
              <a:t> – Fatah, </a:t>
            </a:r>
            <a:r>
              <a:rPr lang="en-GB" b="1" dirty="0">
                <a:latin typeface="Arial Narrow" panose="020B0606020202030204" pitchFamily="34" charset="0"/>
              </a:rPr>
              <a:t>Hamas</a:t>
            </a:r>
            <a:r>
              <a:rPr lang="en-GB" dirty="0">
                <a:latin typeface="Arial Narrow" panose="020B0606020202030204" pitchFamily="34" charset="0"/>
              </a:rPr>
              <a:t>), + </a:t>
            </a:r>
            <a:r>
              <a:rPr lang="en-GB" dirty="0" err="1">
                <a:latin typeface="Arial Narrow" panose="020B0606020202030204" pitchFamily="34" charset="0"/>
              </a:rPr>
              <a:t>Libanon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Hizballáh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šiítska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organizácia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podporovaná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Iránom</a:t>
            </a:r>
            <a:r>
              <a:rPr lang="en-GB" dirty="0">
                <a:latin typeface="Arial Narrow" panose="020B0606020202030204" pitchFamily="34" charset="0"/>
              </a:rPr>
              <a:t>)… 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Zmiernenie sankcií voči Iránu (v súvislosti s jadrovým programom Iránu) – potenciál pre hospodársky rast</a:t>
            </a:r>
            <a:r>
              <a:rPr lang="en-GB" dirty="0">
                <a:latin typeface="Arial Narrow" panose="020B0606020202030204" pitchFamily="34" charset="0"/>
              </a:rPr>
              <a:t>, resp. </a:t>
            </a:r>
            <a:r>
              <a:rPr lang="en-GB" dirty="0" err="1">
                <a:latin typeface="Arial Narrow" panose="020B0606020202030204" pitchFamily="34" charset="0"/>
              </a:rPr>
              <a:t>ich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opätovné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sprísnenie</a:t>
            </a:r>
            <a:r>
              <a:rPr lang="en-GB" dirty="0">
                <a:latin typeface="Arial Narrow" panose="020B0606020202030204" pitchFamily="34" charset="0"/>
              </a:rPr>
              <a:t>?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Vojna v Jemene – od. r. 2014 – </a:t>
            </a:r>
            <a:r>
              <a:rPr lang="sk-SK" dirty="0" err="1">
                <a:latin typeface="Arial Narrow" panose="020B0606020202030204" pitchFamily="34" charset="0"/>
              </a:rPr>
              <a:t>hutijské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šiíti</a:t>
            </a:r>
            <a:r>
              <a:rPr lang="sk-SK" dirty="0">
                <a:latin typeface="Arial Narrow" panose="020B0606020202030204" pitchFamily="34" charset="0"/>
              </a:rPr>
              <a:t>) povstanie -&gt; v r. 2015 zvrhnutý </a:t>
            </a:r>
            <a:r>
              <a:rPr lang="sk-SK" dirty="0" err="1">
                <a:latin typeface="Arial Narrow" panose="020B0606020202030204" pitchFamily="34" charset="0"/>
              </a:rPr>
              <a:t>sunnitský</a:t>
            </a:r>
            <a:r>
              <a:rPr lang="sk-SK" dirty="0">
                <a:latin typeface="Arial Narrow" panose="020B0606020202030204" pitchFamily="34" charset="0"/>
              </a:rPr>
              <a:t> prezident </a:t>
            </a:r>
            <a:r>
              <a:rPr lang="sk-SK" dirty="0" err="1">
                <a:latin typeface="Arial Narrow" panose="020B0606020202030204" pitchFamily="34" charset="0"/>
              </a:rPr>
              <a:t>Hádí</a:t>
            </a:r>
            <a:r>
              <a:rPr lang="sk-SK" dirty="0">
                <a:latin typeface="Arial Narrow" panose="020B0606020202030204" pitchFamily="34" charset="0"/>
              </a:rPr>
              <a:t> -&gt; medzinárodná intervencia Saudská Arábia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Irán  </a:t>
            </a:r>
          </a:p>
          <a:p>
            <a:r>
              <a:rPr lang="sk-SK" dirty="0">
                <a:latin typeface="Arial Narrow" panose="020B0606020202030204" pitchFamily="34" charset="0"/>
              </a:rPr>
              <a:t>štátne zriadenia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monarchie (absolutistické – charakteristické pre tento región, konštitučné sú Jordánsko, Bahrajn, Kuvajt)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Kráľovstvo: Jordánsko, </a:t>
            </a:r>
            <a:r>
              <a:rPr lang="sk-SK" dirty="0" err="1">
                <a:latin typeface="Arial Narrow" panose="020B0606020202030204" pitchFamily="34" charset="0"/>
              </a:rPr>
              <a:t>Bahrain</a:t>
            </a:r>
            <a:r>
              <a:rPr lang="sk-SK" dirty="0">
                <a:latin typeface="Arial Narrow" panose="020B0606020202030204" pitchFamily="34" charset="0"/>
              </a:rPr>
              <a:t>, Saudská Arábia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Emirát: SAE, Kuvajt, Katar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Sultanát: Omán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republiky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Parlamentné: Izrael (</a:t>
            </a:r>
            <a:r>
              <a:rPr lang="sk-SK" dirty="0" err="1">
                <a:latin typeface="Arial Narrow" panose="020B0606020202030204" pitchFamily="34" charset="0"/>
              </a:rPr>
              <a:t>Kneset</a:t>
            </a:r>
            <a:r>
              <a:rPr lang="sk-SK" dirty="0">
                <a:latin typeface="Arial Narrow" panose="020B0606020202030204" pitchFamily="34" charset="0"/>
              </a:rPr>
              <a:t>), Irak, Libanon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Prezidentské: Turecko, Sýria, Irán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Špecifický prípad: Irán – tzv. </a:t>
            </a:r>
            <a:r>
              <a:rPr lang="sk-SK" dirty="0" err="1">
                <a:latin typeface="Arial Narrow" panose="020B0606020202030204" pitchFamily="34" charset="0"/>
              </a:rPr>
              <a:t>teokracia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svetská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moc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vlády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prezidentom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čele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prelína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vládou</a:t>
            </a:r>
            <a:r>
              <a:rPr lang="en-GB" dirty="0">
                <a:latin typeface="Arial Narrow" panose="020B0606020202030204" pitchFamily="34" charset="0"/>
              </a:rPr>
              <a:t> 10 </a:t>
            </a:r>
            <a:r>
              <a:rPr lang="en-GB" dirty="0" err="1">
                <a:latin typeface="Arial Narrow" panose="020B0606020202030204" pitchFamily="34" charset="0"/>
              </a:rPr>
              <a:t>duchovných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vodcov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veľkých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ajatolláhov</a:t>
            </a:r>
            <a:r>
              <a:rPr lang="en-GB" dirty="0">
                <a:latin typeface="Arial Narrow" panose="020B0606020202030204" pitchFamily="34" charset="0"/>
              </a:rPr>
              <a:t>)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špecifické hraničné situácie (</a:t>
            </a:r>
            <a:r>
              <a:rPr lang="sk-SK" dirty="0" err="1">
                <a:latin typeface="Arial Narrow" panose="020B0606020202030204" pitchFamily="34" charset="0"/>
              </a:rPr>
              <a:t>Madhá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Nahwa</a:t>
            </a:r>
            <a:r>
              <a:rPr lang="sk-SK" dirty="0">
                <a:latin typeface="Arial Narrow" panose="020B0606020202030204" pitchFamily="34" charset="0"/>
              </a:rPr>
              <a:t> – Omán, SAE)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7" name="Obrázok 6" descr="Obrázok, na ktorom je text, mapa, písmo, atlas&#10;&#10;Automaticky generovaný popis">
            <a:extLst>
              <a:ext uri="{FF2B5EF4-FFF2-40B4-BE49-F238E27FC236}">
                <a16:creationId xmlns:a16="http://schemas.microsoft.com/office/drawing/2014/main" id="{E713779D-C3FE-4DD6-E7A4-3E5320870B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458" y="4208384"/>
            <a:ext cx="2433484" cy="2649616"/>
          </a:xfrm>
          <a:prstGeom prst="rect">
            <a:avLst/>
          </a:prstGeom>
        </p:spPr>
      </p:pic>
      <p:cxnSp>
        <p:nvCxnSpPr>
          <p:cNvPr id="9" name="Rovná spojovacia šípka 8">
            <a:extLst>
              <a:ext uri="{FF2B5EF4-FFF2-40B4-BE49-F238E27FC236}">
                <a16:creationId xmlns:a16="http://schemas.microsoft.com/office/drawing/2014/main" id="{2BE1262D-DC2D-F354-0D01-D38945D41BF5}"/>
              </a:ext>
            </a:extLst>
          </p:cNvPr>
          <p:cNvCxnSpPr/>
          <p:nvPr/>
        </p:nvCxnSpPr>
        <p:spPr>
          <a:xfrm flipV="1">
            <a:off x="6764594" y="5850194"/>
            <a:ext cx="4070554" cy="117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935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Počet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najľudnatejšie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štáty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Cca 80. </a:t>
            </a:r>
            <a:r>
              <a:rPr lang="sk-SK" dirty="0" err="1">
                <a:latin typeface="Arial Narrow" panose="020B0606020202030204" pitchFamily="34" charset="0"/>
              </a:rPr>
              <a:t>mil</a:t>
            </a:r>
            <a:r>
              <a:rPr lang="sk-SK" dirty="0">
                <a:latin typeface="Arial Narrow" panose="020B0606020202030204" pitchFamily="34" charset="0"/>
              </a:rPr>
              <a:t>: Irán a Turecko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Afganistan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Irak</a:t>
            </a:r>
            <a:r>
              <a:rPr lang="en-GB" dirty="0">
                <a:latin typeface="Arial Narrow" panose="020B0606020202030204" pitchFamily="34" charset="0"/>
              </a:rPr>
              <a:t> –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en-GB" dirty="0">
                <a:latin typeface="Arial Narrow" panose="020B0606020202030204" pitchFamily="34" charset="0"/>
              </a:rPr>
              <a:t>40 mil.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Saudská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Arábia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Jemen</a:t>
            </a:r>
            <a:r>
              <a:rPr lang="en-GB" dirty="0">
                <a:latin typeface="Arial Narrow" panose="020B0606020202030204" pitchFamily="34" charset="0"/>
              </a:rPr>
              <a:t> –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en-GB" dirty="0">
                <a:latin typeface="Arial Narrow" panose="020B0606020202030204" pitchFamily="34" charset="0"/>
              </a:rPr>
              <a:t>30 mil.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Najhustejšie zaľudnené: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Oblasť </a:t>
            </a:r>
            <a:r>
              <a:rPr lang="sk-SK" dirty="0" err="1">
                <a:latin typeface="Arial Narrow" panose="020B0606020202030204" pitchFamily="34" charset="0"/>
              </a:rPr>
              <a:t>Levantu</a:t>
            </a:r>
            <a:r>
              <a:rPr lang="sk-SK" dirty="0">
                <a:latin typeface="Arial Narrow" panose="020B0606020202030204" pitchFamily="34" charset="0"/>
              </a:rPr>
              <a:t> (východné pobrežie </a:t>
            </a:r>
            <a:r>
              <a:rPr lang="sk-SK" dirty="0" err="1">
                <a:latin typeface="Arial Narrow" panose="020B0606020202030204" pitchFamily="34" charset="0"/>
              </a:rPr>
              <a:t>Stredozem</a:t>
            </a:r>
            <a:r>
              <a:rPr lang="sk-SK" dirty="0">
                <a:latin typeface="Arial Narrow" panose="020B0606020202030204" pitchFamily="34" charset="0"/>
              </a:rPr>
              <a:t>. mora)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Mezopotámska nížina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Perzský záliv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Najredšie zaľudnené: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Vnútrozemie Arabského polostrova</a:t>
            </a:r>
          </a:p>
          <a:p>
            <a:pPr marL="457200" lvl="1" indent="0">
              <a:buNone/>
            </a:pPr>
            <a:endParaRPr lang="sk-SK" dirty="0">
              <a:latin typeface="Arial Narrow" panose="020B0606020202030204" pitchFamily="34" charset="0"/>
            </a:endParaRPr>
          </a:p>
          <a:p>
            <a:pPr lvl="2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2568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1476</Words>
  <Application>Microsoft Office PowerPoint</Application>
  <PresentationFormat>Širokouhlá</PresentationFormat>
  <Paragraphs>209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Motív Office</vt:lpstr>
      <vt:lpstr>Blízky východ (JZ Ázia) </vt:lpstr>
      <vt:lpstr>Poloha</vt:lpstr>
      <vt:lpstr>Orografia (geomorfologické jednotky) a geológia</vt:lpstr>
      <vt:lpstr>Vodstvo</vt:lpstr>
      <vt:lpstr>Klíma a bioklimatické pásma </vt:lpstr>
      <vt:lpstr>Rastlinstvo a živočíštvo </vt:lpstr>
      <vt:lpstr>História a geopolitická charakteristika</vt:lpstr>
      <vt:lpstr>História a geopolitická charakteristika</vt:lpstr>
      <vt:lpstr>Obyvateľstvo</vt:lpstr>
      <vt:lpstr>Obyvateľstvo</vt:lpstr>
      <vt:lpstr>Obyvateľstvo</vt:lpstr>
      <vt:lpstr>Obyvateľstvo</vt:lpstr>
      <vt:lpstr>Hospodárstvo</vt:lpstr>
      <vt:lpstr>Hospodárstvo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Regióny v rámci Ázie</dc:title>
  <dc:creator>PC_Novotny</dc:creator>
  <cp:lastModifiedBy>Reviewer</cp:lastModifiedBy>
  <cp:revision>47</cp:revision>
  <dcterms:created xsi:type="dcterms:W3CDTF">2017-11-20T17:17:37Z</dcterms:created>
  <dcterms:modified xsi:type="dcterms:W3CDTF">2025-11-26T16:00:40Z</dcterms:modified>
</cp:coreProperties>
</file>