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256" r:id="rId2"/>
    <p:sldId id="265" r:id="rId3"/>
    <p:sldId id="260" r:id="rId4"/>
    <p:sldId id="257" r:id="rId5"/>
    <p:sldId id="258" r:id="rId6"/>
    <p:sldId id="286" r:id="rId7"/>
    <p:sldId id="297" r:id="rId8"/>
    <p:sldId id="298" r:id="rId9"/>
    <p:sldId id="285" r:id="rId10"/>
    <p:sldId id="261" r:id="rId11"/>
    <p:sldId id="263" r:id="rId12"/>
    <p:sldId id="264" r:id="rId13"/>
    <p:sldId id="266" r:id="rId14"/>
    <p:sldId id="271" r:id="rId15"/>
    <p:sldId id="296" r:id="rId16"/>
    <p:sldId id="267" r:id="rId17"/>
    <p:sldId id="268" r:id="rId18"/>
    <p:sldId id="272" r:id="rId19"/>
    <p:sldId id="269" r:id="rId20"/>
    <p:sldId id="270" r:id="rId21"/>
    <p:sldId id="293" r:id="rId22"/>
    <p:sldId id="294" r:id="rId23"/>
    <p:sldId id="295" r:id="rId24"/>
    <p:sldId id="277" r:id="rId25"/>
    <p:sldId id="273" r:id="rId26"/>
    <p:sldId id="274" r:id="rId27"/>
    <p:sldId id="275" r:id="rId28"/>
    <p:sldId id="292" r:id="rId29"/>
    <p:sldId id="276" r:id="rId30"/>
    <p:sldId id="302" r:id="rId31"/>
    <p:sldId id="303" r:id="rId32"/>
    <p:sldId id="278" r:id="rId33"/>
    <p:sldId id="279" r:id="rId34"/>
    <p:sldId id="280" r:id="rId35"/>
    <p:sldId id="281" r:id="rId36"/>
    <p:sldId id="282" r:id="rId37"/>
    <p:sldId id="288" r:id="rId38"/>
    <p:sldId id="283" r:id="rId39"/>
    <p:sldId id="301" r:id="rId40"/>
    <p:sldId id="304" r:id="rId41"/>
    <p:sldId id="284" r:id="rId42"/>
    <p:sldId id="289" r:id="rId43"/>
    <p:sldId id="300" r:id="rId44"/>
    <p:sldId id="290" r:id="rId4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80606"/>
    <a:srgbClr val="86DAD0"/>
    <a:srgbClr val="31599B"/>
    <a:srgbClr val="0A2A4E"/>
    <a:srgbClr val="FF00FF"/>
    <a:srgbClr val="99FF66"/>
    <a:srgbClr val="8E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2028" y="1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432212-9C94-4AC9-A322-AD2A6B6DA0A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435834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777E4F-6F89-41A8-A42A-91C23FED4A5F}" type="slidenum">
              <a:rPr lang="sk-SK" altLang="sk-SK"/>
              <a:pPr eaLnBrk="1" hangingPunct="1">
                <a:spcBef>
                  <a:spcPct val="0"/>
                </a:spcBef>
              </a:pPr>
              <a:t>1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7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95C851-2BE0-4C5D-9780-FE6D83B0391B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01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12466F-32C2-4F4B-A7C7-E942E17AF28C}" type="slidenum">
              <a:rPr lang="sk-SK" altLang="sk-SK"/>
              <a:pPr eaLnBrk="1" hangingPunct="1">
                <a:spcBef>
                  <a:spcPct val="0"/>
                </a:spcBef>
              </a:pPr>
              <a:t>13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68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50F1DD-9DA2-403E-9D75-B1434C1D1449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69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12466F-32C2-4F4B-A7C7-E942E17AF28C}" type="slidenum">
              <a:rPr lang="sk-SK" altLang="sk-SK"/>
              <a:pPr eaLnBrk="1" hangingPunct="1">
                <a:spcBef>
                  <a:spcPct val="0"/>
                </a:spcBef>
              </a:pPr>
              <a:t>15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61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0AEFB4-DE30-433A-8867-2199378DBEE9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61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54BF8E-92D3-46B4-AE68-020B7392B901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14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63E022-1007-4218-A484-189F7752B80B}" type="slidenum">
              <a:rPr lang="sk-SK" altLang="sk-SK"/>
              <a:pPr eaLnBrk="1" hangingPunct="1">
                <a:spcBef>
                  <a:spcPct val="0"/>
                </a:spcBef>
              </a:pPr>
              <a:t>18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36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72482E-C624-4C64-AA09-592D95EFFAC3}" type="slidenum">
              <a:rPr lang="sk-SK" altLang="sk-SK"/>
              <a:pPr eaLnBrk="1" hangingPunct="1">
                <a:spcBef>
                  <a:spcPct val="0"/>
                </a:spcBef>
              </a:pPr>
              <a:t>19</a:t>
            </a:fld>
            <a:endParaRPr lang="sk-SK" altLang="sk-SK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0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D6C3B-2836-4CD9-A004-B6ADD0A9B1DC}" type="slidenum">
              <a:rPr lang="sk-SK" altLang="sk-SK"/>
              <a:pPr eaLnBrk="1" hangingPunct="1">
                <a:spcBef>
                  <a:spcPct val="0"/>
                </a:spcBef>
              </a:pPr>
              <a:t>20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94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BF6C1D-93EF-4AB8-8DE6-ADDE085FE681}" type="slidenum">
              <a:rPr lang="sk-SK" altLang="sk-SK"/>
              <a:pPr eaLnBrk="1" hangingPunct="1">
                <a:spcBef>
                  <a:spcPct val="0"/>
                </a:spcBef>
              </a:pPr>
              <a:t>24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6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44E273-9B6C-4521-9E22-22F3D3D61454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65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50583E-E628-4ED0-95D7-DC0E7F48CF00}" type="slidenum">
              <a:rPr lang="sk-SK" altLang="sk-SK"/>
              <a:pPr eaLnBrk="1" hangingPunct="1">
                <a:spcBef>
                  <a:spcPct val="0"/>
                </a:spcBef>
              </a:pPr>
              <a:t>25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46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584E3B-E284-4368-9DAD-26DA9978B840}" type="slidenum">
              <a:rPr lang="sk-SK" altLang="sk-SK"/>
              <a:pPr eaLnBrk="1" hangingPunct="1">
                <a:spcBef>
                  <a:spcPct val="0"/>
                </a:spcBef>
              </a:pPr>
              <a:t>26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83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0567E2-E5D9-4AA6-A671-08CB5BB40692}" type="slidenum">
              <a:rPr lang="sk-SK" altLang="sk-SK"/>
              <a:pPr eaLnBrk="1" hangingPunct="1">
                <a:spcBef>
                  <a:spcPct val="0"/>
                </a:spcBef>
              </a:pPr>
              <a:t>27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56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AF7ADE-AE38-48E0-926C-E4A1C8238778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4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B5C6E7-4BE5-4B17-8632-FCB8F2691941}" type="slidenum">
              <a:rPr lang="sk-SK" altLang="sk-SK"/>
              <a:pPr eaLnBrk="1" hangingPunct="1">
                <a:spcBef>
                  <a:spcPct val="0"/>
                </a:spcBef>
              </a:pPr>
              <a:t>32</a:t>
            </a:fld>
            <a:endParaRPr lang="sk-SK" altLang="sk-SK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16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F8DEE3-D2F9-4366-91D2-21EACF4AF69F}" type="slidenum">
              <a:rPr lang="sk-SK" altLang="sk-SK"/>
              <a:pPr eaLnBrk="1" hangingPunct="1">
                <a:spcBef>
                  <a:spcPct val="0"/>
                </a:spcBef>
              </a:pPr>
              <a:t>33</a:t>
            </a:fld>
            <a:endParaRPr lang="sk-SK" altLang="sk-SK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6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40DE4-F118-4645-BDB9-F30C1323F406}" type="slidenum">
              <a:rPr lang="sk-SK" altLang="sk-SK"/>
              <a:pPr eaLnBrk="1" hangingPunct="1">
                <a:spcBef>
                  <a:spcPct val="0"/>
                </a:spcBef>
              </a:pPr>
              <a:t>34</a:t>
            </a:fld>
            <a:endParaRPr lang="sk-SK" altLang="sk-SK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25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86FAD2-5619-4979-AFD7-AC21ED700475}" type="slidenum">
              <a:rPr lang="sk-SK" altLang="sk-SK"/>
              <a:pPr eaLnBrk="1" hangingPunct="1">
                <a:spcBef>
                  <a:spcPct val="0"/>
                </a:spcBef>
              </a:pPr>
              <a:t>35</a:t>
            </a:fld>
            <a:endParaRPr lang="sk-SK" altLang="sk-SK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10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0137B0-A442-4A8C-B847-697FEFF8B2B3}" type="slidenum">
              <a:rPr lang="sk-SK" altLang="sk-SK"/>
              <a:pPr eaLnBrk="1" hangingPunct="1">
                <a:spcBef>
                  <a:spcPct val="0"/>
                </a:spcBef>
              </a:pPr>
              <a:t>36</a:t>
            </a:fld>
            <a:endParaRPr lang="sk-SK" altLang="sk-SK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79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6C302-6B47-4DA6-83F2-093C4B603953}" type="slidenum">
              <a:rPr lang="sk-SK" altLang="sk-SK"/>
              <a:pPr eaLnBrk="1" hangingPunct="1">
                <a:spcBef>
                  <a:spcPct val="0"/>
                </a:spcBef>
              </a:pPr>
              <a:t>37</a:t>
            </a:fld>
            <a:endParaRPr lang="sk-SK" altLang="sk-SK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0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ADCDB1-5C5D-44B7-B6D1-3D6D3455AC8D}" type="slidenum">
              <a:rPr lang="sk-SK" altLang="sk-SK"/>
              <a:pPr eaLnBrk="1" hangingPunct="1">
                <a:spcBef>
                  <a:spcPct val="0"/>
                </a:spcBef>
              </a:pPr>
              <a:t>3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95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054B78-192E-4398-873F-2CAD05F9A67A}" type="slidenum">
              <a:rPr lang="sk-SK" altLang="sk-SK"/>
              <a:pPr eaLnBrk="1" hangingPunct="1">
                <a:spcBef>
                  <a:spcPct val="0"/>
                </a:spcBef>
              </a:pPr>
              <a:t>38</a:t>
            </a:fld>
            <a:endParaRPr lang="sk-SK" altLang="sk-SK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53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BD5FF6-4A21-4FD8-827D-7F8ED43425EA}" type="slidenum">
              <a:rPr lang="sk-SK" altLang="sk-SK"/>
              <a:pPr eaLnBrk="1" hangingPunct="1">
                <a:spcBef>
                  <a:spcPct val="0"/>
                </a:spcBef>
              </a:pPr>
              <a:t>41</a:t>
            </a:fld>
            <a:endParaRPr lang="sk-SK" altLang="sk-SK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3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2E7DC7-A96E-4199-A8D5-1DA0CA314B60}" type="slidenum">
              <a:rPr lang="sk-SK" altLang="sk-SK"/>
              <a:pPr eaLnBrk="1" hangingPunct="1">
                <a:spcBef>
                  <a:spcPct val="0"/>
                </a:spcBef>
              </a:pPr>
              <a:t>4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62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B3DF5D-B4FA-4C09-B722-2FAFC266454A}" type="slidenum">
              <a:rPr lang="sk-SK" altLang="sk-SK"/>
              <a:pPr eaLnBrk="1" hangingPunct="1">
                <a:spcBef>
                  <a:spcPct val="0"/>
                </a:spcBef>
              </a:pPr>
              <a:t>5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2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643DF-DB5F-437A-BBFD-C82C24992979}" type="slidenum">
              <a:rPr lang="sk-SK" altLang="sk-SK"/>
              <a:pPr eaLnBrk="1" hangingPunct="1">
                <a:spcBef>
                  <a:spcPct val="0"/>
                </a:spcBef>
              </a:pPr>
              <a:t>6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9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C7A8E1-16F5-4D9F-9886-AB794A40F0EB}" type="slidenum">
              <a:rPr lang="sk-SK" altLang="sk-SK"/>
              <a:pPr eaLnBrk="1" hangingPunct="1">
                <a:spcBef>
                  <a:spcPct val="0"/>
                </a:spcBef>
              </a:pPr>
              <a:t>9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4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9DF6C8-82B7-4A19-8AE5-AB4B83AB1179}" type="slidenum">
              <a:rPr lang="sk-SK" altLang="sk-SK"/>
              <a:pPr eaLnBrk="1" hangingPunct="1">
                <a:spcBef>
                  <a:spcPct val="0"/>
                </a:spcBef>
              </a:pPr>
              <a:t>10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6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28A124-083C-4448-A598-5F9877756897}" type="slidenum">
              <a:rPr lang="sk-SK" altLang="sk-SK"/>
              <a:pPr eaLnBrk="1" hangingPunct="1">
                <a:spcBef>
                  <a:spcPct val="0"/>
                </a:spcBef>
              </a:pPr>
              <a:t>11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3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D6817-FD1A-4B02-A87C-3EC48971D37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8040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903D7-A511-41CA-986C-897857771D0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0523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4D6AB-C1B0-4ACF-9C29-91A57AD5D12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0553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62C9F-7C71-4CA1-9F11-2F6BCD3985A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1823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0976F-CB49-4BAA-8DE4-546BD689268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4635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09AB6-A4B2-4378-A423-E3416A94F82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4944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E95AB-4F02-4046-893D-25136787CAD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9541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05A6F-C85F-40C8-99AE-B95F501AEAA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7817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A4D99-1276-47B7-A742-0DBAB2B0E24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2353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4E53-5C60-4F6C-86DE-EDD5AF76834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3915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D812F-6299-460D-988B-607ED5ACA5F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9722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0EE83BC8-A651-454B-8380-C012B1CBAFE0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orldbank.org/data-catalog/GDP-PPP-based-tabl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rldeconomics.com/papers/Global%20Growth%20Monitor_7c66ffca-ff86-4e4c-979d-7c5d7a22ef21.paper" TargetMode="External"/><Relationship Id="rId4" Type="http://schemas.openxmlformats.org/officeDocument/2006/relationships/hyperlink" Target="http://statisticstimes.com/economy/asian-countries-by-gdp-per-capita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ourworldindata.org/employment-in-agricultur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ourworldindata.org/employment-in-agricultur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ci.aero/news/2019/03/13/preliminary-world-airport-traffic-rankings-released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ci.aero/2021/04/22/aci-world-data-reveals-covid-19s-impact-on-worlds-busiest-airports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imf.org/regular.aspx?key=62771448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sider.com/the-most-visited-cities-in-the-world-2016-1/#1-hong-kong-278-million-international-visitors-2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animated-map-the-comparative-might-of-continent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isualcapitalist.com/animated-map-the-comparative-might-of-continent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H O S P O D Á R S T VO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60 % populácie sveta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výrazná regionálna diferencovanosť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silná previazanosť s históriou, prírodnými pomermi i politikou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sk-SK" altLang="sk-SK" dirty="0"/>
              <a:t>Verejný dlh ako podiel na HDP</a:t>
            </a:r>
            <a:br>
              <a:rPr lang="sk-SK" altLang="sk-SK" dirty="0"/>
            </a:br>
            <a:r>
              <a:rPr lang="sk-SK" altLang="sk-SK" dirty="0"/>
              <a:t>		    </a:t>
            </a:r>
            <a:r>
              <a:rPr lang="en-GB" altLang="sk-SK" dirty="0"/>
              <a:t> 		</a:t>
            </a:r>
            <a:r>
              <a:rPr lang="sk-SK" altLang="sk-SK" dirty="0"/>
              <a:t>	</a:t>
            </a:r>
            <a:r>
              <a:rPr lang="sk-SK" altLang="sk-SK" sz="2400" dirty="0">
                <a:latin typeface="Arial Narrow" panose="020B0606020202030204" pitchFamily="34" charset="0"/>
              </a:rPr>
              <a:t>podľa </a:t>
            </a:r>
            <a:r>
              <a:rPr lang="en-GB" altLang="sk-SK" sz="2400" dirty="0">
                <a:latin typeface="Arial Narrow" panose="020B0606020202030204" pitchFamily="34" charset="0"/>
              </a:rPr>
              <a:t>MMF </a:t>
            </a:r>
            <a:r>
              <a:rPr lang="sk-SK" altLang="sk-SK" sz="2400" dirty="0">
                <a:latin typeface="Arial Narrow" panose="020B0606020202030204" pitchFamily="34" charset="0"/>
              </a:rPr>
              <a:t>odhad 2024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3048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2. Japonsko	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6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0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3. Singapur	160 %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6. Bahrajn	120 %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8. Maldivy	120 %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9. Laos		120 %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		... ... ...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i="1" dirty="0">
                <a:solidFill>
                  <a:srgbClr val="86DAD0"/>
                </a:solidFill>
                <a:latin typeface="Arial Narrow" panose="020B0606020202030204" pitchFamily="34" charset="0"/>
              </a:rPr>
              <a:t>Hongkong	    9 %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Kuvajt	    7 %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Turkménsko	    5 %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Brunej	    2 %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86DAD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i="1" dirty="0">
                <a:solidFill>
                  <a:srgbClr val="86DAD0"/>
                </a:solidFill>
                <a:latin typeface="Arial Narrow" panose="020B0606020202030204" pitchFamily="34" charset="0"/>
              </a:rPr>
              <a:t>Macao	    0 %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00600" y="1813173"/>
            <a:ext cx="3733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porovnanie: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svet			  65 %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Slovensko		  60 %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USA			120 %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Čína			  90 %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India			  80 %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2400" i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 dirty="0"/>
              <a:t>Export </a:t>
            </a:r>
            <a:r>
              <a:rPr lang="sk-SK" altLang="sk-SK" sz="2400" dirty="0"/>
              <a:t>(</a:t>
            </a:r>
            <a:r>
              <a:rPr lang="sk-SK" altLang="sk-SK" sz="2400" dirty="0" err="1"/>
              <a:t>The</a:t>
            </a:r>
            <a:r>
              <a:rPr lang="sk-SK" altLang="sk-SK" sz="2400" dirty="0"/>
              <a:t> </a:t>
            </a:r>
            <a:r>
              <a:rPr lang="sk-SK" altLang="sk-SK" sz="2400" dirty="0" err="1"/>
              <a:t>World</a:t>
            </a:r>
            <a:r>
              <a:rPr lang="sk-SK" altLang="sk-SK" sz="2400" dirty="0"/>
              <a:t> </a:t>
            </a:r>
            <a:r>
              <a:rPr lang="sk-SK" altLang="sk-SK" sz="2400" dirty="0" err="1"/>
              <a:t>Factbook</a:t>
            </a:r>
            <a:r>
              <a:rPr lang="sk-SK" altLang="sk-SK" sz="2400" dirty="0"/>
              <a:t>, odhad 2009 - 2010)</a:t>
            </a:r>
            <a:br>
              <a:rPr lang="sk-SK" altLang="sk-SK" dirty="0"/>
            </a:br>
            <a:r>
              <a:rPr lang="sk-SK" altLang="sk-SK" sz="2600" dirty="0" err="1">
                <a:latin typeface="Arial Narrow" panose="020B0606020202030204" pitchFamily="34" charset="0"/>
              </a:rPr>
              <a:t>nominál</a:t>
            </a:r>
            <a:r>
              <a:rPr lang="sk-SK" altLang="sk-SK" sz="2600" dirty="0">
                <a:latin typeface="Arial Narrow" panose="020B0606020202030204" pitchFamily="34" charset="0"/>
              </a:rPr>
              <a:t> v mld. USD		</a:t>
            </a:r>
            <a:r>
              <a:rPr lang="en-GB" altLang="sk-SK" sz="2600" dirty="0">
                <a:latin typeface="Arial Narrow" panose="020B0606020202030204" pitchFamily="34" charset="0"/>
              </a:rPr>
              <a:t>	</a:t>
            </a:r>
            <a:r>
              <a:rPr lang="sk-SK" altLang="sk-SK" sz="2600" dirty="0">
                <a:latin typeface="Arial Narrow" panose="020B0606020202030204" pitchFamily="34" charset="0"/>
              </a:rPr>
              <a:t>per </a:t>
            </a:r>
            <a:r>
              <a:rPr lang="sk-SK" altLang="sk-SK" sz="26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600" dirty="0">
                <a:latin typeface="Arial Narrow" panose="020B0606020202030204" pitchFamily="34" charset="0"/>
              </a:rPr>
              <a:t> v tis. USD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114800" cy="4759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1. Čína	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2 300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4. Japonsko		   700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5. Južná Kórea	   </a:t>
            </a:r>
            <a:r>
              <a:rPr lang="en-GB" altLang="sk-SK" sz="2500" dirty="0">
                <a:latin typeface="Arial Narrow" panose="020B0606020202030204" pitchFamily="34" charset="0"/>
              </a:rPr>
              <a:t>	   </a:t>
            </a:r>
            <a:r>
              <a:rPr lang="sk-SK" altLang="sk-SK" sz="2500" dirty="0">
                <a:latin typeface="Arial Narrow" panose="020B0606020202030204" pitchFamily="34" charset="0"/>
              </a:rPr>
              <a:t>600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10. Rusko*		   500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12. India		   460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13. Singapur		   450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15. SAE		   400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17. Saudská Arábia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   360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19. Taiwan		   320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solidFill>
                  <a:srgbClr val="996600"/>
                </a:solidFill>
                <a:latin typeface="Arial Narrow" panose="020B0606020202030204" pitchFamily="34" charset="0"/>
              </a:rPr>
              <a:t>42. Slovensko		     84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solidFill>
                  <a:srgbClr val="996600"/>
                </a:solidFill>
                <a:latin typeface="Arial Narrow" panose="020B0606020202030204" pitchFamily="34" charset="0"/>
              </a:rPr>
              <a:t> - 	  EÚ			2 200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200" dirty="0">
                <a:solidFill>
                  <a:srgbClr val="996600"/>
                </a:solidFill>
                <a:latin typeface="Arial Narrow" panose="020B0606020202030204" pitchFamily="34" charset="0"/>
              </a:rPr>
              <a:t>3. USA			1 600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105400" y="1371600"/>
            <a:ext cx="381000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2. Singapur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78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4. Katar	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57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6. SAE	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35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9. Kuvajt		29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19. Južná Kórea 	13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39. Japonsko	</a:t>
            </a:r>
            <a:r>
              <a:rPr lang="en-GB" altLang="sk-SK" sz="2500" dirty="0"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latin typeface="Arial Narrow" panose="020B0606020202030204" pitchFamily="34" charset="0"/>
              </a:rPr>
              <a:t>  6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49. Rusko		  4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73. Čína		  1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18. Slovensko</a:t>
            </a:r>
            <a:r>
              <a:rPr lang="en-GB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14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 - 	  EÚ	</a:t>
            </a:r>
            <a:r>
              <a:rPr lang="en-GB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	  3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sk-SK" altLang="sk-SK" sz="2500" dirty="0">
                <a:solidFill>
                  <a:srgbClr val="996600"/>
                </a:solidFill>
                <a:latin typeface="Arial Narrow" panose="020B0606020202030204" pitchFamily="34" charset="0"/>
              </a:rPr>
              <a:t>45. USA		  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Historický exkurz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raného stredoveku až do začiatku 19. stor. možno </a:t>
            </a:r>
            <a:r>
              <a:rPr lang="sk-SK" altLang="sk-SK" sz="2400" b="1" i="1" dirty="0">
                <a:latin typeface="Arial Narrow" panose="020B0606020202030204" pitchFamily="34" charset="0"/>
              </a:rPr>
              <a:t>Čínu a Indiu </a:t>
            </a:r>
            <a:r>
              <a:rPr lang="sk-SK" altLang="sk-SK" sz="2400" dirty="0">
                <a:latin typeface="Arial Narrow" panose="020B0606020202030204" pitchFamily="34" charset="0"/>
              </a:rPr>
              <a:t>považovať jedny z najväčších ekonomík sveta ***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kolónie </a:t>
            </a:r>
            <a:r>
              <a:rPr lang="sk-SK" altLang="sk-SK" sz="2000" dirty="0">
                <a:latin typeface="Arial Narrow" panose="020B0606020202030204" pitchFamily="34" charset="0"/>
              </a:rPr>
              <a:t>(s výnimkou Číny, Japonska</a:t>
            </a:r>
            <a:r>
              <a:rPr lang="en-GB" altLang="sk-SK" sz="2000" dirty="0">
                <a:latin typeface="Arial Narrow" panose="020B0606020202030204" pitchFamily="34" charset="0"/>
              </a:rPr>
              <a:t>,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 err="1">
                <a:latin typeface="Arial Narrow" panose="020B0606020202030204" pitchFamily="34" charset="0"/>
              </a:rPr>
              <a:t>Siamu</a:t>
            </a:r>
            <a:r>
              <a:rPr lang="sk-SK" altLang="sk-SK" sz="2000" dirty="0">
                <a:latin typeface="Arial Narrow" panose="020B0606020202030204" pitchFamily="34" charset="0"/>
              </a:rPr>
              <a:t>/Thajska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Turecka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Iránu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Afganistanu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kolonializmus čiastočne rozvrátil pôvodné hospodárstvo, vo väčšine krajín však zároveň zvýšil konkurencieschopnosť, zabezpečil budovanie infraštruktúry, atď.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r. 1900 objavovanie 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ropy a zem. plynu v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oblasti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Perzského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zálivu</a:t>
            </a:r>
            <a:endParaRPr lang="sk-SK" altLang="sk-SK" sz="2400" dirty="0">
              <a:solidFill>
                <a:srgbClr val="99FF66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po </a:t>
            </a:r>
            <a:r>
              <a:rPr lang="en-GB" altLang="sk-SK" sz="2400" dirty="0">
                <a:latin typeface="Arial Narrow" panose="020B0606020202030204" pitchFamily="34" charset="0"/>
              </a:rPr>
              <a:t>2. </a:t>
            </a:r>
            <a:r>
              <a:rPr lang="en-GB" altLang="sk-SK" sz="2400" dirty="0" err="1">
                <a:latin typeface="Arial Narrow" panose="020B0606020202030204" pitchFamily="34" charset="0"/>
              </a:rPr>
              <a:t>svet</a:t>
            </a:r>
            <a:r>
              <a:rPr lang="en-GB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dirty="0">
                <a:latin typeface="Arial Narrow" panose="020B0606020202030204" pitchFamily="34" charset="0"/>
              </a:rPr>
              <a:t>vojne najväčšie ekonomiky </a:t>
            </a:r>
            <a:r>
              <a:rPr lang="sk-SK" altLang="sk-SK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Čína a India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prijali socialistickú hospodársku politiku, na druhej strane, </a:t>
            </a:r>
            <a:r>
              <a:rPr lang="sk-SK" altLang="sk-SK" sz="2400" dirty="0">
                <a:solidFill>
                  <a:srgbClr val="31599B"/>
                </a:solidFill>
                <a:latin typeface="Arial Narrow" panose="020B0606020202030204" pitchFamily="34" charset="0"/>
              </a:rPr>
              <a:t>Japonsko a ázijské tigre (Hongkong, JK, Singapur, Taiwan)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1990 -&gt; reštrukturalizácia hospodárstva bývalého východného bloku, </a:t>
            </a:r>
            <a:r>
              <a:rPr lang="sk-SK" altLang="sk-SK" sz="2400" b="1" dirty="0">
                <a:latin typeface="Arial Narrow" panose="020B0606020202030204" pitchFamily="34" charset="0"/>
              </a:rPr>
              <a:t>prudký rast indického hospodárstva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2000 -&gt;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Čína</a:t>
            </a:r>
            <a:r>
              <a:rPr lang="sk-SK" altLang="sk-SK" sz="2400" dirty="0">
                <a:latin typeface="Arial Narrow" panose="020B0606020202030204" pitchFamily="34" charset="0"/>
              </a:rPr>
              <a:t> sa stáva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druhou najväčšou ekonomikou sveta</a:t>
            </a:r>
            <a:r>
              <a:rPr lang="sk-SK" altLang="sk-SK" sz="2400" dirty="0">
                <a:latin typeface="Arial Narrow" panose="020B0606020202030204" pitchFamily="34" charset="0"/>
              </a:rPr>
              <a:t>, vďaka finančným rezervám má výrazný </a:t>
            </a:r>
            <a:r>
              <a:rPr lang="sk-SK" altLang="sk-SK" sz="2400">
                <a:latin typeface="Arial Narrow" panose="020B0606020202030204" pitchFamily="34" charset="0"/>
              </a:rPr>
              <a:t>vplyv na vývoj </a:t>
            </a:r>
            <a:r>
              <a:rPr lang="sk-SK" altLang="sk-SK" sz="2400" dirty="0">
                <a:latin typeface="Arial Narrow" panose="020B0606020202030204" pitchFamily="34" charset="0"/>
              </a:rPr>
              <a:t>svetovej ekonomiky</a:t>
            </a:r>
          </a:p>
          <a:p>
            <a:pPr lvl="2"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do roku 2030 by sa mala stať </a:t>
            </a:r>
            <a:r>
              <a:rPr lang="sk-SK" altLang="sk-SK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najväčšou ekonomikou sveta </a:t>
            </a:r>
            <a:r>
              <a:rPr lang="sk-SK" altLang="sk-SK" sz="1600" dirty="0">
                <a:latin typeface="Arial Narrow" panose="020B0606020202030204" pitchFamily="34" charset="0"/>
              </a:rPr>
              <a:t>– dlho očakávané, dnes už nepravdepodobné</a:t>
            </a:r>
            <a:endParaRPr lang="sk-SK" altLang="sk-SK" sz="16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/>
          <a:lstStyle/>
          <a:p>
            <a:pPr eaLnBrk="1" hangingPunct="1"/>
            <a:r>
              <a:rPr lang="sk-SK" altLang="sk-SK" sz="3800"/>
              <a:t>*** </a:t>
            </a:r>
            <a:r>
              <a:rPr lang="sk-SK" altLang="sk-SK" sz="1800">
                <a:latin typeface="Arial" panose="020B0604020202020204" pitchFamily="34" charset="0"/>
              </a:rPr>
              <a:t>dôkazom významu oblastí Indie a Číny je</a:t>
            </a:r>
            <a:r>
              <a:rPr lang="sk-SK" altLang="sk-SK" sz="3800"/>
              <a:t> </a:t>
            </a:r>
            <a:r>
              <a:rPr lang="sk-SK" altLang="sk-SK" sz="3600"/>
              <a:t>Hodvábna cesta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066800" y="1143000"/>
            <a:ext cx="7239000" cy="2092881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staroveká a stredoveká trasa spájajúca regióny dnešnej Činy cez oblasť Južnej a Strednej Ázie s Rímskou a Byzantskou ríšou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vďaka nej sa do Európy dostali vynálezy ako papier, hodváb, porcelán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mala význam aj pri šírení kultúry, náboženstva</a:t>
            </a:r>
            <a:r>
              <a:rPr lang="en-GB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n-GB" altLang="sk-SK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vznik</a:t>
            </a:r>
            <a:r>
              <a:rPr lang="en-GB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miest</a:t>
            </a: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celková dĺžka asi 8 000 km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raného stredoveku až do začiatku 19. stor. možno </a:t>
            </a:r>
            <a:r>
              <a:rPr lang="sk-SK" altLang="sk-SK" sz="2400" b="1" i="1" dirty="0">
                <a:latin typeface="Arial Narrow" panose="020B0606020202030204" pitchFamily="34" charset="0"/>
              </a:rPr>
              <a:t>Čínu a Indiu </a:t>
            </a:r>
            <a:r>
              <a:rPr lang="sk-SK" altLang="sk-SK" sz="2400" dirty="0">
                <a:latin typeface="Arial Narrow" panose="020B0606020202030204" pitchFamily="34" charset="0"/>
              </a:rPr>
              <a:t>považovať jedny z najväčších ekonomík sveta ***</a:t>
            </a:r>
          </a:p>
          <a:p>
            <a:pPr lvl="0" eaLnBrk="1" hangingPunct="1">
              <a:lnSpc>
                <a:spcPct val="90000"/>
              </a:lnSpc>
              <a:spcBef>
                <a:spcPts val="1200"/>
              </a:spcBef>
              <a:buClr>
                <a:srgbClr val="CC3300"/>
              </a:buClr>
            </a:pPr>
            <a:r>
              <a:rPr lang="sk-SK" altLang="sk-SK" sz="2400" dirty="0">
                <a:latin typeface="Arial Narrow" panose="020B0606020202030204" pitchFamily="34" charset="0"/>
              </a:rPr>
              <a:t>kolónie 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(s výnimkou Číny, Japonska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Siamu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/Thajska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Turecka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Iránu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Afganistanu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kolonializmus čiastočne rozvrátil pôvodné hospodárstvo, vo väčšine krajín však zároveň zvýšil konkurencieschopnosť, zabezpečil budovanie infraštruktúry, atď.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od r. 1900 objavovanie 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ropy a zem. plynu v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oblasti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Perzského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99FF66"/>
                </a:solidFill>
                <a:latin typeface="Arial Narrow" panose="020B0606020202030204" pitchFamily="34" charset="0"/>
              </a:rPr>
              <a:t>zálivu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po </a:t>
            </a:r>
            <a:r>
              <a:rPr lang="en-GB" altLang="sk-SK" sz="2400" dirty="0">
                <a:latin typeface="Arial Narrow" panose="020B0606020202030204" pitchFamily="34" charset="0"/>
              </a:rPr>
              <a:t>2. </a:t>
            </a:r>
            <a:r>
              <a:rPr lang="en-GB" altLang="sk-SK" sz="2400" dirty="0" err="1">
                <a:latin typeface="Arial Narrow" panose="020B0606020202030204" pitchFamily="34" charset="0"/>
              </a:rPr>
              <a:t>svet</a:t>
            </a:r>
            <a:r>
              <a:rPr lang="en-GB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dirty="0">
                <a:latin typeface="Arial Narrow" panose="020B0606020202030204" pitchFamily="34" charset="0"/>
              </a:rPr>
              <a:t>vojne najväčšie ekonomiky </a:t>
            </a:r>
            <a:r>
              <a:rPr lang="sk-SK" altLang="sk-SK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Čína a India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prijali socialistickú hospodársku politiku, na druhej strane, </a:t>
            </a:r>
            <a:r>
              <a:rPr lang="sk-SK" altLang="sk-SK" sz="2400" dirty="0">
                <a:solidFill>
                  <a:srgbClr val="31599B"/>
                </a:solidFill>
                <a:latin typeface="Arial Narrow" panose="020B0606020202030204" pitchFamily="34" charset="0"/>
              </a:rPr>
              <a:t>Japonsko a ázijské tigre (Hongkong, JK, Singapur, Taiwan)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1990 -&gt; reštrukturalizácia hospodárstva bývalého východného bloku, </a:t>
            </a:r>
            <a:r>
              <a:rPr lang="sk-SK" altLang="sk-SK" sz="2400" b="1" dirty="0">
                <a:latin typeface="Arial Narrow" panose="020B0606020202030204" pitchFamily="34" charset="0"/>
              </a:rPr>
              <a:t>prudký rast indického hospodárstva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2000 -&gt;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Čína</a:t>
            </a:r>
            <a:r>
              <a:rPr lang="sk-SK" altLang="sk-SK" sz="2400" dirty="0">
                <a:latin typeface="Arial Narrow" panose="020B0606020202030204" pitchFamily="34" charset="0"/>
              </a:rPr>
              <a:t> sa stáva 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druhou najväčšou ekonomikou sveta</a:t>
            </a:r>
            <a:r>
              <a:rPr lang="sk-SK" altLang="sk-SK" sz="2400" dirty="0">
                <a:latin typeface="Arial Narrow" panose="020B0606020202030204" pitchFamily="34" charset="0"/>
              </a:rPr>
              <a:t>, vďaka finančným rezervám drží v rukách vývoj svetovej ekonomiky,</a:t>
            </a:r>
          </a:p>
          <a:p>
            <a:pPr lvl="2"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do roku 2030 by sa mala stať </a:t>
            </a:r>
            <a:r>
              <a:rPr lang="sk-SK" altLang="sk-SK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najväčšou ekonomikou sveta </a:t>
            </a:r>
            <a:r>
              <a:rPr lang="sk-SK" altLang="sk-SK" sz="1600" dirty="0">
                <a:latin typeface="Arial Narrow" panose="020B0606020202030204" pitchFamily="34" charset="0"/>
              </a:rPr>
              <a:t>– dlho očakávané, dnes už nepravdepodobné</a:t>
            </a:r>
            <a:endParaRPr lang="sk-SK" altLang="sk-SK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04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Odvetvia </a:t>
            </a:r>
            <a:endParaRPr lang="sk-SK" altLang="sk-SK" sz="3200" dirty="0"/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ťažba nerastných surovín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 err="1">
                <a:latin typeface="Arial Narrow" panose="020B0606020202030204" pitchFamily="34" charset="0"/>
              </a:rPr>
              <a:t>lesohospdárstvo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poľnohospodárstvo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priemysel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doprava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800" dirty="0">
                <a:latin typeface="Arial Narrow" panose="020B0606020202030204" pitchFamily="34" charset="0"/>
              </a:rPr>
              <a:t> služby a finančníctvo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ťažba nerastných surovín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kovy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ČĽR a bývalý ZSSR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b="1" dirty="0">
                <a:latin typeface="Arial Narrow" panose="020B0606020202030204" pitchFamily="34" charset="0"/>
              </a:rPr>
              <a:t>množstvo nerastných surovín</a:t>
            </a:r>
            <a:r>
              <a:rPr lang="sk-SK" altLang="sk-SK" dirty="0">
                <a:latin typeface="Arial Narrow" panose="020B0606020202030204" pitchFamily="34" charset="0"/>
              </a:rPr>
              <a:t>, napr.: zlato, striebro, železo, urán, zinok, olovo, titán...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zastarané technológie – </a:t>
            </a:r>
            <a:r>
              <a:rPr lang="sk-SK" altLang="sk-SK" b="1" dirty="0">
                <a:latin typeface="Arial Narrow" panose="020B0606020202030204" pitchFamily="34" charset="0"/>
              </a:rPr>
              <a:t>málo efektívna ťažba </a:t>
            </a:r>
            <a:r>
              <a:rPr lang="sk-SK" altLang="sk-SK" dirty="0">
                <a:latin typeface="Arial Narrow" panose="020B0606020202030204" pitchFamily="34" charset="0"/>
              </a:rPr>
              <a:t>– množstvo obetí – napriek tomu </a:t>
            </a:r>
            <a:r>
              <a:rPr lang="sk-SK" altLang="sk-SK" b="1" dirty="0">
                <a:latin typeface="Arial Narrow" panose="020B0606020202030204" pitchFamily="34" charset="0"/>
              </a:rPr>
              <a:t>zisky</a:t>
            </a:r>
            <a:r>
              <a:rPr lang="sk-SK" altLang="sk-SK" dirty="0">
                <a:latin typeface="Arial Narrow" panose="020B0606020202030204" pitchFamily="34" charset="0"/>
              </a:rPr>
              <a:t> – vysoké ceny komodít na burzách (napr. zvýšený dopyt Číny)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Palivá (ropa a zemný plyn</a:t>
            </a:r>
            <a:r>
              <a:rPr lang="en-GB" altLang="sk-SK" dirty="0">
                <a:latin typeface="Arial Narrow" panose="020B0606020202030204" pitchFamily="34" charset="0"/>
              </a:rPr>
              <a:t>; </a:t>
            </a:r>
            <a:r>
              <a:rPr lang="en-GB" altLang="sk-SK" dirty="0" err="1">
                <a:latin typeface="Arial Narrow" panose="020B0606020202030204" pitchFamily="34" charset="0"/>
              </a:rPr>
              <a:t>uhlie</a:t>
            </a:r>
            <a:r>
              <a:rPr lang="sk-SK" altLang="sk-SK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Perzský záliv, Kaspické more, JV Ázia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obrovské príjmy z ťažby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v mnohých krajinách sa však zisky „prejedajú“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8100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381000" y="2836863"/>
            <a:ext cx="411480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sk-SK" altLang="sk-SK" sz="1800" b="1" dirty="0"/>
              <a:t>Povrchová ťažba azbestu</a:t>
            </a:r>
          </a:p>
          <a:p>
            <a:pPr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sk-SK" altLang="sk-SK" sz="1800" b="1" dirty="0"/>
              <a:t>Mesto </a:t>
            </a:r>
            <a:r>
              <a:rPr lang="sk-SK" altLang="sk-SK" sz="1800" b="1" dirty="0" err="1"/>
              <a:t>Asbest</a:t>
            </a:r>
            <a:r>
              <a:rPr lang="sk-SK" altLang="sk-SK" sz="1800" b="1" dirty="0"/>
              <a:t>, Rusko</a:t>
            </a:r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6705600" y="4572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Ťažba ropy, Kuvajt</a:t>
            </a:r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990600"/>
            <a:ext cx="46196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41910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381000" y="6491288"/>
            <a:ext cx="381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Ťažba kovových rúd, Čína</a:t>
            </a:r>
          </a:p>
        </p:txBody>
      </p:sp>
      <p:pic>
        <p:nvPicPr>
          <p:cNvPr id="1946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114800"/>
            <a:ext cx="4381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34861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7" name="Text Box 17"/>
          <p:cNvSpPr txBox="1">
            <a:spLocks noChangeArrowheads="1"/>
          </p:cNvSpPr>
          <p:nvPr/>
        </p:nvSpPr>
        <p:spPr bwMode="auto">
          <a:xfrm>
            <a:off x="5181600" y="40386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Uhoľné bane, Čína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lesníctvo a ťažba dreva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bohaté zdroje s výnimkou JZ a strednej Ázie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ťažba je extenzívna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časté aj vypaľovanie lesov za účelom získania </a:t>
            </a:r>
            <a:r>
              <a:rPr lang="en-GB" altLang="sk-SK" sz="2000" dirty="0" err="1">
                <a:latin typeface="Arial Narrow" panose="020B0606020202030204" pitchFamily="34" charset="0"/>
              </a:rPr>
              <a:t>poľnohospodárskej</a:t>
            </a:r>
            <a:r>
              <a:rPr lang="sk-SK" altLang="sk-SK" sz="2000" dirty="0">
                <a:latin typeface="Arial Narrow" panose="020B0606020202030204" pitchFamily="34" charset="0"/>
              </a:rPr>
              <a:t> pôdy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do značnej miery sa vyťažené drevo vyváža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a naspäť sa dovážajú drevené výrobky s pridanou hodnotou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650"/>
            <a:ext cx="48291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8600" y="37338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Lesy v Rusku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14813"/>
            <a:ext cx="4343400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029200" y="3733800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/>
              <a:t>Intenzívne lesohospodárstvo, India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sz="4600">
                <a:latin typeface="Arial" panose="020B0604020202020204" pitchFamily="34" charset="0"/>
              </a:rPr>
              <a:t>Prehľad základných makroekonomických ukazovateľov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Poľnohospodárstvo</a:t>
            </a:r>
            <a:br>
              <a:rPr lang="sk-SK" altLang="sk-SK" sz="3200" b="1" i="1">
                <a:latin typeface="Arial" panose="020B0604020202020204" pitchFamily="34" charset="0"/>
              </a:rPr>
            </a:br>
            <a:r>
              <a:rPr lang="sk-SK" altLang="sk-SK" sz="3200" b="1" i="1">
                <a:latin typeface="Arial" panose="020B0604020202020204" pitchFamily="34" charset="0"/>
              </a:rPr>
              <a:t>					</a:t>
            </a:r>
            <a:r>
              <a:rPr lang="sk-SK" altLang="sk-SK" sz="2400" b="1" i="1">
                <a:latin typeface="Arial" panose="020B0604020202020204" pitchFamily="34" charset="0"/>
              </a:rPr>
              <a:t>rastlinná výroba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064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silná poľnohospodárska tradícia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najvýznamnejšie plodiny </a:t>
            </a:r>
            <a:r>
              <a:rPr lang="sk-SK" altLang="sk-SK" sz="2700" dirty="0">
                <a:solidFill>
                  <a:srgbClr val="996600"/>
                </a:solidFill>
                <a:latin typeface="Arial Narrow" panose="020B0606020202030204" pitchFamily="34" charset="0"/>
              </a:rPr>
              <a:t>ryža a obilie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vysoká produktivita (najmä pestovania ryže) umožňuje v mnohých regiónoch </a:t>
            </a:r>
            <a:r>
              <a:rPr lang="sk-SK" altLang="sk-SK" sz="2700" b="1" dirty="0">
                <a:latin typeface="Arial Narrow" panose="020B0606020202030204" pitchFamily="34" charset="0"/>
              </a:rPr>
              <a:t>extrémne vysokú hustotu zaľudnenia</a:t>
            </a:r>
            <a:r>
              <a:rPr lang="sk-SK" altLang="sk-SK" sz="2700" dirty="0">
                <a:latin typeface="Arial Narrow" panose="020B0606020202030204" pitchFamily="34" charset="0"/>
              </a:rPr>
              <a:t> (</a:t>
            </a:r>
            <a:r>
              <a:rPr lang="sk-SK" altLang="sk-SK" sz="2700" dirty="0" err="1">
                <a:latin typeface="Arial Narrow" panose="020B0606020202030204" pitchFamily="34" charset="0"/>
              </a:rPr>
              <a:t>Bangl</a:t>
            </a:r>
            <a:r>
              <a:rPr lang="sk-SK" altLang="sk-SK" sz="2700" dirty="0">
                <a:latin typeface="Arial Narrow" panose="020B0606020202030204" pitchFamily="34" charset="0"/>
              </a:rPr>
              <a:t>., Pakistan, </a:t>
            </a:r>
            <a:r>
              <a:rPr lang="en-GB" altLang="sk-SK" sz="2700" dirty="0">
                <a:latin typeface="Arial Narrow" panose="020B0606020202030204" pitchFamily="34" charset="0"/>
              </a:rPr>
              <a:t>JV</a:t>
            </a:r>
            <a:r>
              <a:rPr lang="sk-SK" altLang="sk-SK" sz="2700" dirty="0">
                <a:latin typeface="Arial Narrow" panose="020B0606020202030204" pitchFamily="34" charset="0"/>
              </a:rPr>
              <a:t> Číny, Kambodža, India, Vietnam)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700" dirty="0">
                <a:latin typeface="Arial Narrow" panose="020B0606020202030204" pitchFamily="34" charset="0"/>
              </a:rPr>
              <a:t>obzvlášť dôležité v teplých a vlhkých oblastiach Ázie, silný vplyv na reliéf (</a:t>
            </a:r>
            <a:r>
              <a:rPr lang="sk-SK" altLang="sk-SK" sz="2700" b="1" dirty="0">
                <a:latin typeface="Arial Narrow" panose="020B0606020202030204" pitchFamily="34" charset="0"/>
              </a:rPr>
              <a:t>terasovité polia</a:t>
            </a:r>
            <a:r>
              <a:rPr lang="sk-SK" altLang="sk-SK" sz="27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v suchých ale úrodných oblastiach </a:t>
            </a:r>
            <a:r>
              <a:rPr lang="sk-SK" altLang="sk-SK" sz="2600" dirty="0">
                <a:solidFill>
                  <a:srgbClr val="31599B"/>
                </a:solidFill>
                <a:latin typeface="Arial Narrow" panose="020B0606020202030204" pitchFamily="34" charset="0"/>
              </a:rPr>
              <a:t>umelé zavlažovanie</a:t>
            </a:r>
            <a:r>
              <a:rPr lang="sk-SK" altLang="sk-SK" sz="2600" dirty="0">
                <a:latin typeface="Arial Narrow" panose="020B0606020202030204" pitchFamily="34" charset="0"/>
              </a:rPr>
              <a:t> (</a:t>
            </a:r>
            <a:r>
              <a:rPr lang="en-GB" altLang="sk-SK" sz="2600" dirty="0" err="1">
                <a:latin typeface="Arial Narrow" panose="020B0606020202030204" pitchFamily="34" charset="0"/>
              </a:rPr>
              <a:t>bavlník</a:t>
            </a:r>
            <a:r>
              <a:rPr lang="en-GB" altLang="sk-SK" sz="2600" dirty="0">
                <a:latin typeface="Arial Narrow" panose="020B0606020202030204" pitchFamily="34" charset="0"/>
              </a:rPr>
              <a:t> – </a:t>
            </a:r>
            <a:r>
              <a:rPr lang="sk-SK" altLang="sk-SK" sz="2600" dirty="0" err="1">
                <a:latin typeface="Arial Narrow" panose="020B0606020202030204" pitchFamily="34" charset="0"/>
              </a:rPr>
              <a:t>Aral</a:t>
            </a:r>
            <a:r>
              <a:rPr lang="sk-SK" altLang="sk-SK" sz="26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napriek zákazu rozšírená produkcia </a:t>
            </a:r>
            <a:r>
              <a:rPr lang="sk-SK" altLang="sk-SK" sz="2600" dirty="0">
                <a:solidFill>
                  <a:srgbClr val="FF00FF"/>
                </a:solidFill>
                <a:latin typeface="Arial Narrow" panose="020B0606020202030204" pitchFamily="34" charset="0"/>
              </a:rPr>
              <a:t>ópia</a:t>
            </a:r>
            <a:r>
              <a:rPr lang="sk-SK" altLang="sk-SK" sz="2600" dirty="0">
                <a:latin typeface="Arial Narrow" panose="020B0606020202030204" pitchFamily="34" charset="0"/>
              </a:rPr>
              <a:t> (</a:t>
            </a:r>
            <a:r>
              <a:rPr lang="sk-SK" altLang="sk-SK" sz="2600" dirty="0" err="1">
                <a:latin typeface="Arial Narrow" panose="020B0606020202030204" pitchFamily="34" charset="0"/>
              </a:rPr>
              <a:t>Afg</a:t>
            </a:r>
            <a:r>
              <a:rPr lang="sk-SK" altLang="sk-SK" sz="2600" dirty="0">
                <a:latin typeface="Arial Narrow" panose="020B0606020202030204" pitchFamily="34" charset="0"/>
              </a:rPr>
              <a:t>.)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Distribúcia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pestovania</a:t>
            </a:r>
            <a:r>
              <a:rPr lang="en-GB" dirty="0"/>
              <a:t> </a:t>
            </a:r>
            <a:r>
              <a:rPr lang="en-GB" dirty="0" err="1"/>
              <a:t>ryže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erandibanneyake-rice.weebly.com/uploads/2/4/4/5/24456051/6812916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19199"/>
            <a:ext cx="9525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08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/>
          <a:lstStyle/>
          <a:p>
            <a:r>
              <a:rPr lang="en-GB" dirty="0" err="1"/>
              <a:t>Distribúcia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pestovania</a:t>
            </a:r>
            <a:r>
              <a:rPr lang="en-GB" dirty="0"/>
              <a:t> </a:t>
            </a:r>
            <a:r>
              <a:rPr lang="en-GB" dirty="0" err="1"/>
              <a:t>kukurice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://www.climatechange-foodsecurity.org/uploads/Maize_HighRe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95400"/>
            <a:ext cx="9525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1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Distribúcia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pestovania</a:t>
            </a:r>
            <a:r>
              <a:rPr lang="en-GB" dirty="0"/>
              <a:t> </a:t>
            </a:r>
            <a:r>
              <a:rPr lang="en-GB" dirty="0" err="1"/>
              <a:t>pšenice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s://www.washingtonpost.com/wp-apps/imrs.php?src=http://img.washingtonpost.com/blogs/worldviews/files/2013/08/what-map.jpg&amp;w=1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24169"/>
            <a:ext cx="9483235" cy="492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888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88988"/>
          </a:xfrm>
        </p:spPr>
        <p:txBody>
          <a:bodyPr/>
          <a:lstStyle/>
          <a:p>
            <a:pPr eaLnBrk="1" hangingPunct="1"/>
            <a:r>
              <a:rPr lang="sk-SK" altLang="sk-SK"/>
              <a:t>Najvýznamnejší producenti: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763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pšenica</a:t>
            </a:r>
            <a:r>
              <a:rPr lang="sk-SK" altLang="sk-SK" sz="2100" dirty="0">
                <a:latin typeface="Arial Narrow" panose="020B0606020202030204" pitchFamily="34" charset="0"/>
              </a:rPr>
              <a:t>: východná Čína, India, stepné oblasti Ruska, Turecko,</a:t>
            </a:r>
            <a:r>
              <a:rPr lang="en-GB" altLang="sk-SK" sz="2100" dirty="0">
                <a:latin typeface="Arial Narrow" panose="020B0606020202030204" pitchFamily="34" charset="0"/>
              </a:rPr>
              <a:t> </a:t>
            </a:r>
            <a:r>
              <a:rPr lang="en-GB" altLang="sk-SK" sz="2100" dirty="0" err="1">
                <a:latin typeface="Arial Narrow" panose="020B0606020202030204" pitchFamily="34" charset="0"/>
              </a:rPr>
              <a:t>Irak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Irán</a:t>
            </a:r>
            <a:r>
              <a:rPr lang="en-GB" altLang="sk-SK" sz="2100" dirty="0">
                <a:latin typeface="Arial Narrow" panose="020B0606020202030204" pitchFamily="34" charset="0"/>
              </a:rPr>
              <a:t>,</a:t>
            </a: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br>
              <a:rPr lang="en-GB" altLang="sk-SK" sz="2100" dirty="0">
                <a:latin typeface="Arial Narrow" panose="020B0606020202030204" pitchFamily="34" charset="0"/>
              </a:rPr>
            </a:br>
            <a:r>
              <a:rPr lang="en-GB" altLang="sk-SK" sz="2100" dirty="0">
                <a:latin typeface="Arial Narrow" panose="020B0606020202030204" pitchFamily="34" charset="0"/>
              </a:rPr>
              <a:t>               </a:t>
            </a:r>
            <a:r>
              <a:rPr lang="sk-SK" altLang="sk-SK" sz="2100" dirty="0">
                <a:latin typeface="Arial Narrow" panose="020B0606020202030204" pitchFamily="34" charset="0"/>
              </a:rPr>
              <a:t>severný Kazachstan, Pakistan</a:t>
            </a:r>
            <a:r>
              <a:rPr lang="en-GB" altLang="sk-SK" sz="2100" dirty="0">
                <a:latin typeface="Arial Narrow" panose="020B0606020202030204" pitchFamily="34" charset="0"/>
              </a:rPr>
              <a:t>,</a:t>
            </a:r>
            <a:endParaRPr lang="sk-SK" altLang="sk-SK" sz="21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ryža</a:t>
            </a:r>
            <a:r>
              <a:rPr lang="sk-SK" altLang="sk-SK" sz="2100" dirty="0">
                <a:latin typeface="Arial Narrow" panose="020B0606020202030204" pitchFamily="34" charset="0"/>
              </a:rPr>
              <a:t>: Čína, India, Indonézia, Bangladéš, Vietnam, Mjanmarsko, Thajsko, Japonsko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kukurica</a:t>
            </a:r>
            <a:r>
              <a:rPr lang="sk-SK" altLang="sk-SK" sz="2100" dirty="0">
                <a:latin typeface="Arial Narrow" panose="020B0606020202030204" pitchFamily="34" charset="0"/>
              </a:rPr>
              <a:t>: Čína</a:t>
            </a:r>
            <a:r>
              <a:rPr lang="en-GB" altLang="sk-SK" sz="2100" dirty="0">
                <a:latin typeface="Arial Narrow" panose="020B0606020202030204" pitchFamily="34" charset="0"/>
              </a:rPr>
              <a:t>, India, </a:t>
            </a:r>
            <a:r>
              <a:rPr lang="en-GB" altLang="sk-SK" sz="2100" dirty="0" err="1">
                <a:latin typeface="Arial Narrow" panose="020B0606020202030204" pitchFamily="34" charset="0"/>
              </a:rPr>
              <a:t>Indonézia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Turecko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Irak</a:t>
            </a:r>
            <a:r>
              <a:rPr lang="en-GB" altLang="sk-SK" sz="2100" dirty="0">
                <a:latin typeface="Arial Narrow" panose="020B0606020202030204" pitchFamily="34" charset="0"/>
              </a:rPr>
              <a:t>, </a:t>
            </a:r>
            <a:r>
              <a:rPr lang="en-GB" altLang="sk-SK" sz="2100" dirty="0" err="1">
                <a:latin typeface="Arial Narrow" panose="020B0606020202030204" pitchFamily="34" charset="0"/>
              </a:rPr>
              <a:t>Irán</a:t>
            </a:r>
            <a:endParaRPr lang="sk-SK" altLang="sk-SK" sz="21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bavlník</a:t>
            </a:r>
            <a:r>
              <a:rPr lang="sk-SK" altLang="sk-SK" sz="2100" dirty="0">
                <a:latin typeface="Arial Narrow" panose="020B0606020202030204" pitchFamily="34" charset="0"/>
              </a:rPr>
              <a:t>: Uzbekistan, Kazachstan, Čína, India, Pakistan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sója</a:t>
            </a:r>
            <a:r>
              <a:rPr lang="sk-SK" altLang="sk-SK" sz="2100" dirty="0">
                <a:latin typeface="Arial Narrow" panose="020B0606020202030204" pitchFamily="34" charset="0"/>
              </a:rPr>
              <a:t>: Čína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kokosová palma</a:t>
            </a:r>
            <a:r>
              <a:rPr lang="sk-SK" altLang="sk-SK" sz="2100" dirty="0">
                <a:latin typeface="Arial Narrow" panose="020B0606020202030204" pitchFamily="34" charset="0"/>
              </a:rPr>
              <a:t>: Indonézia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olejová palma</a:t>
            </a:r>
            <a:r>
              <a:rPr lang="sk-SK" altLang="sk-SK" sz="2100" dirty="0">
                <a:latin typeface="Arial Narrow" panose="020B0606020202030204" pitchFamily="34" charset="0"/>
              </a:rPr>
              <a:t>: Malajzia, Indonézia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zemiaky</a:t>
            </a:r>
            <a:r>
              <a:rPr lang="sk-SK" altLang="sk-SK" sz="2100" dirty="0">
                <a:latin typeface="Arial Narrow" panose="020B0606020202030204" pitchFamily="34" charset="0"/>
              </a:rPr>
              <a:t>: Čína, Rusko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cukrová repa</a:t>
            </a:r>
            <a:r>
              <a:rPr lang="sk-SK" altLang="sk-SK" sz="2100" dirty="0">
                <a:latin typeface="Arial Narrow" panose="020B0606020202030204" pitchFamily="34" charset="0"/>
              </a:rPr>
              <a:t>: Čína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cukrová trstina</a:t>
            </a:r>
            <a:r>
              <a:rPr lang="sk-SK" altLang="sk-SK" sz="2100" dirty="0">
                <a:latin typeface="Arial Narrow" panose="020B0606020202030204" pitchFamily="34" charset="0"/>
              </a:rPr>
              <a:t>: celá subtropická oblasť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čaj</a:t>
            </a:r>
            <a:r>
              <a:rPr lang="sk-SK" altLang="sk-SK" sz="2100" dirty="0">
                <a:latin typeface="Arial Narrow" panose="020B0606020202030204" pitchFamily="34" charset="0"/>
              </a:rPr>
              <a:t>: India, Čína, Srí Lanka</a:t>
            </a:r>
          </a:p>
          <a:p>
            <a:pPr eaLnBrk="1" hangingPunct="1">
              <a:lnSpc>
                <a:spcPct val="90000"/>
              </a:lnSpc>
              <a:spcBef>
                <a:spcPts val="1100"/>
              </a:spcBef>
            </a:pPr>
            <a:r>
              <a:rPr lang="sk-SK" altLang="sk-SK" sz="2100" b="1" dirty="0">
                <a:latin typeface="Arial Narrow" panose="020B0606020202030204" pitchFamily="34" charset="0"/>
              </a:rPr>
              <a:t>tabak</a:t>
            </a:r>
            <a:r>
              <a:rPr lang="sk-SK" altLang="sk-SK" sz="2100" dirty="0">
                <a:latin typeface="Arial Narrow" panose="020B0606020202030204" pitchFamily="34" charset="0"/>
              </a:rPr>
              <a:t>: Čína, India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876800" cy="401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3962400" y="2362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Ryžové polia v Thajsku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5105400" y="3886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...a Bangladéši</a:t>
            </a:r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9530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1752600" y="37338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... Japonsku...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Zavlažovanie v Strednej Ázii a </a:t>
            </a:r>
            <a:r>
              <a:rPr lang="sk-SK" altLang="sk-SK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vysýchanie</a:t>
            </a:r>
            <a:r>
              <a:rPr lang="sk-SK" altLang="sk-S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altLang="sk-SK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Aralu</a:t>
            </a:r>
            <a:endParaRPr lang="sk-SK" altLang="sk-SK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609600"/>
            <a:ext cx="6276975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649605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2800" b="1" i="1">
                <a:latin typeface="Arial" panose="020B0604020202020204" pitchFamily="34" charset="0"/>
              </a:rPr>
              <a:t>Štáty podľa podielu ornej pôdy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4038600" cy="4572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1. Bangladéš 	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60 %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7. India 		</a:t>
            </a:r>
            <a:r>
              <a:rPr lang="en-GB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50 %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23. Turecko 		30 %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i="1" dirty="0">
                <a:solidFill>
                  <a:srgbClr val="99FF66"/>
                </a:solidFill>
                <a:latin typeface="Arial Narrow" panose="020B0606020202030204" pitchFamily="34" charset="0"/>
              </a:rPr>
              <a:t>25. Pásmo Gazy	30 %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99FF66"/>
                </a:solidFill>
                <a:latin typeface="Arial Narrow" panose="020B0606020202030204" pitchFamily="34" charset="0"/>
              </a:rPr>
              <a:t>30. Thajsko		30 %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37. Sýria		25 %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38. Pakistan		25 %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39. Taiwan 		25 %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44. Severná Kórea	22 %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50. Azerbajdžan	</a:t>
            </a:r>
            <a:r>
              <a:rPr lang="en-GB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20 %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800600" y="955675"/>
            <a:ext cx="403860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177. Bhután 		2,3 %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182. Brunej 		2,1 %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184. </a:t>
            </a:r>
            <a:r>
              <a:rPr lang="sk-SK" altLang="sk-SK" sz="24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Saud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. Arábia	1,7 %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185. Katar		1,6 %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186. Singapur	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1,5 %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191. Kuvajt		0,8 %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192. SAE		0,8 %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193. Mongolsko	</a:t>
            </a:r>
            <a:r>
              <a:rPr lang="en-GB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0,8 %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202. Omán		0,1 %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/>
              <a:t>24. Slovensko: 29 %;      77. Čína: 15 %;      101. Indonézia: 11 %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Podiel</a:t>
            </a:r>
            <a:r>
              <a:rPr lang="en-GB" dirty="0"/>
              <a:t> </a:t>
            </a:r>
            <a:r>
              <a:rPr lang="en-GB" dirty="0" err="1"/>
              <a:t>ornej</a:t>
            </a:r>
            <a:r>
              <a:rPr lang="en-GB" dirty="0"/>
              <a:t> </a:t>
            </a:r>
            <a:r>
              <a:rPr lang="en-GB" dirty="0" err="1"/>
              <a:t>pôdy</a:t>
            </a:r>
            <a:r>
              <a:rPr lang="en-GB" dirty="0"/>
              <a:t> z </a:t>
            </a:r>
            <a:r>
              <a:rPr lang="en-GB" dirty="0" err="1"/>
              <a:t>celkovej</a:t>
            </a:r>
            <a:r>
              <a:rPr lang="en-GB" dirty="0"/>
              <a:t> </a:t>
            </a:r>
            <a:r>
              <a:rPr lang="en-GB" dirty="0" err="1"/>
              <a:t>plochy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www.nestle.com/asset-library/publishingimages/csv/rural_development/diagram-croplands-high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578"/>
            <a:ext cx="9223194" cy="46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79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Poľnohospodárstvo</a:t>
            </a:r>
            <a:br>
              <a:rPr lang="sk-SK" altLang="sk-SK" sz="3200" b="1" i="1">
                <a:latin typeface="Arial" panose="020B0604020202020204" pitchFamily="34" charset="0"/>
              </a:rPr>
            </a:br>
            <a:r>
              <a:rPr lang="sk-SK" altLang="sk-SK" sz="3200" b="1" i="1">
                <a:latin typeface="Arial" panose="020B0604020202020204" pitchFamily="34" charset="0"/>
              </a:rPr>
              <a:t>					</a:t>
            </a:r>
            <a:r>
              <a:rPr lang="sk-SK" altLang="sk-SK" sz="2400" b="1" i="1">
                <a:latin typeface="Arial" panose="020B0604020202020204" pitchFamily="34" charset="0"/>
              </a:rPr>
              <a:t>živočíšna výroba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458200" cy="4683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Živočíšnu výrobu v Ázii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okrem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prírodných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predpokladov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výrazne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determinuje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aj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religiozita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HD: India</a:t>
            </a:r>
            <a:r>
              <a:rPr lang="en-GB" altLang="sk-SK" dirty="0">
                <a:latin typeface="Arial Narrow" panose="020B0606020202030204" pitchFamily="34" charset="0"/>
              </a:rPr>
              <a:t>*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Ošípané: Čína </a:t>
            </a:r>
            <a:r>
              <a:rPr lang="sk-SK" altLang="sk-SK" sz="2000" dirty="0">
                <a:latin typeface="Arial Narrow" panose="020B0606020202030204" pitchFamily="34" charset="0"/>
              </a:rPr>
              <a:t>(cca 40 %)</a:t>
            </a:r>
            <a:r>
              <a:rPr lang="sk-SK" altLang="sk-SK" dirty="0">
                <a:latin typeface="Arial Narrow" panose="020B0606020202030204" pitchFamily="34" charset="0"/>
              </a:rPr>
              <a:t>, Rusko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Kone: Stredná Ázia, Mongolsko, Arabský polostrov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Ťavy: púštne oblasti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Hydina: Čína, Rusko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Rybolov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b="1" dirty="0">
                <a:latin typeface="Arial Narrow" panose="020B0606020202030204" pitchFamily="34" charset="0"/>
              </a:rPr>
              <a:t>Morský: Japonsko, Rusko Čína, Indonézia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b="1" dirty="0">
                <a:latin typeface="Arial Narrow" panose="020B0606020202030204" pitchFamily="34" charset="0"/>
              </a:rPr>
              <a:t>Sladkovodný: Čína, Indonézia, India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865187"/>
          </a:xfrm>
        </p:spPr>
        <p:txBody>
          <a:bodyPr/>
          <a:lstStyle/>
          <a:p>
            <a:pPr eaLnBrk="1" hangingPunct="1"/>
            <a:r>
              <a:rPr lang="sk-SK" altLang="sk-SK" sz="3500" dirty="0"/>
              <a:t>makroekonomické ukazovatele za celý svetadiel</a:t>
            </a:r>
            <a:br>
              <a:rPr lang="sk-SK" altLang="sk-SK" sz="3800" dirty="0"/>
            </a:br>
            <a:r>
              <a:rPr lang="sk-SK" altLang="sk-SK" sz="3800" dirty="0"/>
              <a:t>				</a:t>
            </a:r>
            <a:r>
              <a:rPr lang="en-GB" altLang="sk-SK" sz="3800" dirty="0"/>
              <a:t>	</a:t>
            </a:r>
            <a:r>
              <a:rPr lang="sk-SK" altLang="sk-SK" sz="2500" i="1" dirty="0"/>
              <a:t>odhady MMF</a:t>
            </a:r>
            <a:r>
              <a:rPr lang="en-GB" altLang="sk-SK" sz="2500" i="1" dirty="0"/>
              <a:t> </a:t>
            </a:r>
            <a:r>
              <a:rPr lang="sk-SK" altLang="sk-SK" sz="2500" i="1" dirty="0"/>
              <a:t>za 201</a:t>
            </a:r>
            <a:r>
              <a:rPr lang="en-GB" altLang="sk-SK" sz="2500" i="1" dirty="0"/>
              <a:t>4 – 2016</a:t>
            </a:r>
            <a:endParaRPr lang="sk-SK" altLang="sk-SK" sz="2500" i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362200"/>
            <a:ext cx="8839200" cy="37687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HDP nominálny		</a:t>
            </a:r>
            <a:r>
              <a:rPr lang="en-GB" altLang="sk-SK" dirty="0">
                <a:latin typeface="Arial Narrow" panose="020B0606020202030204" pitchFamily="34" charset="0"/>
              </a:rPr>
              <a:t>25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>
                <a:latin typeface="Arial Narrow" panose="020B0606020202030204" pitchFamily="34" charset="0"/>
              </a:rPr>
              <a:t>000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mld</a:t>
            </a:r>
            <a:r>
              <a:rPr lang="sk-SK" altLang="sk-SK" dirty="0">
                <a:latin typeface="Arial Narrow" panose="020B0606020202030204" pitchFamily="34" charset="0"/>
              </a:rPr>
              <a:t> USD</a:t>
            </a:r>
            <a:r>
              <a:rPr lang="en-GB" altLang="sk-SK" dirty="0">
                <a:latin typeface="Arial Narrow" panose="020B0606020202030204" pitchFamily="34" charset="0"/>
              </a:rPr>
              <a:t> 	</a:t>
            </a:r>
            <a:r>
              <a:rPr lang="en-GB" altLang="sk-SK" sz="2000" dirty="0">
                <a:latin typeface="Arial Narrow" panose="020B0606020202030204" pitchFamily="34" charset="0"/>
              </a:rPr>
              <a:t>(1)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/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HDP </a:t>
            </a:r>
            <a:r>
              <a:rPr lang="sk-SK" altLang="sk-SK" dirty="0" err="1">
                <a:latin typeface="Arial Narrow" panose="020B0606020202030204" pitchFamily="34" charset="0"/>
              </a:rPr>
              <a:t>nom</a:t>
            </a:r>
            <a:r>
              <a:rPr lang="sk-SK" altLang="sk-SK" dirty="0">
                <a:latin typeface="Arial Narrow" panose="020B0606020202030204" pitchFamily="34" charset="0"/>
              </a:rPr>
              <a:t>. per </a:t>
            </a:r>
            <a:r>
              <a:rPr lang="sk-SK" altLang="sk-SK" dirty="0" err="1">
                <a:latin typeface="Arial Narrow" panose="020B0606020202030204" pitchFamily="34" charset="0"/>
              </a:rPr>
              <a:t>capita</a:t>
            </a:r>
            <a:r>
              <a:rPr lang="sk-SK" altLang="sk-SK" dirty="0">
                <a:latin typeface="Arial Narrow" panose="020B0606020202030204" pitchFamily="34" charset="0"/>
              </a:rPr>
              <a:t>	  </a:t>
            </a:r>
            <a:r>
              <a:rPr lang="en-GB" altLang="sk-SK" dirty="0">
                <a:latin typeface="Arial Narrow" panose="020B0606020202030204" pitchFamily="34" charset="0"/>
              </a:rPr>
              <a:t>6 000</a:t>
            </a:r>
            <a:r>
              <a:rPr lang="sk-SK" altLang="sk-SK" dirty="0">
                <a:latin typeface="Arial Narrow" panose="020B0606020202030204" pitchFamily="34" charset="0"/>
              </a:rPr>
              <a:t> USD</a:t>
            </a:r>
            <a:r>
              <a:rPr lang="en-GB" altLang="sk-SK" dirty="0">
                <a:latin typeface="Arial Narrow" panose="020B0606020202030204" pitchFamily="34" charset="0"/>
              </a:rPr>
              <a:t> 	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(5)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0" eaLnBrk="1" hangingPunct="1">
              <a:buClr>
                <a:srgbClr val="CC3300"/>
              </a:buClr>
            </a:pPr>
            <a:r>
              <a:rPr lang="sk-SK" altLang="sk-SK" dirty="0">
                <a:latin typeface="Arial Narrow" panose="020B0606020202030204" pitchFamily="34" charset="0"/>
              </a:rPr>
              <a:t>HDP v PKS per </a:t>
            </a:r>
            <a:r>
              <a:rPr lang="sk-SK" altLang="sk-SK" dirty="0" err="1">
                <a:latin typeface="Arial Narrow" panose="020B0606020202030204" pitchFamily="34" charset="0"/>
              </a:rPr>
              <a:t>capita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dirty="0">
                <a:latin typeface="Arial Narrow" panose="020B0606020202030204" pitchFamily="34" charset="0"/>
              </a:rPr>
              <a:t>11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dirty="0">
                <a:latin typeface="Arial Narrow" panose="020B0606020202030204" pitchFamily="34" charset="0"/>
              </a:rPr>
              <a:t>500</a:t>
            </a:r>
            <a:r>
              <a:rPr lang="sk-SK" altLang="sk-SK" dirty="0">
                <a:latin typeface="Arial Narrow" panose="020B0606020202030204" pitchFamily="34" charset="0"/>
              </a:rPr>
              <a:t> USD</a:t>
            </a:r>
            <a:r>
              <a:rPr lang="en-GB" altLang="sk-SK" dirty="0">
                <a:solidFill>
                  <a:srgbClr val="FFFFFF"/>
                </a:solidFill>
                <a:latin typeface="Arial Narrow" panose="020B0606020202030204" pitchFamily="34" charset="0"/>
              </a:rPr>
              <a:t>	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(5)</a:t>
            </a:r>
            <a:endParaRPr lang="sk-SK" altLang="sk-SK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rast HDP v PKS </a:t>
            </a:r>
            <a:r>
              <a:rPr lang="sk-SK" altLang="sk-SK" dirty="0" err="1">
                <a:latin typeface="Arial Narrow" panose="020B0606020202030204" pitchFamily="34" charset="0"/>
              </a:rPr>
              <a:t>p.c</a:t>
            </a:r>
            <a:r>
              <a:rPr lang="sk-SK" altLang="sk-SK" dirty="0">
                <a:latin typeface="Arial Narrow" panose="020B0606020202030204" pitchFamily="34" charset="0"/>
              </a:rPr>
              <a:t>.	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cca</a:t>
            </a:r>
            <a:r>
              <a:rPr lang="en-GB" altLang="sk-SK" dirty="0">
                <a:latin typeface="Arial Narrow" panose="020B0606020202030204" pitchFamily="34" charset="0"/>
              </a:rPr>
              <a:t> 5</a:t>
            </a:r>
            <a:r>
              <a:rPr lang="sk-SK" altLang="sk-SK" dirty="0">
                <a:latin typeface="Arial Narrow" panose="020B0606020202030204" pitchFamily="34" charset="0"/>
              </a:rPr>
              <a:t> % </a:t>
            </a:r>
            <a:r>
              <a:rPr lang="en-GB" altLang="sk-SK" dirty="0">
                <a:latin typeface="Arial Narrow" panose="020B0606020202030204" pitchFamily="34" charset="0"/>
              </a:rPr>
              <a:t>		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(1)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52400" y="64770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zdroje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World Bank 2016</a:t>
            </a:r>
            <a:r>
              <a:rPr lang="en-GB" dirty="0"/>
              <a:t> a </a:t>
            </a:r>
            <a:r>
              <a:rPr lang="en-GB" dirty="0">
                <a:hlinkClick r:id="rId4"/>
              </a:rPr>
              <a:t>International Monetary Fund 2015</a:t>
            </a:r>
            <a:r>
              <a:rPr lang="en-GB" dirty="0"/>
              <a:t> a </a:t>
            </a:r>
            <a:r>
              <a:rPr lang="en-GB" dirty="0">
                <a:hlinkClick r:id="rId5"/>
              </a:rPr>
              <a:t>WEJ 2016</a:t>
            </a:r>
            <a:endParaRPr lang="en-GB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4269" y="6324600"/>
            <a:ext cx="8229600" cy="235105"/>
          </a:xfrm>
        </p:spPr>
        <p:txBody>
          <a:bodyPr/>
          <a:lstStyle/>
          <a:p>
            <a:r>
              <a:rPr lang="sk-SK" sz="2000" dirty="0">
                <a:hlinkClick r:id="rId2"/>
              </a:rPr>
              <a:t>interaktívna mapa</a:t>
            </a:r>
            <a:endParaRPr lang="en-US" sz="2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77813"/>
            <a:ext cx="7379677" cy="56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19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4269" y="6324600"/>
            <a:ext cx="8229600" cy="235105"/>
          </a:xfrm>
        </p:spPr>
        <p:txBody>
          <a:bodyPr/>
          <a:lstStyle/>
          <a:p>
            <a:r>
              <a:rPr lang="sk-SK" sz="2000" dirty="0">
                <a:hlinkClick r:id="rId2"/>
              </a:rPr>
              <a:t>interaktívna mapa</a:t>
            </a:r>
            <a:endParaRPr lang="en-US" sz="20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69" y="381000"/>
            <a:ext cx="8468287" cy="54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36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sk-SK" altLang="sk-SK" b="1"/>
              <a:t>Priemysel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bohaté zdroje nerastných surovín, zväčša sa vyvážajú</a:t>
            </a:r>
          </a:p>
          <a:p>
            <a:pPr lvl="2" eaLnBrk="1" hangingPunct="1">
              <a:spcBef>
                <a:spcPct val="40000"/>
              </a:spcBef>
            </a:pPr>
            <a:endParaRPr lang="en-GB" altLang="sk-SK" sz="5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tradične silné odvetvia: 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40000"/>
              </a:spcBef>
            </a:pPr>
            <a:r>
              <a:rPr lang="sk-SK" altLang="sk-SK" b="1" dirty="0">
                <a:solidFill>
                  <a:schemeClr val="accent2"/>
                </a:solidFill>
                <a:latin typeface="Arial Narrow" panose="020B0606020202030204" pitchFamily="34" charset="0"/>
              </a:rPr>
              <a:t>textilná výroba</a:t>
            </a:r>
            <a:r>
              <a:rPr lang="sk-SK" altLang="sk-SK" dirty="0">
                <a:latin typeface="Arial Narrow" panose="020B0606020202030204" pitchFamily="34" charset="0"/>
              </a:rPr>
              <a:t> (lacná pracovná sila, lacná doprava)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40000"/>
              </a:spcBef>
            </a:pPr>
            <a:r>
              <a:rPr lang="sk-SK" altLang="sk-SK" b="1" dirty="0">
                <a:solidFill>
                  <a:schemeClr val="accent2"/>
                </a:solidFill>
                <a:latin typeface="Arial Narrow" panose="020B0606020202030204" pitchFamily="34" charset="0"/>
              </a:rPr>
              <a:t>potravinárska výroba</a:t>
            </a:r>
            <a:r>
              <a:rPr lang="sk-SK" altLang="sk-SK" b="1" dirty="0">
                <a:latin typeface="Arial Narrow" panose="020B0606020202030204" pitchFamily="34" charset="0"/>
              </a:rPr>
              <a:t> </a:t>
            </a:r>
            <a:r>
              <a:rPr lang="sk-SK" altLang="sk-SK" dirty="0">
                <a:latin typeface="Arial Narrow" panose="020B0606020202030204" pitchFamily="34" charset="0"/>
              </a:rPr>
              <a:t>(lacná pracovná sila, intenzívna poľnohospodárska produkcia)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40000"/>
              </a:spcBef>
            </a:pPr>
            <a:r>
              <a:rPr lang="sk-SK" altLang="sk-SK" b="1" dirty="0">
                <a:solidFill>
                  <a:schemeClr val="accent2"/>
                </a:solidFill>
                <a:latin typeface="Arial Narrow" panose="020B0606020202030204" pitchFamily="34" charset="0"/>
              </a:rPr>
              <a:t>strojárska výroba</a:t>
            </a:r>
            <a:r>
              <a:rPr lang="sk-SK" altLang="sk-SK" dirty="0">
                <a:latin typeface="Arial Narrow" panose="020B0606020202030204" pitchFamily="34" charset="0"/>
              </a:rPr>
              <a:t> (moderné technológie, vzdelanosť a pracovitosť; alebo pracovitosť a lacná pracovná sila)</a:t>
            </a:r>
          </a:p>
          <a:p>
            <a:pPr lvl="6">
              <a:spcBef>
                <a:spcPct val="40000"/>
              </a:spcBef>
            </a:pPr>
            <a:endParaRPr lang="en-GB" altLang="sk-SK" sz="5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priame zahraničné investície z Ameriky a Európy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300"/>
              </a:spcBef>
            </a:pPr>
            <a:r>
              <a:rPr lang="en-GB" altLang="sk-SK" dirty="0">
                <a:latin typeface="Arial Narrow" panose="020B0606020202030204" pitchFamily="34" charset="0"/>
              </a:rPr>
              <a:t>ale </a:t>
            </a:r>
            <a:r>
              <a:rPr lang="en-GB" altLang="sk-SK" dirty="0" err="1">
                <a:latin typeface="Arial Narrow" panose="020B0606020202030204" pitchFamily="34" charset="0"/>
              </a:rPr>
              <a:t>aj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medzi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ázijskými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krajinami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8"/>
          </a:xfrm>
        </p:spPr>
        <p:txBody>
          <a:bodyPr/>
          <a:lstStyle/>
          <a:p>
            <a:pPr eaLnBrk="1" hangingPunct="1"/>
            <a:r>
              <a:rPr lang="sk-SK" altLang="sk-SK" b="1"/>
              <a:t>textilná výroba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064125"/>
          </a:xfrm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jeden z najväčších zamestnávateľov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výroba s veľmi nízkou pridanou hodnotou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väčšina svetovej produkcie pochádza z J a JV Ázie, najmä:</a:t>
            </a:r>
          </a:p>
          <a:p>
            <a:pPr lvl="1" eaLnBrk="1" hangingPunct="1"/>
            <a:r>
              <a:rPr lang="sk-SK" altLang="sk-SK" sz="2300" dirty="0">
                <a:latin typeface="Arial Narrow" panose="020B0606020202030204" pitchFamily="34" charset="0"/>
              </a:rPr>
              <a:t>Vietnam, Čína, India, Pakistan, Thajsko, Bangladéš, Indonézia</a:t>
            </a:r>
            <a:endParaRPr lang="en-GB" altLang="sk-SK" sz="23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300" dirty="0" err="1">
                <a:latin typeface="Arial Narrow" panose="020B0606020202030204" pitchFamily="34" charset="0"/>
              </a:rPr>
              <a:t>Turecko</a:t>
            </a:r>
            <a:r>
              <a:rPr lang="en-GB" altLang="sk-SK" sz="2300" dirty="0">
                <a:latin typeface="Arial Narrow" panose="020B0606020202030204" pitchFamily="34" charset="0"/>
              </a:rPr>
              <a:t>, </a:t>
            </a:r>
            <a:r>
              <a:rPr lang="en-GB" altLang="sk-SK" sz="2300" dirty="0" err="1">
                <a:latin typeface="Arial Narrow" panose="020B0606020202030204" pitchFamily="34" charset="0"/>
              </a:rPr>
              <a:t>Irán</a:t>
            </a:r>
            <a:endParaRPr lang="sk-SK" altLang="sk-SK" sz="2300" dirty="0">
              <a:latin typeface="Arial Narrow" panose="020B0606020202030204" pitchFamily="34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6563"/>
            <a:ext cx="5486400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486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sk-SK" altLang="sk-SK" b="1"/>
              <a:t>strojárska výroba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najvýznamnejší výrobcovia: Čína, Taiwan, Japonsko, Južná Kórea a Singapur</a:t>
            </a:r>
          </a:p>
          <a:p>
            <a:pPr eaLnBrk="1" hangingPunct="1">
              <a:spcBef>
                <a:spcPts val="1800"/>
              </a:spcBef>
            </a:pPr>
            <a:r>
              <a:rPr lang="sk-SK" altLang="sk-SK" sz="2600" dirty="0">
                <a:latin typeface="Arial Narrow" panose="020B0606020202030204" pitchFamily="34" charset="0"/>
              </a:rPr>
              <a:t>výroba lacných výrobkov s nízkou pridanou hodnotou: Čína, Pakistan, India, Bangladéš, Vietnam, Thajsko...</a:t>
            </a:r>
          </a:p>
          <a:p>
            <a:pPr eaLnBrk="1" hangingPunct="1">
              <a:spcBef>
                <a:spcPts val="1800"/>
              </a:spcBef>
            </a:pPr>
            <a:r>
              <a:rPr lang="sk-SK" altLang="sk-SK" sz="2600" dirty="0" err="1">
                <a:latin typeface="Arial Narrow" panose="020B0606020202030204" pitchFamily="34" charset="0"/>
              </a:rPr>
              <a:t>high-tech</a:t>
            </a:r>
            <a:r>
              <a:rPr lang="sk-SK" altLang="sk-SK" sz="2600" dirty="0">
                <a:latin typeface="Arial Narrow" panose="020B0606020202030204" pitchFamily="34" charset="0"/>
              </a:rPr>
              <a:t> (počítače, hracie konzoly, mobilné telefóny, autá)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Japonsko: Sony, Toyota, Toshiba, Honda, Panasonic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Južná Kórea: Samsung, LG, </a:t>
            </a:r>
            <a:r>
              <a:rPr lang="sk-SK" altLang="sk-SK" sz="2200" dirty="0" err="1">
                <a:latin typeface="Arial Narrow" panose="020B0606020202030204" pitchFamily="34" charset="0"/>
              </a:rPr>
              <a:t>Hyunday</a:t>
            </a:r>
            <a:r>
              <a:rPr lang="sk-SK" altLang="sk-SK" sz="2200" dirty="0">
                <a:latin typeface="Arial Narrow" panose="020B0606020202030204" pitchFamily="34" charset="0"/>
              </a:rPr>
              <a:t>, Kia, </a:t>
            </a:r>
            <a:r>
              <a:rPr lang="sk-SK" altLang="sk-SK" sz="2200" dirty="0" err="1">
                <a:latin typeface="Arial Narrow" panose="020B0606020202030204" pitchFamily="34" charset="0"/>
              </a:rPr>
              <a:t>Ssangyong</a:t>
            </a:r>
            <a:endParaRPr lang="en-GB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1800"/>
              </a:spcBef>
            </a:pPr>
            <a:r>
              <a:rPr lang="en-GB" altLang="sk-SK" sz="2200" dirty="0">
                <a:latin typeface="Arial Narrow" panose="020B0606020202030204" pitchFamily="34" charset="0"/>
              </a:rPr>
              <a:t>Taiwan</a:t>
            </a:r>
            <a:r>
              <a:rPr lang="sk-SK" altLang="sk-SK" sz="2200" dirty="0">
                <a:latin typeface="Arial Narrow" panose="020B0606020202030204" pitchFamily="34" charset="0"/>
              </a:rPr>
              <a:t> (Čínska republika)</a:t>
            </a:r>
            <a:r>
              <a:rPr lang="en-GB" altLang="sk-SK" sz="2200" dirty="0">
                <a:latin typeface="Arial Narrow" panose="020B0606020202030204" pitchFamily="34" charset="0"/>
              </a:rPr>
              <a:t>: Foxconn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200">
                <a:latin typeface="Arial Narrow" panose="020B0606020202030204" pitchFamily="34" charset="0"/>
              </a:rPr>
              <a:t>Čínska ľudová republika: ?</a:t>
            </a:r>
          </a:p>
          <a:p>
            <a:pPr lvl="1" eaLnBrk="1" hangingPunct="1">
              <a:spcBef>
                <a:spcPts val="1800"/>
              </a:spcBef>
            </a:pPr>
            <a:endParaRPr lang="sk-SK" altLang="sk-SK" sz="2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3815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667000" y="3048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Centrála LG, Soul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819400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676650"/>
            <a:ext cx="4762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914400"/>
            <a:ext cx="4000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</a:rPr>
              <a:t>doprava: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všetky druhy dopravy: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automobilová: Japonsko, J. Kórea – vynikajúca cestná sieť, dobrý vozový park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železničná: </a:t>
            </a:r>
            <a:r>
              <a:rPr lang="sk-SK" altLang="sk-SK" sz="2400" dirty="0" err="1">
                <a:latin typeface="Arial Narrow" panose="020B0606020202030204" pitchFamily="34" charset="0"/>
              </a:rPr>
              <a:t>transsibírska</a:t>
            </a:r>
            <a:r>
              <a:rPr lang="sk-SK" altLang="sk-SK" sz="2400" dirty="0">
                <a:latin typeface="Arial Narrow" panose="020B0606020202030204" pitchFamily="34" charset="0"/>
              </a:rPr>
              <a:t> magistrála, </a:t>
            </a:r>
            <a:r>
              <a:rPr lang="sk-SK" altLang="sk-SK" sz="2400" dirty="0" err="1">
                <a:latin typeface="Arial Narrow" panose="020B0606020202030204" pitchFamily="34" charset="0"/>
              </a:rPr>
              <a:t>rýchlotrate</a:t>
            </a:r>
            <a:r>
              <a:rPr lang="sk-SK" altLang="sk-SK" sz="2400" dirty="0">
                <a:latin typeface="Arial Narrow" panose="020B0606020202030204" pitchFamily="34" charset="0"/>
              </a:rPr>
              <a:t> v Číne, Japonsku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letecká: najrýchlejšie rastúci trh (</a:t>
            </a:r>
            <a:r>
              <a:rPr lang="sk-SK" altLang="sk-SK" sz="2400" dirty="0">
                <a:latin typeface="Arial Narrow" panose="020B0606020202030204" pitchFamily="34" charset="0"/>
                <a:hlinkClick r:id="rId3"/>
              </a:rPr>
              <a:t>letiská 201</a:t>
            </a:r>
            <a:r>
              <a:rPr lang="en-GB" altLang="sk-SK" sz="2400" dirty="0">
                <a:latin typeface="Arial Narrow" panose="020B0606020202030204" pitchFamily="34" charset="0"/>
                <a:hlinkClick r:id="rId3"/>
              </a:rPr>
              <a:t>8</a:t>
            </a:r>
            <a:r>
              <a:rPr lang="sk-SK" altLang="sk-SK" sz="2400" dirty="0">
                <a:latin typeface="Arial Narrow" panose="020B0606020202030204" pitchFamily="34" charset="0"/>
              </a:rPr>
              <a:t>), až </a:t>
            </a:r>
            <a:r>
              <a:rPr lang="sk-SK" altLang="sk-SK" sz="2400" dirty="0">
                <a:latin typeface="Arial Narrow" panose="020B0606020202030204" pitchFamily="34" charset="0"/>
                <a:hlinkClick r:id="rId4"/>
              </a:rPr>
              <a:t>do </a:t>
            </a:r>
            <a:r>
              <a:rPr lang="sk-SK" altLang="sk-SK" sz="2400" dirty="0" err="1">
                <a:latin typeface="Arial Narrow" panose="020B0606020202030204" pitchFamily="34" charset="0"/>
                <a:hlinkClick r:id="rId4"/>
              </a:rPr>
              <a:t>Covidu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2. Peking		</a:t>
            </a:r>
            <a:r>
              <a:rPr lang="en-GB" altLang="sk-SK" sz="2000" dirty="0">
                <a:latin typeface="Arial Narrow" panose="020B0606020202030204" pitchFamily="34" charset="0"/>
              </a:rPr>
              <a:t>              100</a:t>
            </a:r>
            <a:r>
              <a:rPr lang="sk-SK" altLang="sk-SK" sz="2000" dirty="0">
                <a:latin typeface="Arial Narrow" panose="020B0606020202030204" pitchFamily="34" charset="0"/>
              </a:rPr>
              <a:t> mil. pasažierov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3</a:t>
            </a:r>
            <a:r>
              <a:rPr lang="sk-SK" altLang="sk-SK" sz="2000" dirty="0">
                <a:latin typeface="Arial Narrow" panose="020B0606020202030204" pitchFamily="34" charset="0"/>
              </a:rPr>
              <a:t>. Dubaj			</a:t>
            </a:r>
            <a:r>
              <a:rPr lang="en-GB" altLang="sk-SK" sz="2000" dirty="0">
                <a:latin typeface="Arial Narrow" panose="020B0606020202030204" pitchFamily="34" charset="0"/>
              </a:rPr>
              <a:t>90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5</a:t>
            </a:r>
            <a:r>
              <a:rPr lang="sk-SK" altLang="sk-SK" sz="2000" dirty="0">
                <a:latin typeface="Arial Narrow" panose="020B0606020202030204" pitchFamily="34" charset="0"/>
              </a:rPr>
              <a:t>. Tokio 			</a:t>
            </a:r>
            <a:r>
              <a:rPr lang="en-GB" altLang="sk-SK" sz="2000" dirty="0">
                <a:latin typeface="Arial Narrow" panose="020B0606020202030204" pitchFamily="34" charset="0"/>
              </a:rPr>
              <a:t>90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8</a:t>
            </a:r>
            <a:r>
              <a:rPr lang="sk-SK" altLang="sk-SK" sz="2000" dirty="0">
                <a:latin typeface="Arial Narrow" panose="020B0606020202030204" pitchFamily="34" charset="0"/>
              </a:rPr>
              <a:t>. Hongkong		</a:t>
            </a:r>
            <a:r>
              <a:rPr lang="en-GB" altLang="sk-SK" sz="2000" dirty="0">
                <a:latin typeface="Arial Narrow" panose="020B0606020202030204" pitchFamily="34" charset="0"/>
              </a:rPr>
              <a:t>75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9</a:t>
            </a:r>
            <a:r>
              <a:rPr lang="sk-SK" altLang="sk-SK" sz="2000" dirty="0">
                <a:latin typeface="Arial Narrow" panose="020B0606020202030204" pitchFamily="34" charset="0"/>
              </a:rPr>
              <a:t>. </a:t>
            </a:r>
            <a:r>
              <a:rPr lang="en-GB" altLang="sk-SK" sz="2000" dirty="0" err="1">
                <a:latin typeface="Arial Narrow" panose="020B0606020202030204" pitchFamily="34" charset="0"/>
              </a:rPr>
              <a:t>Šanghaj</a:t>
            </a:r>
            <a:r>
              <a:rPr lang="en-GB" altLang="sk-SK" sz="2000" dirty="0">
                <a:latin typeface="Arial Narrow" panose="020B0606020202030204" pitchFamily="34" charset="0"/>
              </a:rPr>
              <a:t>			75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12. </a:t>
            </a:r>
            <a:r>
              <a:rPr lang="en-GB" altLang="sk-SK" sz="2000" dirty="0" err="1">
                <a:latin typeface="Arial Narrow" panose="020B0606020202030204" pitchFamily="34" charset="0"/>
              </a:rPr>
              <a:t>Nai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Dilli</a:t>
            </a:r>
            <a:r>
              <a:rPr lang="en-GB" altLang="sk-SK" sz="2000" dirty="0">
                <a:latin typeface="Arial Narrow" panose="020B0606020202030204" pitchFamily="34" charset="0"/>
              </a:rPr>
              <a:t> 			70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13. Kanton			70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16. </a:t>
            </a:r>
            <a:r>
              <a:rPr lang="en-GB" altLang="sk-SK" sz="2000" dirty="0" err="1">
                <a:latin typeface="Arial Narrow" panose="020B0606020202030204" pitchFamily="34" charset="0"/>
              </a:rPr>
              <a:t>Inčchon</a:t>
            </a:r>
            <a:r>
              <a:rPr lang="en-GB" altLang="sk-SK" sz="2000" dirty="0">
                <a:latin typeface="Arial Narrow" panose="020B0606020202030204" pitchFamily="34" charset="0"/>
              </a:rPr>
              <a:t> (Soul)		70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</a:t>
            </a:r>
            <a:r>
              <a:rPr lang="en-GB" altLang="sk-SK" sz="2000" dirty="0">
                <a:latin typeface="Arial Narrow" panose="020B0606020202030204" pitchFamily="34" charset="0"/>
              </a:rPr>
              <a:t>7</a:t>
            </a:r>
            <a:r>
              <a:rPr lang="sk-SK" altLang="sk-SK" sz="2000" dirty="0">
                <a:latin typeface="Arial Narrow" panose="020B0606020202030204" pitchFamily="34" charset="0"/>
              </a:rPr>
              <a:t>. </a:t>
            </a:r>
            <a:r>
              <a:rPr lang="en-GB" altLang="sk-SK" sz="2000" dirty="0" err="1">
                <a:latin typeface="Arial Narrow" panose="020B0606020202030204" pitchFamily="34" charset="0"/>
              </a:rPr>
              <a:t>Istambul</a:t>
            </a:r>
            <a:r>
              <a:rPr lang="en-GB" altLang="sk-SK" sz="2000" dirty="0">
                <a:latin typeface="Arial Narrow" panose="020B0606020202030204" pitchFamily="34" charset="0"/>
              </a:rPr>
              <a:t>			70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sk-SK" sz="2000" dirty="0">
                <a:latin typeface="Arial Narrow" panose="020B0606020202030204" pitchFamily="34" charset="0"/>
              </a:rPr>
              <a:t>18. </a:t>
            </a:r>
            <a:r>
              <a:rPr lang="en-GB" altLang="sk-SK" sz="2000" dirty="0" err="1">
                <a:latin typeface="Arial Narrow" panose="020B0606020202030204" pitchFamily="34" charset="0"/>
              </a:rPr>
              <a:t>Jackarta</a:t>
            </a:r>
            <a:r>
              <a:rPr lang="en-GB" altLang="sk-SK" sz="2000" dirty="0">
                <a:latin typeface="Arial Narrow" panose="020B0606020202030204" pitchFamily="34" charset="0"/>
              </a:rPr>
              <a:t>			65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</a:t>
            </a:r>
            <a:r>
              <a:rPr lang="en-GB" altLang="sk-SK" sz="2000" dirty="0">
                <a:latin typeface="Arial Narrow" panose="020B0606020202030204" pitchFamily="34" charset="0"/>
              </a:rPr>
              <a:t>9</a:t>
            </a:r>
            <a:r>
              <a:rPr lang="sk-SK" altLang="sk-SK" sz="2000" dirty="0">
                <a:latin typeface="Arial Narrow" panose="020B0606020202030204" pitchFamily="34" charset="0"/>
              </a:rPr>
              <a:t>. Singapur		</a:t>
            </a:r>
            <a:r>
              <a:rPr lang="en-GB" altLang="sk-SK" sz="2000" dirty="0">
                <a:latin typeface="Arial Narrow" panose="020B0606020202030204" pitchFamily="34" charset="0"/>
              </a:rPr>
              <a:t>65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</a:rPr>
              <a:t>doprava: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410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najväčšie námorné prístavy podľa objemu prepravených tovarov (2012)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sk-SK" altLang="sk-SK" sz="2200" dirty="0">
              <a:latin typeface="Arial Narrow" panose="020B0606020202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poradie	názov			štát		objem prepravy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 						 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       </a:t>
            </a:r>
            <a:r>
              <a:rPr lang="sk-SK" altLang="sk-SK" sz="1500" dirty="0">
                <a:latin typeface="Arial Narrow" panose="020B0606020202030204" pitchFamily="34" charset="0"/>
              </a:rPr>
              <a:t>(1000 ton)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1. 	</a:t>
            </a:r>
            <a:r>
              <a:rPr lang="sk-SK" altLang="sk-SK" sz="2200" dirty="0" err="1">
                <a:latin typeface="Arial Narrow" panose="020B0606020202030204" pitchFamily="34" charset="0"/>
              </a:rPr>
              <a:t>Ningbo-Zhoushan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	Čína		744,000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2. 	Šanghaj 	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Čína		644,659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3. 	Singapur		Singapur 	538,012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4. 	</a:t>
            </a:r>
            <a:r>
              <a:rPr lang="sk-SK" altLang="sk-SK" sz="2200" dirty="0" err="1">
                <a:latin typeface="Arial Narrow" panose="020B0606020202030204" pitchFamily="34" charset="0"/>
              </a:rPr>
              <a:t>Tiencin</a:t>
            </a:r>
            <a:r>
              <a:rPr lang="sk-SK" altLang="sk-SK" sz="2200" dirty="0">
                <a:latin typeface="Arial Narrow" panose="020B0606020202030204" pitchFamily="34" charset="0"/>
              </a:rPr>
              <a:t> (</a:t>
            </a:r>
            <a:r>
              <a:rPr lang="sk-SK" altLang="sk-SK" sz="2200" dirty="0" err="1">
                <a:latin typeface="Arial Narrow" panose="020B0606020202030204" pitchFamily="34" charset="0"/>
              </a:rPr>
              <a:t>Tianjin</a:t>
            </a:r>
            <a:r>
              <a:rPr lang="sk-SK" altLang="sk-SK" sz="2200" dirty="0">
                <a:latin typeface="Arial Narrow" panose="020B0606020202030204" pitchFamily="34" charset="0"/>
              </a:rPr>
              <a:t>)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Čína 		477,000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5. 	Rotterdam 	 	Holandsko 	441,527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6. 	Kanton (</a:t>
            </a:r>
            <a:r>
              <a:rPr lang="sk-SK" altLang="sk-SK" sz="2200" dirty="0" err="1">
                <a:latin typeface="Arial Narrow" panose="020B0606020202030204" pitchFamily="34" charset="0"/>
              </a:rPr>
              <a:t>Guangzhou</a:t>
            </a:r>
            <a:r>
              <a:rPr lang="sk-SK" altLang="sk-SK" sz="2200" dirty="0">
                <a:latin typeface="Arial Narrow" panose="020B0606020202030204" pitchFamily="34" charset="0"/>
              </a:rPr>
              <a:t>)	Čína 		438,000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7. 	</a:t>
            </a:r>
            <a:r>
              <a:rPr lang="sk-SK" altLang="sk-SK" sz="2200" dirty="0" err="1">
                <a:latin typeface="Arial Narrow" panose="020B0606020202030204" pitchFamily="34" charset="0"/>
              </a:rPr>
              <a:t>Čhing-Tao</a:t>
            </a:r>
            <a:r>
              <a:rPr lang="sk-SK" altLang="sk-SK" sz="2200" dirty="0">
                <a:latin typeface="Arial Narrow" panose="020B0606020202030204" pitchFamily="34" charset="0"/>
              </a:rPr>
              <a:t> 		Čína 		407,340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8. 	Ta-Lien (</a:t>
            </a:r>
            <a:r>
              <a:rPr lang="sk-SK" altLang="sk-SK" sz="2200" dirty="0" err="1">
                <a:latin typeface="Arial Narrow" panose="020B0606020202030204" pitchFamily="34" charset="0"/>
              </a:rPr>
              <a:t>Dalian</a:t>
            </a:r>
            <a:r>
              <a:rPr lang="sk-SK" altLang="sk-SK" sz="2200" dirty="0">
                <a:latin typeface="Arial Narrow" panose="020B0606020202030204" pitchFamily="34" charset="0"/>
              </a:rPr>
              <a:t>) 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Čína 		303,000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9.	Pusan (</a:t>
            </a:r>
            <a:r>
              <a:rPr lang="sk-SK" altLang="sk-SK" sz="2200" dirty="0" err="1">
                <a:latin typeface="Arial Narrow" panose="020B0606020202030204" pitchFamily="34" charset="0"/>
              </a:rPr>
              <a:t>Busan</a:t>
            </a:r>
            <a:r>
              <a:rPr lang="sk-SK" altLang="sk-SK" sz="2200" dirty="0">
                <a:latin typeface="Arial Narrow" panose="020B0606020202030204" pitchFamily="34" charset="0"/>
              </a:rPr>
              <a:t>) 	</a:t>
            </a:r>
            <a:r>
              <a:rPr lang="en-GB" altLang="sk-SK" sz="2200" dirty="0"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latin typeface="Arial Narrow" panose="020B0606020202030204" pitchFamily="34" charset="0"/>
              </a:rPr>
              <a:t>Južná Kórea	298,689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10. 	Port </a:t>
            </a:r>
            <a:r>
              <a:rPr lang="sk-SK" altLang="sk-SK" sz="2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Hedland</a:t>
            </a:r>
            <a:r>
              <a:rPr lang="sk-SK" altLang="sk-SK" sz="2200" dirty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	 	Austrália 	288,443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služby: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6 hlavných centier finančníctva: 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18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Hongkong, Singapur, Tokio, Šanghaj, Peking, Dubaj </a:t>
            </a:r>
          </a:p>
          <a:p>
            <a:pPr eaLnBrk="1" hangingPunct="1">
              <a:spcBef>
                <a:spcPts val="1800"/>
              </a:spcBef>
            </a:pPr>
            <a:r>
              <a:rPr lang="en-GB" altLang="sk-SK" dirty="0" err="1">
                <a:latin typeface="Arial Narrow" panose="020B0606020202030204" pitchFamily="34" charset="0"/>
              </a:rPr>
              <a:t>vysunuté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servisné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centrá</a:t>
            </a:r>
            <a:r>
              <a:rPr lang="en-GB" altLang="sk-SK" dirty="0">
                <a:latin typeface="Arial Narrow" panose="020B0606020202030204" pitchFamily="34" charset="0"/>
              </a:rPr>
              <a:t> a outsourcing (India)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18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Ďalšie rastúce finančnícke a </a:t>
            </a:r>
            <a:r>
              <a:rPr lang="sk-SK" altLang="sk-SK" dirty="0" err="1">
                <a:latin typeface="Arial Narrow" panose="020B0606020202030204" pitchFamily="34" charset="0"/>
              </a:rPr>
              <a:t>službové</a:t>
            </a:r>
            <a:r>
              <a:rPr lang="sk-SK" altLang="sk-SK" dirty="0">
                <a:latin typeface="Arial Narrow" panose="020B0606020202030204" pitchFamily="34" charset="0"/>
              </a:rPr>
              <a:t> centrá:</a:t>
            </a:r>
          </a:p>
          <a:p>
            <a:pPr lvl="1" eaLnBrk="1" hangingPunct="1">
              <a:spcBef>
                <a:spcPts val="18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Bangalore</a:t>
            </a:r>
            <a:r>
              <a:rPr lang="sk-SK" altLang="sk-SK" sz="2400" dirty="0">
                <a:latin typeface="Arial Narrow" panose="020B0606020202030204" pitchFamily="34" charset="0"/>
              </a:rPr>
              <a:t> (India) Dháka (Bangladéš), </a:t>
            </a:r>
            <a:r>
              <a:rPr lang="sk-SK" altLang="sk-SK" sz="2400" dirty="0" err="1">
                <a:latin typeface="Arial Narrow" panose="020B0606020202030204" pitchFamily="34" charset="0"/>
              </a:rPr>
              <a:t>Čennaj</a:t>
            </a:r>
            <a:r>
              <a:rPr lang="sk-SK" altLang="sk-SK" sz="2400" dirty="0">
                <a:latin typeface="Arial Narrow" panose="020B0606020202030204" pitchFamily="34" charset="0"/>
              </a:rPr>
              <a:t> (India), </a:t>
            </a:r>
            <a:r>
              <a:rPr lang="sk-SK" altLang="sk-SK" sz="2400" dirty="0" err="1">
                <a:latin typeface="Arial Narrow" panose="020B0606020202030204" pitchFamily="34" charset="0"/>
              </a:rPr>
              <a:t>Naí</a:t>
            </a:r>
            <a:r>
              <a:rPr lang="sk-SK" altLang="sk-SK" sz="2400" dirty="0">
                <a:latin typeface="Arial Narrow" panose="020B0606020202030204" pitchFamily="34" charset="0"/>
              </a:rPr>
              <a:t> Dillí (India), Soul (Južná Kórea), </a:t>
            </a:r>
            <a:r>
              <a:rPr lang="sk-SK" altLang="sk-SK" sz="2400" dirty="0" err="1">
                <a:latin typeface="Arial Narrow" panose="020B0606020202030204" pitchFamily="34" charset="0"/>
              </a:rPr>
              <a:t>Puné</a:t>
            </a:r>
            <a:r>
              <a:rPr lang="sk-SK" altLang="sk-SK" sz="2400" dirty="0">
                <a:latin typeface="Arial Narrow" panose="020B0606020202030204" pitchFamily="34" charset="0"/>
              </a:rPr>
              <a:t> (India), Hajdarábad (India), Šen-čen (Čína), Kalkata (India), Jakarta (Indonézia), Kuala Lumpur (Malajzia), Karáči (Pakistan), </a:t>
            </a:r>
            <a:r>
              <a:rPr lang="sk-SK" altLang="sk-SK" sz="2400" dirty="0" err="1">
                <a:latin typeface="Arial Narrow" panose="020B0606020202030204" pitchFamily="34" charset="0"/>
              </a:rPr>
              <a:t>Laháur</a:t>
            </a:r>
            <a:r>
              <a:rPr lang="sk-SK" altLang="sk-SK" sz="2400" dirty="0">
                <a:latin typeface="Arial Narrow" panose="020B0606020202030204" pitchFamily="34" charset="0"/>
              </a:rPr>
              <a:t>/</a:t>
            </a:r>
            <a:r>
              <a:rPr lang="sk-SK" altLang="sk-SK" sz="2400" dirty="0" err="1">
                <a:latin typeface="Arial Narrow" panose="020B0606020202030204" pitchFamily="34" charset="0"/>
              </a:rPr>
              <a:t>Lahore</a:t>
            </a:r>
            <a:r>
              <a:rPr lang="sk-SK" altLang="sk-SK" sz="2400" dirty="0">
                <a:latin typeface="Arial Narrow" panose="020B0606020202030204" pitchFamily="34" charset="0"/>
              </a:rPr>
              <a:t> (Pakistan), Bangkok (Thajsko)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Global</a:t>
            </a:r>
            <a:r>
              <a:rPr lang="sk-SK" dirty="0"/>
              <a:t> </a:t>
            </a:r>
            <a:r>
              <a:rPr lang="sk-SK" dirty="0" err="1"/>
              <a:t>financial</a:t>
            </a:r>
            <a:r>
              <a:rPr lang="sk-SK" dirty="0"/>
              <a:t> </a:t>
            </a:r>
            <a:r>
              <a:rPr lang="sk-SK" dirty="0" err="1"/>
              <a:t>centres</a:t>
            </a:r>
            <a:r>
              <a:rPr lang="sk-SK" dirty="0"/>
              <a:t> index</a:t>
            </a:r>
            <a:endParaRPr lang="en-US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0557"/>
            <a:ext cx="8229600" cy="4030010"/>
          </a:xfrm>
        </p:spPr>
      </p:pic>
    </p:spTree>
    <p:extLst>
      <p:ext uri="{BB962C8B-B14F-4D97-AF65-F5344CB8AC3E}">
        <p14:creationId xmlns:p14="http://schemas.microsoft.com/office/powerpoint/2010/main" val="248146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1388"/>
          </a:xfrm>
        </p:spPr>
        <p:txBody>
          <a:bodyPr/>
          <a:lstStyle/>
          <a:p>
            <a:pPr eaLnBrk="1" hangingPunct="1"/>
            <a:r>
              <a:rPr lang="sk-SK" altLang="sk-SK" sz="4800">
                <a:solidFill>
                  <a:schemeClr val="accent1"/>
                </a:solidFill>
                <a:latin typeface="Arial Narrow" panose="020B0606020202030204" pitchFamily="34" charset="0"/>
              </a:rPr>
              <a:t>krajiny podľa HDP </a:t>
            </a:r>
            <a:r>
              <a:rPr lang="sk-SK" altLang="sk-SK" sz="3600">
                <a:solidFill>
                  <a:schemeClr val="accent1"/>
                </a:solidFill>
                <a:latin typeface="Arial Narrow" panose="020B0606020202030204" pitchFamily="34" charset="0"/>
              </a:rPr>
              <a:t>(nominál)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914400"/>
            <a:ext cx="4267200" cy="5216525"/>
          </a:xfrm>
          <a:solidFill>
            <a:schemeClr val="tx1">
              <a:alpha val="83000"/>
            </a:schemeClr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v mil. USD (podľa MMF), 2023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Čína (2 z 213)	          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18 000 000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Japonsko (4)        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4 200 000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India (5)		3 700 000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Rusko* (11) 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1 800 000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Južná Kórea (13)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1 700 000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Indonézia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(16)	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1 400 000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Turecko* (17)	</a:t>
            </a:r>
            <a:r>
              <a:rPr lang="en-GB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1 200 000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Saud</a:t>
            </a:r>
            <a:r>
              <a:rPr lang="sk-SK" altLang="sk-SK" sz="2200" dirty="0">
                <a:solidFill>
                  <a:schemeClr val="bg1"/>
                </a:solidFill>
                <a:latin typeface="Arial Narrow" panose="020B0606020202030204" pitchFamily="34" charset="0"/>
              </a:rPr>
              <a:t>. Arábia (19) 	1 150 000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sk-SK" altLang="sk-SK" sz="2300" dirty="0">
                <a:solidFill>
                  <a:schemeClr val="bg1"/>
                </a:solidFill>
                <a:latin typeface="Arial Narrow" panose="020B0606020202030204" pitchFamily="34" charset="0"/>
              </a:rPr>
              <a:t>			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0" y="4648200"/>
            <a:ext cx="19812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762000" y="4795748"/>
            <a:ext cx="881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&gt; 1,000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200-999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10-199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&lt; 10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152400" y="4953000"/>
            <a:ext cx="533400" cy="228600"/>
          </a:xfrm>
          <a:prstGeom prst="rect">
            <a:avLst/>
          </a:prstGeom>
          <a:solidFill>
            <a:srgbClr val="00002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152400" y="5181600"/>
            <a:ext cx="533400" cy="228600"/>
          </a:xfrm>
          <a:prstGeom prst="rect">
            <a:avLst/>
          </a:prstGeom>
          <a:solidFill>
            <a:srgbClr val="0A2A4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152400" y="5410200"/>
            <a:ext cx="533400" cy="228600"/>
          </a:xfrm>
          <a:prstGeom prst="rect">
            <a:avLst/>
          </a:prstGeom>
          <a:solidFill>
            <a:srgbClr val="31599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152400" y="5638800"/>
            <a:ext cx="533400" cy="228600"/>
          </a:xfrm>
          <a:prstGeom prst="rect">
            <a:avLst/>
          </a:prstGeom>
          <a:solidFill>
            <a:srgbClr val="86DAD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>
              <a:latin typeface="Arial Narrow" panose="020B0606020202030204" pitchFamily="34" charset="0"/>
            </a:endParaRP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6781800" y="424973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solidFill>
                  <a:schemeClr val="bg1"/>
                </a:solidFill>
                <a:latin typeface="Arial Narrow" panose="020B0606020202030204" pitchFamily="34" charset="0"/>
              </a:rPr>
              <a:t>* Aj s európskou časťou</a:t>
            </a:r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5105400" y="5432425"/>
            <a:ext cx="3886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SLOVENSKO (62)	135 000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SVET	</a:t>
            </a:r>
            <a:r>
              <a:rPr lang="en-GB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  </a:t>
            </a: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     105 000 000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858000" y="635424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Arial Narrow" panose="020B0606020202030204" pitchFamily="34" charset="0"/>
                <a:hlinkClick r:id="rId4"/>
              </a:rPr>
              <a:t>aktuálne dáta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0F5CA-6E4A-811E-8FB2-AACC19AE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500" dirty="0"/>
              <a:t>najatraktívnejšie krajiny </a:t>
            </a:r>
            <a:br>
              <a:rPr lang="sk-SK" sz="3500" dirty="0"/>
            </a:br>
            <a:r>
              <a:rPr lang="sk-SK" sz="3500" dirty="0"/>
              <a:t>pre lokalizáciu globálnych služieb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1C04EC-1684-C421-8927-625BE02AE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94782F7-3A4F-3F99-6979-B14C2D46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636"/>
            <a:ext cx="90678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26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sk-SK" altLang="sk-SK"/>
              <a:t>cestovný ruch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Čína </a:t>
            </a:r>
            <a:r>
              <a:rPr lang="en-GB" altLang="sk-SK" sz="2200" dirty="0">
                <a:latin typeface="Arial Narrow" panose="020B0606020202030204" pitchFamily="34" charset="0"/>
              </a:rPr>
              <a:t>je </a:t>
            </a:r>
            <a:r>
              <a:rPr lang="en-GB" altLang="sk-SK" sz="2200" dirty="0" err="1">
                <a:latin typeface="Arial Narrow" panose="020B0606020202030204" pitchFamily="34" charset="0"/>
              </a:rPr>
              <a:t>štvrtá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najnavštevovanejš</a:t>
            </a:r>
            <a:r>
              <a:rPr lang="en-GB" altLang="sk-SK" sz="2200" dirty="0" err="1">
                <a:latin typeface="Arial Narrow" panose="020B0606020202030204" pitchFamily="34" charset="0"/>
              </a:rPr>
              <a:t>ia</a:t>
            </a:r>
            <a:r>
              <a:rPr lang="sk-SK" altLang="sk-SK" sz="2200" dirty="0">
                <a:latin typeface="Arial Narrow" panose="020B0606020202030204" pitchFamily="34" charset="0"/>
              </a:rPr>
              <a:t> krajinou sveta</a:t>
            </a:r>
            <a:r>
              <a:rPr lang="en-GB" altLang="sk-SK" sz="2200" dirty="0">
                <a:latin typeface="Arial Narrow" panose="020B0606020202030204" pitchFamily="34" charset="0"/>
              </a:rPr>
              <a:t> (9. </a:t>
            </a:r>
            <a:r>
              <a:rPr lang="en-GB" altLang="sk-SK" sz="2200" dirty="0" err="1">
                <a:latin typeface="Arial Narrow" panose="020B0606020202030204" pitchFamily="34" charset="0"/>
              </a:rPr>
              <a:t>Thajsko</a:t>
            </a:r>
            <a:r>
              <a:rPr lang="en-GB" altLang="sk-SK" sz="2200" dirty="0">
                <a:latin typeface="Arial Narrow" panose="020B0606020202030204" pitchFamily="34" charset="0"/>
              </a:rPr>
              <a:t>, 10. </a:t>
            </a:r>
            <a:r>
              <a:rPr lang="en-GB" altLang="sk-SK" sz="2200" dirty="0" err="1">
                <a:latin typeface="Arial Narrow" panose="020B0606020202030204" pitchFamily="34" charset="0"/>
              </a:rPr>
              <a:t>Turecko</a:t>
            </a:r>
            <a:r>
              <a:rPr lang="en-GB" altLang="sk-SK" sz="2200" dirty="0">
                <a:latin typeface="Arial Narrow" panose="020B0606020202030204" pitchFamily="34" charset="0"/>
              </a:rPr>
              <a:t>)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Z </a:t>
            </a:r>
            <a:r>
              <a:rPr lang="en-GB" altLang="sk-SK" sz="2200" dirty="0">
                <a:latin typeface="Arial Narrow" panose="020B0606020202030204" pitchFamily="34" charset="0"/>
                <a:hlinkClick r:id="rId3"/>
              </a:rPr>
              <a:t>20</a:t>
            </a:r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 najnavštevovanejších miest</a:t>
            </a:r>
            <a:r>
              <a:rPr lang="sk-SK" altLang="sk-SK" sz="2200" dirty="0">
                <a:latin typeface="Arial Narrow" panose="020B0606020202030204" pitchFamily="34" charset="0"/>
              </a:rPr>
              <a:t> sveta je </a:t>
            </a:r>
            <a:r>
              <a:rPr lang="en-GB" altLang="sk-SK" sz="2200" dirty="0">
                <a:latin typeface="Arial Narrow" panose="020B0606020202030204" pitchFamily="34" charset="0"/>
              </a:rPr>
              <a:t>15</a:t>
            </a:r>
            <a:r>
              <a:rPr lang="sk-SK" altLang="sk-SK" sz="2200" dirty="0">
                <a:latin typeface="Arial Narrow" panose="020B0606020202030204" pitchFamily="34" charset="0"/>
              </a:rPr>
              <a:t> ázijských</a:t>
            </a:r>
            <a:r>
              <a:rPr lang="en-GB" altLang="sk-SK" sz="2200" dirty="0">
                <a:latin typeface="Arial Narrow" panose="020B0606020202030204" pitchFamily="34" charset="0"/>
              </a:rPr>
              <a:t> (2014)</a:t>
            </a:r>
            <a:endParaRPr lang="sk-SK" altLang="sk-SK" sz="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sk-SK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krajina		</a:t>
            </a:r>
            <a:r>
              <a:rPr lang="sk-SK" altLang="sk-SK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zahr</a:t>
            </a:r>
            <a:r>
              <a:rPr lang="sk-SK" altLang="sk-SK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. tur. 2010 </a:t>
            </a:r>
            <a:r>
              <a:rPr lang="sk-SK" altLang="sk-SK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(v tisícoch)</a:t>
            </a:r>
            <a:r>
              <a:rPr lang="sk-SK" altLang="sk-SK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 	10/09	         príjmy </a:t>
            </a:r>
            <a:r>
              <a:rPr lang="sk-SK" altLang="sk-SK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(v mil. USD)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Čína		56 000			  9,4		46 000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Malajzia		25 000			  3,9		18 000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Hongkong (Čína)	20 000			18,7		23 000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Thajsko		16 000			12,0		20 000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Macao (Čína)	12 000			14,7		18 000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k-SK" altLang="sk-SK" sz="600" dirty="0">
                <a:latin typeface="Arial Narrow" panose="020B0606020202030204" pitchFamily="34" charset="0"/>
              </a:rPr>
              <a:t>	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altLang="sk-SK" sz="2000" dirty="0">
                <a:latin typeface="Arial Narrow" panose="020B0606020202030204" pitchFamily="34" charset="0"/>
              </a:rPr>
              <a:t>- </a:t>
            </a:r>
            <a:r>
              <a:rPr lang="en-GB" altLang="sk-SK" sz="2000" dirty="0" err="1">
                <a:latin typeface="Arial Narrow" panose="020B0606020202030204" pitchFamily="34" charset="0"/>
              </a:rPr>
              <a:t>Výrazný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nárast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aj</a:t>
            </a:r>
            <a:r>
              <a:rPr lang="en-GB" altLang="sk-SK" sz="2000" dirty="0">
                <a:latin typeface="Arial Narrow" panose="020B0606020202030204" pitchFamily="34" charset="0"/>
              </a:rPr>
              <a:t> v </a:t>
            </a:r>
            <a:r>
              <a:rPr lang="en-GB" altLang="sk-SK" sz="2000" dirty="0" err="1">
                <a:latin typeface="Arial Narrow" panose="020B0606020202030204" pitchFamily="34" charset="0"/>
              </a:rPr>
              <a:t>krajinách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južnej</a:t>
            </a:r>
            <a:r>
              <a:rPr lang="en-GB" altLang="sk-SK" sz="2000" dirty="0">
                <a:latin typeface="Arial Narrow" panose="020B0606020202030204" pitchFamily="34" charset="0"/>
              </a:rPr>
              <a:t> a </a:t>
            </a:r>
            <a:r>
              <a:rPr lang="en-GB" altLang="sk-SK" sz="2000" dirty="0" err="1">
                <a:latin typeface="Arial Narrow" panose="020B0606020202030204" pitchFamily="34" charset="0"/>
              </a:rPr>
              <a:t>juhovýchodnej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Ázie</a:t>
            </a:r>
            <a:endParaRPr lang="en-GB" altLang="sk-SK" sz="20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10 najnavštevovanejších krajín sveta  							 (2013)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23"/>
            <a:ext cx="8458200" cy="6856100"/>
          </a:xfrm>
        </p:spPr>
      </p:pic>
    </p:spTree>
    <p:extLst>
      <p:ext uri="{BB962C8B-B14F-4D97-AF65-F5344CB8AC3E}">
        <p14:creationId xmlns:p14="http://schemas.microsoft.com/office/powerpoint/2010/main" val="3650216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3352800" y="2895600"/>
            <a:ext cx="2362200" cy="1063625"/>
          </a:xfrm>
        </p:spPr>
        <p:txBody>
          <a:bodyPr/>
          <a:lstStyle/>
          <a:p>
            <a:r>
              <a:rPr lang="sk-SK" altLang="en-US"/>
              <a:t>Koniec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 sz="4800">
                <a:solidFill>
                  <a:schemeClr val="bg1"/>
                </a:solidFill>
                <a:latin typeface="Arial" panose="020B0604020202020204" pitchFamily="34" charset="0"/>
              </a:rPr>
              <a:t>krajiny podľa HDP</a:t>
            </a:r>
            <a:r>
              <a:rPr lang="sk-SK" altLang="sk-SK" sz="3800">
                <a:solidFill>
                  <a:schemeClr val="bg1"/>
                </a:solidFill>
              </a:rPr>
              <a:t> </a:t>
            </a:r>
            <a:r>
              <a:rPr lang="sk-SK" altLang="sk-SK" sz="3200" b="1">
                <a:solidFill>
                  <a:schemeClr val="bg1"/>
                </a:solidFill>
              </a:rPr>
              <a:t>per capita </a:t>
            </a:r>
            <a:r>
              <a:rPr lang="sk-SK" altLang="sk-SK" sz="3200">
                <a:solidFill>
                  <a:schemeClr val="bg1"/>
                </a:solidFill>
              </a:rPr>
              <a:t>(</a:t>
            </a:r>
            <a:r>
              <a:rPr lang="sk-SK" altLang="sk-SK" sz="3200" b="1">
                <a:solidFill>
                  <a:schemeClr val="bg1"/>
                </a:solidFill>
              </a:rPr>
              <a:t>v PKS</a:t>
            </a:r>
            <a:r>
              <a:rPr lang="sk-SK" altLang="sk-SK" sz="3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143000"/>
            <a:ext cx="4191000" cy="4987925"/>
          </a:xfrm>
          <a:solidFill>
            <a:schemeClr val="tx1">
              <a:alpha val="6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k-SK" altLang="sk-SK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medzinárodný dolár (podľa MMF), 2023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(zo 192) Singapur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130 000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4. Katar	               114 000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6. SAE		90 000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12. Brunej		73 000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13. Taiwan (ČR)		72 000	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16. Saudská Arábia	68 000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24. Bahrajn		61 000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29. Južná Kórea		58 000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30. Izrael		55 000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34. Japonsko		52 000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35. Kuvajt		52 000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48. Turecko		42 000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49. Seychely 		42 000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				... ... ...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180. Jemen		  3 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182. Afganistan	 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	  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185. Severná Kórea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cca 1 700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24000" y="149383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nad svetovým priemerom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90800" y="2819400"/>
            <a:ext cx="1752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pod svetovým  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     priemerom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6150114"/>
            <a:ext cx="891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SVET  	22 000            	India	  9 000 (127)	Macao	    98 000	     Rusko (56)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SR   	42 000  (47)	Čína	23 000 (73)	Hongkong  73 000	     35 000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upload.wikimedia.org/wikipedia/commons/thumb/f/fa/GDP_PPP_Per_Capita_IMF_2008.png/600px-GDP_PPP_Per_Capita_IMF_2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http://ibgeog2009.wikispaces.com/file/view/world_economy_cartogram_001.jpg/33437479/world_economy_cartogram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41700"/>
            <a:ext cx="3810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2" y="1283677"/>
            <a:ext cx="9153672" cy="490061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017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k-SK" altLang="sk-SK" kern="0" dirty="0"/>
              <a:t>Globálne porovnanie</a:t>
            </a:r>
            <a:endParaRPr lang="sk-SK" altLang="sk-SK" sz="2400" kern="0" dirty="0">
              <a:latin typeface="Arial Narrow" panose="020B060602020203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800600" y="62116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údaje za rok 2019 (GDP </a:t>
            </a:r>
            <a:r>
              <a:rPr lang="sk-SK" dirty="0" err="1">
                <a:latin typeface="Arial Narrow" panose="020B0606020202030204" pitchFamily="34" charset="0"/>
              </a:rPr>
              <a:t>nominal</a:t>
            </a:r>
            <a:r>
              <a:rPr lang="sk-SK" dirty="0">
                <a:latin typeface="Arial Narrow" panose="020B0606020202030204" pitchFamily="34" charset="0"/>
              </a:rPr>
              <a:t>, Svetová banka)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1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/>
          <a:srcRect t="2628"/>
          <a:stretch/>
        </p:blipFill>
        <p:spPr>
          <a:xfrm>
            <a:off x="1412915" y="304800"/>
            <a:ext cx="7042356" cy="2895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l="3703" t="6261" r="926" b="6180"/>
          <a:stretch/>
        </p:blipFill>
        <p:spPr>
          <a:xfrm>
            <a:off x="1412915" y="3200400"/>
            <a:ext cx="7045286" cy="290713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800600" y="62116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údaje za rok 2019 (GDP </a:t>
            </a:r>
            <a:r>
              <a:rPr lang="sk-SK" dirty="0" err="1">
                <a:latin typeface="Arial Narrow" panose="020B0606020202030204" pitchFamily="34" charset="0"/>
              </a:rPr>
              <a:t>nominal</a:t>
            </a:r>
            <a:r>
              <a:rPr lang="sk-SK" dirty="0">
                <a:latin typeface="Arial Narrow" panose="020B0606020202030204" pitchFamily="34" charset="0"/>
              </a:rPr>
              <a:t>, Svetová banka)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 rot="16200000">
            <a:off x="-1644133" y="2787134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HDP </a:t>
            </a:r>
            <a:r>
              <a:rPr lang="sk-SK" dirty="0" err="1"/>
              <a:t>nominál</a:t>
            </a:r>
            <a:r>
              <a:rPr lang="sk-SK" dirty="0"/>
              <a:t>		počet obyvateľov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1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gdp-per-capita-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GDP_per_capita_of_Chinese_provin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942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kraj">
  <a:themeElements>
    <a:clrScheme name="Okraj 3">
      <a:dk1>
        <a:srgbClr val="333333"/>
      </a:dk1>
      <a:lt1>
        <a:srgbClr val="FFFFFF"/>
      </a:lt1>
      <a:dk2>
        <a:srgbClr val="221013"/>
      </a:dk2>
      <a:lt2>
        <a:srgbClr val="FFFFFF"/>
      </a:lt2>
      <a:accent1>
        <a:srgbClr val="CC3300"/>
      </a:accent1>
      <a:accent2>
        <a:srgbClr val="CC9900"/>
      </a:accent2>
      <a:accent3>
        <a:srgbClr val="ABAAAA"/>
      </a:accent3>
      <a:accent4>
        <a:srgbClr val="DADADA"/>
      </a:accent4>
      <a:accent5>
        <a:srgbClr val="E2ADAA"/>
      </a:accent5>
      <a:accent6>
        <a:srgbClr val="B98A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2138</TotalTime>
  <Words>2557</Words>
  <Application>Microsoft Office PowerPoint</Application>
  <PresentationFormat>Prezentácia na obrazovke (4:3)</PresentationFormat>
  <Paragraphs>329</Paragraphs>
  <Slides>44</Slides>
  <Notes>31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49" baseType="lpstr">
      <vt:lpstr>Arial</vt:lpstr>
      <vt:lpstr>Arial Narrow</vt:lpstr>
      <vt:lpstr>Garamond</vt:lpstr>
      <vt:lpstr>Wingdings</vt:lpstr>
      <vt:lpstr>Okraj</vt:lpstr>
      <vt:lpstr>H O S P O D Á R S T VO</vt:lpstr>
      <vt:lpstr>Prehľad základných makroekonomických ukazovateľov</vt:lpstr>
      <vt:lpstr>makroekonomické ukazovatele za celý svetadiel      odhady MMF za 2014 – 2016</vt:lpstr>
      <vt:lpstr>krajiny podľa HDP (nominál)</vt:lpstr>
      <vt:lpstr>krajiny podľa HDP per capita (v PKS)</vt:lpstr>
      <vt:lpstr>Prezentácia programu PowerPoint</vt:lpstr>
      <vt:lpstr>Prezentácia programu PowerPoint</vt:lpstr>
      <vt:lpstr>Prezentácia programu PowerPoint</vt:lpstr>
      <vt:lpstr>Prezentácia programu PowerPoint</vt:lpstr>
      <vt:lpstr>Verejný dlh ako podiel na HDP           podľa MMF odhad 2024</vt:lpstr>
      <vt:lpstr>Export (The World Factbook, odhad 2009 - 2010) nominál v mld. USD   per capita v tis. USD</vt:lpstr>
      <vt:lpstr>Historický exkurz</vt:lpstr>
      <vt:lpstr>Prezentácia programu PowerPoint</vt:lpstr>
      <vt:lpstr>*** dôkazom významu oblastí Indie a Číny je Hodvábna cesta</vt:lpstr>
      <vt:lpstr>Prezentácia programu PowerPoint</vt:lpstr>
      <vt:lpstr>Odvetvia </vt:lpstr>
      <vt:lpstr>ťažba nerastných surovín</vt:lpstr>
      <vt:lpstr>Prezentácia programu PowerPoint</vt:lpstr>
      <vt:lpstr>lesníctvo a ťažba dreva</vt:lpstr>
      <vt:lpstr>Poľnohospodárstvo      rastlinná výroba</vt:lpstr>
      <vt:lpstr>Distribúcia a vývoj pestovania ryže</vt:lpstr>
      <vt:lpstr>Distribúcia a vývoj pestovania kukurice</vt:lpstr>
      <vt:lpstr>Distribúcia a vývoj pestovania pšenice</vt:lpstr>
      <vt:lpstr>Najvýznamnejší producenti:</vt:lpstr>
      <vt:lpstr>Prezentácia programu PowerPoint</vt:lpstr>
      <vt:lpstr>Prezentácia programu PowerPoint</vt:lpstr>
      <vt:lpstr>Štáty podľa podielu ornej pôdy</vt:lpstr>
      <vt:lpstr>Podiel ornej pôdy z celkovej plochy</vt:lpstr>
      <vt:lpstr>Poľnohospodárstvo      živočíšna výroba</vt:lpstr>
      <vt:lpstr>Prezentácia programu PowerPoint</vt:lpstr>
      <vt:lpstr>Prezentácia programu PowerPoint</vt:lpstr>
      <vt:lpstr>Priemysel</vt:lpstr>
      <vt:lpstr>textilná výroba</vt:lpstr>
      <vt:lpstr>strojárska výroba</vt:lpstr>
      <vt:lpstr>Prezentácia programu PowerPoint</vt:lpstr>
      <vt:lpstr>doprava:</vt:lpstr>
      <vt:lpstr>doprava:</vt:lpstr>
      <vt:lpstr>služby:</vt:lpstr>
      <vt:lpstr>Global financial centres index</vt:lpstr>
      <vt:lpstr>najatraktívnejšie krajiny  pre lokalizáciu globálnych služieb</vt:lpstr>
      <vt:lpstr>cestovný ruch</vt:lpstr>
      <vt:lpstr>10 najnavštevovanejších krajín sveta          (2013)</vt:lpstr>
      <vt:lpstr>Prezentácia programu PowerPoint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Laco</dc:creator>
  <cp:lastModifiedBy>Reviewer</cp:lastModifiedBy>
  <cp:revision>64</cp:revision>
  <cp:lastPrinted>1601-01-01T00:00:00Z</cp:lastPrinted>
  <dcterms:created xsi:type="dcterms:W3CDTF">2011-11-04T17:18:09Z</dcterms:created>
  <dcterms:modified xsi:type="dcterms:W3CDTF">2025-11-10T14:03:43Z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