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5" r:id="rId2"/>
    <p:sldMasterId id="2147483697" r:id="rId3"/>
  </p:sldMasterIdLst>
  <p:notesMasterIdLst>
    <p:notesMasterId r:id="rId53"/>
  </p:notesMasterIdLst>
  <p:sldIdLst>
    <p:sldId id="305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310" r:id="rId17"/>
    <p:sldId id="268" r:id="rId18"/>
    <p:sldId id="269" r:id="rId19"/>
    <p:sldId id="312" r:id="rId20"/>
    <p:sldId id="270" r:id="rId21"/>
    <p:sldId id="271" r:id="rId22"/>
    <p:sldId id="272" r:id="rId23"/>
    <p:sldId id="273" r:id="rId24"/>
    <p:sldId id="274" r:id="rId25"/>
    <p:sldId id="275" r:id="rId26"/>
    <p:sldId id="308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307" r:id="rId35"/>
    <p:sldId id="306" r:id="rId36"/>
    <p:sldId id="283" r:id="rId37"/>
    <p:sldId id="284" r:id="rId38"/>
    <p:sldId id="285" r:id="rId39"/>
    <p:sldId id="286" r:id="rId40"/>
    <p:sldId id="287" r:id="rId41"/>
    <p:sldId id="288" r:id="rId42"/>
    <p:sldId id="309" r:id="rId43"/>
    <p:sldId id="311" r:id="rId44"/>
    <p:sldId id="289" r:id="rId45"/>
    <p:sldId id="290" r:id="rId46"/>
    <p:sldId id="291" r:id="rId47"/>
    <p:sldId id="293" r:id="rId48"/>
    <p:sldId id="295" r:id="rId49"/>
    <p:sldId id="296" r:id="rId50"/>
    <p:sldId id="302" r:id="rId51"/>
    <p:sldId id="304" r:id="rId52"/>
  </p:sldIdLst>
  <p:sldSz cx="9144000" cy="6858000" type="screen4x3"/>
  <p:notesSz cx="6799263" cy="9929813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342" y="0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7" y="4716661"/>
            <a:ext cx="5439410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noProof="0"/>
              <a:t>Kliknite sem a upravte štýly predlohy textu.</a:t>
            </a:r>
          </a:p>
          <a:p>
            <a:pPr lvl="1"/>
            <a:r>
              <a:rPr lang="sk-SK" altLang="sk-SK" noProof="0"/>
              <a:t>Druhá úroveň</a:t>
            </a:r>
          </a:p>
          <a:p>
            <a:pPr lvl="2"/>
            <a:r>
              <a:rPr lang="sk-SK" altLang="sk-SK" noProof="0"/>
              <a:t>Tretia úroveň</a:t>
            </a:r>
          </a:p>
          <a:p>
            <a:pPr lvl="3"/>
            <a:r>
              <a:rPr lang="sk-SK" altLang="sk-SK" noProof="0"/>
              <a:t>Štvrtá úroveň</a:t>
            </a:r>
          </a:p>
          <a:p>
            <a:pPr lvl="4"/>
            <a:r>
              <a:rPr lang="sk-SK" altLang="sk-SK" noProof="0"/>
              <a:t>Piata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342" y="9431599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66E42A-D8F9-49D0-A880-ACCD678C684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41506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4D85B4-BBE8-45EC-81E9-32BAC4F70CFF}" type="slidenum">
              <a:rPr lang="sk-SK" altLang="sk-SK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11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3A78C9-FAD6-4AED-BE79-E953802B78E5}" type="slidenum">
              <a:rPr lang="sk-SK" altLang="sk-SK"/>
              <a:pPr eaLnBrk="1" hangingPunct="1">
                <a:spcBef>
                  <a:spcPct val="0"/>
                </a:spcBef>
              </a:pPr>
              <a:t>10</a:t>
            </a:fld>
            <a:endParaRPr lang="sk-SK" altLang="sk-SK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16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90CBB7-B6A9-4CFD-B773-5BAD8D5BD83E}" type="slidenum">
              <a:rPr lang="sk-SK" altLang="sk-SK"/>
              <a:pPr eaLnBrk="1" hangingPunct="1">
                <a:spcBef>
                  <a:spcPct val="0"/>
                </a:spcBef>
              </a:pPr>
              <a:t>11</a:t>
            </a:fld>
            <a:endParaRPr lang="sk-SK" altLang="sk-SK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739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6F9BD4-EC3F-4E8F-A620-7404A16B5F5B}" type="slidenum">
              <a:rPr lang="sk-SK" altLang="sk-SK"/>
              <a:pPr eaLnBrk="1" hangingPunct="1">
                <a:spcBef>
                  <a:spcPct val="0"/>
                </a:spcBef>
              </a:pPr>
              <a:t>12</a:t>
            </a:fld>
            <a:endParaRPr lang="sk-SK" altLang="sk-SK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22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81F2E4-B479-43F0-B69B-ADE3D664E58F}" type="slidenum">
              <a:rPr lang="sk-SK" altLang="sk-SK"/>
              <a:pPr eaLnBrk="1" hangingPunct="1">
                <a:spcBef>
                  <a:spcPct val="0"/>
                </a:spcBef>
              </a:pPr>
              <a:t>13</a:t>
            </a:fld>
            <a:endParaRPr lang="sk-SK" altLang="sk-SK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71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2CD440-D7E8-4118-A788-0CE50DA40B2E}" type="slidenum">
              <a:rPr lang="sk-SK" altLang="sk-SK"/>
              <a:pPr eaLnBrk="1" hangingPunct="1">
                <a:spcBef>
                  <a:spcPct val="0"/>
                </a:spcBef>
              </a:pPr>
              <a:t>15</a:t>
            </a:fld>
            <a:endParaRPr lang="sk-SK" altLang="sk-SK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39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81A943-1655-4501-8ABC-7DC7563D084B}" type="slidenum">
              <a:rPr lang="sk-SK" altLang="sk-SK"/>
              <a:pPr eaLnBrk="1" hangingPunct="1">
                <a:spcBef>
                  <a:spcPct val="0"/>
                </a:spcBef>
              </a:pPr>
              <a:t>16</a:t>
            </a:fld>
            <a:endParaRPr lang="sk-SK" altLang="sk-SK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159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81A943-1655-4501-8ABC-7DC7563D084B}" type="slidenum">
              <a:rPr lang="sk-SK" altLang="sk-SK"/>
              <a:pPr eaLnBrk="1" hangingPunct="1">
                <a:spcBef>
                  <a:spcPct val="0"/>
                </a:spcBef>
              </a:pPr>
              <a:t>17</a:t>
            </a:fld>
            <a:endParaRPr lang="sk-SK" altLang="sk-SK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937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E47619-A37D-47C6-B3F3-8E5EDB12485A}" type="slidenum">
              <a:rPr lang="sk-SK" altLang="sk-SK"/>
              <a:pPr eaLnBrk="1" hangingPunct="1">
                <a:spcBef>
                  <a:spcPct val="0"/>
                </a:spcBef>
              </a:pPr>
              <a:t>18</a:t>
            </a:fld>
            <a:endParaRPr lang="sk-SK" altLang="sk-SK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15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2806E3-2499-47C4-BD85-93D09EDC650C}" type="slidenum">
              <a:rPr lang="sk-SK" altLang="sk-SK"/>
              <a:pPr eaLnBrk="1" hangingPunct="1">
                <a:spcBef>
                  <a:spcPct val="0"/>
                </a:spcBef>
              </a:pPr>
              <a:t>19</a:t>
            </a:fld>
            <a:endParaRPr lang="sk-SK" altLang="sk-SK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778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F82E7B-FCA0-4B70-9547-7FB1709FBE17}" type="slidenum">
              <a:rPr lang="sk-SK" altLang="sk-SK"/>
              <a:pPr eaLnBrk="1" hangingPunct="1">
                <a:spcBef>
                  <a:spcPct val="0"/>
                </a:spcBef>
              </a:pPr>
              <a:t>20</a:t>
            </a:fld>
            <a:endParaRPr lang="sk-SK" altLang="sk-SK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894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62F7C5-CF7B-4F40-AC53-9134B7B056F7}" type="slidenum">
              <a:rPr lang="sk-SK" altLang="sk-SK"/>
              <a:pPr eaLnBrk="1" hangingPunct="1">
                <a:spcBef>
                  <a:spcPct val="0"/>
                </a:spcBef>
              </a:pPr>
              <a:t>2</a:t>
            </a:fld>
            <a:endParaRPr lang="sk-SK" altLang="sk-SK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0019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51919F-BC62-4A77-8D49-0AD39411B6E4}" type="slidenum">
              <a:rPr lang="sk-SK" altLang="sk-SK"/>
              <a:pPr eaLnBrk="1" hangingPunct="1">
                <a:spcBef>
                  <a:spcPct val="0"/>
                </a:spcBef>
              </a:pPr>
              <a:t>21</a:t>
            </a:fld>
            <a:endParaRPr lang="sk-SK" altLang="sk-SK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36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41E934-045F-4600-BF8B-AFBF111EE0FA}" type="slidenum">
              <a:rPr lang="sk-SK" altLang="sk-SK"/>
              <a:pPr eaLnBrk="1" hangingPunct="1">
                <a:spcBef>
                  <a:spcPct val="0"/>
                </a:spcBef>
              </a:pPr>
              <a:t>22</a:t>
            </a:fld>
            <a:endParaRPr lang="sk-SK" altLang="sk-SK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967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6AD5C4-31B2-4E66-B677-35AE3BDED0ED}" type="slidenum">
              <a:rPr lang="sk-SK" altLang="sk-SK"/>
              <a:pPr eaLnBrk="1" hangingPunct="1">
                <a:spcBef>
                  <a:spcPct val="0"/>
                </a:spcBef>
              </a:pPr>
              <a:t>23</a:t>
            </a:fld>
            <a:endParaRPr lang="sk-SK" altLang="sk-SK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218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0A60F1-097F-4140-B6EA-D8B40FA4B0E6}" type="slidenum">
              <a:rPr lang="sk-SK" altLang="sk-SK"/>
              <a:pPr eaLnBrk="1" hangingPunct="1">
                <a:spcBef>
                  <a:spcPct val="0"/>
                </a:spcBef>
              </a:pPr>
              <a:t>25</a:t>
            </a:fld>
            <a:endParaRPr lang="sk-SK" altLang="sk-SK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0584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DF4DC3-2CC3-4479-9E66-F5D7E0443B1E}" type="slidenum">
              <a:rPr lang="sk-SK" altLang="sk-SK"/>
              <a:pPr eaLnBrk="1" hangingPunct="1">
                <a:spcBef>
                  <a:spcPct val="0"/>
                </a:spcBef>
              </a:pPr>
              <a:t>26</a:t>
            </a:fld>
            <a:endParaRPr lang="sk-SK" altLang="sk-SK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7245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C46A71-1D98-42F5-A1C0-8759E7B3F03C}" type="slidenum">
              <a:rPr lang="sk-SK" altLang="sk-SK"/>
              <a:pPr eaLnBrk="1" hangingPunct="1">
                <a:spcBef>
                  <a:spcPct val="0"/>
                </a:spcBef>
              </a:pPr>
              <a:t>27</a:t>
            </a:fld>
            <a:endParaRPr lang="sk-SK" altLang="sk-SK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2014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DAC490-2A92-4BC1-891E-127D4043B5A2}" type="slidenum">
              <a:rPr lang="sk-SK" altLang="sk-SK"/>
              <a:pPr eaLnBrk="1" hangingPunct="1">
                <a:spcBef>
                  <a:spcPct val="0"/>
                </a:spcBef>
              </a:pPr>
              <a:t>28</a:t>
            </a:fld>
            <a:endParaRPr lang="sk-SK" altLang="sk-SK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216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879C61-2080-4621-962B-0EDA3F3222F3}" type="slidenum">
              <a:rPr lang="sk-SK" altLang="sk-SK"/>
              <a:pPr eaLnBrk="1" hangingPunct="1">
                <a:spcBef>
                  <a:spcPct val="0"/>
                </a:spcBef>
              </a:pPr>
              <a:t>29</a:t>
            </a:fld>
            <a:endParaRPr lang="sk-SK" altLang="sk-SK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1210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851BE4-176C-4E4D-88E5-795CB02D11A1}" type="slidenum">
              <a:rPr lang="sk-SK" altLang="sk-SK"/>
              <a:pPr eaLnBrk="1" hangingPunct="1">
                <a:spcBef>
                  <a:spcPct val="0"/>
                </a:spcBef>
              </a:pPr>
              <a:t>30</a:t>
            </a:fld>
            <a:endParaRPr lang="sk-SK" altLang="sk-SK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521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04CC77-EE71-45BF-BE52-F2D9E7B69753}" type="slidenum">
              <a:rPr lang="sk-SK" altLang="sk-SK"/>
              <a:pPr eaLnBrk="1" hangingPunct="1">
                <a:spcBef>
                  <a:spcPct val="0"/>
                </a:spcBef>
              </a:pPr>
              <a:t>31</a:t>
            </a:fld>
            <a:endParaRPr lang="sk-SK" altLang="sk-SK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946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73D5E5-88FE-423D-8FF7-54D7CCA283CF}" type="slidenum">
              <a:rPr lang="sk-SK" altLang="sk-SK"/>
              <a:pPr eaLnBrk="1" hangingPunct="1">
                <a:spcBef>
                  <a:spcPct val="0"/>
                </a:spcBef>
              </a:pPr>
              <a:t>3</a:t>
            </a:fld>
            <a:endParaRPr lang="sk-SK" altLang="sk-SK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3638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539985-B78C-435E-BB95-6E40FA136626}" type="slidenum">
              <a:rPr lang="sk-SK" altLang="sk-SK"/>
              <a:pPr eaLnBrk="1" hangingPunct="1">
                <a:spcBef>
                  <a:spcPct val="0"/>
                </a:spcBef>
              </a:pPr>
              <a:t>34</a:t>
            </a:fld>
            <a:endParaRPr lang="sk-SK" altLang="sk-SK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318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7E9311-2423-42B5-90B7-E81DFC837880}" type="slidenum">
              <a:rPr lang="sk-SK" altLang="sk-SK"/>
              <a:pPr eaLnBrk="1" hangingPunct="1">
                <a:spcBef>
                  <a:spcPct val="0"/>
                </a:spcBef>
              </a:pPr>
              <a:t>35</a:t>
            </a:fld>
            <a:endParaRPr lang="sk-SK" altLang="sk-SK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15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B68FCE-3B6C-4725-85A3-E38298566D31}" type="slidenum">
              <a:rPr lang="sk-SK" altLang="sk-SK"/>
              <a:pPr eaLnBrk="1" hangingPunct="1">
                <a:spcBef>
                  <a:spcPct val="0"/>
                </a:spcBef>
              </a:pPr>
              <a:t>36</a:t>
            </a:fld>
            <a:endParaRPr lang="sk-SK" altLang="sk-SK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5813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8D6BEE-C6AF-4083-8254-813B2E3A0F09}" type="slidenum">
              <a:rPr lang="sk-SK" altLang="sk-SK"/>
              <a:pPr eaLnBrk="1" hangingPunct="1">
                <a:spcBef>
                  <a:spcPct val="0"/>
                </a:spcBef>
              </a:pPr>
              <a:t>37</a:t>
            </a:fld>
            <a:endParaRPr lang="sk-SK" altLang="sk-SK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829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93DE90-1903-474E-B1DA-95AAC920F449}" type="slidenum">
              <a:rPr lang="sk-SK" altLang="sk-SK"/>
              <a:pPr eaLnBrk="1" hangingPunct="1">
                <a:spcBef>
                  <a:spcPct val="0"/>
                </a:spcBef>
              </a:pPr>
              <a:t>38</a:t>
            </a:fld>
            <a:endParaRPr lang="sk-SK" altLang="sk-SK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1484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D1AE95-5639-4DB7-B916-F64C2EA61143}" type="slidenum">
              <a:rPr lang="sk-SK" altLang="sk-SK"/>
              <a:pPr eaLnBrk="1" hangingPunct="1">
                <a:spcBef>
                  <a:spcPct val="0"/>
                </a:spcBef>
              </a:pPr>
              <a:t>39</a:t>
            </a:fld>
            <a:endParaRPr lang="sk-SK" altLang="sk-SK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8470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D1AE95-5639-4DB7-B916-F64C2EA61143}" type="slidenum">
              <a:rPr lang="sk-SK" altLang="sk-SK"/>
              <a:pPr eaLnBrk="1" hangingPunct="1">
                <a:spcBef>
                  <a:spcPct val="0"/>
                </a:spcBef>
              </a:pPr>
              <a:t>40</a:t>
            </a:fld>
            <a:endParaRPr lang="sk-SK" altLang="sk-SK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7806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D1AE95-5639-4DB7-B916-F64C2EA61143}" type="slidenum">
              <a:rPr lang="sk-SK" altLang="sk-SK"/>
              <a:pPr eaLnBrk="1" hangingPunct="1">
                <a:spcBef>
                  <a:spcPct val="0"/>
                </a:spcBef>
              </a:pPr>
              <a:t>41</a:t>
            </a:fld>
            <a:endParaRPr lang="sk-SK" altLang="sk-SK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9459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E121BF-B320-4C0D-A82B-D34923453754}" type="slidenum">
              <a:rPr lang="sk-SK" altLang="sk-SK"/>
              <a:pPr eaLnBrk="1" hangingPunct="1">
                <a:spcBef>
                  <a:spcPct val="0"/>
                </a:spcBef>
              </a:pPr>
              <a:t>42</a:t>
            </a:fld>
            <a:endParaRPr lang="sk-SK" altLang="sk-SK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181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D81E3A-E1FB-4EDB-8879-EF04463CA6B2}" type="slidenum">
              <a:rPr lang="sk-SK" altLang="sk-SK"/>
              <a:pPr eaLnBrk="1" hangingPunct="1">
                <a:spcBef>
                  <a:spcPct val="0"/>
                </a:spcBef>
              </a:pPr>
              <a:t>43</a:t>
            </a:fld>
            <a:endParaRPr lang="sk-SK" altLang="sk-SK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89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7D9A21-D564-4D11-B421-42E84E704558}" type="slidenum">
              <a:rPr lang="sk-SK" altLang="sk-SK"/>
              <a:pPr eaLnBrk="1" hangingPunct="1">
                <a:spcBef>
                  <a:spcPct val="0"/>
                </a:spcBef>
              </a:pPr>
              <a:t>4</a:t>
            </a:fld>
            <a:endParaRPr lang="sk-SK" altLang="sk-SK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814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0131C9-AA57-4387-8181-FAE9D19F9A82}" type="slidenum">
              <a:rPr lang="sk-SK" altLang="sk-SK"/>
              <a:pPr eaLnBrk="1" hangingPunct="1">
                <a:spcBef>
                  <a:spcPct val="0"/>
                </a:spcBef>
              </a:pPr>
              <a:t>44</a:t>
            </a:fld>
            <a:endParaRPr lang="sk-SK" altLang="sk-SK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2699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85798D-6356-4E05-8900-A861BD2D3F19}" type="slidenum">
              <a:rPr lang="sk-SK" altLang="sk-SK"/>
              <a:pPr eaLnBrk="1" hangingPunct="1">
                <a:spcBef>
                  <a:spcPct val="0"/>
                </a:spcBef>
              </a:pPr>
              <a:t>45</a:t>
            </a:fld>
            <a:endParaRPr lang="sk-SK" altLang="sk-SK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432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D55768-38D5-4F09-B0F6-746B7EAC62C9}" type="slidenum">
              <a:rPr lang="sk-SK" altLang="sk-SK"/>
              <a:pPr eaLnBrk="1" hangingPunct="1">
                <a:spcBef>
                  <a:spcPct val="0"/>
                </a:spcBef>
              </a:pPr>
              <a:t>46</a:t>
            </a:fld>
            <a:endParaRPr lang="sk-SK" altLang="sk-SK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374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4DDC31-EEDC-4962-8208-769B44D4D676}" type="slidenum">
              <a:rPr lang="sk-SK" altLang="sk-SK"/>
              <a:pPr eaLnBrk="1" hangingPunct="1">
                <a:spcBef>
                  <a:spcPct val="0"/>
                </a:spcBef>
              </a:pPr>
              <a:t>47</a:t>
            </a:fld>
            <a:endParaRPr lang="sk-SK" altLang="sk-SK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0530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55C2F4-E594-45EA-83B9-4357FDD36DC9}" type="slidenum">
              <a:rPr lang="sk-SK" altLang="sk-SK"/>
              <a:pPr eaLnBrk="1" hangingPunct="1">
                <a:spcBef>
                  <a:spcPct val="0"/>
                </a:spcBef>
              </a:pPr>
              <a:t>48</a:t>
            </a:fld>
            <a:endParaRPr lang="sk-SK" altLang="sk-SK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806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22484A-85BE-4A5A-9625-F507A7DAE256}" type="slidenum">
              <a:rPr lang="sk-SK" altLang="sk-SK"/>
              <a:pPr eaLnBrk="1" hangingPunct="1">
                <a:spcBef>
                  <a:spcPct val="0"/>
                </a:spcBef>
              </a:pPr>
              <a:t>5</a:t>
            </a:fld>
            <a:endParaRPr lang="sk-SK" altLang="sk-SK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56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FF64FF-5174-4E4C-8281-10574254A155}" type="slidenum">
              <a:rPr lang="sk-SK" altLang="sk-SK"/>
              <a:pPr eaLnBrk="1" hangingPunct="1">
                <a:spcBef>
                  <a:spcPct val="0"/>
                </a:spcBef>
              </a:pPr>
              <a:t>6</a:t>
            </a:fld>
            <a:endParaRPr lang="sk-SK" altLang="sk-SK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75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FBC4BF-51A8-483A-A981-7E8CEA8D3404}" type="slidenum">
              <a:rPr lang="sk-SK" altLang="sk-SK"/>
              <a:pPr eaLnBrk="1" hangingPunct="1">
                <a:spcBef>
                  <a:spcPct val="0"/>
                </a:spcBef>
              </a:pPr>
              <a:t>7</a:t>
            </a:fld>
            <a:endParaRPr lang="sk-SK" altLang="sk-SK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80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96EB89-54C3-410B-BA0E-1059E18386AE}" type="slidenum">
              <a:rPr lang="sk-SK" altLang="sk-SK"/>
              <a:pPr eaLnBrk="1" hangingPunct="1">
                <a:spcBef>
                  <a:spcPct val="0"/>
                </a:spcBef>
              </a:pPr>
              <a:t>8</a:t>
            </a:fld>
            <a:endParaRPr lang="sk-SK" altLang="sk-SK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02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97509A-56B7-42B1-A566-8A3CF804B497}" type="slidenum">
              <a:rPr lang="sk-SK" altLang="sk-SK"/>
              <a:pPr eaLnBrk="1" hangingPunct="1">
                <a:spcBef>
                  <a:spcPct val="0"/>
                </a:spcBef>
              </a:pPr>
              <a:t>9</a:t>
            </a:fld>
            <a:endParaRPr lang="sk-SK" altLang="sk-SK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522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sk-SK" altLang="en-US" noProof="0"/>
              <a:t>Kliknite sem a upravte štýl predlohy nadpisov.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sk-SK" altLang="en-US" noProof="0"/>
              <a:t>Kliknite sem a upravte štýl predlohy podnadpisov.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A80F9-7C15-4C90-9110-8A8483A5ED6F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39375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76672-781B-4FDB-A90C-E716D99E4D1B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26474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81C41B-FABD-4D51-8FED-EF6695D8EED0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124537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70A2B-4841-444E-BE81-055E70B4A1F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62021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8F06C6-9B33-4934-870B-755B54FB57F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52079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4137DF-F219-4C62-A427-15665FFA535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42789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54B32-D0B1-4B3C-9B04-EC28AA83088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875549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87FC5-C9FD-426B-AA09-01C4D90276B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57044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A43348-A83E-4E8D-953D-B9BFCBA8674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704503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A0230-0097-4E6A-AEAA-CAEBD0B9190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33362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44516-4FF5-49DE-AA5F-381E26CF9F8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153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B7293-CD77-4349-984C-24AE48BDD0EE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027601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BCF8C-65CC-4B53-9CEA-1D7B77918D2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8867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B272F-6CB2-4066-AEA4-3291A67E11D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69598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2D214-F6C9-4D56-9E0F-B1A05B42CB3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22709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279A4-8656-47A6-A626-1899079C4B50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16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56874C-8A6F-4102-A882-0F230005FF7F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16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204BB-FAEE-4FD6-82D2-9E8992842C3D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83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7A78B-A759-4A48-AA18-E3E962A1E80A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06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11435-AC35-442C-AF2D-5D790A7972DE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577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06728-28B4-42DD-B85B-2E8E33BDBA53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62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5BA60-197B-4C57-863D-7D77D3F0CBC1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8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3CF14-0422-40F0-B12B-30BDB424E0CF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438850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BF129-D5DF-4C4D-8E7F-6CA5C5FDBC59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69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57CA09-4EDA-4034-9C16-3ED4FB71AE9E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05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159F5-E695-4AF3-BDED-0CED3EAC0A4D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491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2E35E-FD50-4A84-A3BC-32A0AA3B38E7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4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0B4E6-FC51-4853-A142-D8DDCB7FA2EE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02877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33B30-25A9-4E9D-95F8-75FDEF678055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80648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44247-63FF-4C69-A81B-2502302B4B21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20611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1B744B-B66D-40C5-9E04-3002DBE67B73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36097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CD20D-9D58-478C-84EE-A71A7D03F307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73833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45FB2-D838-4711-8BCA-54ACCBCCAA4B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40241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/>
              <a:t>Kliknite sem a upravte štýly predlohy textu.</a:t>
            </a:r>
          </a:p>
          <a:p>
            <a:pPr lvl="1"/>
            <a:r>
              <a:rPr lang="sk-SK" altLang="en-US"/>
              <a:t>Druhá úroveň</a:t>
            </a:r>
          </a:p>
          <a:p>
            <a:pPr lvl="2"/>
            <a:r>
              <a:rPr lang="sk-SK" altLang="en-US"/>
              <a:t>Tretia úroveň</a:t>
            </a:r>
          </a:p>
          <a:p>
            <a:pPr lvl="3"/>
            <a:r>
              <a:rPr lang="sk-SK" altLang="en-US"/>
              <a:t>Štvrtá úroveň</a:t>
            </a:r>
          </a:p>
          <a:p>
            <a:pPr lvl="4"/>
            <a:r>
              <a:rPr lang="sk-SK" altLang="en-US"/>
              <a:t>Piata úroveň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5D26484D-74CA-48B9-B53C-57E4A757EC6B}" type="slidenum">
              <a:rPr lang="sk-SK" altLang="en-US"/>
              <a:pPr/>
              <a:t>‹#›</a:t>
            </a:fld>
            <a:endParaRPr lang="sk-SK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CCF96501-0FC6-47A2-B10B-3846F303E41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0175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344B1E-7BA5-41F6-96BA-254C1B894782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0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dia1.britannica.com/eb-media/01/1601-004-98E3336F.jpg" TargetMode="Externa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agazin.travelportal.cz/terakotova-armada-se-rozroste/" TargetMode="Externa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event/Sykes-Picot-Agreement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yznys.ihned.cz/c1-56082930-banky-ktere-neznaji-uroky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museum.org/toah/hd/ubai/hd_ubai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emaps.com/history/iraq-3500bc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 eaLnBrk="1" hangingPunct="1"/>
            <a:r>
              <a:rPr lang="sk-SK" altLang="sk-SK" sz="5400" dirty="0"/>
              <a:t>REGIONÁLNA GEOGRAFIA </a:t>
            </a: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2420938"/>
            <a:ext cx="91440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6600">
                <a:solidFill>
                  <a:srgbClr val="000000"/>
                </a:solidFill>
              </a:rPr>
              <a:t>ÁZIE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7380288" y="6484938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dirty="0">
                <a:solidFill>
                  <a:srgbClr val="000000"/>
                </a:solidFill>
              </a:rPr>
              <a:t>ZS 2025/20</a:t>
            </a:r>
            <a:r>
              <a:rPr lang="en-GB" altLang="sk-SK" sz="1800" dirty="0">
                <a:solidFill>
                  <a:srgbClr val="000000"/>
                </a:solidFill>
              </a:rPr>
              <a:t>2</a:t>
            </a:r>
            <a:r>
              <a:rPr lang="sk-SK" altLang="sk-SK" sz="1800" dirty="0">
                <a:solidFill>
                  <a:srgbClr val="00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46538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60648"/>
            <a:ext cx="8280598" cy="587027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od roku 321 do 185 p. n. l. bola jednou z najväčších ríši sveta </a:t>
            </a:r>
            <a:br>
              <a:rPr lang="sk-SK" altLang="sk-SK" sz="2200" dirty="0">
                <a:latin typeface="Arial Narrow" panose="020B0606020202030204" pitchFamily="34" charset="0"/>
              </a:rPr>
            </a:br>
            <a:r>
              <a:rPr lang="sk-SK" altLang="sk-SK" sz="2200" dirty="0">
                <a:latin typeface="Arial Narrow" panose="020B0606020202030204" pitchFamily="34" charset="0"/>
              </a:rPr>
              <a:t>tzv. </a:t>
            </a:r>
            <a:r>
              <a:rPr lang="sk-SK" altLang="sk-SK" sz="2200" b="1" u="sng" dirty="0" err="1">
                <a:latin typeface="Arial Narrow" panose="020B0606020202030204" pitchFamily="34" charset="0"/>
              </a:rPr>
              <a:t>Mauryjská</a:t>
            </a:r>
            <a:r>
              <a:rPr lang="sk-SK" altLang="sk-SK" sz="2200" b="1" u="sng" dirty="0">
                <a:latin typeface="Arial Narrow" panose="020B0606020202030204" pitchFamily="34" charset="0"/>
              </a:rPr>
              <a:t> ríša</a:t>
            </a:r>
            <a:r>
              <a:rPr lang="sk-SK" altLang="sk-SK" sz="2200" b="1" dirty="0">
                <a:latin typeface="Arial Narrow" panose="020B0606020202030204" pitchFamily="34" charset="0"/>
              </a:rPr>
              <a:t> </a:t>
            </a:r>
            <a:r>
              <a:rPr lang="sk-SK" altLang="sk-SK" sz="2200" dirty="0">
                <a:latin typeface="Arial Narrow" panose="020B0606020202030204" pitchFamily="34" charset="0"/>
              </a:rPr>
              <a:t>s centrom v starovekej </a:t>
            </a:r>
            <a:r>
              <a:rPr lang="sk-SK" altLang="sk-SK" sz="2200" b="1" dirty="0">
                <a:latin typeface="Arial Narrow" panose="020B0606020202030204" pitchFamily="34" charset="0"/>
              </a:rPr>
              <a:t>Indii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v dobe svojho najväčšieho rozmachu sa rozprestierala smerom na sever až </a:t>
            </a:r>
            <a:br>
              <a:rPr lang="en-GB" altLang="sk-SK" sz="2200" dirty="0">
                <a:latin typeface="Arial Narrow" panose="020B0606020202030204" pitchFamily="34" charset="0"/>
              </a:rPr>
            </a:br>
            <a:r>
              <a:rPr lang="sk-SK" altLang="sk-SK" sz="2200" dirty="0">
                <a:latin typeface="Arial Narrow" panose="020B0606020202030204" pitchFamily="34" charset="0"/>
              </a:rPr>
              <a:t>k prirodzenej hranici Himalájí a smerom na východ až k územiu </a:t>
            </a:r>
            <a:r>
              <a:rPr lang="sk-SK" altLang="sk-SK" sz="2200" dirty="0" err="1">
                <a:latin typeface="Arial Narrow" panose="020B0606020202030204" pitchFamily="34" charset="0"/>
              </a:rPr>
              <a:t>dn</a:t>
            </a:r>
            <a:r>
              <a:rPr lang="en-GB" altLang="sk-SK" sz="2200" dirty="0">
                <a:latin typeface="Arial Narrow" panose="020B0606020202030204" pitchFamily="34" charset="0"/>
              </a:rPr>
              <a:t>e</a:t>
            </a:r>
            <a:r>
              <a:rPr lang="sk-SK" altLang="sk-SK" sz="2200" dirty="0" err="1">
                <a:latin typeface="Arial Narrow" panose="020B0606020202030204" pitchFamily="34" charset="0"/>
              </a:rPr>
              <a:t>šného</a:t>
            </a:r>
            <a:r>
              <a:rPr lang="sk-SK" altLang="sk-SK" sz="2200" dirty="0">
                <a:latin typeface="Arial Narrow" panose="020B0606020202030204" pitchFamily="34" charset="0"/>
              </a:rPr>
              <a:t> </a:t>
            </a:r>
            <a:r>
              <a:rPr lang="sk-SK" altLang="sk-SK" sz="2200" dirty="0" err="1">
                <a:latin typeface="Arial Narrow" panose="020B0606020202030204" pitchFamily="34" charset="0"/>
              </a:rPr>
              <a:t>Ásamu</a:t>
            </a:r>
            <a:r>
              <a:rPr lang="sk-SK" altLang="sk-SK" sz="2200" dirty="0">
                <a:latin typeface="Arial Narrow" panose="020B0606020202030204" pitchFamily="34" charset="0"/>
              </a:rPr>
              <a:t> (oblasť údolia Brahmaputry), na západe cez Pakistan zrejme siahala až na územie dnešného Afganistanu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200" spc="-30" dirty="0">
                <a:latin typeface="Arial Narrow" panose="020B0606020202030204" pitchFamily="34" charset="0"/>
              </a:rPr>
              <a:t>v čase </a:t>
            </a:r>
            <a:r>
              <a:rPr lang="sk-SK" altLang="sk-SK" sz="2200" spc="-30" dirty="0" err="1">
                <a:latin typeface="Arial Narrow" panose="020B0606020202030204" pitchFamily="34" charset="0"/>
              </a:rPr>
              <a:t>Mauryjskej</a:t>
            </a:r>
            <a:r>
              <a:rPr lang="sk-SK" altLang="sk-SK" sz="2200" spc="-30" dirty="0">
                <a:latin typeface="Arial Narrow" panose="020B0606020202030204" pitchFamily="34" charset="0"/>
              </a:rPr>
              <a:t> ríše bola prvýkrát v histórii </a:t>
            </a:r>
            <a:r>
              <a:rPr lang="sk-SK" altLang="sk-SK" sz="2200" b="1" u="sng" spc="-30" dirty="0">
                <a:latin typeface="Arial Narrow" panose="020B0606020202030204" pitchFamily="34" charset="0"/>
              </a:rPr>
              <a:t>celá India zjednotená</a:t>
            </a:r>
            <a:r>
              <a:rPr lang="sk-SK" altLang="sk-SK" sz="2200" spc="-30" dirty="0">
                <a:latin typeface="Arial Narrow" panose="020B0606020202030204" pitchFamily="34" charset="0"/>
              </a:rPr>
              <a:t> </a:t>
            </a:r>
            <a:r>
              <a:rPr lang="sk-SK" altLang="sk-SK" sz="2200" spc="-40" dirty="0">
                <a:latin typeface="Arial Narrow" panose="020B0606020202030204" pitchFamily="34" charset="0"/>
              </a:rPr>
              <a:t>do jedného štátneho útvaru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24" y="2636912"/>
            <a:ext cx="5099075" cy="42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https://media1.britannica.com/eb-media/01/1601-004-98E3336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8"/>
          <a:stretch/>
        </p:blipFill>
        <p:spPr bwMode="auto">
          <a:xfrm>
            <a:off x="704898" y="2860111"/>
            <a:ext cx="3075014" cy="399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2771800" y="6381328"/>
            <a:ext cx="10081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dirty="0" err="1">
                <a:hlinkClick r:id="rId5"/>
              </a:rPr>
              <a:t>Britannica</a:t>
            </a:r>
            <a:r>
              <a:rPr lang="sk-SK" sz="1300" dirty="0">
                <a:hlinkClick r:id="rId5"/>
              </a:rPr>
              <a:t> (2011)</a:t>
            </a:r>
            <a:endParaRPr lang="en-GB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686800" cy="5726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v období rokov 320 – 550 n. l. sa v severnej časti indického subkontinentu sformovala </a:t>
            </a:r>
            <a:r>
              <a:rPr lang="sk-SK" altLang="sk-SK" sz="2200" b="1" u="sng" dirty="0" err="1">
                <a:latin typeface="Arial Narrow" panose="020B0606020202030204" pitchFamily="34" charset="0"/>
              </a:rPr>
              <a:t>Guptovská</a:t>
            </a:r>
            <a:r>
              <a:rPr lang="sk-SK" altLang="sk-SK" sz="2200" b="1" u="sng" dirty="0">
                <a:latin typeface="Arial Narrow" panose="020B0606020202030204" pitchFamily="34" charset="0"/>
              </a:rPr>
              <a:t> ríša</a:t>
            </a:r>
            <a:endParaRPr lang="sk-SK" altLang="sk-SK" sz="2200" u="sng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obdobie </a:t>
            </a:r>
            <a:r>
              <a:rPr lang="sk-SK" altLang="sk-SK" sz="2200" dirty="0" err="1">
                <a:latin typeface="Arial Narrow" panose="020B0606020202030204" pitchFamily="34" charset="0"/>
              </a:rPr>
              <a:t>Mauryjskej</a:t>
            </a:r>
            <a:r>
              <a:rPr lang="sk-SK" altLang="sk-SK" sz="2200" dirty="0">
                <a:latin typeface="Arial Narrow" panose="020B0606020202030204" pitchFamily="34" charset="0"/>
              </a:rPr>
              <a:t> a </a:t>
            </a:r>
            <a:r>
              <a:rPr lang="sk-SK" altLang="sk-SK" sz="2200" dirty="0" err="1">
                <a:latin typeface="Arial Narrow" panose="020B0606020202030204" pitchFamily="34" charset="0"/>
              </a:rPr>
              <a:t>Guptovskej</a:t>
            </a:r>
            <a:r>
              <a:rPr lang="sk-SK" altLang="sk-SK" sz="2200" dirty="0">
                <a:latin typeface="Arial Narrow" panose="020B0606020202030204" pitchFamily="34" charset="0"/>
              </a:rPr>
              <a:t> ríše je označované za „</a:t>
            </a:r>
            <a:r>
              <a:rPr lang="sk-SK" altLang="sk-SK" sz="2200" b="1" u="sng" dirty="0">
                <a:latin typeface="Arial Narrow" panose="020B0606020202030204" pitchFamily="34" charset="0"/>
              </a:rPr>
              <a:t>zlatý vek Indie</a:t>
            </a:r>
            <a:r>
              <a:rPr lang="sk-SK" altLang="sk-SK" sz="2200" dirty="0">
                <a:latin typeface="Arial Narrow" panose="020B0606020202030204" pitchFamily="34" charset="0"/>
              </a:rPr>
              <a:t>“, dochádza k rozmachu vedy, objavov, vynálezov, techniky, umenia, náboženstva...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vznik a rozvoj </a:t>
            </a:r>
            <a:r>
              <a:rPr lang="sk-SK" altLang="sk-SK" sz="2200" b="1" dirty="0">
                <a:latin typeface="Arial Narrow" panose="020B0606020202030204" pitchFamily="34" charset="0"/>
              </a:rPr>
              <a:t>budhizmu </a:t>
            </a:r>
            <a:r>
              <a:rPr lang="en-GB" altLang="sk-SK" sz="2200" b="1" dirty="0">
                <a:latin typeface="Arial Narrow" panose="020B0606020202030204" pitchFamily="34" charset="0"/>
              </a:rPr>
              <a:t>(z</a:t>
            </a:r>
            <a:r>
              <a:rPr lang="sk-SK" altLang="sk-SK" sz="2200" b="1" dirty="0">
                <a:latin typeface="Arial Narrow" panose="020B0606020202030204" pitchFamily="34" charset="0"/>
              </a:rPr>
              <a:t> hinduizmu</a:t>
            </a:r>
            <a:r>
              <a:rPr lang="en-GB" altLang="sk-SK" sz="2200" b="1" dirty="0">
                <a:latin typeface="Arial Narrow" panose="020B0606020202030204" pitchFamily="34" charset="0"/>
              </a:rPr>
              <a:t>)</a:t>
            </a:r>
            <a:r>
              <a:rPr lang="en-GB" altLang="sk-SK" sz="2200" dirty="0">
                <a:latin typeface="Arial Narrow" panose="020B0606020202030204" pitchFamily="34" charset="0"/>
              </a:rPr>
              <a:t>,</a:t>
            </a:r>
            <a:br>
              <a:rPr lang="en-GB" altLang="sk-SK" sz="2200" dirty="0">
                <a:latin typeface="Arial Narrow" panose="020B0606020202030204" pitchFamily="34" charset="0"/>
              </a:rPr>
            </a:br>
            <a:r>
              <a:rPr lang="sk-SK" altLang="sk-SK" sz="2200" dirty="0">
                <a:latin typeface="Arial Narrow" panose="020B0606020202030204" pitchFamily="34" charset="0"/>
              </a:rPr>
              <a:t>ktorý sa lokalizuje</a:t>
            </a:r>
            <a:r>
              <a:rPr lang="en-GB" altLang="sk-SK" sz="2200" dirty="0">
                <a:latin typeface="Arial Narrow" panose="020B0606020202030204" pitchFamily="34" charset="0"/>
              </a:rPr>
              <a:t> </a:t>
            </a:r>
            <a:r>
              <a:rPr lang="sk-SK" altLang="sk-SK" sz="2200" dirty="0">
                <a:latin typeface="Arial Narrow" panose="020B0606020202030204" pitchFamily="34" charset="0"/>
              </a:rPr>
              <a:t>v Indii</a:t>
            </a:r>
            <a:r>
              <a:rPr lang="en-GB" altLang="sk-SK" sz="2200" dirty="0">
                <a:latin typeface="Arial Narrow" panose="020B0606020202030204" pitchFamily="34" charset="0"/>
              </a:rPr>
              <a:t>, </a:t>
            </a:r>
            <a:r>
              <a:rPr lang="sk-SK" altLang="sk-SK" sz="2200" dirty="0">
                <a:latin typeface="Arial Narrow" panose="020B0606020202030204" pitchFamily="34" charset="0"/>
              </a:rPr>
              <a:t>má až do </a:t>
            </a:r>
            <a:br>
              <a:rPr lang="en-GB" altLang="sk-SK" sz="2200" dirty="0">
                <a:latin typeface="Arial Narrow" panose="020B0606020202030204" pitchFamily="34" charset="0"/>
              </a:rPr>
            </a:br>
            <a:r>
              <a:rPr lang="sk-SK" altLang="sk-SK" sz="2200" dirty="0">
                <a:latin typeface="Arial Narrow" panose="020B0606020202030204" pitchFamily="34" charset="0"/>
              </a:rPr>
              <a:t>súčasnosti</a:t>
            </a:r>
            <a:r>
              <a:rPr lang="en-GB" altLang="sk-SK" sz="2200" dirty="0">
                <a:latin typeface="Arial Narrow" panose="020B0606020202030204" pitchFamily="34" charset="0"/>
              </a:rPr>
              <a:t> </a:t>
            </a:r>
            <a:r>
              <a:rPr lang="sk-SK" altLang="sk-SK" sz="2200" dirty="0">
                <a:latin typeface="Arial Narrow" panose="020B0606020202030204" pitchFamily="34" charset="0"/>
              </a:rPr>
              <a:t>výrazný vplyv na </a:t>
            </a:r>
            <a:r>
              <a:rPr lang="en-GB" altLang="sk-SK" sz="2200" dirty="0" err="1">
                <a:latin typeface="Arial Narrow" panose="020B0606020202030204" pitchFamily="34" charset="0"/>
              </a:rPr>
              <a:t>spoločnosť</a:t>
            </a:r>
            <a:br>
              <a:rPr lang="en-GB" altLang="sk-SK" sz="2200" dirty="0">
                <a:latin typeface="Arial Narrow" panose="020B0606020202030204" pitchFamily="34" charset="0"/>
              </a:rPr>
            </a:br>
            <a:r>
              <a:rPr lang="sk-SK" altLang="sk-SK" sz="2200" dirty="0">
                <a:latin typeface="Arial Narrow" panose="020B0606020202030204" pitchFamily="34" charset="0"/>
              </a:rPr>
              <a:t>najmä v JV Ázii</a:t>
            </a:r>
          </a:p>
          <a:p>
            <a:pPr eaLnBrk="1" hangingPunct="1">
              <a:lnSpc>
                <a:spcPct val="90000"/>
              </a:lnSpc>
            </a:pPr>
            <a:endParaRPr lang="sk-SK" altLang="sk-SK" sz="2200" dirty="0">
              <a:latin typeface="Arial Narrow" panose="020B0606020202030204" pitchFamily="34" charset="0"/>
            </a:endParaRPr>
          </a:p>
        </p:txBody>
      </p:sp>
      <p:pic>
        <p:nvPicPr>
          <p:cNvPr id="12293" name="Picture 5" descr="https://media1.britannica.com/eb-media/03/1603-004-A47B77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816424" cy="497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318068"/>
            <a:ext cx="8748712" cy="5797550"/>
          </a:xfrm>
        </p:spPr>
        <p:txBody>
          <a:bodyPr/>
          <a:lstStyle/>
          <a:p>
            <a:pPr eaLnBrk="1" hangingPunct="1"/>
            <a:r>
              <a:rPr lang="sk-SK" altLang="sk-SK" sz="2200" b="1" dirty="0">
                <a:latin typeface="Arial Narrow" panose="020B0606020202030204" pitchFamily="34" charset="0"/>
              </a:rPr>
              <a:t>dynastia </a:t>
            </a:r>
            <a:r>
              <a:rPr lang="sk-SK" altLang="sk-SK" sz="2200" b="1" dirty="0" err="1">
                <a:latin typeface="Arial Narrow" panose="020B0606020202030204" pitchFamily="34" charset="0"/>
              </a:rPr>
              <a:t>Šang</a:t>
            </a:r>
            <a:r>
              <a:rPr lang="sk-SK" altLang="sk-SK" sz="2200" b="1" dirty="0">
                <a:latin typeface="Arial Narrow" panose="020B0606020202030204" pitchFamily="34" charset="0"/>
              </a:rPr>
              <a:t> </a:t>
            </a:r>
            <a:r>
              <a:rPr lang="sk-SK" altLang="sk-SK" sz="2200" dirty="0">
                <a:latin typeface="Arial Narrow" panose="020B0606020202030204" pitchFamily="34" charset="0"/>
              </a:rPr>
              <a:t>(</a:t>
            </a:r>
            <a:r>
              <a:rPr lang="sk-SK" altLang="sk-SK" sz="2200" dirty="0" err="1">
                <a:latin typeface="Arial Narrow" panose="020B0606020202030204" pitchFamily="34" charset="0"/>
              </a:rPr>
              <a:t>Shang</a:t>
            </a:r>
            <a:r>
              <a:rPr lang="sk-SK" altLang="sk-SK" sz="2200" dirty="0">
                <a:latin typeface="Arial Narrow" panose="020B0606020202030204" pitchFamily="34" charset="0"/>
              </a:rPr>
              <a:t>) prvá vládnuca dynastia s písomnou zmienkou (1600 – 1046 p. n. l.)</a:t>
            </a:r>
            <a:endParaRPr lang="sk-SK" altLang="sk-SK" sz="2200" b="1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200" b="1" dirty="0">
                <a:latin typeface="Arial Narrow" panose="020B0606020202030204" pitchFamily="34" charset="0"/>
              </a:rPr>
              <a:t>dynastia </a:t>
            </a:r>
            <a:r>
              <a:rPr lang="sk-SK" altLang="sk-SK" sz="2200" b="1" u="sng" dirty="0" err="1">
                <a:latin typeface="Arial Narrow" panose="020B0606020202030204" pitchFamily="34" charset="0"/>
              </a:rPr>
              <a:t>Čchin</a:t>
            </a:r>
            <a:r>
              <a:rPr lang="sk-SK" altLang="sk-SK" sz="2200" dirty="0">
                <a:latin typeface="Arial Narrow" panose="020B0606020202030204" pitchFamily="34" charset="0"/>
              </a:rPr>
              <a:t> (</a:t>
            </a:r>
            <a:r>
              <a:rPr lang="sk-SK" altLang="sk-SK" sz="2200" dirty="0" err="1">
                <a:latin typeface="Arial Narrow" panose="020B0606020202030204" pitchFamily="34" charset="0"/>
              </a:rPr>
              <a:t>Qin</a:t>
            </a:r>
            <a:r>
              <a:rPr lang="sk-SK" altLang="sk-SK" sz="2200" dirty="0">
                <a:latin typeface="Arial Narrow" panose="020B0606020202030204" pitchFamily="34" charset="0"/>
              </a:rPr>
              <a:t>) bola v období 221 – 207 p. n. l. prvou cisárskou dynastiou vládnucou </a:t>
            </a:r>
            <a:r>
              <a:rPr lang="sk-SK" altLang="sk-SK" sz="2200" b="1" dirty="0">
                <a:latin typeface="Arial Narrow" panose="020B0606020202030204" pitchFamily="34" charset="0"/>
              </a:rPr>
              <a:t>zjednotenej Číne</a:t>
            </a:r>
          </a:p>
          <a:p>
            <a:pPr eaLnBrk="1" hangingPunct="1"/>
            <a:r>
              <a:rPr lang="sk-SK" altLang="sk-SK" sz="2200" dirty="0">
                <a:latin typeface="Arial Narrow" panose="020B0606020202030204" pitchFamily="34" charset="0"/>
              </a:rPr>
              <a:t>jej odkazom je </a:t>
            </a:r>
            <a:r>
              <a:rPr lang="sk-SK" altLang="sk-SK" sz="2200" b="1" dirty="0">
                <a:latin typeface="Arial Narrow" panose="020B0606020202030204" pitchFamily="34" charset="0"/>
              </a:rPr>
              <a:t>centralizovaný štát</a:t>
            </a:r>
            <a:r>
              <a:rPr lang="sk-SK" altLang="sk-SK" sz="2200" dirty="0">
                <a:latin typeface="Arial Narrow" panose="020B0606020202030204" pitchFamily="34" charset="0"/>
              </a:rPr>
              <a:t>, ktorý s určitými prestávkami pretrval </a:t>
            </a:r>
            <a:r>
              <a:rPr lang="sk-SK" altLang="sk-SK" sz="2200" b="1" dirty="0">
                <a:latin typeface="Arial Narrow" panose="020B0606020202030204" pitchFamily="34" charset="0"/>
              </a:rPr>
              <a:t>až do pádu cisárstva v roku 1912</a:t>
            </a:r>
          </a:p>
          <a:p>
            <a:pPr eaLnBrk="1" hangingPunct="1"/>
            <a:r>
              <a:rPr lang="sk-SK" altLang="sk-SK" sz="2200" b="1" dirty="0">
                <a:latin typeface="Arial Narrow" panose="020B0606020202030204" pitchFamily="34" charset="0"/>
              </a:rPr>
              <a:t>názov Čína</a:t>
            </a:r>
            <a:r>
              <a:rPr lang="sk-SK" altLang="sk-SK" sz="2200" dirty="0">
                <a:latin typeface="Arial Narrow" panose="020B0606020202030204" pitchFamily="34" charset="0"/>
              </a:rPr>
              <a:t> pochádza pravdepodobne z názvu tejto dynastie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2958004"/>
            <a:ext cx="3194029" cy="312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5436096" y="6165304"/>
            <a:ext cx="316835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500" i="1" dirty="0"/>
              <a:t>Štát </a:t>
            </a:r>
            <a:r>
              <a:rPr lang="sk-SK" altLang="sk-SK" sz="1500" i="1" dirty="0" err="1"/>
              <a:t>Qin</a:t>
            </a:r>
            <a:r>
              <a:rPr lang="sk-SK" altLang="sk-SK" sz="1500" i="1" dirty="0"/>
              <a:t> (</a:t>
            </a:r>
            <a:r>
              <a:rPr lang="sk-SK" altLang="sk-SK" sz="1500" i="1" dirty="0" err="1"/>
              <a:t>Čchin</a:t>
            </a:r>
            <a:r>
              <a:rPr lang="sk-SK" altLang="sk-SK" sz="1500" i="1" dirty="0"/>
              <a:t>) okolo r. 210 p. n. l.</a:t>
            </a:r>
          </a:p>
        </p:txBody>
      </p:sp>
      <p:pic>
        <p:nvPicPr>
          <p:cNvPr id="13320" name="Picture 8" descr="http://magazin.travelportal.cz/wp-content/uploads/2015/05/terracotta-warrio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02" y="2958003"/>
            <a:ext cx="4688315" cy="31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8558" y="6198733"/>
            <a:ext cx="406741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500" i="1" dirty="0"/>
              <a:t>Terakotová armáda </a:t>
            </a:r>
            <a:r>
              <a:rPr lang="sk-SK" altLang="sk-SK" sz="1500" i="1" dirty="0">
                <a:hlinkClick r:id="rId5"/>
              </a:rPr>
              <a:t>(Travelportal.cz, 2015)</a:t>
            </a:r>
            <a:endParaRPr lang="sk-SK" altLang="sk-SK" sz="15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820150" cy="6048375"/>
          </a:xfrm>
        </p:spPr>
        <p:txBody>
          <a:bodyPr/>
          <a:lstStyle/>
          <a:p>
            <a:pPr eaLnBrk="1" hangingPunct="1"/>
            <a:r>
              <a:rPr lang="sk-SK" altLang="sk-SK" sz="2200" dirty="0" err="1">
                <a:latin typeface="Arial Narrow" panose="020B0606020202030204" pitchFamily="34" charset="0"/>
              </a:rPr>
              <a:t>následovníkom</a:t>
            </a:r>
            <a:r>
              <a:rPr lang="sk-SK" altLang="sk-SK" sz="2200" dirty="0">
                <a:latin typeface="Arial Narrow" panose="020B0606020202030204" pitchFamily="34" charset="0"/>
              </a:rPr>
              <a:t> dynastie </a:t>
            </a:r>
            <a:r>
              <a:rPr lang="sk-SK" altLang="sk-SK" sz="2200" dirty="0" err="1">
                <a:latin typeface="Arial Narrow" panose="020B0606020202030204" pitchFamily="34" charset="0"/>
              </a:rPr>
              <a:t>Čchin</a:t>
            </a:r>
            <a:r>
              <a:rPr lang="sk-SK" altLang="sk-SK" sz="2200" dirty="0">
                <a:latin typeface="Arial Narrow" panose="020B0606020202030204" pitchFamily="34" charset="0"/>
              </a:rPr>
              <a:t> je </a:t>
            </a:r>
            <a:r>
              <a:rPr lang="sk-SK" altLang="sk-SK" sz="2200" b="1" dirty="0">
                <a:latin typeface="Arial Narrow" panose="020B0606020202030204" pitchFamily="34" charset="0"/>
              </a:rPr>
              <a:t>dynastia </a:t>
            </a:r>
            <a:r>
              <a:rPr lang="sk-SK" altLang="sk-SK" sz="2200" b="1" u="sng" dirty="0" err="1">
                <a:latin typeface="Arial Narrow" panose="020B0606020202030204" pitchFamily="34" charset="0"/>
              </a:rPr>
              <a:t>Han</a:t>
            </a:r>
            <a:r>
              <a:rPr lang="sk-SK" altLang="sk-SK" sz="2200" dirty="0">
                <a:latin typeface="Arial Narrow" panose="020B0606020202030204" pitchFamily="34" charset="0"/>
              </a:rPr>
              <a:t> (206 p. n. l. – 220 n. l.), obdobie jej vlády v Číne sa označuje za „</a:t>
            </a:r>
            <a:r>
              <a:rPr lang="sk-SK" altLang="sk-SK" sz="2200" b="1" dirty="0">
                <a:latin typeface="Arial Narrow" panose="020B0606020202030204" pitchFamily="34" charset="0"/>
              </a:rPr>
              <a:t>zlatý vek Číny</a:t>
            </a:r>
            <a:r>
              <a:rPr lang="sk-SK" altLang="sk-SK" sz="2200" dirty="0">
                <a:latin typeface="Arial Narrow" panose="020B0606020202030204" pitchFamily="34" charset="0"/>
              </a:rPr>
              <a:t>“</a:t>
            </a:r>
          </a:p>
          <a:p>
            <a:pPr eaLnBrk="1" hangingPunct="1"/>
            <a:r>
              <a:rPr lang="sk-SK" altLang="sk-SK" sz="2200" dirty="0">
                <a:latin typeface="Arial Narrow" panose="020B0606020202030204" pitchFamily="34" charset="0"/>
              </a:rPr>
              <a:t>dodnes sa väčšina Číňanov identifikuje za potomkov tejto dynastie</a:t>
            </a:r>
            <a:r>
              <a:rPr lang="en-GB" altLang="sk-SK" sz="2200" dirty="0">
                <a:latin typeface="Arial Narrow" panose="020B0606020202030204" pitchFamily="34" charset="0"/>
              </a:rPr>
              <a:t> (</a:t>
            </a:r>
            <a:r>
              <a:rPr lang="en-GB" altLang="sk-SK" sz="2200" dirty="0" err="1">
                <a:latin typeface="Arial Narrow" panose="020B0606020202030204" pitchFamily="34" charset="0"/>
              </a:rPr>
              <a:t>Chanovia</a:t>
            </a:r>
            <a:r>
              <a:rPr lang="en-GB" altLang="sk-SK" sz="2200" dirty="0">
                <a:latin typeface="Arial Narrow" panose="020B0606020202030204" pitchFamily="34" charset="0"/>
              </a:rPr>
              <a:t>)</a:t>
            </a:r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2200" dirty="0">
              <a:latin typeface="Arial Narrow" panose="020B0606020202030204" pitchFamily="34" charset="0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6119812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59" y="2204864"/>
            <a:ext cx="7701631" cy="3031642"/>
          </a:xfrm>
        </p:spPr>
      </p:pic>
      <p:sp>
        <p:nvSpPr>
          <p:cNvPr id="5" name="Obdĺžnik 4"/>
          <p:cNvSpPr/>
          <p:nvPr/>
        </p:nvSpPr>
        <p:spPr>
          <a:xfrm>
            <a:off x="717959" y="98072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Hodvábna cesta bola výrazným stimulom rozvoja Strednej Ázie:</a:t>
            </a:r>
          </a:p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- rozvinulo sa pozdĺž nej mnoho starovekých miest </a:t>
            </a:r>
            <a:r>
              <a:rPr lang="en-GB" altLang="sk-SK" dirty="0">
                <a:latin typeface="Arial Narrow" panose="020B0606020202030204" pitchFamily="34" charset="0"/>
              </a:rPr>
              <a:t>(Samarkand, </a:t>
            </a:r>
            <a:r>
              <a:rPr lang="en-GB" altLang="sk-SK" dirty="0" err="1">
                <a:latin typeface="Arial Narrow" panose="020B0606020202030204" pitchFamily="34" charset="0"/>
              </a:rPr>
              <a:t>Buchara</a:t>
            </a:r>
            <a:r>
              <a:rPr lang="en-GB" altLang="sk-SK" dirty="0">
                <a:latin typeface="Arial Narrow" panose="020B0606020202030204" pitchFamily="34" charset="0"/>
              </a:rPr>
              <a:t>, </a:t>
            </a:r>
            <a:r>
              <a:rPr lang="en-GB" altLang="sk-SK" dirty="0" err="1">
                <a:latin typeface="Arial Narrow" panose="020B0606020202030204" pitchFamily="34" charset="0"/>
              </a:rPr>
              <a:t>Taškent</a:t>
            </a:r>
            <a:r>
              <a:rPr lang="sk-SK" altLang="sk-SK" dirty="0">
                <a:latin typeface="Arial Narrow" panose="020B0606020202030204" pitchFamily="34" charset="0"/>
              </a:rPr>
              <a:t>, Urumči..,, </a:t>
            </a:r>
            <a:r>
              <a:rPr lang="sk-SK" altLang="sk-SK" i="1" dirty="0">
                <a:latin typeface="Arial Narrow" panose="020B0606020202030204" pitchFamily="34" charset="0"/>
              </a:rPr>
              <a:t>Bagdad, Kábul, Petra</a:t>
            </a:r>
            <a:r>
              <a:rPr lang="en-GB" altLang="sk-SK" i="1" dirty="0">
                <a:latin typeface="Arial Narrow" panose="020B0606020202030204" pitchFamily="34" charset="0"/>
              </a:rPr>
              <a:t>…</a:t>
            </a:r>
            <a:r>
              <a:rPr lang="en-GB" altLang="sk-SK" dirty="0">
                <a:latin typeface="Arial Narrow" panose="020B0606020202030204" pitchFamily="34" charset="0"/>
              </a:rPr>
              <a:t>)</a:t>
            </a:r>
            <a:endParaRPr lang="sk-SK" altLang="sk-SK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259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/>
              <a:t>600 – 1500 n. l. (stredovek)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005387"/>
          </a:xfrm>
        </p:spPr>
        <p:txBody>
          <a:bodyPr/>
          <a:lstStyle/>
          <a:p>
            <a:pPr eaLnBrk="1" hangingPunct="1"/>
            <a:r>
              <a:rPr lang="sk-SK" altLang="sk-SK" sz="2200" dirty="0">
                <a:latin typeface="Arial Narrow" panose="020B0606020202030204" pitchFamily="34" charset="0"/>
              </a:rPr>
              <a:t>od </a:t>
            </a:r>
            <a:r>
              <a:rPr lang="sk-SK" altLang="sk-SK" sz="2200" b="1" dirty="0">
                <a:latin typeface="Arial Narrow" panose="020B0606020202030204" pitchFamily="34" charset="0"/>
              </a:rPr>
              <a:t>7. stor. n. l. </a:t>
            </a:r>
            <a:r>
              <a:rPr lang="sk-SK" altLang="sk-SK" sz="2200" dirty="0">
                <a:latin typeface="Arial Narrow" panose="020B0606020202030204" pitchFamily="34" charset="0"/>
              </a:rPr>
              <a:t>sa v oblasti Arabského polostrova a na Blízkom východe tvorí </a:t>
            </a:r>
            <a:r>
              <a:rPr lang="sk-SK" altLang="sk-SK" sz="2200" b="1" dirty="0">
                <a:latin typeface="Arial Narrow" panose="020B0606020202030204" pitchFamily="34" charset="0"/>
              </a:rPr>
              <a:t>Islamský kalifát</a:t>
            </a:r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200" dirty="0">
                <a:latin typeface="Arial Narrow" panose="020B0606020202030204" pitchFamily="34" charset="0"/>
              </a:rPr>
              <a:t>rôzne </a:t>
            </a:r>
            <a:r>
              <a:rPr lang="en-GB" altLang="sk-SK" sz="2200" dirty="0" err="1">
                <a:latin typeface="Arial Narrow" panose="020B0606020202030204" pitchFamily="34" charset="0"/>
              </a:rPr>
              <a:t>moslimské</a:t>
            </a:r>
            <a:r>
              <a:rPr lang="sk-SK" altLang="sk-SK" sz="2200" dirty="0">
                <a:latin typeface="Arial Narrow" panose="020B0606020202030204" pitchFamily="34" charset="0"/>
              </a:rPr>
              <a:t> štátne formácie sa postupne rozšírili až po Indiu</a:t>
            </a:r>
            <a:r>
              <a:rPr lang="en-GB" altLang="sk-SK" sz="2200" dirty="0">
                <a:latin typeface="Arial Narrow" panose="020B0606020202030204" pitchFamily="34" charset="0"/>
              </a:rPr>
              <a:t>, </a:t>
            </a:r>
            <a:r>
              <a:rPr lang="en-GB" altLang="sk-SK" sz="2200" dirty="0" err="1">
                <a:latin typeface="Arial Narrow" panose="020B0606020202030204" pitchFamily="34" charset="0"/>
              </a:rPr>
              <a:t>neskôr</a:t>
            </a:r>
            <a:r>
              <a:rPr lang="en-GB" altLang="sk-SK" sz="2200" dirty="0">
                <a:latin typeface="Arial Narrow" panose="020B0606020202030204" pitchFamily="34" charset="0"/>
              </a:rPr>
              <a:t> </a:t>
            </a:r>
            <a:r>
              <a:rPr lang="en-GB" altLang="sk-SK" sz="2200" dirty="0" err="1">
                <a:latin typeface="Arial Narrow" panose="020B0606020202030204" pitchFamily="34" charset="0"/>
              </a:rPr>
              <a:t>aj</a:t>
            </a:r>
            <a:r>
              <a:rPr lang="en-GB" altLang="sk-SK" sz="2200" dirty="0">
                <a:latin typeface="Arial Narrow" panose="020B0606020202030204" pitchFamily="34" charset="0"/>
              </a:rPr>
              <a:t> </a:t>
            </a:r>
            <a:r>
              <a:rPr lang="en-GB" altLang="sk-SK" sz="2200" dirty="0" err="1">
                <a:latin typeface="Arial Narrow" panose="020B0606020202030204" pitchFamily="34" charset="0"/>
              </a:rPr>
              <a:t>na</a:t>
            </a:r>
            <a:r>
              <a:rPr lang="sk-SK" altLang="sk-SK" sz="2200" dirty="0">
                <a:latin typeface="Arial Narrow" panose="020B0606020202030204" pitchFamily="34" charset="0"/>
              </a:rPr>
              <a:t> indonézske a malajské ostrovy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565400"/>
            <a:ext cx="838835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6120854" cy="415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3850" y="188640"/>
            <a:ext cx="8820150" cy="5942285"/>
          </a:xfrm>
          <a:noFill/>
        </p:spPr>
        <p:txBody>
          <a:bodyPr/>
          <a:lstStyle/>
          <a:p>
            <a:pPr eaLnBrk="1" hangingPunct="1"/>
            <a:r>
              <a:rPr lang="sk-SK" altLang="sk-SK" sz="2100" b="1" dirty="0">
                <a:latin typeface="Arial Narrow" panose="020B0606020202030204" pitchFamily="34" charset="0"/>
              </a:rPr>
              <a:t>Mongolská ríša</a:t>
            </a:r>
            <a:r>
              <a:rPr lang="sk-SK" altLang="sk-SK" sz="2100" dirty="0">
                <a:latin typeface="Arial Narrow" panose="020B0606020202030204" pitchFamily="34" charset="0"/>
              </a:rPr>
              <a:t> bola najväčšia ríša v dejinách a jedna z najobávanejších v Eurázii</a:t>
            </a:r>
          </a:p>
          <a:p>
            <a:pPr eaLnBrk="1" hangingPunct="1"/>
            <a:r>
              <a:rPr lang="sk-SK" altLang="sk-SK" sz="2100" dirty="0">
                <a:latin typeface="Arial Narrow" panose="020B0606020202030204" pitchFamily="34" charset="0"/>
              </a:rPr>
              <a:t>vznikla zjednotením mongolských kmeňov pod vedením </a:t>
            </a:r>
            <a:r>
              <a:rPr lang="sk-SK" altLang="sk-SK" sz="2100" dirty="0" err="1">
                <a:latin typeface="Arial Narrow" panose="020B0606020202030204" pitchFamily="34" charset="0"/>
              </a:rPr>
              <a:t>Temüdžina</a:t>
            </a:r>
            <a:r>
              <a:rPr lang="sk-SK" altLang="sk-SK" sz="2100" dirty="0">
                <a:latin typeface="Arial Narrow" panose="020B0606020202030204" pitchFamily="34" charset="0"/>
              </a:rPr>
              <a:t>, ktorého roku 1206 zhromaždenie mongolských náčelníkov prehlásilo za veľkého chána – </a:t>
            </a:r>
            <a:r>
              <a:rPr lang="sk-SK" altLang="sk-SK" sz="2100" b="1" dirty="0">
                <a:latin typeface="Arial Narrow" panose="020B0606020202030204" pitchFamily="34" charset="0"/>
              </a:rPr>
              <a:t>Džingischána</a:t>
            </a:r>
          </a:p>
          <a:p>
            <a:pPr eaLnBrk="1" hangingPunct="1"/>
            <a:r>
              <a:rPr lang="sk-SK" altLang="sk-SK" sz="2100" dirty="0">
                <a:latin typeface="Arial Narrow" panose="020B0606020202030204" pitchFamily="34" charset="0"/>
              </a:rPr>
              <a:t>tatárske* výboje dosiahli v rokoch 1240/1241 aj územie Slovenska</a:t>
            </a:r>
          </a:p>
          <a:p>
            <a:pPr eaLnBrk="1" hangingPunct="1"/>
            <a:r>
              <a:rPr lang="sk-SK" altLang="sk-SK" sz="2100" dirty="0">
                <a:latin typeface="Arial Narrow" panose="020B0606020202030204" pitchFamily="34" charset="0"/>
              </a:rPr>
              <a:t>Mongoli vyvraždili stovky tisíc ľudí, napr. až tretinu Číňanov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3850" y="188640"/>
            <a:ext cx="8820150" cy="5942285"/>
          </a:xfrm>
          <a:noFill/>
        </p:spPr>
        <p:txBody>
          <a:bodyPr/>
          <a:lstStyle/>
          <a:p>
            <a:pPr eaLnBrk="1" hangingPunct="1"/>
            <a:r>
              <a:rPr lang="sk-SK" altLang="sk-SK" sz="2100" b="1" dirty="0">
                <a:latin typeface="Arial Narrow" panose="020B0606020202030204" pitchFamily="34" charset="0"/>
              </a:rPr>
              <a:t>Mongolská ríša</a:t>
            </a:r>
            <a:r>
              <a:rPr lang="sk-SK" altLang="sk-SK" sz="2100" dirty="0">
                <a:latin typeface="Arial Narrow" panose="020B0606020202030204" pitchFamily="34" charset="0"/>
              </a:rPr>
              <a:t> bola najväčšia ríša v dejinách a jedna z najobávanejších v Eurázii</a:t>
            </a:r>
          </a:p>
          <a:p>
            <a:pPr eaLnBrk="1" hangingPunct="1"/>
            <a:r>
              <a:rPr lang="sk-SK" altLang="sk-SK" sz="2100" dirty="0">
                <a:latin typeface="Arial Narrow" panose="020B0606020202030204" pitchFamily="34" charset="0"/>
              </a:rPr>
              <a:t>vznikla zjednotením mongolských kmeňov pod vedením </a:t>
            </a:r>
            <a:r>
              <a:rPr lang="sk-SK" altLang="sk-SK" sz="2100" dirty="0" err="1">
                <a:latin typeface="Arial Narrow" panose="020B0606020202030204" pitchFamily="34" charset="0"/>
              </a:rPr>
              <a:t>Temüdžina</a:t>
            </a:r>
            <a:r>
              <a:rPr lang="sk-SK" altLang="sk-SK" sz="2100" dirty="0">
                <a:latin typeface="Arial Narrow" panose="020B0606020202030204" pitchFamily="34" charset="0"/>
              </a:rPr>
              <a:t>, ktorého roku 1206 zhromaždenie mongolských náčelníkov prehlásilo za veľkého chána – </a:t>
            </a:r>
            <a:r>
              <a:rPr lang="sk-SK" altLang="sk-SK" sz="2100" b="1" dirty="0">
                <a:latin typeface="Arial Narrow" panose="020B0606020202030204" pitchFamily="34" charset="0"/>
              </a:rPr>
              <a:t>Džingischána</a:t>
            </a:r>
          </a:p>
          <a:p>
            <a:pPr eaLnBrk="1" hangingPunct="1"/>
            <a:r>
              <a:rPr lang="sk-SK" altLang="sk-SK" sz="2100" dirty="0">
                <a:latin typeface="Arial Narrow" panose="020B0606020202030204" pitchFamily="34" charset="0"/>
              </a:rPr>
              <a:t>tatárske* výboje dosiahli v rokoch 1240/1241 aj územie Slovenska</a:t>
            </a:r>
          </a:p>
          <a:p>
            <a:pPr eaLnBrk="1" hangingPunct="1"/>
            <a:r>
              <a:rPr lang="sk-SK" altLang="sk-SK" sz="2100" dirty="0">
                <a:latin typeface="Arial Narrow" panose="020B0606020202030204" pitchFamily="34" charset="0"/>
              </a:rPr>
              <a:t>Mongoli vyvraždili stovky tisíc ľudí, napr. až tretinu Číňanov</a:t>
            </a:r>
          </a:p>
          <a:p>
            <a:pPr eaLnBrk="1" hangingPunct="1"/>
            <a:endParaRPr lang="sk-SK" altLang="sk-SK" sz="2100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2100" dirty="0">
              <a:latin typeface="Arial Narrow" panose="020B0606020202030204" pitchFamily="34" charset="0"/>
            </a:endParaRPr>
          </a:p>
          <a:p>
            <a:pPr marL="182563" indent="-182563" eaLnBrk="1" hangingPunct="1">
              <a:buNone/>
            </a:pPr>
            <a:r>
              <a:rPr lang="sk-SK" altLang="sk-SK" sz="2100" dirty="0">
                <a:latin typeface="Arial Narrow" panose="020B0606020202030204" pitchFamily="34" charset="0"/>
              </a:rPr>
              <a:t>* </a:t>
            </a:r>
            <a:r>
              <a:rPr lang="sk-SK" altLang="sk-SK" sz="1800" i="1" dirty="0">
                <a:latin typeface="Arial Narrow" panose="020B0606020202030204" pitchFamily="34" charset="0"/>
              </a:rPr>
              <a:t>Označenie Tatári pochádza z názvu nomádskeho kmeňa Ta-Ta. Ten sa stal súčasťou mongolských kmeňov, ktoré podnikli inváziu do Európy v 13. storočí. Keďže európski kronikári nerozlišovali medzi mongolskými dobyvateľmi jednotlivé etniká, začali používať názov Tatári pre všetkých dobyvateľov, ktorí slúžili v radoch mongolského chána. V Rusku dokonca pretrvalo označenie Tatár pre všetky moslimské národy žijúceho na jeho území až do 19. storočia. (Historická revue, Apríl 2009)</a:t>
            </a:r>
          </a:p>
          <a:p>
            <a:pPr marL="182563" indent="-182563" eaLnBrk="1" hangingPunct="1">
              <a:buNone/>
            </a:pPr>
            <a:endParaRPr lang="sk-SK" altLang="sk-SK" sz="18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00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6112"/>
          </a:xfrm>
        </p:spPr>
        <p:txBody>
          <a:bodyPr/>
          <a:lstStyle/>
          <a:p>
            <a:pPr eaLnBrk="1" hangingPunct="1"/>
            <a:r>
              <a:rPr lang="sk-SK" altLang="sk-SK" sz="2200" u="sng" dirty="0" err="1">
                <a:latin typeface="Arial Narrow" panose="020B0606020202030204" pitchFamily="34" charset="0"/>
              </a:rPr>
              <a:t>tamilská</a:t>
            </a:r>
            <a:r>
              <a:rPr lang="sk-SK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sk-SK" altLang="sk-SK" sz="2200" b="1" dirty="0">
                <a:solidFill>
                  <a:schemeClr val="bg2"/>
                </a:solidFill>
                <a:latin typeface="Arial Narrow" panose="020B0606020202030204" pitchFamily="34" charset="0"/>
              </a:rPr>
              <a:t>dynastia </a:t>
            </a:r>
            <a:r>
              <a:rPr lang="sk-SK" altLang="sk-SK" sz="22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Čola</a:t>
            </a:r>
            <a:r>
              <a:rPr lang="sk-SK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  <a:t> začala formovať štátny útvar už v rámci </a:t>
            </a:r>
            <a:r>
              <a:rPr lang="sk-SK" altLang="sk-SK" sz="2200" dirty="0" err="1">
                <a:solidFill>
                  <a:schemeClr val="bg2"/>
                </a:solidFill>
                <a:latin typeface="Arial Narrow" panose="020B0606020202030204" pitchFamily="34" charset="0"/>
              </a:rPr>
              <a:t>Mauryjskej</a:t>
            </a:r>
            <a:r>
              <a:rPr lang="sk-SK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  <a:t> ríše v 3. stor. p. n. l.</a:t>
            </a:r>
          </a:p>
          <a:p>
            <a:pPr eaLnBrk="1" hangingPunct="1"/>
            <a:r>
              <a:rPr lang="sk-SK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  <a:t>dynastia panovala nad územím meniaceho sa rozsahu až do roku 1279</a:t>
            </a:r>
          </a:p>
        </p:txBody>
      </p:sp>
      <p:pic>
        <p:nvPicPr>
          <p:cNvPr id="17411" name="Picture 4" descr="Rajendra_map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16113"/>
            <a:ext cx="67691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8775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napriek šíreniu islamu v stredoveku na ďalekom východe dominujú </a:t>
            </a:r>
            <a:r>
              <a:rPr lang="en-GB" altLang="sk-SK" sz="2400" dirty="0" err="1">
                <a:latin typeface="Arial Narrow" panose="020B0606020202030204" pitchFamily="34" charset="0"/>
              </a:rPr>
              <a:t>nábožensko-filozofické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en-GB" altLang="sk-SK" sz="2400" dirty="0" err="1">
                <a:latin typeface="Arial Narrow" panose="020B0606020202030204" pitchFamily="34" charset="0"/>
              </a:rPr>
              <a:t>smery</a:t>
            </a:r>
            <a:r>
              <a:rPr lang="sk-SK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400" b="1" dirty="0">
                <a:latin typeface="Arial Narrow" panose="020B0606020202030204" pitchFamily="34" charset="0"/>
              </a:rPr>
              <a:t>Budhizmus, </a:t>
            </a:r>
            <a:r>
              <a:rPr lang="sk-SK" altLang="sk-SK" sz="2400" b="1" dirty="0" err="1">
                <a:latin typeface="Arial Narrow" panose="020B0606020202030204" pitchFamily="34" charset="0"/>
              </a:rPr>
              <a:t>Taoizmus</a:t>
            </a:r>
            <a:r>
              <a:rPr lang="sk-SK" altLang="sk-SK" sz="2400" b="1" dirty="0">
                <a:latin typeface="Arial Narrow" panose="020B0606020202030204" pitchFamily="34" charset="0"/>
              </a:rPr>
              <a:t> a </a:t>
            </a:r>
            <a:r>
              <a:rPr lang="sk-SK" altLang="sk-SK" sz="2400" b="1" dirty="0" err="1">
                <a:latin typeface="Arial Narrow" panose="020B0606020202030204" pitchFamily="34" charset="0"/>
              </a:rPr>
              <a:t>Konfuciánstvo</a:t>
            </a:r>
            <a:endParaRPr lang="sk-SK" altLang="sk-SK" sz="24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sk-SK" altLang="sk-SK" sz="24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v polovici 14. storočia postihla takmer celú Áziu (aj Európu) pandémia, tzv. </a:t>
            </a:r>
            <a:r>
              <a:rPr lang="sk-SK" altLang="sk-SK" sz="2400" b="1" dirty="0">
                <a:latin typeface="Arial Narrow" panose="020B0606020202030204" pitchFamily="34" charset="0"/>
              </a:rPr>
              <a:t>Čierna smrť</a:t>
            </a:r>
            <a:r>
              <a:rPr lang="sk-SK" altLang="sk-SK" sz="2400" dirty="0">
                <a:latin typeface="Arial Narrow" panose="020B0606020202030204" pitchFamily="34" charset="0"/>
              </a:rPr>
              <a:t>. Tá si vyžiadala asi 75 miliónov obetí, </a:t>
            </a:r>
            <a:br>
              <a:rPr lang="sk-SK" altLang="sk-SK" sz="2400" dirty="0">
                <a:latin typeface="Arial Narrow" panose="020B0606020202030204" pitchFamily="34" charset="0"/>
              </a:rPr>
            </a:br>
            <a:r>
              <a:rPr lang="sk-SK" altLang="sk-SK" sz="2400" dirty="0">
                <a:latin typeface="Arial Narrow" panose="020B0606020202030204" pitchFamily="34" charset="0"/>
              </a:rPr>
              <a:t>čo bola v tom čase takmer štvrtina svetovej populácie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sk-SK" altLang="sk-SK" sz="24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japonská spoločnosť sa v tomto období vyvíja stále relatívne izolovane, je relatívne zaostalá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endParaRPr lang="sk-SK" altLang="sk-SK" sz="24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relatívne izolovane sa rozvíjajú aj národy Severnej Ázie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endParaRPr lang="sk-SK" altLang="sk-SK" sz="24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2027238"/>
            <a:ext cx="8532812" cy="1041400"/>
          </a:xfrm>
        </p:spPr>
        <p:txBody>
          <a:bodyPr/>
          <a:lstStyle/>
          <a:p>
            <a:pPr eaLnBrk="1" hangingPunct="1"/>
            <a:r>
              <a:rPr lang="sk-SK" altLang="sk-SK"/>
              <a:t>Historicko – politický vývoj Ázie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4005064"/>
            <a:ext cx="6553200" cy="2502099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sk-SK" altLang="sk-SK" dirty="0">
                <a:latin typeface="Arial Narrow" panose="020B0606020202030204" pitchFamily="34" charset="0"/>
              </a:rPr>
              <a:t> staroveké a stredoveké ríše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sk-SK" altLang="sk-SK" dirty="0">
                <a:latin typeface="Arial Narrow" panose="020B0606020202030204" pitchFamily="34" charset="0"/>
              </a:rPr>
              <a:t> európska kolonizácia</a:t>
            </a:r>
            <a:r>
              <a:rPr lang="en-GB" altLang="sk-SK" dirty="0">
                <a:latin typeface="Arial Narrow" panose="020B0606020202030204" pitchFamily="34" charset="0"/>
              </a:rPr>
              <a:t> a </a:t>
            </a:r>
            <a:r>
              <a:rPr lang="en-GB" altLang="sk-SK" dirty="0" err="1">
                <a:latin typeface="Arial Narrow" panose="020B0606020202030204" pitchFamily="34" charset="0"/>
              </a:rPr>
              <a:t>dekolonizácia</a:t>
            </a:r>
            <a:endParaRPr lang="en-GB" altLang="sk-SK" dirty="0">
              <a:latin typeface="Arial Narrow" panose="020B0606020202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sk-SK" dirty="0">
                <a:latin typeface="Arial Narrow" panose="020B0606020202030204" pitchFamily="34" charset="0"/>
              </a:rPr>
              <a:t> </a:t>
            </a:r>
            <a:r>
              <a:rPr lang="en-GB" altLang="sk-SK" dirty="0" err="1">
                <a:latin typeface="Arial Narrow" panose="020B0606020202030204" pitchFamily="34" charset="0"/>
              </a:rPr>
              <a:t>bipolárne</a:t>
            </a:r>
            <a:r>
              <a:rPr lang="en-GB" altLang="sk-SK" dirty="0">
                <a:latin typeface="Arial Narrow" panose="020B0606020202030204" pitchFamily="34" charset="0"/>
              </a:rPr>
              <a:t> </a:t>
            </a:r>
            <a:r>
              <a:rPr lang="en-GB" altLang="sk-SK" dirty="0" err="1">
                <a:latin typeface="Arial Narrow" panose="020B0606020202030204" pitchFamily="34" charset="0"/>
              </a:rPr>
              <a:t>rozdelenie</a:t>
            </a:r>
            <a:r>
              <a:rPr lang="en-GB" altLang="sk-SK" dirty="0">
                <a:latin typeface="Arial Narrow" panose="020B0606020202030204" pitchFamily="34" charset="0"/>
              </a:rPr>
              <a:t> </a:t>
            </a:r>
            <a:r>
              <a:rPr lang="en-GB" altLang="sk-SK" dirty="0" err="1">
                <a:latin typeface="Arial Narrow" panose="020B0606020202030204" pitchFamily="34" charset="0"/>
              </a:rPr>
              <a:t>sveta</a:t>
            </a:r>
            <a:endParaRPr lang="sk-SK" altLang="sk-SK" dirty="0">
              <a:latin typeface="Arial Narrow" panose="020B0606020202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sk-SK" altLang="sk-SK" dirty="0">
                <a:latin typeface="Arial Narrow" panose="020B0606020202030204" pitchFamily="34" charset="0"/>
              </a:rPr>
              <a:t> integračné zoskupenia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842" y="908050"/>
            <a:ext cx="3384054" cy="5222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sk-SK" sz="2200" dirty="0">
                <a:latin typeface="Arial Narrow" panose="020B0606020202030204" pitchFamily="34" charset="0"/>
              </a:rPr>
              <a:t>v 17. </a:t>
            </a:r>
            <a:r>
              <a:rPr lang="cs-CZ" altLang="sk-SK" sz="2200" dirty="0" err="1">
                <a:latin typeface="Arial Narrow" panose="020B0606020202030204" pitchFamily="34" charset="0"/>
              </a:rPr>
              <a:t>storočí</a:t>
            </a:r>
            <a:r>
              <a:rPr lang="cs-CZ" altLang="sk-SK" sz="2200" dirty="0">
                <a:latin typeface="Arial Narrow" panose="020B0606020202030204" pitchFamily="34" charset="0"/>
              </a:rPr>
              <a:t> </a:t>
            </a:r>
            <a:r>
              <a:rPr lang="cs-CZ" altLang="sk-SK" sz="2200" dirty="0" err="1">
                <a:latin typeface="Arial Narrow" panose="020B0606020202030204" pitchFamily="34" charset="0"/>
              </a:rPr>
              <a:t>začína</a:t>
            </a:r>
            <a:r>
              <a:rPr lang="cs-CZ" altLang="sk-SK" sz="2200" dirty="0">
                <a:latin typeface="Arial Narrow" panose="020B0606020202030204" pitchFamily="34" charset="0"/>
              </a:rPr>
              <a:t> do </a:t>
            </a:r>
            <a:r>
              <a:rPr lang="cs-CZ" altLang="sk-SK" sz="2200" dirty="0" err="1">
                <a:latin typeface="Arial Narrow" panose="020B0606020202030204" pitchFamily="34" charset="0"/>
              </a:rPr>
              <a:t>Ázie</a:t>
            </a:r>
            <a:r>
              <a:rPr lang="cs-CZ" altLang="sk-SK" sz="2200" dirty="0">
                <a:latin typeface="Arial Narrow" panose="020B0606020202030204" pitchFamily="34" charset="0"/>
              </a:rPr>
              <a:t> </a:t>
            </a:r>
            <a:r>
              <a:rPr lang="cs-CZ" altLang="sk-SK" sz="2200" dirty="0" err="1">
                <a:latin typeface="Arial Narrow" panose="020B0606020202030204" pitchFamily="34" charset="0"/>
              </a:rPr>
              <a:t>expandovať</a:t>
            </a:r>
            <a:r>
              <a:rPr lang="cs-CZ" altLang="sk-SK" sz="2200" dirty="0">
                <a:latin typeface="Arial Narrow" panose="020B0606020202030204" pitchFamily="34" charset="0"/>
              </a:rPr>
              <a:t> </a:t>
            </a:r>
            <a:r>
              <a:rPr lang="cs-CZ" altLang="sk-SK" sz="2200" b="1" dirty="0" err="1">
                <a:latin typeface="Arial Narrow" panose="020B0606020202030204" pitchFamily="34" charset="0"/>
              </a:rPr>
              <a:t>cárske</a:t>
            </a:r>
            <a:r>
              <a:rPr lang="cs-CZ" altLang="sk-SK" sz="2200" b="1" dirty="0">
                <a:latin typeface="Arial Narrow" panose="020B0606020202030204" pitchFamily="34" charset="0"/>
              </a:rPr>
              <a:t> Rusko</a:t>
            </a:r>
            <a:r>
              <a:rPr lang="cs-CZ" altLang="sk-SK" sz="2200" dirty="0">
                <a:latin typeface="Arial Narrow" panose="020B0606020202030204" pitchFamily="34" charset="0"/>
              </a:rPr>
              <a:t>, </a:t>
            </a:r>
            <a:r>
              <a:rPr lang="cs-CZ" altLang="sk-SK" sz="2200" dirty="0" err="1">
                <a:latin typeface="Arial Narrow" panose="020B0606020202030204" pitchFamily="34" charset="0"/>
              </a:rPr>
              <a:t>ktoré</a:t>
            </a:r>
            <a:r>
              <a:rPr lang="cs-CZ" altLang="sk-SK" sz="2200" dirty="0">
                <a:latin typeface="Arial Narrow" panose="020B0606020202030204" pitchFamily="34" charset="0"/>
              </a:rPr>
              <a:t> </a:t>
            </a:r>
            <a:r>
              <a:rPr lang="cs-CZ" altLang="sk-SK" sz="2200" dirty="0" err="1">
                <a:latin typeface="Arial Narrow" panose="020B0606020202030204" pitchFamily="34" charset="0"/>
              </a:rPr>
              <a:t>postupne</a:t>
            </a:r>
            <a:r>
              <a:rPr lang="cs-CZ" altLang="sk-SK" sz="2200" dirty="0">
                <a:latin typeface="Arial Narrow" panose="020B0606020202030204" pitchFamily="34" charset="0"/>
              </a:rPr>
              <a:t>  do 19. </a:t>
            </a:r>
            <a:r>
              <a:rPr lang="cs-CZ" altLang="sk-SK" sz="2200" dirty="0" err="1">
                <a:latin typeface="Arial Narrow" panose="020B0606020202030204" pitchFamily="34" charset="0"/>
              </a:rPr>
              <a:t>stor</a:t>
            </a:r>
            <a:r>
              <a:rPr lang="cs-CZ" altLang="sk-SK" sz="2200" dirty="0">
                <a:latin typeface="Arial Narrow" panose="020B0606020202030204" pitchFamily="34" charset="0"/>
              </a:rPr>
              <a:t>. zabralo </a:t>
            </a:r>
            <a:r>
              <a:rPr lang="cs-CZ" altLang="sk-SK" sz="2200" dirty="0" err="1">
                <a:latin typeface="Arial Narrow" panose="020B0606020202030204" pitchFamily="34" charset="0"/>
              </a:rPr>
              <a:t>územie</a:t>
            </a:r>
            <a:r>
              <a:rPr lang="cs-CZ" altLang="sk-SK" sz="2200" dirty="0">
                <a:latin typeface="Arial Narrow" panose="020B0606020202030204" pitchFamily="34" charset="0"/>
              </a:rPr>
              <a:t> </a:t>
            </a:r>
            <a:r>
              <a:rPr lang="cs-CZ" altLang="sk-SK" sz="2200" dirty="0" err="1">
                <a:latin typeface="Arial Narrow" panose="020B0606020202030204" pitchFamily="34" charset="0"/>
              </a:rPr>
              <a:t>celej</a:t>
            </a:r>
            <a:r>
              <a:rPr lang="cs-CZ" altLang="sk-SK" sz="2200" dirty="0">
                <a:latin typeface="Arial Narrow" panose="020B0606020202030204" pitchFamily="34" charset="0"/>
              </a:rPr>
              <a:t> </a:t>
            </a:r>
            <a:br>
              <a:rPr lang="cs-CZ" altLang="sk-SK" sz="2200" dirty="0">
                <a:latin typeface="Arial Narrow" panose="020B0606020202030204" pitchFamily="34" charset="0"/>
              </a:rPr>
            </a:br>
            <a:r>
              <a:rPr lang="cs-CZ" altLang="sk-SK" sz="2200" dirty="0" err="1">
                <a:latin typeface="Arial Narrow" panose="020B0606020202030204" pitchFamily="34" charset="0"/>
              </a:rPr>
              <a:t>Sibíri</a:t>
            </a:r>
            <a:r>
              <a:rPr lang="cs-CZ" altLang="sk-SK" sz="2200" dirty="0">
                <a:latin typeface="Arial Narrow" panose="020B0606020202030204" pitchFamily="34" charset="0"/>
              </a:rPr>
              <a:t> a </a:t>
            </a:r>
            <a:r>
              <a:rPr lang="cs-CZ" altLang="sk-SK" sz="2200" dirty="0" err="1">
                <a:latin typeface="Arial Narrow" panose="020B0606020202030204" pitchFamily="34" charset="0"/>
              </a:rPr>
              <a:t>väčšiny</a:t>
            </a:r>
            <a:r>
              <a:rPr lang="cs-CZ" altLang="sk-SK" sz="2200" dirty="0">
                <a:latin typeface="Arial Narrow" panose="020B0606020202030204" pitchFamily="34" charset="0"/>
              </a:rPr>
              <a:t> </a:t>
            </a:r>
            <a:r>
              <a:rPr lang="cs-CZ" altLang="sk-SK" sz="2200" dirty="0" err="1">
                <a:latin typeface="Arial Narrow" panose="020B0606020202030204" pitchFamily="34" charset="0"/>
              </a:rPr>
              <a:t>stred</a:t>
            </a:r>
            <a:r>
              <a:rPr lang="en-GB" altLang="sk-SK" sz="2200" dirty="0" err="1">
                <a:latin typeface="Arial Narrow" panose="020B0606020202030204" pitchFamily="34" charset="0"/>
              </a:rPr>
              <a:t>nej</a:t>
            </a:r>
            <a:r>
              <a:rPr lang="cs-CZ" altLang="sk-SK" sz="2200" dirty="0">
                <a:latin typeface="Arial Narrow" panose="020B0606020202030204" pitchFamily="34" charset="0"/>
              </a:rPr>
              <a:t> </a:t>
            </a:r>
            <a:r>
              <a:rPr lang="cs-CZ" altLang="sk-SK" sz="2200" dirty="0" err="1">
                <a:latin typeface="Arial Narrow" panose="020B0606020202030204" pitchFamily="34" charset="0"/>
              </a:rPr>
              <a:t>Ázie</a:t>
            </a:r>
            <a:r>
              <a:rPr lang="cs-CZ" altLang="sk-SK" sz="2200" dirty="0">
                <a:latin typeface="Arial Narrow" panose="020B0606020202030204" pitchFamily="34" charset="0"/>
              </a:rPr>
              <a:t> a </a:t>
            </a:r>
            <a:r>
              <a:rPr lang="cs-CZ" altLang="sk-SK" sz="2200" dirty="0" err="1">
                <a:latin typeface="Arial Narrow" panose="020B0606020202030204" pitchFamily="34" charset="0"/>
              </a:rPr>
              <a:t>preniklo</a:t>
            </a:r>
            <a:r>
              <a:rPr lang="cs-CZ" altLang="sk-SK" sz="2200" dirty="0">
                <a:latin typeface="Arial Narrow" panose="020B0606020202030204" pitchFamily="34" charset="0"/>
              </a:rPr>
              <a:t> až na </a:t>
            </a:r>
            <a:r>
              <a:rPr lang="cs-CZ" altLang="sk-SK" sz="2200" dirty="0" err="1">
                <a:latin typeface="Arial Narrow" panose="020B0606020202030204" pitchFamily="34" charset="0"/>
              </a:rPr>
              <a:t>územie</a:t>
            </a:r>
            <a:r>
              <a:rPr lang="cs-CZ" altLang="sk-SK" sz="2200" dirty="0">
                <a:latin typeface="Arial Narrow" panose="020B0606020202030204" pitchFamily="34" charset="0"/>
              </a:rPr>
              <a:t> Ameriky</a:t>
            </a:r>
          </a:p>
          <a:p>
            <a:pPr marL="447675" lvl="1" indent="-182563" eaLnBrk="1" hangingPunct="1">
              <a:lnSpc>
                <a:spcPct val="90000"/>
              </a:lnSpc>
            </a:pPr>
            <a:r>
              <a:rPr lang="sk-SK" altLang="sk-SK" sz="1800" dirty="0">
                <a:latin typeface="Arial Narrow" panose="020B0606020202030204" pitchFamily="34" charset="0"/>
              </a:rPr>
              <a:t>podmaňovanie si územia, pôvodného obyvateľstva, </a:t>
            </a:r>
            <a:r>
              <a:rPr lang="sk-SK" altLang="sk-SK" sz="1800" dirty="0" err="1">
                <a:latin typeface="Arial Narrow" panose="020B0606020202030204" pitchFamily="34" charset="0"/>
              </a:rPr>
              <a:t>rusifikácia</a:t>
            </a:r>
            <a:r>
              <a:rPr lang="sk-SK" altLang="sk-SK" sz="1800" dirty="0">
                <a:latin typeface="Arial Narrow" panose="020B0606020202030204" pitchFamily="34" charset="0"/>
              </a:rPr>
              <a:t> obyvateľstva, </a:t>
            </a:r>
            <a:br>
              <a:rPr lang="sk-SK" altLang="sk-SK" sz="1800" dirty="0">
                <a:latin typeface="Arial Narrow" panose="020B0606020202030204" pitchFamily="34" charset="0"/>
              </a:rPr>
            </a:br>
            <a:r>
              <a:rPr lang="sk-SK" altLang="sk-SK" sz="1800" dirty="0">
                <a:latin typeface="Arial Narrow" panose="020B0606020202030204" pitchFamily="34" charset="0"/>
              </a:rPr>
              <a:t>transfer ekonomických </a:t>
            </a:r>
            <a:br>
              <a:rPr lang="sk-SK" altLang="sk-SK" sz="1800" dirty="0">
                <a:latin typeface="Arial Narrow" panose="020B0606020202030204" pitchFamily="34" charset="0"/>
              </a:rPr>
            </a:br>
            <a:r>
              <a:rPr lang="sk-SK" altLang="sk-SK" sz="1800" dirty="0">
                <a:latin typeface="Arial Narrow" panose="020B0606020202030204" pitchFamily="34" charset="0"/>
              </a:rPr>
              <a:t>benefitov do jadrovej časti (Moskva/Petrohrad)</a:t>
            </a:r>
          </a:p>
          <a:p>
            <a:pPr marL="447675" lvl="1" indent="-182563" eaLnBrk="1" hangingPunct="1">
              <a:lnSpc>
                <a:spcPct val="90000"/>
              </a:lnSpc>
            </a:pPr>
            <a:r>
              <a:rPr lang="sk-SK" altLang="sk-SK" sz="1800" dirty="0">
                <a:latin typeface="Arial Narrow" panose="020B0606020202030204" pitchFamily="34" charset="0"/>
              </a:rPr>
              <a:t>de </a:t>
            </a:r>
            <a:r>
              <a:rPr lang="sk-SK" altLang="sk-SK" sz="1800" dirty="0" err="1">
                <a:latin typeface="Arial Narrow" panose="020B0606020202030204" pitchFamily="34" charset="0"/>
              </a:rPr>
              <a:t>facto</a:t>
            </a:r>
            <a:r>
              <a:rPr lang="sk-SK" altLang="sk-SK" sz="1800" dirty="0">
                <a:latin typeface="Arial Narrow" panose="020B0606020202030204" pitchFamily="34" charset="0"/>
              </a:rPr>
              <a:t> kolonizácia</a:t>
            </a:r>
          </a:p>
        </p:txBody>
      </p:sp>
      <p:pic>
        <p:nvPicPr>
          <p:cNvPr id="19459" name="Picture 4" descr="rus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476250"/>
            <a:ext cx="6300787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39825"/>
          </a:xfrm>
          <a:noFill/>
        </p:spPr>
        <p:txBody>
          <a:bodyPr/>
          <a:lstStyle/>
          <a:p>
            <a:pPr eaLnBrk="1" hangingPunct="1"/>
            <a:r>
              <a:rPr lang="cs-CZ" altLang="sk-SK" b="1" dirty="0"/>
              <a:t>1500 n. l. – </a:t>
            </a:r>
            <a:r>
              <a:rPr lang="cs-CZ" altLang="sk-SK" b="1" dirty="0" err="1"/>
              <a:t>kolonizácia</a:t>
            </a:r>
            <a:r>
              <a:rPr lang="sk-SK" altLang="sk-SK" dirty="0"/>
              <a:t> 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7596188" y="6308725"/>
            <a:ext cx="1547812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sk-SK" sz="1800"/>
              <a:t>rok. 1866</a:t>
            </a:r>
            <a:endParaRPr lang="sk-SK" altLang="sk-SK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sk-SK" altLang="sk-SK"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5683250"/>
          </a:xfrm>
        </p:spPr>
        <p:txBody>
          <a:bodyPr/>
          <a:lstStyle/>
          <a:p>
            <a:pPr marL="182563" indent="-160338" eaLnBrk="1" hangingPunct="1"/>
            <a:r>
              <a:rPr lang="sk-SK" altLang="sk-SK" sz="2100" dirty="0">
                <a:latin typeface="Arial Narrow" panose="020B0606020202030204" pitchFamily="34" charset="0"/>
              </a:rPr>
              <a:t>od 16. storočia až do 20. storočia je územie dnešného Turecka (až po Kaspické more), Arabského polostrova a ďalších regiónov Ázie súčasťou </a:t>
            </a:r>
            <a:r>
              <a:rPr lang="sk-SK" altLang="sk-SK" sz="2100" b="1" dirty="0">
                <a:latin typeface="Arial Narrow" panose="020B0606020202030204" pitchFamily="34" charset="0"/>
              </a:rPr>
              <a:t>Osmanskej ríše</a:t>
            </a:r>
          </a:p>
          <a:p>
            <a:pPr marL="357188" lvl="1" indent="-182563" eaLnBrk="1" hangingPunct="1"/>
            <a:r>
              <a:rPr lang="sk-SK" altLang="sk-SK" sz="1800" b="1" spc="-20" dirty="0">
                <a:latin typeface="Arial Narrow" panose="020B0606020202030204" pitchFamily="34" charset="0"/>
              </a:rPr>
              <a:t>zablokovanie tradičných obchodných ciest – Európa hľadá nové trasy do J, JV a V Ázie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200280" cy="480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748712" cy="5726112"/>
          </a:xfrm>
        </p:spPr>
        <p:txBody>
          <a:bodyPr/>
          <a:lstStyle/>
          <a:p>
            <a:pPr eaLnBrk="1" hangingPunct="1"/>
            <a:r>
              <a:rPr lang="sk-SK" altLang="sk-SK" sz="2200" dirty="0">
                <a:latin typeface="Arial Narrow" panose="020B0606020202030204" pitchFamily="34" charset="0"/>
              </a:rPr>
              <a:t>Čínu v 1. polovici 17. storočia začínajú ovládať </a:t>
            </a:r>
            <a:r>
              <a:rPr lang="sk-SK" altLang="sk-SK" sz="2200" dirty="0" err="1">
                <a:latin typeface="Arial Narrow" panose="020B0606020202030204" pitchFamily="34" charset="0"/>
              </a:rPr>
              <a:t>Mandžuovia</a:t>
            </a:r>
            <a:r>
              <a:rPr lang="sk-SK" altLang="sk-SK" sz="2200" dirty="0">
                <a:latin typeface="Arial Narrow" panose="020B0606020202030204" pitchFamily="34" charset="0"/>
              </a:rPr>
              <a:t>, posledný vládnuci rod slávnej dynastie </a:t>
            </a:r>
            <a:r>
              <a:rPr lang="sk-SK" altLang="sk-SK" sz="2200" b="1" dirty="0" err="1">
                <a:latin typeface="Arial Narrow" panose="020B0606020202030204" pitchFamily="34" charset="0"/>
              </a:rPr>
              <a:t>Čching</a:t>
            </a:r>
            <a:r>
              <a:rPr lang="en-GB" altLang="sk-SK" sz="2200" b="1" dirty="0">
                <a:latin typeface="Arial Narrow" panose="020B0606020202030204" pitchFamily="34" charset="0"/>
              </a:rPr>
              <a:t> </a:t>
            </a:r>
            <a:r>
              <a:rPr lang="en-GB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en-GB" altLang="sk-SK" sz="22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nemýliť</a:t>
            </a:r>
            <a:r>
              <a:rPr lang="en-GB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altLang="sk-SK" sz="22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si</a:t>
            </a:r>
            <a:r>
              <a:rPr lang="en-GB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s </a:t>
            </a:r>
            <a:r>
              <a:rPr lang="en-GB" altLang="sk-SK" sz="22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Čin</a:t>
            </a:r>
            <a:r>
              <a:rPr lang="en-GB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sk-SK" altLang="sk-SK" sz="22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200" dirty="0">
                <a:latin typeface="Arial Narrow" panose="020B0606020202030204" pitchFamily="34" charset="0"/>
              </a:rPr>
              <a:t>počas ich vlády však moc dynastie slabne a v roku 1912 po </a:t>
            </a:r>
            <a:r>
              <a:rPr lang="sk-SK" altLang="sk-SK" sz="2200" dirty="0" err="1">
                <a:latin typeface="Arial Narrow" panose="020B0606020202030204" pitchFamily="34" charset="0"/>
              </a:rPr>
              <a:t>antimonarchistickom</a:t>
            </a:r>
            <a:r>
              <a:rPr lang="sk-SK" altLang="sk-SK" sz="2200" dirty="0">
                <a:latin typeface="Arial Narrow" panose="020B0606020202030204" pitchFamily="34" charset="0"/>
              </a:rPr>
              <a:t> štátnom prevrate vzniká Čínska republika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48" y="1925916"/>
            <a:ext cx="5795962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0" y="3140968"/>
            <a:ext cx="3131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03188">
              <a:buFontTx/>
              <a:buChar char="-"/>
            </a:pPr>
            <a:r>
              <a:rPr lang="sk-SK" dirty="0">
                <a:latin typeface="Arial Narrow" panose="020B0606020202030204" pitchFamily="34" charset="0"/>
              </a:rPr>
              <a:t>až neskoršie definitívne pripojenie </a:t>
            </a:r>
            <a:r>
              <a:rPr lang="sk-SK" dirty="0" err="1">
                <a:latin typeface="Arial Narrow" panose="020B0606020202030204" pitchFamily="34" charset="0"/>
              </a:rPr>
              <a:t>Ujgurskej</a:t>
            </a:r>
            <a:r>
              <a:rPr lang="sk-SK" dirty="0">
                <a:latin typeface="Arial Narrow" panose="020B0606020202030204" pitchFamily="34" charset="0"/>
              </a:rPr>
              <a:t> autonómnej oblasti </a:t>
            </a:r>
            <a:r>
              <a:rPr lang="en-GB" b="1" dirty="0">
                <a:latin typeface="Arial Narrow" panose="020B0606020202030204" pitchFamily="34" charset="0"/>
              </a:rPr>
              <a:t>Sin-</a:t>
            </a:r>
            <a:r>
              <a:rPr lang="en-GB" b="1" dirty="0" err="1">
                <a:latin typeface="Arial Narrow" panose="020B0606020202030204" pitchFamily="34" charset="0"/>
              </a:rPr>
              <a:t>ťiang</a:t>
            </a:r>
            <a:r>
              <a:rPr lang="sk-SK" dirty="0">
                <a:latin typeface="Arial Narrow" panose="020B0606020202030204" pitchFamily="34" charset="0"/>
              </a:rPr>
              <a:t> (1949) a </a:t>
            </a:r>
            <a:r>
              <a:rPr lang="sk-SK" b="1" dirty="0">
                <a:latin typeface="Arial Narrow" panose="020B0606020202030204" pitchFamily="34" charset="0"/>
              </a:rPr>
              <a:t>Tibetu </a:t>
            </a:r>
            <a:r>
              <a:rPr lang="sk-SK" dirty="0">
                <a:latin typeface="Arial Narrow" panose="020B0606020202030204" pitchFamily="34" charset="0"/>
              </a:rPr>
              <a:t>(1950)   </a:t>
            </a:r>
          </a:p>
          <a:p>
            <a:pPr marL="182563" indent="-103188">
              <a:buFontTx/>
              <a:buChar char="-"/>
            </a:pPr>
            <a:r>
              <a:rPr lang="sk-SK" dirty="0">
                <a:latin typeface="Arial Narrow" panose="020B0606020202030204" pitchFamily="34" charset="0"/>
              </a:rPr>
              <a:t>de </a:t>
            </a:r>
            <a:r>
              <a:rPr lang="sk-SK" dirty="0" err="1">
                <a:latin typeface="Arial Narrow" panose="020B0606020202030204" pitchFamily="34" charset="0"/>
              </a:rPr>
              <a:t>facto</a:t>
            </a:r>
            <a:r>
              <a:rPr lang="sk-SK" dirty="0">
                <a:latin typeface="Arial Narrow" panose="020B0606020202030204" pitchFamily="34" charset="0"/>
              </a:rPr>
              <a:t> kolonizácia území (v Sin-</a:t>
            </a:r>
            <a:r>
              <a:rPr lang="sk-SK" dirty="0" err="1">
                <a:latin typeface="Arial Narrow" panose="020B0606020202030204" pitchFamily="34" charset="0"/>
              </a:rPr>
              <a:t>ťiangu</a:t>
            </a:r>
            <a:r>
              <a:rPr lang="sk-SK" dirty="0">
                <a:latin typeface="Arial Narrow" panose="020B0606020202030204" pitchFamily="34" charset="0"/>
              </a:rPr>
              <a:t> nastala už skôr) – odpor pôvodného obyvateľstva</a:t>
            </a:r>
          </a:p>
          <a:p>
            <a:pPr marL="182563" indent="-103188"/>
            <a:endParaRPr lang="en-GB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2027238"/>
            <a:ext cx="8532812" cy="1041400"/>
          </a:xfrm>
        </p:spPr>
        <p:txBody>
          <a:bodyPr/>
          <a:lstStyle/>
          <a:p>
            <a:pPr eaLnBrk="1" hangingPunct="1"/>
            <a:r>
              <a:rPr lang="sk-SK" altLang="sk-SK"/>
              <a:t>K O L O N I Z Á C I A</a:t>
            </a: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stručná chronológia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4862165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sk-SK" sz="2400" dirty="0">
                <a:latin typeface="Arial Narrow" panose="020B0606020202030204" pitchFamily="34" charset="0"/>
              </a:rPr>
              <a:t>16. stor.</a:t>
            </a:r>
          </a:p>
          <a:p>
            <a:pPr lvl="1">
              <a:spcBef>
                <a:spcPts val="400"/>
              </a:spcBef>
            </a:pPr>
            <a:r>
              <a:rPr lang="sk-SK" sz="2000" dirty="0">
                <a:latin typeface="Arial Narrow" panose="020B0606020202030204" pitchFamily="34" charset="0"/>
              </a:rPr>
              <a:t>prvé </a:t>
            </a:r>
            <a:r>
              <a:rPr lang="sk-SK" sz="2000" b="1" dirty="0">
                <a:latin typeface="Arial Narrow" panose="020B0606020202030204" pitchFamily="34" charset="0"/>
              </a:rPr>
              <a:t>portugalské</a:t>
            </a:r>
            <a:r>
              <a:rPr lang="sk-SK" sz="2000" dirty="0">
                <a:latin typeface="Arial Narrow" panose="020B0606020202030204" pitchFamily="34" charset="0"/>
              </a:rPr>
              <a:t> kolónie na pobreží Indie a Indonézie</a:t>
            </a:r>
          </a:p>
          <a:p>
            <a:pPr>
              <a:spcBef>
                <a:spcPts val="400"/>
              </a:spcBef>
            </a:pPr>
            <a:r>
              <a:rPr lang="sk-SK" sz="2400" dirty="0">
                <a:latin typeface="Arial Narrow" panose="020B0606020202030204" pitchFamily="34" charset="0"/>
              </a:rPr>
              <a:t>17. stor.</a:t>
            </a:r>
          </a:p>
          <a:p>
            <a:pPr lvl="1">
              <a:spcBef>
                <a:spcPts val="400"/>
              </a:spcBef>
            </a:pPr>
            <a:r>
              <a:rPr lang="sk-SK" sz="2000" dirty="0">
                <a:latin typeface="Arial Narrow" panose="020B0606020202030204" pitchFamily="34" charset="0"/>
              </a:rPr>
              <a:t>pridávajú sa Holandsko, Francúzsko, Anglicko*</a:t>
            </a:r>
          </a:p>
          <a:p>
            <a:pPr lvl="1">
              <a:spcBef>
                <a:spcPts val="400"/>
              </a:spcBef>
            </a:pPr>
            <a:r>
              <a:rPr lang="sk-SK" sz="2000" b="1" dirty="0">
                <a:latin typeface="Arial Narrow" panose="020B0606020202030204" pitchFamily="34" charset="0"/>
              </a:rPr>
              <a:t>Španielsko</a:t>
            </a:r>
            <a:r>
              <a:rPr lang="sk-SK" sz="2000" dirty="0">
                <a:latin typeface="Arial Narrow" panose="020B0606020202030204" pitchFamily="34" charset="0"/>
              </a:rPr>
              <a:t> ovládlo Filipíny</a:t>
            </a:r>
          </a:p>
          <a:p>
            <a:pPr>
              <a:spcBef>
                <a:spcPts val="400"/>
              </a:spcBef>
            </a:pPr>
            <a:r>
              <a:rPr lang="sk-SK" sz="2400" dirty="0">
                <a:latin typeface="Arial Narrow" panose="020B0606020202030204" pitchFamily="34" charset="0"/>
              </a:rPr>
              <a:t>19. stor.</a:t>
            </a:r>
          </a:p>
          <a:p>
            <a:pPr lvl="1">
              <a:spcBef>
                <a:spcPts val="400"/>
              </a:spcBef>
            </a:pPr>
            <a:r>
              <a:rPr lang="sk-SK" sz="2000" b="1" dirty="0">
                <a:latin typeface="Arial Narrow" panose="020B0606020202030204" pitchFamily="34" charset="0"/>
              </a:rPr>
              <a:t>UK</a:t>
            </a:r>
            <a:r>
              <a:rPr lang="sk-SK" sz="2000" dirty="0">
                <a:latin typeface="Arial Narrow" panose="020B0606020202030204" pitchFamily="34" charset="0"/>
              </a:rPr>
              <a:t> kontroluje takmer celú Indiu, </a:t>
            </a:r>
            <a:r>
              <a:rPr lang="sk-SK" sz="2000" b="1" dirty="0">
                <a:latin typeface="Arial Narrow" panose="020B0606020202030204" pitchFamily="34" charset="0"/>
              </a:rPr>
              <a:t>Holandsko</a:t>
            </a:r>
            <a:r>
              <a:rPr lang="sk-SK" sz="2000" dirty="0">
                <a:latin typeface="Arial Narrow" panose="020B0606020202030204" pitchFamily="34" charset="0"/>
              </a:rPr>
              <a:t> Indonéziu, </a:t>
            </a:r>
            <a:r>
              <a:rPr lang="sk-SK" sz="2000" b="1" dirty="0">
                <a:latin typeface="Arial Narrow" panose="020B0606020202030204" pitchFamily="34" charset="0"/>
              </a:rPr>
              <a:t>Francúzsko</a:t>
            </a:r>
            <a:r>
              <a:rPr lang="sk-SK" sz="2000" dirty="0">
                <a:latin typeface="Arial Narrow" panose="020B0606020202030204" pitchFamily="34" charset="0"/>
              </a:rPr>
              <a:t> </a:t>
            </a:r>
            <a:r>
              <a:rPr lang="sk-SK" sz="2000" dirty="0" err="1">
                <a:latin typeface="Arial Narrow" panose="020B0606020202030204" pitchFamily="34" charset="0"/>
              </a:rPr>
              <a:t>Fr</a:t>
            </a:r>
            <a:r>
              <a:rPr lang="sk-SK" sz="2000" dirty="0">
                <a:latin typeface="Arial Narrow" panose="020B0606020202030204" pitchFamily="34" charset="0"/>
              </a:rPr>
              <a:t>. Indočínu</a:t>
            </a:r>
          </a:p>
          <a:p>
            <a:pPr>
              <a:spcBef>
                <a:spcPts val="400"/>
              </a:spcBef>
            </a:pPr>
            <a:r>
              <a:rPr lang="sk-SK" sz="2600" dirty="0">
                <a:latin typeface="Arial Narrow" panose="020B0606020202030204" pitchFamily="34" charset="0"/>
              </a:rPr>
              <a:t> </a:t>
            </a:r>
            <a:r>
              <a:rPr lang="sk-SK" sz="2400" dirty="0">
                <a:latin typeface="Arial Narrow" panose="020B0606020202030204" pitchFamily="34" charset="0"/>
              </a:rPr>
              <a:t>20. stor.</a:t>
            </a:r>
          </a:p>
          <a:p>
            <a:pPr lvl="1">
              <a:spcBef>
                <a:spcPts val="400"/>
              </a:spcBef>
            </a:pPr>
            <a:r>
              <a:rPr lang="sk-SK" sz="2000" dirty="0">
                <a:latin typeface="Arial Narrow" panose="020B0606020202030204" pitchFamily="34" charset="0"/>
              </a:rPr>
              <a:t>fakticky dekolonizácia</a:t>
            </a:r>
          </a:p>
          <a:p>
            <a:pPr lvl="1">
              <a:spcBef>
                <a:spcPts val="400"/>
              </a:spcBef>
            </a:pPr>
            <a:r>
              <a:rPr lang="sk-SK" sz="2000" dirty="0">
                <a:latin typeface="Arial Narrow" panose="020B0606020202030204" pitchFamily="34" charset="0"/>
              </a:rPr>
              <a:t>končí vplyv </a:t>
            </a:r>
            <a:r>
              <a:rPr lang="sk-SK" sz="2000" b="1" dirty="0">
                <a:latin typeface="Arial Narrow" panose="020B0606020202030204" pitchFamily="34" charset="0"/>
              </a:rPr>
              <a:t>Osmanskej ríše </a:t>
            </a:r>
            <a:r>
              <a:rPr lang="sk-SK" sz="2000" dirty="0">
                <a:latin typeface="Arial Narrow" panose="020B0606020202030204" pitchFamily="34" charset="0"/>
              </a:rPr>
              <a:t>na Blízkom východe</a:t>
            </a:r>
          </a:p>
          <a:p>
            <a:pPr lvl="2">
              <a:spcBef>
                <a:spcPts val="400"/>
              </a:spcBef>
            </a:pPr>
            <a:r>
              <a:rPr lang="sk-SK" sz="1900" dirty="0">
                <a:latin typeface="Arial Narrow" panose="020B0606020202030204" pitchFamily="34" charset="0"/>
              </a:rPr>
              <a:t>rozdelenie časti území medzi európske mocnosti</a:t>
            </a:r>
          </a:p>
          <a:p>
            <a:pPr lvl="1">
              <a:spcBef>
                <a:spcPts val="400"/>
              </a:spcBef>
            </a:pPr>
            <a:r>
              <a:rPr lang="sk-SK" sz="2000" b="1" dirty="0">
                <a:latin typeface="Arial Narrow" panose="020B0606020202030204" pitchFamily="34" charset="0"/>
              </a:rPr>
              <a:t>Japonská</a:t>
            </a:r>
            <a:r>
              <a:rPr lang="sk-SK" sz="2000" dirty="0">
                <a:latin typeface="Arial Narrow" panose="020B0606020202030204" pitchFamily="34" charset="0"/>
              </a:rPr>
              <a:t> anexia Kórey a Mandžuska</a:t>
            </a:r>
          </a:p>
          <a:p>
            <a:pPr lvl="1">
              <a:spcBef>
                <a:spcPts val="400"/>
              </a:spcBef>
            </a:pPr>
            <a:r>
              <a:rPr lang="sk-SK" sz="2000" dirty="0">
                <a:latin typeface="Arial Narrow" panose="020B0606020202030204" pitchFamily="34" charset="0"/>
              </a:rPr>
              <a:t>cárske </a:t>
            </a:r>
            <a:r>
              <a:rPr lang="sk-SK" sz="2000" b="1" dirty="0">
                <a:latin typeface="Arial Narrow" panose="020B0606020202030204" pitchFamily="34" charset="0"/>
              </a:rPr>
              <a:t>Rusko</a:t>
            </a:r>
            <a:r>
              <a:rPr lang="sk-SK" sz="2000" dirty="0">
                <a:latin typeface="Arial Narrow" panose="020B0606020202030204" pitchFamily="34" charset="0"/>
              </a:rPr>
              <a:t> sa mení na </a:t>
            </a:r>
            <a:r>
              <a:rPr lang="sk-SK" sz="2000" b="1" dirty="0">
                <a:latin typeface="Arial Narrow" panose="020B0606020202030204" pitchFamily="34" charset="0"/>
              </a:rPr>
              <a:t>Sovietsky zväz</a:t>
            </a:r>
            <a:r>
              <a:rPr lang="sk-SK" sz="2000" dirty="0">
                <a:latin typeface="Arial Narrow" panose="020B0606020202030204" pitchFamily="34" charset="0"/>
              </a:rPr>
              <a:t>, kontroluje Strednú Áziu aj Kaukaz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107504" y="6453336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>
                <a:latin typeface="Arial Narrow" panose="020B0606020202030204" pitchFamily="34" charset="0"/>
              </a:rPr>
              <a:t>* od začiatku 18. stor. už hovoríme o Spojenom kráľovstve</a:t>
            </a:r>
          </a:p>
        </p:txBody>
      </p:sp>
    </p:spTree>
    <p:extLst>
      <p:ext uri="{BB962C8B-B14F-4D97-AF65-F5344CB8AC3E}">
        <p14:creationId xmlns:p14="http://schemas.microsoft.com/office/powerpoint/2010/main" val="814368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/>
              <a:t>Dôvody kolonizácie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00200"/>
            <a:ext cx="8569200" cy="4530725"/>
          </a:xfrm>
        </p:spPr>
        <p:txBody>
          <a:bodyPr/>
          <a:lstStyle/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zablokované tradičné obchodné cesty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hľadanie nových, obsadzovanie objavených území</a:t>
            </a:r>
          </a:p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územia so strategickou polohou – vojenské konflikty, kontrola mora</a:t>
            </a:r>
          </a:p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nové zdroje surovín – nové druhy tovaru (kovy, kožušiny...)</a:t>
            </a:r>
          </a:p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lacná pracovná sila, lacný tovar pre materskú krajinu</a:t>
            </a:r>
          </a:p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hospodársky zisk</a:t>
            </a:r>
          </a:p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prestíž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774700"/>
          </a:xfrm>
        </p:spPr>
        <p:txBody>
          <a:bodyPr/>
          <a:lstStyle/>
          <a:p>
            <a:pPr eaLnBrk="1" hangingPunct="1"/>
            <a:r>
              <a:rPr lang="sk-SK" altLang="sk-SK" b="1" i="1" dirty="0"/>
              <a:t>Nevýhody pre ovládnuté krajiny</a:t>
            </a:r>
            <a:r>
              <a:rPr lang="sk-SK" altLang="sk-SK" dirty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7"/>
            <a:ext cx="8435280" cy="4790157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rasizmus – podceňovanie a využívanie pôvodných obyvateľov kolónie</a:t>
            </a:r>
          </a:p>
          <a:p>
            <a:pPr eaLnBrk="1" hangingPunct="1">
              <a:spcAft>
                <a:spcPct val="200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vytváranie nových hraníc bez ohľadu etnické či náboženské pomery</a:t>
            </a:r>
          </a:p>
          <a:p>
            <a:pPr eaLnBrk="1" hangingPunct="1">
              <a:spcAft>
                <a:spcPct val="200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európski kolonisti obsadzovali najlepšiu pôdu</a:t>
            </a:r>
          </a:p>
          <a:p>
            <a:pPr eaLnBrk="1" hangingPunct="1">
              <a:spcAft>
                <a:spcPct val="200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koloniálnu správu tvorili Európania, na politickom živote sa zúčastňovalo len málo autochtónnych obyvateľov</a:t>
            </a:r>
          </a:p>
          <a:p>
            <a:pPr eaLnBrk="1" hangingPunct="1">
              <a:spcAft>
                <a:spcPct val="200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strata politickej suverenity</a:t>
            </a:r>
          </a:p>
          <a:p>
            <a:pPr eaLnBrk="1" hangingPunct="1">
              <a:spcAft>
                <a:spcPct val="200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hospodárska podriadenosť</a:t>
            </a:r>
          </a:p>
          <a:p>
            <a:pPr eaLnBrk="1" hangingPunct="1">
              <a:spcAft>
                <a:spcPct val="200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násilné presadzovanie vlády kolonialistov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/>
          <a:lstStyle/>
          <a:p>
            <a:pPr eaLnBrk="1" hangingPunct="1"/>
            <a:r>
              <a:rPr lang="sk-SK" altLang="sk-SK" b="1" i="1" dirty="0"/>
              <a:t>Výhody pre ovládnuté krajiny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435975" cy="4862165"/>
          </a:xfrm>
        </p:spPr>
        <p:txBody>
          <a:bodyPr/>
          <a:lstStyle/>
          <a:p>
            <a:pPr eaLnBrk="1" hangingPunct="1">
              <a:spcBef>
                <a:spcPts val="200"/>
              </a:spcBef>
              <a:spcAft>
                <a:spcPct val="200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moderná správa štátu</a:t>
            </a:r>
          </a:p>
          <a:p>
            <a:pPr eaLnBrk="1" hangingPunct="1">
              <a:spcBef>
                <a:spcPts val="200"/>
              </a:spcBef>
              <a:spcAft>
                <a:spcPct val="200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koloniálne správy limitovali rozbroje medzi pôvodnými etnikami</a:t>
            </a:r>
          </a:p>
          <a:p>
            <a:pPr eaLnBrk="1" hangingPunct="1">
              <a:spcBef>
                <a:spcPts val="200"/>
              </a:spcBef>
              <a:spcAft>
                <a:spcPct val="200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rozvoj infraštruktúry, najmä železníc</a:t>
            </a:r>
          </a:p>
          <a:p>
            <a:pPr eaLnBrk="1" hangingPunct="1">
              <a:spcBef>
                <a:spcPts val="200"/>
              </a:spcBef>
              <a:spcAft>
                <a:spcPct val="200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rozvoj hospodárstva – práca – zabezpečená obživa</a:t>
            </a:r>
          </a:p>
          <a:p>
            <a:pPr eaLnBrk="1" hangingPunct="1">
              <a:spcBef>
                <a:spcPts val="200"/>
              </a:spcBef>
              <a:spcAft>
                <a:spcPct val="200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šírenie osvety a základného vzdelania</a:t>
            </a:r>
          </a:p>
          <a:p>
            <a:pPr eaLnBrk="1" hangingPunct="1">
              <a:spcBef>
                <a:spcPts val="200"/>
              </a:spcBef>
              <a:spcAft>
                <a:spcPct val="200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synovia miestnych hodnostárov mohli študovať na európskych univerzitách čím vznikali základné vrstvy inteligencie v rámci pôvodného obyvateľstva</a:t>
            </a:r>
          </a:p>
          <a:p>
            <a:pPr lvl="1" eaLnBrk="1" hangingPunct="1">
              <a:spcBef>
                <a:spcPts val="200"/>
              </a:spcBef>
              <a:spcAft>
                <a:spcPct val="20000"/>
              </a:spcAft>
            </a:pPr>
            <a:r>
              <a:rPr lang="sk-SK" altLang="sk-SK" sz="2200" dirty="0">
                <a:latin typeface="Arial Narrow" panose="020B0606020202030204" pitchFamily="34" charset="0"/>
              </a:rPr>
              <a:t>z nej často pochádzali </a:t>
            </a:r>
            <a:br>
              <a:rPr lang="sk-SK" altLang="sk-SK" sz="2200" dirty="0">
                <a:latin typeface="Arial Narrow" panose="020B0606020202030204" pitchFamily="34" charset="0"/>
              </a:rPr>
            </a:br>
            <a:r>
              <a:rPr lang="sk-SK" altLang="sk-SK" sz="2200" dirty="0">
                <a:latin typeface="Arial Narrow" panose="020B0606020202030204" pitchFamily="34" charset="0"/>
              </a:rPr>
              <a:t>vodcovia oslobodzovacích </a:t>
            </a:r>
            <a:br>
              <a:rPr lang="sk-SK" altLang="sk-SK" sz="2200" dirty="0">
                <a:latin typeface="Arial Narrow" panose="020B0606020202030204" pitchFamily="34" charset="0"/>
              </a:rPr>
            </a:br>
            <a:r>
              <a:rPr lang="sk-SK" altLang="sk-SK" sz="2200" dirty="0">
                <a:latin typeface="Arial Narrow" panose="020B0606020202030204" pitchFamily="34" charset="0"/>
              </a:rPr>
              <a:t>hnutí i prví predstavitelia </a:t>
            </a:r>
            <a:br>
              <a:rPr lang="sk-SK" altLang="sk-SK" sz="2200" dirty="0">
                <a:latin typeface="Arial Narrow" panose="020B0606020202030204" pitchFamily="34" charset="0"/>
              </a:rPr>
            </a:br>
            <a:r>
              <a:rPr lang="sk-SK" altLang="sk-SK" sz="2200" dirty="0">
                <a:latin typeface="Arial Narrow" panose="020B0606020202030204" pitchFamily="34" charset="0"/>
              </a:rPr>
              <a:t>oslobodených krajín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266273"/>
            <a:ext cx="5011737" cy="2440716"/>
          </a:xfrm>
          <a:prstGeom prst="rect">
            <a:avLst/>
          </a:prstGeom>
        </p:spPr>
      </p:pic>
      <p:cxnSp>
        <p:nvCxnSpPr>
          <p:cNvPr id="4" name="Zaoblená spojnica 3"/>
          <p:cNvCxnSpPr/>
          <p:nvPr/>
        </p:nvCxnSpPr>
        <p:spPr>
          <a:xfrm>
            <a:off x="5004048" y="2276872"/>
            <a:ext cx="3168352" cy="1800200"/>
          </a:xfrm>
          <a:prstGeom prst="curvedConnector3">
            <a:avLst>
              <a:gd name="adj1" fmla="val 10050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pPr eaLnBrk="1" hangingPunct="1"/>
            <a:r>
              <a:rPr lang="sk-SK" altLang="sk-SK" sz="3800" b="1" i="1"/>
              <a:t>Prehľad kolónií jednotlivých mocností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Spojené kráľovstvo (Anglicko/Veľká Británia)</a:t>
            </a:r>
          </a:p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Francúzsko</a:t>
            </a:r>
          </a:p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Holandsko</a:t>
            </a:r>
          </a:p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Portugalsko</a:t>
            </a:r>
            <a:endParaRPr lang="en-GB" altLang="sk-SK" dirty="0">
              <a:latin typeface="Arial Narrow" panose="020B0606020202030204" pitchFamily="34" charset="0"/>
            </a:endParaRPr>
          </a:p>
          <a:p>
            <a:pPr eaLnBrk="1" hangingPunct="1"/>
            <a:r>
              <a:rPr lang="en-GB" altLang="sk-SK" dirty="0" err="1">
                <a:latin typeface="Arial Narrow" panose="020B0606020202030204" pitchFamily="34" charset="0"/>
              </a:rPr>
              <a:t>Španielsko</a:t>
            </a:r>
            <a:endParaRPr lang="sk-SK" altLang="sk-SK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/>
            <a:r>
              <a:rPr lang="sk-SK" altLang="sk-SK" b="1" i="1" dirty="0"/>
              <a:t>Spojené kráľovstvo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078412"/>
          </a:xfrm>
        </p:spPr>
        <p:txBody>
          <a:bodyPr/>
          <a:lstStyle/>
          <a:p>
            <a:pPr eaLnBrk="1" hangingPunct="1"/>
            <a:r>
              <a:rPr lang="sk-SK" altLang="sk-SK" sz="2200" u="sng" dirty="0">
                <a:latin typeface="Arial Narrow" panose="020B0606020202030204" pitchFamily="34" charset="0"/>
              </a:rPr>
              <a:t>Britská India</a:t>
            </a:r>
            <a:r>
              <a:rPr lang="sk-SK" altLang="sk-SK" sz="2200" dirty="0">
                <a:latin typeface="Arial Narrow" panose="020B0606020202030204" pitchFamily="34" charset="0"/>
              </a:rPr>
              <a:t>, Juhovýchodná Ázia (Jáva, Singapur, Mjanmarsko, Hongkong) územia Palestíny, Iraku, Arabského polostrova</a:t>
            </a:r>
          </a:p>
          <a:p>
            <a:pPr eaLnBrk="1" hangingPunct="1"/>
            <a:r>
              <a:rPr lang="sk-SK" altLang="sk-SK" sz="2200" dirty="0">
                <a:latin typeface="Arial Narrow" panose="020B0606020202030204" pitchFamily="34" charset="0"/>
              </a:rPr>
              <a:t>industrializácia</a:t>
            </a:r>
          </a:p>
          <a:p>
            <a:pPr eaLnBrk="1" hangingPunct="1"/>
            <a:r>
              <a:rPr lang="sk-SK" altLang="sk-SK" sz="2200" dirty="0" err="1">
                <a:latin typeface="Arial Narrow" panose="020B0606020202030204" pitchFamily="34" charset="0"/>
              </a:rPr>
              <a:t>poľnohosp</a:t>
            </a:r>
            <a:r>
              <a:rPr lang="sk-SK" altLang="sk-SK" sz="2200" dirty="0">
                <a:latin typeface="Arial Narrow" panose="020B0606020202030204" pitchFamily="34" charset="0"/>
              </a:rPr>
              <a:t>. reforma</a:t>
            </a:r>
          </a:p>
          <a:p>
            <a:pPr lvl="1" eaLnBrk="1" hangingPunct="1"/>
            <a:r>
              <a:rPr lang="sk-SK" altLang="sk-SK" sz="1800" dirty="0">
                <a:latin typeface="Arial Narrow" panose="020B0606020202030204" pitchFamily="34" charset="0"/>
              </a:rPr>
              <a:t>hladomor (40. mil.)</a:t>
            </a:r>
          </a:p>
          <a:p>
            <a:pPr eaLnBrk="1" hangingPunct="1"/>
            <a:r>
              <a:rPr lang="sk-SK" altLang="sk-SK" sz="2200" dirty="0">
                <a:latin typeface="Arial Narrow" panose="020B0606020202030204" pitchFamily="34" charset="0"/>
              </a:rPr>
              <a:t>hospodársky rozvoj</a:t>
            </a:r>
          </a:p>
          <a:p>
            <a:pPr eaLnBrk="1" hangingPunct="1"/>
            <a:r>
              <a:rPr lang="en-GB" altLang="sk-SK" sz="2200" dirty="0">
                <a:latin typeface="Arial Narrow" panose="020B0606020202030204" pitchFamily="34" charset="0"/>
              </a:rPr>
              <a:t>I – </a:t>
            </a:r>
            <a:r>
              <a:rPr lang="sk-SK" altLang="sk-SK" sz="2200" dirty="0">
                <a:latin typeface="Arial Narrow" panose="020B0606020202030204" pitchFamily="34" charset="0"/>
              </a:rPr>
              <a:t>perla impéria</a:t>
            </a:r>
          </a:p>
          <a:p>
            <a:pPr eaLnBrk="1" hangingPunct="1"/>
            <a:r>
              <a:rPr lang="sk-SK" altLang="sk-SK" sz="2200" dirty="0">
                <a:latin typeface="Arial Narrow" panose="020B0606020202030204" pitchFamily="34" charset="0"/>
              </a:rPr>
              <a:t>zaisťovala záujmy v</a:t>
            </a:r>
          </a:p>
          <a:p>
            <a:pPr lvl="1" eaLnBrk="1" hangingPunct="1"/>
            <a:r>
              <a:rPr lang="sk-SK" altLang="sk-SK" sz="2000" dirty="0">
                <a:latin typeface="Arial Narrow" panose="020B0606020202030204" pitchFamily="34" charset="0"/>
              </a:rPr>
              <a:t>Číne</a:t>
            </a:r>
          </a:p>
          <a:p>
            <a:pPr lvl="1" eaLnBrk="1" hangingPunct="1"/>
            <a:r>
              <a:rPr lang="sk-SK" altLang="sk-SK" sz="2000" dirty="0">
                <a:latin typeface="Arial Narrow" panose="020B0606020202030204" pitchFamily="34" charset="0"/>
              </a:rPr>
              <a:t>Perzii</a:t>
            </a:r>
          </a:p>
          <a:p>
            <a:pPr lvl="1" eaLnBrk="1" hangingPunct="1"/>
            <a:r>
              <a:rPr lang="sk-SK" altLang="sk-SK" sz="2000" dirty="0">
                <a:latin typeface="Arial Narrow" panose="020B0606020202030204" pitchFamily="34" charset="0"/>
              </a:rPr>
              <a:t>V Afrike</a:t>
            </a:r>
          </a:p>
          <a:p>
            <a:pPr lvl="1" eaLnBrk="1" hangingPunct="1"/>
            <a:endParaRPr lang="sk-SK" altLang="sk-SK" sz="2000" dirty="0">
              <a:latin typeface="Arial Narrow" panose="020B0606020202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2200" dirty="0">
              <a:latin typeface="Arial Narrow" panose="020B0606020202030204" pitchFamily="34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773238"/>
            <a:ext cx="6011862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/>
              <a:t>Etymológia názvu</a:t>
            </a:r>
            <a:r>
              <a:rPr lang="sk-SK" altLang="sk-SK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4530725"/>
          </a:xfrm>
        </p:spPr>
        <p:txBody>
          <a:bodyPr/>
          <a:lstStyle/>
          <a:p>
            <a:pPr eaLnBrk="1" hangingPunct="1">
              <a:defRPr/>
            </a:pPr>
            <a:r>
              <a:rPr lang="sk-SK" altLang="sk-SK" sz="2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jeden z vôbec najstarších názvov na svete</a:t>
            </a:r>
          </a:p>
          <a:p>
            <a:pPr eaLnBrk="1" hangingPunct="1">
              <a:defRPr/>
            </a:pPr>
            <a:r>
              <a:rPr lang="sk-SK" altLang="sk-SK" sz="2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nie je jasný ani jazyk, z ktorého názov pochádza</a:t>
            </a:r>
          </a:p>
          <a:p>
            <a:pPr eaLnBrk="1" hangingPunct="1">
              <a:defRPr/>
            </a:pPr>
            <a:r>
              <a:rPr lang="sk-SK" altLang="sk-SK" sz="2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možnosti:</a:t>
            </a:r>
          </a:p>
          <a:p>
            <a:pPr lvl="1" eaLnBrk="1" hangingPunct="1">
              <a:defRPr/>
            </a:pPr>
            <a:r>
              <a:rPr lang="sk-SK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z gréckej mytológie (viac možností)</a:t>
            </a:r>
          </a:p>
          <a:p>
            <a:pPr lvl="1" eaLnBrk="1" hangingPunct="1">
              <a:defRPr/>
            </a:pPr>
            <a:r>
              <a:rPr lang="sk-SK" altLang="sk-SK" sz="2200" b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akkadský</a:t>
            </a:r>
            <a:r>
              <a:rPr lang="sk-SK" altLang="sk-SK" sz="22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jazyk </a:t>
            </a:r>
            <a:r>
              <a:rPr lang="sk-SK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(asi 2000 r. p. n. l.) - </a:t>
            </a:r>
            <a:r>
              <a:rPr lang="cs-CZ" altLang="sk-SK" sz="2200" b="1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(w)</a:t>
            </a:r>
            <a:r>
              <a:rPr lang="cs-CZ" altLang="sk-SK" sz="2200" b="1" i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aṣû</a:t>
            </a:r>
            <a:r>
              <a:rPr lang="cs-CZ" altLang="sk-SK" sz="2200" b="1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(m)</a:t>
            </a:r>
            <a:r>
              <a:rPr lang="cs-CZ" altLang="sk-SK" sz="22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cs-CZ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(východ, rast </a:t>
            </a:r>
            <a:r>
              <a:rPr lang="cs-CZ" altLang="sk-SK" sz="22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Slnka</a:t>
            </a:r>
            <a:r>
              <a:rPr lang="cs-CZ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) </a:t>
            </a:r>
            <a:br>
              <a:rPr lang="en-GB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cs-CZ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– naproti tomu z tohoto jazyka </a:t>
            </a:r>
            <a:r>
              <a:rPr lang="cs-CZ" altLang="sk-SK" sz="22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mohol</a:t>
            </a:r>
            <a:r>
              <a:rPr lang="cs-CZ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cs-CZ" altLang="sk-SK" sz="22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vzniknúť</a:t>
            </a:r>
            <a:r>
              <a:rPr lang="cs-CZ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aj </a:t>
            </a:r>
            <a:r>
              <a:rPr lang="cs-CZ" altLang="sk-SK" sz="22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názov</a:t>
            </a:r>
            <a:r>
              <a:rPr lang="cs-CZ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cs-CZ" altLang="sk-SK" sz="22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Európa</a:t>
            </a:r>
            <a:r>
              <a:rPr lang="cs-CZ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- </a:t>
            </a:r>
            <a:r>
              <a:rPr lang="cs-CZ" altLang="sk-SK" sz="2200" b="1" i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erēbu</a:t>
            </a:r>
            <a:r>
              <a:rPr lang="cs-CZ" altLang="sk-SK" sz="2200" b="1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(m)</a:t>
            </a:r>
            <a:r>
              <a:rPr lang="cs-CZ" altLang="sk-SK" sz="2200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– </a:t>
            </a:r>
            <a:r>
              <a:rPr lang="cs-CZ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pokles, západ </a:t>
            </a:r>
            <a:r>
              <a:rPr lang="cs-CZ" altLang="sk-SK" sz="22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Slnka</a:t>
            </a:r>
            <a:r>
              <a:rPr lang="cs-CZ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sk-SK" altLang="sk-SK" sz="22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sk-SK" altLang="sk-SK" sz="2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prvýkrát je písomne zaznamenaný </a:t>
            </a:r>
            <a:r>
              <a:rPr lang="sk-SK" altLang="sk-SK" sz="2600" b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Herodotom</a:t>
            </a:r>
            <a:r>
              <a:rPr lang="sk-SK" altLang="sk-SK" sz="26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(440 p. n. l.),</a:t>
            </a:r>
            <a:r>
              <a:rPr lang="sk-SK" altLang="sk-SK" sz="2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lvl="1" eaLnBrk="1" hangingPunct="1">
              <a:defRPr/>
            </a:pPr>
            <a:r>
              <a:rPr lang="sk-SK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odvoláva sa na oveľa staršie zdroje, ktoré sa však nezachovali</a:t>
            </a:r>
          </a:p>
          <a:p>
            <a:pPr lvl="1" eaLnBrk="1" hangingPunct="1">
              <a:defRPr/>
            </a:pPr>
            <a:r>
              <a:rPr lang="sk-SK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Áziou označuje územie </a:t>
            </a:r>
            <a:r>
              <a:rPr lang="sk-SK" altLang="sk-SK" sz="22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Anatólie</a:t>
            </a:r>
            <a:r>
              <a:rPr lang="sk-SK" altLang="sk-SK" sz="2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(Malá Ázia) a Perzskej ríše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Britské kolónie vo svete</a:t>
            </a:r>
          </a:p>
        </p:txBody>
      </p:sp>
      <p:pic>
        <p:nvPicPr>
          <p:cNvPr id="2867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4963"/>
            <a:ext cx="9144000" cy="4651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/>
            <a:r>
              <a:rPr lang="sk-SK" altLang="sk-SK" b="1" i="1" dirty="0"/>
              <a:t>Francúzsko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7"/>
            <a:ext cx="5767388" cy="5078188"/>
          </a:xfrm>
        </p:spPr>
        <p:txBody>
          <a:bodyPr/>
          <a:lstStyle/>
          <a:p>
            <a:pPr eaLnBrk="1" hangingPunct="1"/>
            <a:r>
              <a:rPr lang="sk-SK" altLang="sk-SK" sz="2300" dirty="0">
                <a:latin typeface="Arial Narrow" panose="020B0606020202030204" pitchFamily="34" charset="0"/>
              </a:rPr>
              <a:t>od 16. stor. základne na </a:t>
            </a:r>
            <a:br>
              <a:rPr lang="sk-SK" altLang="sk-SK" sz="2300" dirty="0">
                <a:latin typeface="Arial Narrow" panose="020B0606020202030204" pitchFamily="34" charset="0"/>
              </a:rPr>
            </a:br>
            <a:r>
              <a:rPr lang="sk-SK" altLang="sk-SK" sz="2300" dirty="0">
                <a:latin typeface="Arial Narrow" panose="020B0606020202030204" pitchFamily="34" charset="0"/>
              </a:rPr>
              <a:t>indickom pobreží</a:t>
            </a:r>
          </a:p>
          <a:p>
            <a:pPr eaLnBrk="1" hangingPunct="1"/>
            <a:r>
              <a:rPr lang="sk-SK" altLang="sk-SK" sz="2300" dirty="0">
                <a:latin typeface="Arial Narrow" panose="020B0606020202030204" pitchFamily="34" charset="0"/>
              </a:rPr>
              <a:t>v roku 1664 založilo </a:t>
            </a:r>
            <a:br>
              <a:rPr lang="sk-SK" altLang="sk-SK" sz="2300" dirty="0">
                <a:latin typeface="Arial Narrow" panose="020B0606020202030204" pitchFamily="34" charset="0"/>
              </a:rPr>
            </a:br>
            <a:r>
              <a:rPr lang="sk-SK" altLang="sk-SK" sz="2300" b="1" dirty="0">
                <a:latin typeface="Arial Narrow" panose="020B0606020202030204" pitchFamily="34" charset="0"/>
              </a:rPr>
              <a:t>Francúzsku </a:t>
            </a:r>
            <a:r>
              <a:rPr lang="sk-SK" altLang="sk-SK" sz="2300" b="1" dirty="0" err="1">
                <a:latin typeface="Arial Narrow" panose="020B0606020202030204" pitchFamily="34" charset="0"/>
              </a:rPr>
              <a:t>východo</a:t>
            </a:r>
            <a:r>
              <a:rPr lang="sk-SK" altLang="sk-SK" sz="2300" b="1" dirty="0">
                <a:latin typeface="Arial Narrow" panose="020B0606020202030204" pitchFamily="34" charset="0"/>
              </a:rPr>
              <a:t>-</a:t>
            </a:r>
            <a:br>
              <a:rPr lang="sk-SK" altLang="sk-SK" sz="2300" b="1" dirty="0">
                <a:latin typeface="Arial Narrow" panose="020B0606020202030204" pitchFamily="34" charset="0"/>
              </a:rPr>
            </a:br>
            <a:r>
              <a:rPr lang="sk-SK" altLang="sk-SK" sz="2300" b="1" dirty="0" err="1">
                <a:latin typeface="Arial Narrow" panose="020B0606020202030204" pitchFamily="34" charset="0"/>
              </a:rPr>
              <a:t>indick</a:t>
            </a:r>
            <a:r>
              <a:rPr lang="en-GB" altLang="sk-SK" sz="2300" b="1" dirty="0">
                <a:latin typeface="Arial Narrow" panose="020B0606020202030204" pitchFamily="34" charset="0"/>
              </a:rPr>
              <a:t>ú</a:t>
            </a:r>
            <a:r>
              <a:rPr lang="sk-SK" altLang="sk-SK" sz="2300" b="1" dirty="0">
                <a:latin typeface="Arial Narrow" panose="020B0606020202030204" pitchFamily="34" charset="0"/>
              </a:rPr>
              <a:t> spoločnosť</a:t>
            </a:r>
          </a:p>
          <a:p>
            <a:pPr lvl="1" eaLnBrk="1" hangingPunct="1"/>
            <a:r>
              <a:rPr lang="sk-SK" altLang="sk-SK" sz="1900" dirty="0">
                <a:latin typeface="Arial Narrow" panose="020B0606020202030204" pitchFamily="34" charset="0"/>
              </a:rPr>
              <a:t>z Indie vytlačené UK</a:t>
            </a:r>
          </a:p>
          <a:p>
            <a:pPr lvl="3" eaLnBrk="1" hangingPunct="1"/>
            <a:endParaRPr lang="sk-SK" altLang="sk-SK" sz="13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300" dirty="0">
                <a:latin typeface="Arial Narrow" panose="020B0606020202030204" pitchFamily="34" charset="0"/>
              </a:rPr>
              <a:t>koncom 19. storočia: </a:t>
            </a:r>
            <a:r>
              <a:rPr lang="sk-SK" altLang="sk-SK" sz="2300" b="1" dirty="0">
                <a:latin typeface="Arial Narrow" panose="020B0606020202030204" pitchFamily="34" charset="0"/>
              </a:rPr>
              <a:t>Francúzska Indočína</a:t>
            </a:r>
            <a:r>
              <a:rPr lang="sk-SK" altLang="sk-SK" sz="2300" dirty="0">
                <a:latin typeface="Arial Narrow" panose="020B0606020202030204" pitchFamily="34" charset="0"/>
              </a:rPr>
              <a:t> (Vietnam, Laos</a:t>
            </a:r>
            <a:r>
              <a:rPr lang="en-GB" altLang="sk-SK" sz="2300" dirty="0">
                <a:latin typeface="Arial Narrow" panose="020B0606020202030204" pitchFamily="34" charset="0"/>
              </a:rPr>
              <a:t>, </a:t>
            </a:r>
            <a:r>
              <a:rPr lang="sk-SK" altLang="sk-SK" sz="2300" dirty="0">
                <a:latin typeface="Arial Narrow" panose="020B0606020202030204" pitchFamily="34" charset="0"/>
              </a:rPr>
              <a:t>Kambodža)</a:t>
            </a:r>
          </a:p>
          <a:p>
            <a:pPr eaLnBrk="1" hangingPunct="1"/>
            <a:r>
              <a:rPr lang="sk-SK" altLang="sk-SK" sz="2300" dirty="0">
                <a:latin typeface="Arial Narrow" panose="020B0606020202030204" pitchFamily="34" charset="0"/>
              </a:rPr>
              <a:t>najväčší územný rozmach po</a:t>
            </a:r>
            <a:r>
              <a:rPr lang="en-GB" altLang="sk-SK" sz="2300" dirty="0">
                <a:latin typeface="Arial Narrow" panose="020B0606020202030204" pitchFamily="34" charset="0"/>
              </a:rPr>
              <a:t> </a:t>
            </a:r>
            <a:r>
              <a:rPr lang="sk-SK" altLang="sk-SK" sz="2300" dirty="0">
                <a:latin typeface="Arial Narrow" panose="020B0606020202030204" pitchFamily="34" charset="0"/>
              </a:rPr>
              <a:t>skončení </a:t>
            </a:r>
            <a:br>
              <a:rPr lang="en-GB" altLang="sk-SK" sz="2300" dirty="0">
                <a:latin typeface="Arial Narrow" panose="020B0606020202030204" pitchFamily="34" charset="0"/>
              </a:rPr>
            </a:br>
            <a:r>
              <a:rPr lang="sk-SK" altLang="sk-SK" sz="2300" dirty="0">
                <a:latin typeface="Arial Narrow" panose="020B0606020202030204" pitchFamily="34" charset="0"/>
              </a:rPr>
              <a:t>1. svetovej vojny, v Ázii jej</a:t>
            </a:r>
            <a:r>
              <a:rPr lang="en-GB" altLang="sk-SK" sz="2300" dirty="0">
                <a:latin typeface="Arial Narrow" panose="020B0606020202030204" pitchFamily="34" charset="0"/>
              </a:rPr>
              <a:t> </a:t>
            </a:r>
            <a:r>
              <a:rPr lang="sk-SK" altLang="sk-SK" sz="2300" dirty="0">
                <a:latin typeface="Arial Narrow" panose="020B0606020202030204" pitchFamily="34" charset="0"/>
              </a:rPr>
              <a:t>pripadli bývalé </a:t>
            </a:r>
            <a:br>
              <a:rPr lang="en-GB" altLang="sk-SK" sz="2300" dirty="0">
                <a:latin typeface="Arial Narrow" panose="020B0606020202030204" pitchFamily="34" charset="0"/>
              </a:rPr>
            </a:br>
            <a:r>
              <a:rPr lang="sk-SK" altLang="sk-SK" sz="2300" dirty="0">
                <a:latin typeface="Arial Narrow" panose="020B0606020202030204" pitchFamily="34" charset="0"/>
              </a:rPr>
              <a:t>osmanské provincie </a:t>
            </a:r>
            <a:r>
              <a:rPr lang="sk-SK" altLang="sk-SK" sz="2300" b="1" dirty="0">
                <a:latin typeface="Arial Narrow" panose="020B0606020202030204" pitchFamily="34" charset="0"/>
              </a:rPr>
              <a:t>Sýria a Libanon</a:t>
            </a:r>
            <a:endParaRPr lang="en-GB" altLang="sk-SK" sz="2300" b="1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sz="1900" dirty="0" err="1">
                <a:latin typeface="Arial Narrow" panose="020B0606020202030204" pitchFamily="34" charset="0"/>
              </a:rPr>
              <a:t>Sykes-Picotova</a:t>
            </a:r>
            <a:r>
              <a:rPr lang="sk-SK" sz="1900" dirty="0">
                <a:latin typeface="Arial Narrow" panose="020B0606020202030204" pitchFamily="34" charset="0"/>
              </a:rPr>
              <a:t> dohoda predurčila politické rozdelenie Blízkeho východu po páde Osmanskej ríše</a:t>
            </a:r>
            <a:endParaRPr lang="sk-SK" altLang="sk-SK" sz="1900" b="1" dirty="0">
              <a:latin typeface="Arial Narrow" panose="020B0606020202030204" pitchFamily="34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260350"/>
            <a:ext cx="329247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437" y="413762"/>
            <a:ext cx="2131126" cy="308746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116632"/>
            <a:ext cx="7416824" cy="6675142"/>
          </a:xfrm>
        </p:spPr>
      </p:pic>
      <p:sp>
        <p:nvSpPr>
          <p:cNvPr id="5" name="BlokTextu 4"/>
          <p:cNvSpPr txBox="1"/>
          <p:nvPr/>
        </p:nvSpPr>
        <p:spPr>
          <a:xfrm>
            <a:off x="107504" y="652534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hlinkClick r:id="rId3"/>
              </a:rPr>
              <a:t>zdroj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393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21" y="131341"/>
            <a:ext cx="8502379" cy="6716165"/>
          </a:xfrm>
        </p:spPr>
      </p:pic>
    </p:spTree>
    <p:extLst>
      <p:ext uri="{BB962C8B-B14F-4D97-AF65-F5344CB8AC3E}">
        <p14:creationId xmlns:p14="http://schemas.microsoft.com/office/powerpoint/2010/main" val="41241697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Francúzske kolónie vo svete</a:t>
            </a:r>
          </a:p>
        </p:txBody>
      </p:sp>
      <p:pic>
        <p:nvPicPr>
          <p:cNvPr id="3072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4438"/>
            <a:ext cx="9144000" cy="4651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ostatné mocnosti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4" y="1196752"/>
            <a:ext cx="8964612" cy="4530725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sk-SK" altLang="sk-SK" sz="2400" b="1" dirty="0">
                <a:latin typeface="Arial Narrow" panose="020B0606020202030204" pitchFamily="34" charset="0"/>
              </a:rPr>
              <a:t>Portugalsko</a:t>
            </a:r>
            <a:r>
              <a:rPr lang="sk-SK" altLang="sk-SK" sz="2400" dirty="0">
                <a:latin typeface="Arial Narrow" panose="020B0606020202030204" pitchFamily="34" charset="0"/>
              </a:rPr>
              <a:t> =&gt; Macao, </a:t>
            </a:r>
            <a:r>
              <a:rPr lang="sk-SK" altLang="sk-SK" sz="2400" dirty="0" err="1">
                <a:latin typeface="Arial Narrow" panose="020B0606020202030204" pitchFamily="34" charset="0"/>
              </a:rPr>
              <a:t>Goa</a:t>
            </a:r>
            <a:r>
              <a:rPr lang="sk-SK" altLang="sk-SK" sz="2400" dirty="0">
                <a:latin typeface="Arial Narrow" panose="020B0606020202030204" pitchFamily="34" charset="0"/>
              </a:rPr>
              <a:t>, Timor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sk-SK" altLang="sk-SK" sz="2400" b="1" dirty="0">
                <a:latin typeface="Arial Narrow" panose="020B0606020202030204" pitchFamily="34" charset="0"/>
              </a:rPr>
              <a:t>Holandsko</a:t>
            </a:r>
            <a:r>
              <a:rPr lang="sk-SK" altLang="sk-SK" sz="2400" dirty="0">
                <a:latin typeface="Arial Narrow" panose="020B0606020202030204" pitchFamily="34" charset="0"/>
              </a:rPr>
              <a:t> =&gt; Holandská východná India (Indonézia)</a:t>
            </a:r>
          </a:p>
          <a:p>
            <a:pPr lvl="1" eaLnBrk="1" hangingPunct="1">
              <a:spcBef>
                <a:spcPts val="300"/>
              </a:spcBef>
              <a:spcAft>
                <a:spcPct val="30000"/>
              </a:spcAft>
            </a:pPr>
            <a:r>
              <a:rPr lang="sk-SK" altLang="sk-SK" sz="2000" dirty="0">
                <a:latin typeface="Arial Narrow" panose="020B0606020202030204" pitchFamily="34" charset="0"/>
              </a:rPr>
              <a:t>spočiatku minimálna kontrola územia, skôr nesúvislé lokality na pobreží</a:t>
            </a:r>
          </a:p>
          <a:p>
            <a:pPr lvl="1" eaLnBrk="1" hangingPunct="1">
              <a:spcBef>
                <a:spcPts val="300"/>
              </a:spcBef>
              <a:spcAft>
                <a:spcPct val="30000"/>
              </a:spcAft>
            </a:pPr>
            <a:r>
              <a:rPr lang="sk-SK" altLang="sk-SK" sz="2000" dirty="0">
                <a:latin typeface="Arial Narrow" panose="020B0606020202030204" pitchFamily="34" charset="0"/>
              </a:rPr>
              <a:t>v 20. storočí sa nadvláda rozšírila na územie celej dnešnej Indonézie</a:t>
            </a:r>
          </a:p>
          <a:p>
            <a:pPr lvl="2" eaLnBrk="1" hangingPunct="1">
              <a:spcBef>
                <a:spcPts val="300"/>
              </a:spcBef>
              <a:spcAft>
                <a:spcPct val="30000"/>
              </a:spcAft>
            </a:pPr>
            <a:r>
              <a:rPr lang="sk-SK" altLang="sk-SK" sz="1600" dirty="0">
                <a:latin typeface="Arial Narrow" panose="020B0606020202030204" pitchFamily="34" charset="0"/>
              </a:rPr>
              <a:t>v súčasnosti: separatistické Južné Moluky – exilová vláda sídli v Holandsku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en-GB" altLang="sk-SK" sz="2400" dirty="0">
                <a:latin typeface="Arial Narrow" panose="020B0606020202030204" pitchFamily="34" charset="0"/>
              </a:rPr>
              <a:t>v</a:t>
            </a:r>
            <a:r>
              <a:rPr lang="sk-SK" altLang="sk-SK" sz="2400" dirty="0">
                <a:latin typeface="Arial Narrow" panose="020B0606020202030204" pitchFamily="34" charset="0"/>
              </a:rPr>
              <a:t> roku 1933 armáda </a:t>
            </a:r>
            <a:r>
              <a:rPr lang="sk-SK" altLang="sk-SK" sz="2400" b="1" dirty="0">
                <a:latin typeface="Arial Narrow" panose="020B0606020202030204" pitchFamily="34" charset="0"/>
              </a:rPr>
              <a:t>Japonského cisárstva </a:t>
            </a:r>
            <a:r>
              <a:rPr lang="sk-SK" altLang="sk-SK" sz="2400" dirty="0">
                <a:latin typeface="Arial Narrow" panose="020B0606020202030204" pitchFamily="34" charset="0"/>
              </a:rPr>
              <a:t>začala s okupáciou hospodársky najvyspelejšej časti vtedajšej Číny – Mandžuska</a:t>
            </a:r>
            <a:endParaRPr lang="en-GB" altLang="sk-SK" sz="2400" dirty="0">
              <a:latin typeface="Arial Narrow" panose="020B0606020202030204" pitchFamily="34" charset="0"/>
            </a:endParaRPr>
          </a:p>
          <a:p>
            <a:pPr lvl="1" eaLnBrk="1" hangingPunct="1">
              <a:spcBef>
                <a:spcPts val="0"/>
              </a:spcBef>
              <a:spcAft>
                <a:spcPct val="30000"/>
              </a:spcAft>
            </a:pPr>
            <a:r>
              <a:rPr lang="en-GB" altLang="sk-SK" sz="2000" dirty="0">
                <a:latin typeface="Arial Narrow" panose="020B0606020202030204" pitchFamily="34" charset="0"/>
              </a:rPr>
              <a:t>p</a:t>
            </a:r>
            <a:r>
              <a:rPr lang="sk-SK" altLang="sk-SK" sz="2000" dirty="0">
                <a:latin typeface="Arial Narrow" panose="020B0606020202030204" pitchFamily="34" charset="0"/>
              </a:rPr>
              <a:t>o úplnom obsadení tejto severnej provincie nasledovali ďalšie útoky a Japonsko pomaly obsadilo takmer celé územie Číny a Kórey</a:t>
            </a:r>
            <a:endParaRPr lang="en-GB" altLang="sk-SK" sz="20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en-GB" altLang="sk-SK" sz="2400" b="1" dirty="0" err="1">
                <a:latin typeface="Arial Narrow" panose="020B0606020202030204" pitchFamily="34" charset="0"/>
              </a:rPr>
              <a:t>Španielsko</a:t>
            </a:r>
            <a:r>
              <a:rPr lang="sk-SK" altLang="sk-SK" sz="2400" dirty="0">
                <a:latin typeface="Arial Narrow" panose="020B0606020202030204" pitchFamily="34" charset="0"/>
              </a:rPr>
              <a:t> =&gt; </a:t>
            </a:r>
            <a:r>
              <a:rPr lang="en-GB" altLang="sk-SK" sz="2400" dirty="0" err="1">
                <a:latin typeface="Arial Narrow" panose="020B0606020202030204" pitchFamily="34" charset="0"/>
              </a:rPr>
              <a:t>Filipíny</a:t>
            </a:r>
            <a:r>
              <a:rPr lang="en-GB" altLang="sk-SK" sz="2400" dirty="0">
                <a:latin typeface="Arial Narrow" panose="020B0606020202030204" pitchFamily="34" charset="0"/>
              </a:rPr>
              <a:t> (od 16. </a:t>
            </a:r>
            <a:r>
              <a:rPr lang="en-GB" altLang="sk-SK" sz="2400" dirty="0" err="1">
                <a:latin typeface="Arial Narrow" panose="020B0606020202030204" pitchFamily="34" charset="0"/>
              </a:rPr>
              <a:t>stor</a:t>
            </a:r>
            <a:r>
              <a:rPr lang="en-GB" altLang="sk-SK" sz="2400" dirty="0">
                <a:latin typeface="Arial Narrow" panose="020B0606020202030204" pitchFamily="34" charset="0"/>
              </a:rPr>
              <a:t>.)</a:t>
            </a:r>
          </a:p>
          <a:p>
            <a:pPr lvl="1" eaLnBrk="1" hangingPunct="1">
              <a:spcBef>
                <a:spcPts val="300"/>
              </a:spcBef>
              <a:spcAft>
                <a:spcPct val="30000"/>
              </a:spcAft>
            </a:pPr>
            <a:r>
              <a:rPr lang="en-GB" altLang="sk-SK" sz="2000" dirty="0" err="1">
                <a:latin typeface="Arial Narrow" panose="020B0606020202030204" pitchFamily="34" charset="0"/>
              </a:rPr>
              <a:t>po</a:t>
            </a:r>
            <a:r>
              <a:rPr lang="en-GB" altLang="sk-SK" sz="2000" dirty="0">
                <a:latin typeface="Arial Narrow" panose="020B0606020202030204" pitchFamily="34" charset="0"/>
              </a:rPr>
              <a:t> </a:t>
            </a:r>
            <a:r>
              <a:rPr lang="en-GB" altLang="sk-SK" sz="2000" dirty="0" err="1">
                <a:latin typeface="Arial Narrow" panose="020B0606020202030204" pitchFamily="34" charset="0"/>
              </a:rPr>
              <a:t>Španielsko-americkej</a:t>
            </a:r>
            <a:r>
              <a:rPr lang="en-GB" altLang="sk-SK" sz="2000" dirty="0">
                <a:latin typeface="Arial Narrow" panose="020B0606020202030204" pitchFamily="34" charset="0"/>
              </a:rPr>
              <a:t> </a:t>
            </a:r>
            <a:r>
              <a:rPr lang="en-GB" altLang="sk-SK" sz="2000" dirty="0" err="1">
                <a:latin typeface="Arial Narrow" panose="020B0606020202030204" pitchFamily="34" charset="0"/>
              </a:rPr>
              <a:t>vojne</a:t>
            </a:r>
            <a:r>
              <a:rPr lang="en-GB" altLang="sk-SK" sz="2000" dirty="0">
                <a:latin typeface="Arial Narrow" panose="020B0606020202030204" pitchFamily="34" charset="0"/>
              </a:rPr>
              <a:t> v r. 1898 </a:t>
            </a:r>
            <a:r>
              <a:rPr lang="en-GB" altLang="sk-SK" sz="2000" dirty="0" err="1">
                <a:latin typeface="Arial Narrow" panose="020B0606020202030204" pitchFamily="34" charset="0"/>
              </a:rPr>
              <a:t>ich</a:t>
            </a:r>
            <a:r>
              <a:rPr lang="en-GB" altLang="sk-SK" sz="2000" dirty="0">
                <a:latin typeface="Arial Narrow" panose="020B0606020202030204" pitchFamily="34" charset="0"/>
              </a:rPr>
              <a:t> </a:t>
            </a:r>
            <a:r>
              <a:rPr lang="en-GB" altLang="sk-SK" sz="2000" dirty="0" err="1">
                <a:latin typeface="Arial Narrow" panose="020B0606020202030204" pitchFamily="34" charset="0"/>
              </a:rPr>
              <a:t>získava</a:t>
            </a:r>
            <a:r>
              <a:rPr lang="en-GB" altLang="sk-SK" sz="2000" dirty="0">
                <a:latin typeface="Arial Narrow" panose="020B0606020202030204" pitchFamily="34" charset="0"/>
              </a:rPr>
              <a:t> USA</a:t>
            </a:r>
            <a:endParaRPr lang="sk-SK" altLang="sk-SK" sz="20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/>
            <a:r>
              <a:rPr lang="sk-SK" altLang="sk-SK" dirty="0"/>
              <a:t>Rozpad koloniálnej ríše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507413" cy="4606900"/>
          </a:xfrm>
        </p:spPr>
        <p:txBody>
          <a:bodyPr/>
          <a:lstStyle/>
          <a:p>
            <a:pPr eaLnBrk="1" hangingPunct="1"/>
            <a:r>
              <a:rPr lang="sk-SK" altLang="sk-SK" sz="2600" b="1" u="sng">
                <a:latin typeface="Arial Narrow" panose="020B0606020202030204" pitchFamily="34" charset="0"/>
              </a:rPr>
              <a:t>Spojené </a:t>
            </a:r>
            <a:r>
              <a:rPr lang="sk-SK" altLang="sk-SK" sz="2600" b="1" u="sng" dirty="0">
                <a:latin typeface="Arial Narrow" panose="020B0606020202030204" pitchFamily="34" charset="0"/>
              </a:rPr>
              <a:t>kráľovstvo</a:t>
            </a:r>
            <a:r>
              <a:rPr lang="sk-SK" altLang="sk-SK" sz="2600" dirty="0">
                <a:latin typeface="Arial Narrow" panose="020B0606020202030204" pitchFamily="34" charset="0"/>
              </a:rPr>
              <a:t> – reflektovalo oslobodzovacie tendencie, skutočnosť, že si nebude môcť udržať svoju koloniálnu ríšu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snažilo sa uzavrieť s novými štátmi obojstranne prijateľné zmluvy a začleniť ich do </a:t>
            </a:r>
            <a:r>
              <a:rPr lang="sk-SK" altLang="sk-SK" sz="2200" b="1" dirty="0">
                <a:latin typeface="Arial Narrow" panose="020B0606020202030204" pitchFamily="34" charset="0"/>
              </a:rPr>
              <a:t>Britského spoločenstva národov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tak si po 2. sv. vojne vymohla nezávislosť „perla britskej koruny“ – </a:t>
            </a:r>
            <a:r>
              <a:rPr lang="sk-SK" altLang="sk-SK" sz="2200" b="1" dirty="0">
                <a:latin typeface="Arial Narrow" panose="020B0606020202030204" pitchFamily="34" charset="0"/>
              </a:rPr>
              <a:t>India</a:t>
            </a:r>
            <a:r>
              <a:rPr lang="sk-SK" altLang="sk-SK" sz="2200" dirty="0">
                <a:latin typeface="Arial Narrow" panose="020B0606020202030204" pitchFamily="34" charset="0"/>
              </a:rPr>
              <a:t> 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v medzivojnovom období bol hlavným predstaviteľom </a:t>
            </a:r>
            <a:r>
              <a:rPr lang="sk-SK" altLang="sk-SK" sz="2200" dirty="0" err="1">
                <a:latin typeface="Arial Narrow" panose="020B0606020202030204" pitchFamily="34" charset="0"/>
              </a:rPr>
              <a:t>protibritského</a:t>
            </a:r>
            <a:r>
              <a:rPr lang="sk-SK" altLang="sk-SK" sz="2200" dirty="0">
                <a:latin typeface="Arial Narrow" panose="020B0606020202030204" pitchFamily="34" charset="0"/>
              </a:rPr>
              <a:t> odporu </a:t>
            </a:r>
            <a:r>
              <a:rPr lang="sk-SK" altLang="sk-SK" sz="2200" b="1" dirty="0" err="1">
                <a:latin typeface="Arial Narrow" panose="020B0606020202030204" pitchFamily="34" charset="0"/>
              </a:rPr>
              <a:t>Mahátmá</a:t>
            </a:r>
            <a:r>
              <a:rPr lang="sk-SK" altLang="sk-SK" sz="2200" b="1" dirty="0">
                <a:latin typeface="Arial Narrow" panose="020B0606020202030204" pitchFamily="34" charset="0"/>
              </a:rPr>
              <a:t> </a:t>
            </a:r>
            <a:r>
              <a:rPr lang="sk-SK" altLang="sk-SK" sz="2200" b="1" dirty="0" err="1">
                <a:latin typeface="Arial Narrow" panose="020B0606020202030204" pitchFamily="34" charset="0"/>
              </a:rPr>
              <a:t>Gándhí</a:t>
            </a:r>
            <a:endParaRPr lang="sk-SK" altLang="sk-SK" sz="2200" b="1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India získala nezávislosť až v roku 1947 a od roku 1950 je republika</a:t>
            </a:r>
          </a:p>
          <a:p>
            <a:pPr lvl="2" eaLnBrk="1" hangingPunct="1"/>
            <a:r>
              <a:rPr lang="sk-SK" altLang="sk-SK" sz="1800" dirty="0">
                <a:latin typeface="Arial Narrow" panose="020B0606020202030204" pitchFamily="34" charset="0"/>
              </a:rPr>
              <a:t>dodnes najväčšia demokracia na svete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kvôli rozporom medzi rôznymi etnickými (národnými) a náboženskými skupinami vznikli na území Indie dva štáty – </a:t>
            </a:r>
            <a:r>
              <a:rPr lang="sk-SK" altLang="sk-SK" sz="2200" b="1" u="sng" dirty="0">
                <a:latin typeface="Arial Narrow" panose="020B0606020202030204" pitchFamily="34" charset="0"/>
              </a:rPr>
              <a:t>India a Pakistan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z východného Pakistanu sa roku 1971 oddelil </a:t>
            </a:r>
            <a:r>
              <a:rPr lang="sk-SK" altLang="sk-SK" sz="2200" b="1" u="sng" dirty="0">
                <a:latin typeface="Arial Narrow" panose="020B0606020202030204" pitchFamily="34" charset="0"/>
              </a:rPr>
              <a:t>Bangladéš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04664"/>
            <a:ext cx="8604448" cy="5581650"/>
          </a:xfrm>
        </p:spPr>
        <p:txBody>
          <a:bodyPr/>
          <a:lstStyle/>
          <a:p>
            <a:pPr eaLnBrk="1" hangingPunct="1">
              <a:spcBef>
                <a:spcPts val="400"/>
              </a:spcBef>
            </a:pPr>
            <a:r>
              <a:rPr lang="sk-SK" altLang="sk-SK" sz="2400" b="1" u="sng" dirty="0">
                <a:latin typeface="Arial Narrow" panose="020B0606020202030204" pitchFamily="34" charset="0"/>
              </a:rPr>
              <a:t>Francúzsko</a:t>
            </a:r>
            <a:r>
              <a:rPr lang="sk-SK" altLang="sk-SK" sz="2400" dirty="0">
                <a:latin typeface="Arial Narrow" panose="020B0606020202030204" pitchFamily="34" charset="0"/>
              </a:rPr>
              <a:t> bolo</a:t>
            </a:r>
            <a:r>
              <a:rPr lang="sk-SK" altLang="sk-SK" sz="1500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Arial Narrow" panose="020B0606020202030204" pitchFamily="34" charset="0"/>
              </a:rPr>
              <a:t>vojnami</a:t>
            </a:r>
            <a:r>
              <a:rPr lang="sk-SK" altLang="sk-SK" sz="1500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Arial Narrow" panose="020B0606020202030204" pitchFamily="34" charset="0"/>
              </a:rPr>
              <a:t>ešte</a:t>
            </a:r>
            <a:r>
              <a:rPr lang="sk-SK" altLang="sk-SK" sz="1500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Arial Narrow" panose="020B0606020202030204" pitchFamily="34" charset="0"/>
              </a:rPr>
              <a:t>viac oslabené</a:t>
            </a:r>
            <a:r>
              <a:rPr lang="sk-SK" altLang="sk-SK" sz="1500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Arial Narrow" panose="020B0606020202030204" pitchFamily="34" charset="0"/>
              </a:rPr>
              <a:t>ako Spojené kráľovstvo</a:t>
            </a:r>
          </a:p>
          <a:p>
            <a:pPr lvl="1" eaLnBrk="1" hangingPunct="1">
              <a:spcBef>
                <a:spcPts val="400"/>
              </a:spcBef>
            </a:pPr>
            <a:r>
              <a:rPr lang="sk-SK" altLang="sk-SK" sz="2100" dirty="0">
                <a:latin typeface="Arial Narrow" panose="020B0606020202030204" pitchFamily="34" charset="0"/>
              </a:rPr>
              <a:t>pokúsilo sa obnoviť svoje koloniálne postavenie</a:t>
            </a:r>
          </a:p>
          <a:p>
            <a:pPr lvl="1" eaLnBrk="1" hangingPunct="1">
              <a:spcBef>
                <a:spcPts val="400"/>
              </a:spcBef>
            </a:pPr>
            <a:r>
              <a:rPr lang="sk-SK" altLang="sk-SK" sz="2100" b="1" dirty="0">
                <a:latin typeface="Arial Narrow" panose="020B0606020202030204" pitchFamily="34" charset="0"/>
              </a:rPr>
              <a:t>Francúzsku Indočínu</a:t>
            </a:r>
            <a:r>
              <a:rPr lang="sk-SK" altLang="sk-SK" sz="2100" dirty="0">
                <a:latin typeface="Arial Narrow" panose="020B0606020202030204" pitchFamily="34" charset="0"/>
              </a:rPr>
              <a:t> obsadilo počas druhej svetovej vojny </a:t>
            </a:r>
            <a:r>
              <a:rPr lang="sk-SK" altLang="sk-SK" sz="2100" b="1" dirty="0">
                <a:latin typeface="Arial Narrow" panose="020B0606020202030204" pitchFamily="34" charset="0"/>
              </a:rPr>
              <a:t>Japonsko</a:t>
            </a:r>
            <a:r>
              <a:rPr lang="sk-SK" altLang="sk-SK" sz="2100" dirty="0">
                <a:latin typeface="Arial Narrow" panose="020B0606020202030204" pitchFamily="34" charset="0"/>
              </a:rPr>
              <a:t>, </a:t>
            </a:r>
            <a:br>
              <a:rPr lang="sk-SK" altLang="sk-SK" sz="2100" dirty="0">
                <a:latin typeface="Arial Narrow" panose="020B0606020202030204" pitchFamily="34" charset="0"/>
              </a:rPr>
            </a:br>
            <a:r>
              <a:rPr lang="sk-SK" altLang="sk-SK" sz="2100" dirty="0">
                <a:latin typeface="Arial Narrow" panose="020B0606020202030204" pitchFamily="34" charset="0"/>
              </a:rPr>
              <a:t>po ich porážke sa tu Francúzsko pokúsilo obnoviť svoje koloniálne panstvo avšak s veľkým negatívnym ohlasom</a:t>
            </a:r>
          </a:p>
          <a:p>
            <a:pPr lvl="1" eaLnBrk="1" hangingPunct="1">
              <a:spcBef>
                <a:spcPts val="400"/>
              </a:spcBef>
            </a:pPr>
            <a:r>
              <a:rPr lang="sk-SK" altLang="sk-SK" sz="2100" dirty="0">
                <a:latin typeface="Arial Narrow" panose="020B0606020202030204" pitchFamily="34" charset="0"/>
              </a:rPr>
              <a:t>na ázijskej scéne sa po vojne objavila nová veľmoc – </a:t>
            </a:r>
            <a:r>
              <a:rPr lang="sk-SK" altLang="sk-SK" sz="2100" b="1" dirty="0">
                <a:latin typeface="Arial Narrow" panose="020B0606020202030204" pitchFamily="34" charset="0"/>
              </a:rPr>
              <a:t>Čína</a:t>
            </a:r>
          </a:p>
          <a:p>
            <a:pPr lvl="1" eaLnBrk="1" hangingPunct="1">
              <a:spcBef>
                <a:spcPts val="400"/>
              </a:spcBef>
            </a:pPr>
            <a:r>
              <a:rPr lang="sk-SK" altLang="sk-SK" sz="2100" dirty="0">
                <a:latin typeface="Arial Narrow" panose="020B0606020202030204" pitchFamily="34" charset="0"/>
              </a:rPr>
              <a:t>patrila do bloku vedeného Moskvou a podporovala komunistické krídlo </a:t>
            </a:r>
            <a:r>
              <a:rPr lang="sk-SK" altLang="sk-SK" sz="2100" b="1" dirty="0">
                <a:latin typeface="Arial Narrow" panose="020B0606020202030204" pitchFamily="34" charset="0"/>
              </a:rPr>
              <a:t>národno-oslobodzovacieho hnutia v Indočíne</a:t>
            </a:r>
          </a:p>
          <a:p>
            <a:pPr lvl="1" eaLnBrk="1" hangingPunct="1">
              <a:spcBef>
                <a:spcPts val="400"/>
              </a:spcBef>
            </a:pPr>
            <a:r>
              <a:rPr lang="sk-SK" altLang="sk-SK" sz="2100" dirty="0">
                <a:latin typeface="Arial Narrow" panose="020B0606020202030204" pitchFamily="34" charset="0"/>
              </a:rPr>
              <a:t>tieto rozpory vyústili do vojny v Indočíne, v ktorej bolo napokon Francúzsko porazené – Kambodža a Laos dosiahli úplnú nezávislosť</a:t>
            </a:r>
          </a:p>
          <a:p>
            <a:pPr lvl="1" eaLnBrk="1" hangingPunct="1">
              <a:spcBef>
                <a:spcPts val="400"/>
              </a:spcBef>
            </a:pPr>
            <a:r>
              <a:rPr lang="sk-SK" altLang="sk-SK" sz="2100" dirty="0">
                <a:latin typeface="Arial Narrow" panose="020B0606020202030204" pitchFamily="34" charset="0"/>
              </a:rPr>
              <a:t>Vietnam bol rozdelený na dve časti: komunistickú </a:t>
            </a:r>
            <a:r>
              <a:rPr lang="sk-SK" altLang="sk-SK" sz="2100" b="1" dirty="0">
                <a:latin typeface="Arial Narrow" panose="020B0606020202030204" pitchFamily="34" charset="0"/>
              </a:rPr>
              <a:t>Vietnamskú demokratickú republiku</a:t>
            </a:r>
            <a:r>
              <a:rPr lang="sk-SK" altLang="sk-SK" sz="2100" dirty="0">
                <a:latin typeface="Arial Narrow" panose="020B0606020202030204" pitchFamily="34" charset="0"/>
              </a:rPr>
              <a:t> (</a:t>
            </a:r>
            <a:r>
              <a:rPr lang="sk-SK" altLang="sk-SK" sz="2100" dirty="0" err="1">
                <a:latin typeface="Arial Narrow" panose="020B0606020202030204" pitchFamily="34" charset="0"/>
              </a:rPr>
              <a:t>Hanoi</a:t>
            </a:r>
            <a:r>
              <a:rPr lang="sk-SK" altLang="sk-SK" sz="2100" dirty="0">
                <a:latin typeface="Arial Narrow" panose="020B0606020202030204" pitchFamily="34" charset="0"/>
              </a:rPr>
              <a:t>) a na </a:t>
            </a:r>
            <a:r>
              <a:rPr lang="sk-SK" altLang="sk-SK" sz="2100" dirty="0" err="1">
                <a:latin typeface="Arial Narrow" panose="020B0606020202030204" pitchFamily="34" charset="0"/>
              </a:rPr>
              <a:t>proamerický</a:t>
            </a:r>
            <a:r>
              <a:rPr lang="sk-SK" altLang="sk-SK" sz="2100" dirty="0">
                <a:latin typeface="Arial Narrow" panose="020B0606020202030204" pitchFamily="34" charset="0"/>
              </a:rPr>
              <a:t> </a:t>
            </a:r>
            <a:r>
              <a:rPr lang="sk-SK" altLang="sk-SK" sz="2100" b="1" dirty="0">
                <a:latin typeface="Arial Narrow" panose="020B0606020202030204" pitchFamily="34" charset="0"/>
              </a:rPr>
              <a:t>Južný Vietnam </a:t>
            </a:r>
            <a:r>
              <a:rPr lang="sk-SK" altLang="sk-SK" sz="2100" dirty="0">
                <a:latin typeface="Arial Narrow" panose="020B0606020202030204" pitchFamily="34" charset="0"/>
              </a:rPr>
              <a:t>(</a:t>
            </a:r>
            <a:r>
              <a:rPr lang="sk-SK" altLang="sk-SK" sz="2100" dirty="0" err="1">
                <a:latin typeface="Arial Narrow" panose="020B0606020202030204" pitchFamily="34" charset="0"/>
              </a:rPr>
              <a:t>Saigon</a:t>
            </a:r>
            <a:r>
              <a:rPr lang="sk-SK" altLang="sk-SK" sz="2100" dirty="0">
                <a:latin typeface="Arial Narrow" panose="020B0606020202030204" pitchFamily="34" charset="0"/>
              </a:rPr>
              <a:t>)</a:t>
            </a:r>
          </a:p>
          <a:p>
            <a:pPr lvl="2" eaLnBrk="1" hangingPunct="1">
              <a:spcBef>
                <a:spcPts val="400"/>
              </a:spcBef>
            </a:pPr>
            <a:r>
              <a:rPr lang="sk-SK" altLang="sk-SK" sz="1700" dirty="0">
                <a:latin typeface="Arial Narrow" panose="020B0606020202030204" pitchFamily="34" charset="0"/>
              </a:rPr>
              <a:t>zjednotený po skončení Vojny vo Vietname (1955 – 1975)</a:t>
            </a:r>
          </a:p>
          <a:p>
            <a:pPr eaLnBrk="1" hangingPunct="1">
              <a:spcBef>
                <a:spcPts val="400"/>
              </a:spcBef>
            </a:pPr>
            <a:r>
              <a:rPr lang="sk-SK" altLang="sk-SK" sz="2400" dirty="0">
                <a:latin typeface="Arial Narrow" panose="020B0606020202030204" pitchFamily="34" charset="0"/>
              </a:rPr>
              <a:t>rozdeleným štátom bola aj </a:t>
            </a:r>
            <a:r>
              <a:rPr lang="sk-SK" altLang="sk-SK" sz="2400" b="1" dirty="0">
                <a:latin typeface="Arial Narrow" panose="020B0606020202030204" pitchFamily="34" charset="0"/>
              </a:rPr>
              <a:t>Kórea </a:t>
            </a:r>
            <a:r>
              <a:rPr lang="sk-SK" altLang="sk-SK" sz="2400" dirty="0">
                <a:latin typeface="Arial Narrow" panose="020B0606020202030204" pitchFamily="34" charset="0"/>
              </a:rPr>
              <a:t>(po porážke Japonska v 2. svet. vojne)</a:t>
            </a:r>
          </a:p>
          <a:p>
            <a:pPr lvl="1" eaLnBrk="1" hangingPunct="1">
              <a:spcBef>
                <a:spcPts val="400"/>
              </a:spcBef>
            </a:pPr>
            <a:r>
              <a:rPr lang="sk-SK" altLang="sk-SK" sz="2100" b="1" dirty="0">
                <a:latin typeface="Arial Narrow" panose="020B0606020202030204" pitchFamily="34" charset="0"/>
              </a:rPr>
              <a:t>Severná Kórea</a:t>
            </a:r>
            <a:r>
              <a:rPr lang="sk-SK" altLang="sk-SK" sz="2100" dirty="0">
                <a:latin typeface="Arial Narrow" panose="020B0606020202030204" pitchFamily="34" charset="0"/>
              </a:rPr>
              <a:t> pripadla po porážke Japonska do sovietskeho bloku</a:t>
            </a:r>
          </a:p>
          <a:p>
            <a:pPr lvl="1" eaLnBrk="1" hangingPunct="1">
              <a:spcBef>
                <a:spcPts val="400"/>
              </a:spcBef>
            </a:pPr>
            <a:r>
              <a:rPr lang="sk-SK" altLang="sk-SK" sz="2100" b="1" dirty="0">
                <a:latin typeface="Arial Narrow" panose="020B0606020202030204" pitchFamily="34" charset="0"/>
              </a:rPr>
              <a:t>Južná Kórea</a:t>
            </a:r>
            <a:r>
              <a:rPr lang="sk-SK" altLang="sk-SK" sz="2100" dirty="0">
                <a:latin typeface="Arial Narrow" panose="020B0606020202030204" pitchFamily="34" charset="0"/>
              </a:rPr>
              <a:t> do amerického bloku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pPr eaLnBrk="1" hangingPunct="1"/>
            <a:r>
              <a:rPr lang="sk-SK" altLang="sk-SK"/>
              <a:t>stav pred rozpadom koloniálnej sústavy</a:t>
            </a:r>
          </a:p>
        </p:txBody>
      </p:sp>
      <p:pic>
        <p:nvPicPr>
          <p:cNvPr id="3481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73238"/>
            <a:ext cx="9144000" cy="4217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rozpad koloniálnej sústavy v Ázii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507288" cy="47132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sk-SK" altLang="sk-SK" sz="2500" dirty="0">
                <a:latin typeface="Arial Narrow" panose="020B0606020202030204" pitchFamily="34" charset="0"/>
              </a:rPr>
              <a:t>po druhej svetovej vojne dochádza k postupnému rozpadu koloniálnej sústavy a postupnému získavaniu nezávislosti jednotlivých štátov prevažne v južnej časti svetadielu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sk-SK" altLang="sk-SK" sz="2500" dirty="0">
                <a:latin typeface="Arial Narrow" panose="020B0606020202030204" pitchFamily="34" charset="0"/>
              </a:rPr>
              <a:t>na druhej strane v severnej časti Ázie vzniká socialistický Sovietsky zväz a na východe Čínska ľudová republika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sk-SK" altLang="sk-SK" sz="2100" dirty="0" err="1">
                <a:latin typeface="Arial Narrow" panose="020B0606020202030204" pitchFamily="34" charset="0"/>
              </a:rPr>
              <a:t>Mao-ce-tung</a:t>
            </a:r>
            <a:r>
              <a:rPr lang="sk-SK" altLang="sk-SK" sz="2100" dirty="0">
                <a:latin typeface="Arial Narrow" panose="020B0606020202030204" pitchFamily="34" charset="0"/>
              </a:rPr>
              <a:t> </a:t>
            </a:r>
            <a:r>
              <a:rPr lang="sk-SK" altLang="sk-SK" sz="2100" dirty="0" err="1">
                <a:latin typeface="Arial Narrow" panose="020B0606020202030204" pitchFamily="34" charset="0"/>
              </a:rPr>
              <a:t>vs</a:t>
            </a:r>
            <a:r>
              <a:rPr lang="sk-SK" altLang="sk-SK" sz="2100" dirty="0">
                <a:latin typeface="Arial Narrow" panose="020B0606020202030204" pitchFamily="34" charset="0"/>
              </a:rPr>
              <a:t>. </a:t>
            </a:r>
            <a:r>
              <a:rPr lang="sk-SK" altLang="sk-SK" sz="2100" dirty="0" err="1">
                <a:latin typeface="Arial Narrow" panose="020B0606020202030204" pitchFamily="34" charset="0"/>
              </a:rPr>
              <a:t>Čankajšek</a:t>
            </a:r>
            <a:r>
              <a:rPr lang="sk-SK" altLang="sk-SK" sz="2100" dirty="0">
                <a:latin typeface="Arial Narrow" panose="020B0606020202030204" pitchFamily="34" charset="0"/>
              </a:rPr>
              <a:t> – 1949 – </a:t>
            </a:r>
            <a:r>
              <a:rPr lang="sk-SK" altLang="sk-SK" sz="2100" b="1" dirty="0">
                <a:latin typeface="Arial Narrow" panose="020B0606020202030204" pitchFamily="34" charset="0"/>
              </a:rPr>
              <a:t>Taiwan</a:t>
            </a:r>
          </a:p>
          <a:p>
            <a:pPr lvl="2" eaLnBrk="1" hangingPunct="1">
              <a:lnSpc>
                <a:spcPct val="90000"/>
              </a:lnSpc>
              <a:spcAft>
                <a:spcPct val="20000"/>
              </a:spcAft>
            </a:pPr>
            <a:r>
              <a:rPr lang="sk-SK" altLang="sk-SK" sz="1700" dirty="0">
                <a:latin typeface="Arial Narrow" panose="020B0606020202030204" pitchFamily="34" charset="0"/>
              </a:rPr>
              <a:t>Rozdiel medzi Čínskou republikou a Čínskou ľudovou republikou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sk-SK" altLang="sk-SK" sz="2500" dirty="0">
                <a:latin typeface="Arial Narrow" panose="020B0606020202030204" pitchFamily="34" charset="0"/>
              </a:rPr>
              <a:t>v ďalších desaťročiach vzniká kvôli bipolárnemu rozdeleniu sveta viacero vojnových konfliktov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sk-SK" altLang="sk-SK" sz="2200" dirty="0">
                <a:latin typeface="Arial Narrow" panose="020B0606020202030204" pitchFamily="34" charset="0"/>
              </a:rPr>
              <a:t>kórejská vojna, vojna vo Vietname, Kórei, sovietska invázia do Afganistanu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sk-SK" altLang="sk-SK" sz="2200" dirty="0">
                <a:latin typeface="Arial Narrow" panose="020B0606020202030204" pitchFamily="34" charset="0"/>
              </a:rPr>
              <a:t>1979 – Iránska (islamská) revolúcia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/>
            <a:r>
              <a:rPr lang="sk-SK" altLang="sk-SK" sz="6000"/>
              <a:t>H I S T Ó R I 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113337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sk-SK" altLang="sk-SK" sz="2300" dirty="0">
                <a:latin typeface="Arial Narrow" panose="020B0606020202030204" pitchFamily="34" charset="0"/>
              </a:rPr>
              <a:t>najstaršiu históriu Ázie možno vnímať ako spoločné dejiny viacerých rôznorodých regiónov v okrajových pobrežných oblastiach, ako </a:t>
            </a:r>
            <a:r>
              <a:rPr lang="sk-SK" altLang="sk-SK" sz="2300" b="1" dirty="0">
                <a:latin typeface="Arial Narrow" panose="020B0606020202030204" pitchFamily="34" charset="0"/>
              </a:rPr>
              <a:t>východná Ázia, južná Ázia či Blízky východ</a:t>
            </a:r>
          </a:p>
          <a:p>
            <a:pPr eaLnBrk="1" hangingPunct="1">
              <a:spcAft>
                <a:spcPct val="20000"/>
              </a:spcAft>
            </a:pPr>
            <a:r>
              <a:rPr lang="sk-SK" altLang="sk-SK" sz="2300" dirty="0">
                <a:latin typeface="Arial Narrow" panose="020B0606020202030204" pitchFamily="34" charset="0"/>
              </a:rPr>
              <a:t>úrodné údolia riek a pobrežné oblasti Ázie sú považované za kolísku troch </a:t>
            </a:r>
            <a:br>
              <a:rPr lang="en-GB" altLang="sk-SK" sz="2300" dirty="0">
                <a:latin typeface="Arial Narrow" panose="020B0606020202030204" pitchFamily="34" charset="0"/>
              </a:rPr>
            </a:br>
            <a:r>
              <a:rPr lang="sk-SK" altLang="sk-SK" sz="2300" dirty="0">
                <a:latin typeface="Arial Narrow" panose="020B0606020202030204" pitchFamily="34" charset="0"/>
              </a:rPr>
              <a:t>z </a:t>
            </a:r>
            <a:r>
              <a:rPr lang="sk-SK" altLang="sk-SK" sz="2300" b="1" dirty="0">
                <a:latin typeface="Arial Narrow" panose="020B0606020202030204" pitchFamily="34" charset="0"/>
              </a:rPr>
              <a:t>najstarších známych civilizácií sveta</a:t>
            </a:r>
            <a:r>
              <a:rPr lang="sk-SK" altLang="sk-SK" sz="2300" dirty="0">
                <a:latin typeface="Arial Narrow" panose="020B0606020202030204" pitchFamily="34" charset="0"/>
              </a:rPr>
              <a:t>:</a:t>
            </a:r>
          </a:p>
          <a:p>
            <a:pPr lvl="1" eaLnBrk="1" hangingPunct="1">
              <a:spcAft>
                <a:spcPct val="20000"/>
              </a:spcAft>
            </a:pPr>
            <a:r>
              <a:rPr lang="sk-SK" altLang="sk-SK" sz="2000" dirty="0">
                <a:latin typeface="Arial Narrow" panose="020B0606020202030204" pitchFamily="34" charset="0"/>
              </a:rPr>
              <a:t> Mezopotámia</a:t>
            </a:r>
          </a:p>
          <a:p>
            <a:pPr lvl="1" eaLnBrk="1" hangingPunct="1">
              <a:spcAft>
                <a:spcPct val="20000"/>
              </a:spcAft>
            </a:pPr>
            <a:r>
              <a:rPr lang="sk-SK" altLang="sk-SK" sz="2000" dirty="0">
                <a:latin typeface="Arial Narrow" panose="020B0606020202030204" pitchFamily="34" charset="0"/>
              </a:rPr>
              <a:t> Údolie rieky Indus</a:t>
            </a:r>
          </a:p>
          <a:p>
            <a:pPr lvl="1" eaLnBrk="1" hangingPunct="1">
              <a:spcAft>
                <a:spcPct val="20000"/>
              </a:spcAft>
            </a:pPr>
            <a:r>
              <a:rPr lang="sk-SK" altLang="sk-SK" sz="2000" dirty="0">
                <a:latin typeface="Arial Narrow" panose="020B0606020202030204" pitchFamily="34" charset="0"/>
              </a:rPr>
              <a:t> Čína</a:t>
            </a:r>
          </a:p>
          <a:p>
            <a:pPr eaLnBrk="1" hangingPunct="1">
              <a:spcAft>
                <a:spcPct val="20000"/>
              </a:spcAft>
            </a:pPr>
            <a:r>
              <a:rPr lang="sk-SK" altLang="sk-SK" sz="2300" dirty="0">
                <a:latin typeface="Arial Narrow" panose="020B0606020202030204" pitchFamily="34" charset="0"/>
              </a:rPr>
              <a:t>podobné obdobie začiatku používania kolesa či matematických poznatkov svedčia o </a:t>
            </a:r>
            <a:r>
              <a:rPr lang="sk-SK" altLang="sk-SK" sz="2300" b="1" dirty="0">
                <a:latin typeface="Arial Narrow" panose="020B0606020202030204" pitchFamily="34" charset="0"/>
              </a:rPr>
              <a:t>výmene informácií medzi týmito civilizáciami</a:t>
            </a:r>
            <a:r>
              <a:rPr lang="sk-SK" altLang="sk-SK" sz="2300" dirty="0">
                <a:latin typeface="Arial Narrow" panose="020B0606020202030204" pitchFamily="34" charset="0"/>
              </a:rPr>
              <a:t> </a:t>
            </a:r>
            <a:endParaRPr lang="en-GB" altLang="sk-SK" sz="2300" dirty="0">
              <a:latin typeface="Arial Narrow" panose="020B0606020202030204" pitchFamily="34" charset="0"/>
            </a:endParaRPr>
          </a:p>
          <a:p>
            <a:pPr lvl="1" eaLnBrk="1" hangingPunct="1">
              <a:spcAft>
                <a:spcPct val="20000"/>
              </a:spcAft>
            </a:pPr>
            <a:r>
              <a:rPr lang="sk-SK" altLang="sk-SK" sz="1900" dirty="0">
                <a:latin typeface="Arial Narrow" panose="020B0606020202030204" pitchFamily="34" charset="0"/>
              </a:rPr>
              <a:t>pravdepodobne vďaka kočovným (</a:t>
            </a:r>
            <a:r>
              <a:rPr lang="sk-SK" altLang="sk-SK" sz="1900" b="1" dirty="0">
                <a:latin typeface="Arial Narrow" panose="020B0606020202030204" pitchFamily="34" charset="0"/>
              </a:rPr>
              <a:t>nomádskym</a:t>
            </a:r>
            <a:r>
              <a:rPr lang="sk-SK" altLang="sk-SK" sz="1900" dirty="0">
                <a:latin typeface="Arial Narrow" panose="020B0606020202030204" pitchFamily="34" charset="0"/>
              </a:rPr>
              <a:t>) kmeňom v ázijskej stepi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350987"/>
          </a:xfrm>
        </p:spPr>
        <p:txBody>
          <a:bodyPr/>
          <a:lstStyle/>
          <a:p>
            <a:pPr eaLnBrk="1" hangingPunct="1"/>
            <a:r>
              <a:rPr lang="sk-SK" altLang="sk-SK" dirty="0"/>
              <a:t>Sovietsky zväz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358109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sk-SK" altLang="sk-SK" sz="2500" dirty="0">
                <a:latin typeface="Arial Narrow" panose="020B0606020202030204" pitchFamily="34" charset="0"/>
              </a:rPr>
              <a:t>1917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sk-SK" altLang="sk-SK" sz="2100" dirty="0">
                <a:latin typeface="Arial Narrow" panose="020B0606020202030204" pitchFamily="34" charset="0"/>
              </a:rPr>
              <a:t>Rusko: VOSR -&gt; koniec monarchie (rezignácia cára Mikuláša II.)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sk-SK" altLang="sk-SK" sz="2500" dirty="0">
                <a:latin typeface="Arial Narrow" panose="020B0606020202030204" pitchFamily="34" charset="0"/>
              </a:rPr>
              <a:t>1922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sk-SK" altLang="sk-SK" sz="1800" dirty="0">
                <a:latin typeface="Arial Narrow" panose="020B0606020202030204" pitchFamily="34" charset="0"/>
              </a:rPr>
              <a:t>vznik spojením štyroch sovietskych republík (Rusko, Bielorusko, Ukrajina, </a:t>
            </a:r>
            <a:r>
              <a:rPr lang="sk-SK" altLang="sk-SK" sz="1800" dirty="0" err="1">
                <a:latin typeface="Arial Narrow" panose="020B0606020202030204" pitchFamily="34" charset="0"/>
              </a:rPr>
              <a:t>Zakaukazsko</a:t>
            </a:r>
            <a:r>
              <a:rPr lang="sk-SK" altLang="sk-SK" sz="1800" dirty="0">
                <a:latin typeface="Arial Narrow" panose="020B060602020203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sk-SK" altLang="sk-SK" sz="2200" dirty="0">
                <a:latin typeface="Arial Narrow" panose="020B0606020202030204" pitchFamily="34" charset="0"/>
              </a:rPr>
              <a:t>do 2. svetovej vojny 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sk-SK" altLang="sk-SK" sz="1800" dirty="0">
                <a:latin typeface="Arial Narrow" panose="020B0606020202030204" pitchFamily="34" charset="0"/>
              </a:rPr>
              <a:t>rozdelenie </a:t>
            </a:r>
            <a:r>
              <a:rPr lang="sk-SK" altLang="sk-SK" sz="1800" dirty="0" err="1">
                <a:latin typeface="Arial Narrow" panose="020B0606020202030204" pitchFamily="34" charset="0"/>
              </a:rPr>
              <a:t>Zakaukazska</a:t>
            </a:r>
            <a:r>
              <a:rPr lang="sk-SK" altLang="sk-SK" sz="1800" dirty="0">
                <a:latin typeface="Arial Narrow" panose="020B0606020202030204" pitchFamily="34" charset="0"/>
              </a:rPr>
              <a:t>, začlenenie stredoázijských republík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sk-SK" altLang="sk-SK" sz="2200" dirty="0">
                <a:latin typeface="Arial Narrow" panose="020B0606020202030204" pitchFamily="34" charset="0"/>
              </a:rPr>
              <a:t>po 2. svetovej vojne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sk-SK" altLang="sk-SK" sz="1800" dirty="0">
                <a:latin typeface="Arial Narrow" panose="020B0606020202030204" pitchFamily="34" charset="0"/>
              </a:rPr>
              <a:t>15 republík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sk-SK" altLang="sk-SK" sz="2200" dirty="0">
                <a:latin typeface="Arial Narrow" panose="020B0606020202030204" pitchFamily="34" charset="0"/>
              </a:rPr>
              <a:t>1991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sk-SK" altLang="sk-SK" sz="1800" dirty="0">
                <a:latin typeface="Arial Narrow" panose="020B0606020202030204" pitchFamily="34" charset="0"/>
              </a:rPr>
              <a:t>rozpad ZSSR</a:t>
            </a:r>
          </a:p>
        </p:txBody>
      </p:sp>
    </p:spTree>
    <p:extLst>
      <p:ext uri="{BB962C8B-B14F-4D97-AF65-F5344CB8AC3E}">
        <p14:creationId xmlns:p14="http://schemas.microsoft.com/office/powerpoint/2010/main" val="39824567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350987"/>
          </a:xfrm>
        </p:spPr>
        <p:txBody>
          <a:bodyPr/>
          <a:lstStyle/>
          <a:p>
            <a:pPr eaLnBrk="1" hangingPunct="1"/>
            <a:r>
              <a:rPr lang="sk-SK" altLang="sk-SK" dirty="0"/>
              <a:t>Súčasné geopolitické spory a konflikty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352" y="1124744"/>
            <a:ext cx="8579296" cy="4358109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altLang="sk-SK" sz="1900" dirty="0">
                <a:latin typeface="Arial Narrow" panose="020B0606020202030204" pitchFamily="34" charset="0"/>
              </a:rPr>
              <a:t>Kurilské ostrovy (Japonsko </a:t>
            </a:r>
            <a:r>
              <a:rPr lang="sk-SK" altLang="sk-SK" sz="1900" dirty="0" err="1">
                <a:latin typeface="Arial Narrow" panose="020B0606020202030204" pitchFamily="34" charset="0"/>
              </a:rPr>
              <a:t>vs</a:t>
            </a:r>
            <a:r>
              <a:rPr lang="sk-SK" altLang="sk-SK" sz="1900" dirty="0">
                <a:latin typeface="Arial Narrow" panose="020B0606020202030204" pitchFamily="34" charset="0"/>
              </a:rPr>
              <a:t>. Rusko)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altLang="sk-SK" sz="1900" dirty="0">
                <a:latin typeface="Arial Narrow" panose="020B0606020202030204" pitchFamily="34" charset="0"/>
              </a:rPr>
              <a:t>Umelé ostrovy v Juhočínskom mori (ČĽR </a:t>
            </a:r>
            <a:r>
              <a:rPr lang="sk-SK" altLang="sk-SK" sz="1900" dirty="0" err="1">
                <a:latin typeface="Arial Narrow" panose="020B0606020202030204" pitchFamily="34" charset="0"/>
              </a:rPr>
              <a:t>vs</a:t>
            </a:r>
            <a:r>
              <a:rPr lang="sk-SK" altLang="sk-SK" sz="1900" dirty="0">
                <a:latin typeface="Arial Narrow" panose="020B0606020202030204" pitchFamily="34" charset="0"/>
              </a:rPr>
              <a:t>. okolité krajiny)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altLang="sk-SK" sz="1900" dirty="0">
                <a:latin typeface="Arial Narrow" panose="020B0606020202030204" pitchFamily="34" charset="0"/>
              </a:rPr>
              <a:t>ČĽR </a:t>
            </a:r>
            <a:r>
              <a:rPr lang="sk-SK" altLang="sk-SK" sz="1900" dirty="0" err="1">
                <a:latin typeface="Arial Narrow" panose="020B0606020202030204" pitchFamily="34" charset="0"/>
              </a:rPr>
              <a:t>vs</a:t>
            </a:r>
            <a:r>
              <a:rPr lang="sk-SK" altLang="sk-SK" sz="1900" dirty="0">
                <a:latin typeface="Arial Narrow" panose="020B0606020202030204" pitchFamily="34" charset="0"/>
              </a:rPr>
              <a:t>. ČR (kontinentálna Čína </a:t>
            </a:r>
            <a:r>
              <a:rPr lang="sk-SK" altLang="sk-SK" sz="1900" dirty="0" err="1">
                <a:latin typeface="Arial Narrow" panose="020B0606020202030204" pitchFamily="34" charset="0"/>
              </a:rPr>
              <a:t>vs</a:t>
            </a:r>
            <a:r>
              <a:rPr lang="sk-SK" altLang="sk-SK" sz="1900" dirty="0">
                <a:latin typeface="Arial Narrow" panose="020B0606020202030204" pitchFamily="34" charset="0"/>
              </a:rPr>
              <a:t>. Taiwan)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altLang="sk-SK" sz="1900" dirty="0">
                <a:latin typeface="Arial Narrow" panose="020B0606020202030204" pitchFamily="34" charset="0"/>
              </a:rPr>
              <a:t>Kórea (Severná </a:t>
            </a:r>
            <a:r>
              <a:rPr lang="sk-SK" altLang="sk-SK" sz="1900" dirty="0" err="1">
                <a:latin typeface="Arial Narrow" panose="020B0606020202030204" pitchFamily="34" charset="0"/>
              </a:rPr>
              <a:t>vs</a:t>
            </a:r>
            <a:r>
              <a:rPr lang="sk-SK" altLang="sk-SK" sz="1900" dirty="0">
                <a:latin typeface="Arial Narrow" panose="020B0606020202030204" pitchFamily="34" charset="0"/>
              </a:rPr>
              <a:t>. Južná)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altLang="sk-SK" sz="1900" dirty="0">
                <a:latin typeface="Arial Narrow" panose="020B0606020202030204" pitchFamily="34" charset="0"/>
              </a:rPr>
              <a:t>India </a:t>
            </a:r>
            <a:r>
              <a:rPr lang="sk-SK" altLang="sk-SK" sz="1900" dirty="0" err="1">
                <a:latin typeface="Arial Narrow" panose="020B0606020202030204" pitchFamily="34" charset="0"/>
              </a:rPr>
              <a:t>vs</a:t>
            </a:r>
            <a:r>
              <a:rPr lang="sk-SK" altLang="sk-SK" sz="1900" dirty="0">
                <a:latin typeface="Arial Narrow" panose="020B0606020202030204" pitchFamily="34" charset="0"/>
              </a:rPr>
              <a:t>. Pakistan (jadrové veľmoci; Kašmír – hraničné spory)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altLang="sk-SK" sz="1900" dirty="0">
                <a:latin typeface="Arial Narrow" panose="020B0606020202030204" pitchFamily="34" charset="0"/>
              </a:rPr>
              <a:t>Čína </a:t>
            </a:r>
            <a:r>
              <a:rPr lang="sk-SK" altLang="sk-SK" sz="1900" dirty="0" err="1">
                <a:latin typeface="Arial Narrow" panose="020B0606020202030204" pitchFamily="34" charset="0"/>
              </a:rPr>
              <a:t>vs</a:t>
            </a:r>
            <a:r>
              <a:rPr lang="sk-SK" altLang="sk-SK" sz="1900" dirty="0">
                <a:latin typeface="Arial Narrow" panose="020B0606020202030204" pitchFamily="34" charset="0"/>
              </a:rPr>
              <a:t>. India (Kašmír – hraničné spory)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altLang="sk-SK" sz="1900" dirty="0">
                <a:latin typeface="Arial Narrow" panose="020B0606020202030204" pitchFamily="34" charset="0"/>
              </a:rPr>
              <a:t>Mjanmarsko (</a:t>
            </a:r>
            <a:r>
              <a:rPr lang="sk-SK" altLang="sk-SK" sz="1900" dirty="0" err="1">
                <a:latin typeface="Arial Narrow" panose="020B0606020202030204" pitchFamily="34" charset="0"/>
              </a:rPr>
              <a:t>Rohingovia</a:t>
            </a:r>
            <a:r>
              <a:rPr lang="sk-SK" altLang="sk-SK" sz="1900" dirty="0">
                <a:latin typeface="Arial Narrow" panose="020B0606020202030204" pitchFamily="34" charset="0"/>
              </a:rPr>
              <a:t>; puč 2021)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altLang="sk-SK" sz="1900" dirty="0">
                <a:latin typeface="Arial Narrow" panose="020B0606020202030204" pitchFamily="34" charset="0"/>
              </a:rPr>
              <a:t>Jemen </a:t>
            </a:r>
            <a:r>
              <a:rPr lang="sk-SK" altLang="sk-SK" sz="1900" spc="-30" dirty="0">
                <a:latin typeface="Arial Narrow" panose="020B0606020202030204" pitchFamily="34" charset="0"/>
              </a:rPr>
              <a:t>(od r. 2014 </a:t>
            </a:r>
            <a:r>
              <a:rPr lang="sk-SK" altLang="sk-SK" sz="1900" spc="-30" dirty="0" err="1">
                <a:latin typeface="Arial Narrow" panose="020B0606020202030204" pitchFamily="34" charset="0"/>
              </a:rPr>
              <a:t>šíti</a:t>
            </a:r>
            <a:r>
              <a:rPr lang="sk-SK" altLang="sk-SK" sz="1900" spc="-30" dirty="0">
                <a:latin typeface="Arial Narrow" panose="020B0606020202030204" pitchFamily="34" charset="0"/>
              </a:rPr>
              <a:t> </a:t>
            </a:r>
            <a:r>
              <a:rPr lang="sk-SK" altLang="sk-SK" sz="1900" spc="-30" dirty="0" err="1">
                <a:latin typeface="Arial Narrow" panose="020B0606020202030204" pitchFamily="34" charset="0"/>
              </a:rPr>
              <a:t>vs</a:t>
            </a:r>
            <a:r>
              <a:rPr lang="sk-SK" altLang="sk-SK" sz="1900" spc="-30" dirty="0">
                <a:latin typeface="Arial Narrow" panose="020B0606020202030204" pitchFamily="34" charset="0"/>
              </a:rPr>
              <a:t>. </a:t>
            </a:r>
            <a:r>
              <a:rPr lang="sk-SK" altLang="sk-SK" sz="1900" spc="-30" dirty="0" err="1">
                <a:latin typeface="Arial Narrow" panose="020B0606020202030204" pitchFamily="34" charset="0"/>
              </a:rPr>
              <a:t>sunniti</a:t>
            </a:r>
            <a:r>
              <a:rPr lang="sk-SK" altLang="sk-SK" sz="1900" spc="-30" dirty="0">
                <a:latin typeface="Arial Narrow" panose="020B0606020202030204" pitchFamily="34" charset="0"/>
              </a:rPr>
              <a:t>; podpora konkurujúcich regionálnych mocností)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altLang="sk-SK" sz="1900" spc="-30" dirty="0">
                <a:latin typeface="Arial Narrow" panose="020B0606020202030204" pitchFamily="34" charset="0"/>
              </a:rPr>
              <a:t>Izraelsko-palestínsky konflikt (Izrael </a:t>
            </a:r>
            <a:r>
              <a:rPr lang="sk-SK" altLang="sk-SK" sz="1900" spc="-30" dirty="0" err="1">
                <a:latin typeface="Arial Narrow" panose="020B0606020202030204" pitchFamily="34" charset="0"/>
              </a:rPr>
              <a:t>vs</a:t>
            </a:r>
            <a:r>
              <a:rPr lang="sk-SK" altLang="sk-SK" sz="1900" spc="-30" dirty="0">
                <a:latin typeface="Arial Narrow" panose="020B0606020202030204" pitchFamily="34" charset="0"/>
              </a:rPr>
              <a:t>. </a:t>
            </a:r>
            <a:r>
              <a:rPr lang="sk-SK" altLang="sk-SK" sz="1900" spc="-30" dirty="0" err="1">
                <a:latin typeface="Arial Narrow" panose="020B0606020202030204" pitchFamily="34" charset="0"/>
              </a:rPr>
              <a:t>Hamas</a:t>
            </a:r>
            <a:r>
              <a:rPr lang="sk-SK" altLang="sk-SK" sz="1900" spc="-30" dirty="0">
                <a:latin typeface="Arial Narrow" panose="020B060602020203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altLang="sk-SK" sz="1900" spc="-30" dirty="0" err="1">
                <a:latin typeface="Arial Narrow" panose="020B0606020202030204" pitchFamily="34" charset="0"/>
              </a:rPr>
              <a:t>Hizballáh</a:t>
            </a:r>
            <a:r>
              <a:rPr lang="sk-SK" altLang="sk-SK" sz="1900" spc="-30" dirty="0">
                <a:latin typeface="Arial Narrow" panose="020B0606020202030204" pitchFamily="34" charset="0"/>
              </a:rPr>
              <a:t> (</a:t>
            </a:r>
            <a:r>
              <a:rPr lang="sk-SK" altLang="sk-SK" sz="1900" spc="-30" dirty="0" err="1">
                <a:latin typeface="Arial Narrow" panose="020B0606020202030204" pitchFamily="34" charset="0"/>
              </a:rPr>
              <a:t>šítska</a:t>
            </a:r>
            <a:r>
              <a:rPr lang="sk-SK" altLang="sk-SK" sz="1900" spc="-30" dirty="0">
                <a:latin typeface="Arial Narrow" panose="020B0606020202030204" pitchFamily="34" charset="0"/>
              </a:rPr>
              <a:t> politická a vojenská /teroristická/ organizácia v Libanone)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altLang="sk-SK" sz="1900" spc="-30" dirty="0">
                <a:latin typeface="Arial Narrow" panose="020B0606020202030204" pitchFamily="34" charset="0"/>
              </a:rPr>
              <a:t>Sýria (občianska vojna od r. 2011)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altLang="sk-SK" sz="1900" spc="-30" dirty="0">
                <a:latin typeface="Arial Narrow" panose="020B0606020202030204" pitchFamily="34" charset="0"/>
              </a:rPr>
              <a:t>Južné Osetsko, Abcházsko (Gruzínsko </a:t>
            </a:r>
            <a:r>
              <a:rPr lang="sk-SK" altLang="sk-SK" sz="1900" spc="-30" dirty="0" err="1">
                <a:latin typeface="Arial Narrow" panose="020B0606020202030204" pitchFamily="34" charset="0"/>
              </a:rPr>
              <a:t>vs</a:t>
            </a:r>
            <a:r>
              <a:rPr lang="sk-SK" altLang="sk-SK" sz="1900" spc="-30" dirty="0">
                <a:latin typeface="Arial Narrow" panose="020B0606020202030204" pitchFamily="34" charset="0"/>
              </a:rPr>
              <a:t>. Rusko)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altLang="sk-SK" sz="1900" spc="-30" dirty="0">
                <a:latin typeface="Arial Narrow" panose="020B0606020202030204" pitchFamily="34" charset="0"/>
              </a:rPr>
              <a:t>Náhorný Karabach/</a:t>
            </a:r>
            <a:r>
              <a:rPr lang="sk-SK" altLang="sk-SK" sz="1900" spc="-30" dirty="0" err="1">
                <a:latin typeface="Arial Narrow" panose="020B0606020202030204" pitchFamily="34" charset="0"/>
              </a:rPr>
              <a:t>Artsakh</a:t>
            </a:r>
            <a:r>
              <a:rPr lang="sk-SK" altLang="sk-SK" sz="1900" spc="-30" dirty="0">
                <a:latin typeface="Arial Narrow" panose="020B0606020202030204" pitchFamily="34" charset="0"/>
              </a:rPr>
              <a:t> (Arménsko </a:t>
            </a:r>
            <a:r>
              <a:rPr lang="sk-SK" altLang="sk-SK" sz="1900" spc="-30" dirty="0" err="1">
                <a:latin typeface="Arial Narrow" panose="020B0606020202030204" pitchFamily="34" charset="0"/>
              </a:rPr>
              <a:t>vs</a:t>
            </a:r>
            <a:r>
              <a:rPr lang="sk-SK" altLang="sk-SK" sz="1900" spc="-30" dirty="0">
                <a:latin typeface="Arial Narrow" panose="020B0606020202030204" pitchFamily="34" charset="0"/>
              </a:rPr>
              <a:t>. Azerbajdžan; Rusko)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altLang="sk-SK" sz="1900" spc="-30" dirty="0">
                <a:latin typeface="Arial Narrow" panose="020B0606020202030204" pitchFamily="34" charset="0"/>
              </a:rPr>
              <a:t>Arménsko </a:t>
            </a:r>
            <a:r>
              <a:rPr lang="sk-SK" altLang="sk-SK" sz="1900" spc="-30" dirty="0" err="1">
                <a:latin typeface="Arial Narrow" panose="020B0606020202030204" pitchFamily="34" charset="0"/>
              </a:rPr>
              <a:t>vs</a:t>
            </a:r>
            <a:r>
              <a:rPr lang="sk-SK" altLang="sk-SK" sz="1900" spc="-30" dirty="0">
                <a:latin typeface="Arial Narrow" panose="020B0606020202030204" pitchFamily="34" charset="0"/>
              </a:rPr>
              <a:t>. Turecko (genocída; nevraživosť)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sk-SK" altLang="sk-SK" sz="1900" spc="-30" dirty="0">
                <a:latin typeface="Arial Narrow" panose="020B0606020202030204" pitchFamily="34" charset="0"/>
              </a:rPr>
              <a:t>Kurdská otázka (napätie najmä v Turecku, Sýrii)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endParaRPr lang="sk-SK" altLang="sk-SK" sz="2200" spc="-3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660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87450" y="1989138"/>
            <a:ext cx="7623175" cy="1752600"/>
          </a:xfrm>
        </p:spPr>
        <p:txBody>
          <a:bodyPr/>
          <a:lstStyle/>
          <a:p>
            <a:pPr eaLnBrk="1" hangingPunct="1"/>
            <a:r>
              <a:rPr lang="sk-SK" altLang="sk-SK"/>
              <a:t>Nadnárodné organizácie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513" cy="1063625"/>
          </a:xfrm>
        </p:spPr>
        <p:txBody>
          <a:bodyPr/>
          <a:lstStyle/>
          <a:p>
            <a:pPr eaLnBrk="1" hangingPunct="1"/>
            <a:r>
              <a:rPr lang="sk-SK" altLang="sk-SK" sz="3200" b="1"/>
              <a:t>ADB: </a:t>
            </a:r>
            <a:r>
              <a:rPr lang="sk-SK" altLang="sk-SK" sz="3200"/>
              <a:t>Ázijská rozvojová banka (Asian Development Bank)</a:t>
            </a:r>
            <a:r>
              <a:rPr lang="sk-SK" altLang="sk-SK" sz="380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530725"/>
          </a:xfrm>
        </p:spPr>
        <p:txBody>
          <a:bodyPr/>
          <a:lstStyle/>
          <a:p>
            <a:pPr eaLnBrk="1" hangingPunct="1"/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regionálna rozvojová banka</a:t>
            </a:r>
          </a:p>
          <a:p>
            <a:pPr eaLnBrk="1" hangingPunct="1"/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má napomáhať hospodárskemu rozvoju ázijských krajín</a:t>
            </a:r>
          </a:p>
          <a:p>
            <a:pPr eaLnBrk="1" hangingPunct="1"/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založená v roku 1966</a:t>
            </a:r>
          </a:p>
          <a:p>
            <a:pPr eaLnBrk="1" hangingPunct="1"/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z pôvodných 31 členov sa rozrástla na 67 členov, z ktorých 48 je z oblasti Ázie a </a:t>
            </a:r>
            <a:r>
              <a:rPr lang="sk-SK" altLang="sk-SK" sz="2000" dirty="0" err="1">
                <a:solidFill>
                  <a:schemeClr val="bg2"/>
                </a:solidFill>
                <a:latin typeface="Arial Narrow" panose="020B0606020202030204" pitchFamily="34" charset="0"/>
              </a:rPr>
              <a:t>Pacifiku</a:t>
            </a:r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 a 19 z iných regiónov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116263"/>
            <a:ext cx="8101013" cy="374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z="3200" b="1"/>
              <a:t>IsDB: </a:t>
            </a:r>
            <a:r>
              <a:rPr lang="sk-SK" altLang="sk-SK" sz="3200"/>
              <a:t>Islamská rozvojová banka (The Islamic Developmnet Bank)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229600" cy="4530725"/>
          </a:xfrm>
        </p:spPr>
        <p:txBody>
          <a:bodyPr/>
          <a:lstStyle/>
          <a:p>
            <a:pPr eaLnBrk="1" hangingPunct="1"/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založená 1973 (1393 islamského kalendára)</a:t>
            </a:r>
          </a:p>
          <a:p>
            <a:pPr eaLnBrk="1" hangingPunct="1"/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na jej fungovaní sa podieľa 56 krajín</a:t>
            </a:r>
          </a:p>
          <a:p>
            <a:pPr eaLnBrk="1" hangingPunct="1"/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najvýraznejší kapitálový podiel majú: Saudská Arábia, Líbya, Irán, Egypt, Kuvajt, Turecko, Katar, SAE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2575"/>
            <a:ext cx="9144000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0" y="6537325"/>
            <a:ext cx="85820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1500"/>
              <a:t>Ako funguje islamské bankovníctvo: </a:t>
            </a:r>
            <a:r>
              <a:rPr lang="sk-SK" altLang="sk-SK" sz="1500">
                <a:hlinkClick r:id="rId4"/>
              </a:rPr>
              <a:t>http://byznys.ihned.cz/c1-56082930-banky-ktere-neznaji-uroky</a:t>
            </a:r>
            <a:r>
              <a:rPr lang="sk-SK" altLang="sk-SK" sz="1500"/>
              <a:t>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z="3000" b="1">
                <a:latin typeface="Arial" panose="020B0604020202020204" pitchFamily="34" charset="0"/>
              </a:rPr>
              <a:t>SNŠ</a:t>
            </a:r>
            <a:r>
              <a:rPr lang="sk-SK" altLang="sk-SK" sz="3000">
                <a:latin typeface="Arial" panose="020B0604020202020204" pitchFamily="34" charset="0"/>
              </a:rPr>
              <a:t>: Spoločenstvo nezávislých štátov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507288" cy="5222875"/>
          </a:xfrm>
        </p:spPr>
        <p:txBody>
          <a:bodyPr/>
          <a:lstStyle/>
          <a:p>
            <a:pPr eaLnBrk="1" hangingPunct="1"/>
            <a:r>
              <a:rPr lang="sk-SK" altLang="sk-SK" sz="2000" dirty="0">
                <a:latin typeface="Arial Narrow" panose="020B0606020202030204" pitchFamily="34" charset="0"/>
              </a:rPr>
              <a:t>organizácia združujúca (9) z 15 bývalých zväzových republík ZSSR</a:t>
            </a:r>
          </a:p>
          <a:p>
            <a:pPr eaLnBrk="1" hangingPunct="1"/>
            <a:r>
              <a:rPr lang="sk-SK" altLang="sk-SK" sz="2000" dirty="0">
                <a:latin typeface="Arial Narrow" panose="020B0606020202030204" pitchFamily="34" charset="0"/>
              </a:rPr>
              <a:t>3 pobaltské krajiny sú členmi EÚ, Turkménsko vystúpilo v roku 2005 a Gruzínsko v roku 2009, Ukrajina nikdy prístupové zmluvy neratifikovala, až do anexie Krymu mala status pozorovateľa</a:t>
            </a:r>
          </a:p>
          <a:p>
            <a:pPr eaLnBrk="1" hangingPunct="1"/>
            <a:r>
              <a:rPr lang="sk-SK" altLang="sk-SK" sz="2000" dirty="0">
                <a:latin typeface="Arial Narrow" panose="020B0606020202030204" pitchFamily="34" charset="0"/>
              </a:rPr>
              <a:t>pôsobnosť sa zameriava na koordináciu spoločných obchodných, finančných, právnych a bezpečnostných otázok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11" y="2967883"/>
            <a:ext cx="5689178" cy="389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7813"/>
            <a:ext cx="8569325" cy="1139825"/>
          </a:xfrm>
        </p:spPr>
        <p:txBody>
          <a:bodyPr/>
          <a:lstStyle/>
          <a:p>
            <a:pPr eaLnBrk="1" hangingPunct="1"/>
            <a:r>
              <a:rPr lang="sk-SK" altLang="sk-SK" sz="2800" b="1">
                <a:latin typeface="Arial" panose="020B0604020202020204" pitchFamily="34" charset="0"/>
              </a:rPr>
              <a:t>APEC: </a:t>
            </a:r>
            <a:r>
              <a:rPr lang="sk-SK" altLang="sk-SK" sz="2800">
                <a:latin typeface="Arial" panose="020B0604020202020204" pitchFamily="34" charset="0"/>
              </a:rPr>
              <a:t>Ázijsko-tichomorská hospodárska spolupráca (Asia – Pacific Economic Cooperation)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8050"/>
          </a:xfrm>
        </p:spPr>
        <p:txBody>
          <a:bodyPr/>
          <a:lstStyle/>
          <a:p>
            <a:pPr eaLnBrk="1" hangingPunct="1"/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združuje 21 krajín</a:t>
            </a:r>
          </a:p>
          <a:p>
            <a:pPr eaLnBrk="1" hangingPunct="1"/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vytvára polovicu HDP sveta</a:t>
            </a:r>
          </a:p>
          <a:p>
            <a:pPr eaLnBrk="1" hangingPunct="1"/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cieľom je zlepšiť ekonomické a politické vzťahy medzi členmi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708275"/>
            <a:ext cx="8208963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39825"/>
          </a:xfrm>
        </p:spPr>
        <p:txBody>
          <a:bodyPr/>
          <a:lstStyle/>
          <a:p>
            <a:pPr eaLnBrk="1" hangingPunct="1"/>
            <a:r>
              <a:rPr lang="sk-SK" altLang="sk-SK" sz="3200" b="1"/>
              <a:t>ASEAN</a:t>
            </a:r>
            <a:r>
              <a:rPr lang="sk-SK" altLang="sk-SK" sz="3200"/>
              <a:t>: Zdru</a:t>
            </a:r>
            <a:r>
              <a:rPr lang="sk-SK" altLang="sk-SK" sz="2800"/>
              <a:t>ž</a:t>
            </a:r>
            <a:r>
              <a:rPr lang="sk-SK" altLang="sk-SK" sz="3200"/>
              <a:t>enie krajín Juhovýchodnej Ázie (Association of Southeast Asian Nations)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8686800" cy="51133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geopolitické združenie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k-SK" altLang="sk-SK" sz="2000" dirty="0">
                <a:latin typeface="Arial Narrow" panose="020B0606020202030204" pitchFamily="34" charset="0"/>
              </a:rPr>
              <a:t>	10 krajín JV Ázie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funguje ako medzivládna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k-SK" altLang="sk-SK" sz="2000" dirty="0">
                <a:latin typeface="Arial Narrow" panose="020B0606020202030204" pitchFamily="34" charset="0"/>
              </a:rPr>
              <a:t>	organizácia na zlepšovanie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k-SK" altLang="sk-SK" sz="2000" dirty="0">
                <a:latin typeface="Arial Narrow" panose="020B0606020202030204" pitchFamily="34" charset="0"/>
              </a:rPr>
              <a:t>	hospodárskej, politickej a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k-SK" altLang="sk-SK" sz="2000" dirty="0">
                <a:latin typeface="Arial Narrow" panose="020B0606020202030204" pitchFamily="34" charset="0"/>
              </a:rPr>
              <a:t>	kultúrnej spolupráce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založená 8. augusta 1967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k-SK" altLang="sk-SK" sz="2000" dirty="0">
                <a:latin typeface="Arial Narrow" panose="020B0606020202030204" pitchFamily="34" charset="0"/>
              </a:rPr>
              <a:t>	</a:t>
            </a:r>
            <a:r>
              <a:rPr lang="sk-SK" altLang="sk-SK" sz="2000" dirty="0" err="1">
                <a:latin typeface="Arial Narrow" panose="020B0606020202030204" pitchFamily="34" charset="0"/>
              </a:rPr>
              <a:t>Bangkokskou</a:t>
            </a:r>
            <a:r>
              <a:rPr lang="sk-SK" altLang="sk-SK" sz="2000" dirty="0">
                <a:latin typeface="Arial Narrow" panose="020B0606020202030204" pitchFamily="34" charset="0"/>
              </a:rPr>
              <a:t> deklaráciou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zakladajúce štáty: Indonézia,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k-SK" altLang="sk-SK" sz="2000" dirty="0">
                <a:latin typeface="Arial Narrow" panose="020B0606020202030204" pitchFamily="34" charset="0"/>
              </a:rPr>
              <a:t>  	Filipíny, Malajzia,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k-SK" altLang="sk-SK" sz="2000" dirty="0">
                <a:latin typeface="Arial Narrow" panose="020B0606020202030204" pitchFamily="34" charset="0"/>
              </a:rPr>
              <a:t>	Singapur a Thajsko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neskôr sa pripojili Brunej,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k-SK" altLang="sk-SK" sz="2000" dirty="0">
                <a:latin typeface="Arial Narrow" panose="020B0606020202030204" pitchFamily="34" charset="0"/>
              </a:rPr>
              <a:t>	Mjanmarsko, Kambodža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k-SK" altLang="sk-SK" sz="2000" dirty="0">
                <a:latin typeface="Arial Narrow" panose="020B0606020202030204" pitchFamily="34" charset="0"/>
              </a:rPr>
              <a:t>	Laos a Vietnam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o členstvo sa snaží aj Východný </a:t>
            </a:r>
            <a:br>
              <a:rPr lang="sk-SK" altLang="sk-SK" sz="2000" dirty="0">
                <a:latin typeface="Arial Narrow" panose="020B0606020202030204" pitchFamily="34" charset="0"/>
              </a:rPr>
            </a:br>
            <a:r>
              <a:rPr lang="sk-SK" altLang="sk-SK" sz="2000" dirty="0">
                <a:latin typeface="Arial Narrow" panose="020B0606020202030204" pitchFamily="34" charset="0"/>
              </a:rPr>
              <a:t>Timor od svojho vzniku</a:t>
            </a:r>
          </a:p>
          <a:p>
            <a:pPr eaLnBrk="1" hangingPunct="1">
              <a:lnSpc>
                <a:spcPct val="80000"/>
              </a:lnSpc>
            </a:pPr>
            <a:endParaRPr lang="sk-SK" altLang="sk-SK" sz="2000" dirty="0">
              <a:latin typeface="Arial Narrow" panose="020B0606020202030204" pitchFamily="34" charset="0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341438"/>
            <a:ext cx="538956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/>
            <a:r>
              <a:rPr lang="sk-SK" altLang="sk-SK" b="1"/>
              <a:t>Arktická rada</a:t>
            </a:r>
            <a:r>
              <a:rPr lang="sk-SK" altLang="sk-SK"/>
              <a:t> (Arctic Council)</a:t>
            </a: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5184998" cy="518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686800" cy="4530725"/>
          </a:xfrm>
          <a:noFill/>
        </p:spPr>
        <p:txBody>
          <a:bodyPr/>
          <a:lstStyle/>
          <a:p>
            <a:pPr eaLnBrk="1" hangingPunct="1"/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medzinárodné fórum na vysokej úrovni zamerané na riešenie otázok, ktorým čelia vlády krajín arktickej oblasti a pôvodní obyvatelia regiónu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BlokTextu 3"/>
          <p:cNvSpPr txBox="1">
            <a:spLocks noChangeArrowheads="1"/>
          </p:cNvSpPr>
          <p:nvPr/>
        </p:nvSpPr>
        <p:spPr bwMode="auto">
          <a:xfrm>
            <a:off x="755650" y="2609850"/>
            <a:ext cx="7915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6000">
                <a:solidFill>
                  <a:srgbClr val="FFFFFF"/>
                </a:solidFill>
              </a:rPr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263127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/>
            <a:r>
              <a:rPr lang="sk-SK" altLang="sk-SK" b="1" dirty="0"/>
              <a:t>9000 – 4500 p. n. l. – prvé civilizácie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107950" y="1916113"/>
            <a:ext cx="8507413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9925" indent="-325438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2350" indent="-350838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9850" indent="-31591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81163" indent="-339725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oblasť chrámu </a:t>
            </a:r>
            <a:r>
              <a:rPr lang="cs-CZ" altLang="sk-SK" sz="2300" b="1" i="1" dirty="0" err="1">
                <a:latin typeface="Arial Narrow" panose="020B0606020202030204" pitchFamily="34" charset="0"/>
              </a:rPr>
              <a:t>Göbekli</a:t>
            </a:r>
            <a:r>
              <a:rPr lang="cs-CZ" altLang="sk-SK" sz="2300" b="1" i="1" dirty="0">
                <a:latin typeface="Arial Narrow" panose="020B0606020202030204" pitchFamily="34" charset="0"/>
              </a:rPr>
              <a:t> Tepe</a:t>
            </a:r>
            <a:br>
              <a:rPr lang="en-GB" altLang="sk-SK" sz="2300" b="1" i="1" dirty="0">
                <a:solidFill>
                  <a:schemeClr val="bg2"/>
                </a:solidFill>
                <a:latin typeface="Arial Narrow" panose="020B0606020202030204" pitchFamily="34" charset="0"/>
              </a:rPr>
            </a:br>
            <a:r>
              <a:rPr lang="cs-CZ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v JV Turecku z </a:t>
            </a:r>
            <a:r>
              <a:rPr lang="cs-CZ" altLang="sk-SK" sz="2300" dirty="0" err="1">
                <a:solidFill>
                  <a:schemeClr val="bg2"/>
                </a:solidFill>
                <a:latin typeface="Arial Narrow" panose="020B0606020202030204" pitchFamily="34" charset="0"/>
              </a:rPr>
              <a:t>obdobia</a:t>
            </a:r>
            <a:r>
              <a:rPr lang="cs-CZ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 asi </a:t>
            </a:r>
            <a:br>
              <a:rPr lang="en-GB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</a:br>
            <a:r>
              <a:rPr lang="cs-CZ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10 000 </a:t>
            </a:r>
            <a:r>
              <a:rPr lang="cs-CZ" altLang="sk-SK" sz="2300" dirty="0" err="1">
                <a:solidFill>
                  <a:schemeClr val="bg2"/>
                </a:solidFill>
                <a:latin typeface="Arial Narrow" panose="020B0606020202030204" pitchFamily="34" charset="0"/>
              </a:rPr>
              <a:t>rokov</a:t>
            </a:r>
            <a:r>
              <a:rPr lang="cs-CZ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 p. n. l. je často</a:t>
            </a:r>
            <a:r>
              <a:rPr lang="en-GB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br>
              <a:rPr lang="en-GB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</a:br>
            <a:r>
              <a:rPr lang="cs-CZ" altLang="sk-SK" sz="2300" dirty="0" err="1">
                <a:solidFill>
                  <a:schemeClr val="bg2"/>
                </a:solidFill>
                <a:latin typeface="Arial Narrow" panose="020B0606020202030204" pitchFamily="34" charset="0"/>
              </a:rPr>
              <a:t>vnímana</a:t>
            </a:r>
            <a:r>
              <a:rPr lang="cs-CZ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cs-CZ" altLang="sk-SK" sz="2300" dirty="0" err="1">
                <a:solidFill>
                  <a:schemeClr val="bg2"/>
                </a:solidFill>
                <a:latin typeface="Arial Narrow" panose="020B0606020202030204" pitchFamily="34" charset="0"/>
              </a:rPr>
              <a:t>ako</a:t>
            </a:r>
            <a:r>
              <a:rPr lang="cs-CZ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cs-CZ" altLang="sk-SK" sz="2300" dirty="0" err="1">
                <a:solidFill>
                  <a:schemeClr val="bg2"/>
                </a:solidFill>
                <a:latin typeface="Arial Narrow" panose="020B0606020202030204" pitchFamily="34" charset="0"/>
              </a:rPr>
              <a:t>oblasť</a:t>
            </a:r>
            <a:r>
              <a:rPr lang="cs-CZ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cs-CZ" altLang="sk-SK" sz="2300" dirty="0" err="1">
                <a:solidFill>
                  <a:schemeClr val="bg2"/>
                </a:solidFill>
                <a:latin typeface="Arial Narrow" panose="020B0606020202030204" pitchFamily="34" charset="0"/>
              </a:rPr>
              <a:t>začiatku</a:t>
            </a:r>
            <a:r>
              <a:rPr lang="cs-CZ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 				     </a:t>
            </a:r>
            <a:r>
              <a:rPr lang="cs-CZ" altLang="sk-SK" sz="23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prvej</a:t>
            </a:r>
            <a:r>
              <a:rPr lang="cs-CZ" altLang="sk-SK" sz="2300" b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cs-CZ" altLang="sk-SK" sz="23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neolitickej</a:t>
            </a:r>
            <a:r>
              <a:rPr lang="cs-CZ" altLang="sk-SK" sz="2300" b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cs-CZ" altLang="sk-SK" sz="23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kultúry</a:t>
            </a:r>
            <a:endParaRPr lang="cs-CZ" altLang="sk-SK" sz="2300" b="1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cs-CZ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sídlo rozvinuté </a:t>
            </a:r>
            <a:r>
              <a:rPr lang="cs-CZ" altLang="sk-SK" sz="2300" dirty="0" err="1">
                <a:solidFill>
                  <a:schemeClr val="bg2"/>
                </a:solidFill>
                <a:latin typeface="Arial Narrow" panose="020B0606020202030204" pitchFamily="34" charset="0"/>
              </a:rPr>
              <a:t>nomádskymi</a:t>
            </a:r>
            <a:br>
              <a:rPr lang="en-GB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</a:br>
            <a:r>
              <a:rPr lang="cs-CZ" altLang="sk-SK" sz="2300" dirty="0" err="1">
                <a:solidFill>
                  <a:schemeClr val="bg2"/>
                </a:solidFill>
                <a:latin typeface="Arial Narrow" panose="020B0606020202030204" pitchFamily="34" charset="0"/>
              </a:rPr>
              <a:t>kmeňmi</a:t>
            </a:r>
            <a:r>
              <a:rPr lang="cs-CZ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 (</a:t>
            </a:r>
            <a:r>
              <a:rPr lang="cs-CZ" altLang="sk-SK" sz="2300" dirty="0" err="1">
                <a:solidFill>
                  <a:schemeClr val="bg2"/>
                </a:solidFill>
                <a:latin typeface="Arial Narrow" panose="020B0606020202030204" pitchFamily="34" charset="0"/>
              </a:rPr>
              <a:t>žiadne</a:t>
            </a:r>
            <a:r>
              <a:rPr lang="cs-CZ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 trvalé </a:t>
            </a:r>
            <a:r>
              <a:rPr lang="cs-CZ" altLang="sk-SK" sz="2300" dirty="0" err="1">
                <a:solidFill>
                  <a:schemeClr val="bg2"/>
                </a:solidFill>
                <a:latin typeface="Arial Narrow" panose="020B0606020202030204" pitchFamily="34" charset="0"/>
              </a:rPr>
              <a:t>obydlia</a:t>
            </a:r>
            <a:r>
              <a:rPr lang="cs-CZ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)</a:t>
            </a:r>
          </a:p>
          <a:p>
            <a:pPr eaLnBrk="1" hangingPunct="1"/>
            <a:r>
              <a:rPr lang="cs-CZ" altLang="sk-SK" sz="2300" dirty="0" err="1">
                <a:solidFill>
                  <a:schemeClr val="bg2"/>
                </a:solidFill>
                <a:latin typeface="Arial Narrow" panose="020B0606020202030204" pitchFamily="34" charset="0"/>
              </a:rPr>
              <a:t>najstaršie</a:t>
            </a:r>
            <a:r>
              <a:rPr lang="cs-CZ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 zdokumentované </a:t>
            </a:r>
            <a:r>
              <a:rPr lang="sk-SK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človekom</a:t>
            </a:r>
            <a:r>
              <a:rPr lang="cs-CZ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 vybudované </a:t>
            </a:r>
            <a:r>
              <a:rPr lang="cs-CZ" altLang="sk-SK" sz="2300" dirty="0" err="1">
                <a:solidFill>
                  <a:schemeClr val="bg2"/>
                </a:solidFill>
                <a:latin typeface="Arial Narrow" panose="020B0606020202030204" pitchFamily="34" charset="0"/>
              </a:rPr>
              <a:t>miesto</a:t>
            </a:r>
            <a:r>
              <a:rPr lang="cs-CZ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cs-CZ" altLang="sk-SK" sz="2300" dirty="0" err="1">
                <a:solidFill>
                  <a:schemeClr val="bg2"/>
                </a:solidFill>
                <a:latin typeface="Arial Narrow" panose="020B0606020202030204" pitchFamily="34" charset="0"/>
              </a:rPr>
              <a:t>uctievania</a:t>
            </a:r>
            <a:r>
              <a:rPr lang="cs-CZ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cs-CZ" altLang="sk-SK" sz="2300" dirty="0" err="1">
                <a:solidFill>
                  <a:schemeClr val="bg2"/>
                </a:solidFill>
                <a:latin typeface="Arial Narrow" panose="020B0606020202030204" pitchFamily="34" charset="0"/>
              </a:rPr>
              <a:t>božstiev</a:t>
            </a:r>
            <a:r>
              <a:rPr lang="cs-CZ" altLang="sk-SK" sz="2300" dirty="0">
                <a:solidFill>
                  <a:schemeClr val="bg2"/>
                </a:solidFill>
                <a:latin typeface="Arial Narrow" panose="020B0606020202030204" pitchFamily="34" charset="0"/>
              </a:rPr>
              <a:t> na Zemi</a:t>
            </a:r>
            <a:endParaRPr lang="en-GB" altLang="sk-SK" sz="23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lvl="1" eaLnBrk="1" hangingPunct="1"/>
            <a:r>
              <a:rPr lang="en-GB" altLang="sk-SK" sz="1900" dirty="0" err="1">
                <a:solidFill>
                  <a:schemeClr val="bg2"/>
                </a:solidFill>
                <a:latin typeface="Arial Narrow" panose="020B0606020202030204" pitchFamily="34" charset="0"/>
              </a:rPr>
              <a:t>ešte</a:t>
            </a:r>
            <a:r>
              <a:rPr lang="en-GB" altLang="sk-SK" sz="190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GB" altLang="sk-SK" sz="1900" dirty="0" err="1">
                <a:solidFill>
                  <a:schemeClr val="bg2"/>
                </a:solidFill>
                <a:latin typeface="Arial Narrow" panose="020B0606020202030204" pitchFamily="34" charset="0"/>
              </a:rPr>
              <a:t>pred</a:t>
            </a:r>
            <a:r>
              <a:rPr lang="en-GB" altLang="sk-SK" sz="190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GB" altLang="sk-SK" sz="1900" dirty="0" err="1">
                <a:solidFill>
                  <a:schemeClr val="bg2"/>
                </a:solidFill>
                <a:latin typeface="Arial Narrow" panose="020B0606020202030204" pitchFamily="34" charset="0"/>
              </a:rPr>
              <a:t>začiatkom</a:t>
            </a:r>
            <a:r>
              <a:rPr lang="en-GB" altLang="sk-SK" sz="190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GB" altLang="sk-SK" sz="1900" dirty="0" err="1">
                <a:solidFill>
                  <a:schemeClr val="bg2"/>
                </a:solidFill>
                <a:latin typeface="Arial Narrow" panose="020B0606020202030204" pitchFamily="34" charset="0"/>
              </a:rPr>
              <a:t>intenzívneho</a:t>
            </a:r>
            <a:r>
              <a:rPr lang="en-GB" altLang="sk-SK" sz="190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GB" altLang="sk-SK" sz="1900" dirty="0" err="1">
                <a:solidFill>
                  <a:schemeClr val="bg2"/>
                </a:solidFill>
                <a:latin typeface="Arial Narrow" panose="020B0606020202030204" pitchFamily="34" charset="0"/>
              </a:rPr>
              <a:t>poľnohospodárstva</a:t>
            </a:r>
            <a:endParaRPr lang="cs-CZ" altLang="sk-SK" sz="19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 dirty="0">
                <a:latin typeface="Arial Narrow" panose="020B0606020202030204" pitchFamily="34" charset="0"/>
              </a:rPr>
              <a:t> </a:t>
            </a:r>
            <a:r>
              <a:rPr lang="sk-SK" altLang="sk-SK" sz="2300" dirty="0">
                <a:latin typeface="Arial Narrow" panose="020B0606020202030204" pitchFamily="34" charset="0"/>
              </a:rPr>
              <a:t>  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268413"/>
            <a:ext cx="44545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71538"/>
            <a:ext cx="8229600" cy="5510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v období 8500 – 8000 r. p. K. sa </a:t>
            </a:r>
            <a:r>
              <a:rPr lang="sk-SK" altLang="sk-SK" sz="2400" b="1" dirty="0">
                <a:latin typeface="Arial Narrow" panose="020B0606020202030204" pitchFamily="34" charset="0"/>
              </a:rPr>
              <a:t>poľnohospodárske spoločnosti</a:t>
            </a:r>
            <a:r>
              <a:rPr lang="sk-SK" altLang="sk-SK" sz="2400" dirty="0">
                <a:latin typeface="Arial Narrow" panose="020B0606020202030204" pitchFamily="34" charset="0"/>
              </a:rPr>
              <a:t> začali rozširovať do oblastí </a:t>
            </a:r>
            <a:r>
              <a:rPr lang="sk-SK" altLang="sk-SK" sz="2400" b="1" dirty="0">
                <a:latin typeface="Arial Narrow" panose="020B0606020202030204" pitchFamily="34" charset="0"/>
              </a:rPr>
              <a:t>Anatólie</a:t>
            </a:r>
            <a:r>
              <a:rPr lang="sk-SK" altLang="sk-SK" sz="2400" dirty="0">
                <a:latin typeface="Arial Narrow" panose="020B0606020202030204" pitchFamily="34" charset="0"/>
              </a:rPr>
              <a:t>, Severnej Afriky a severnej </a:t>
            </a:r>
            <a:r>
              <a:rPr lang="sk-SK" altLang="sk-SK" sz="2400" b="1" dirty="0">
                <a:latin typeface="Arial Narrow" panose="020B0606020202030204" pitchFamily="34" charset="0"/>
              </a:rPr>
              <a:t>Mezopotámie</a:t>
            </a:r>
          </a:p>
          <a:p>
            <a:pPr eaLnBrk="1" hangingPunct="1">
              <a:lnSpc>
                <a:spcPct val="90000"/>
              </a:lnSpc>
            </a:pPr>
            <a:endParaRPr lang="sk-SK" altLang="sk-SK" sz="24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k-SK" altLang="sk-SK" sz="24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najnovšie archeologické výskumy potvrdili osídlenie súvisiace s pestovaním ryže v indickom meste </a:t>
            </a:r>
            <a:r>
              <a:rPr lang="sk-SK" altLang="sk-SK" sz="2400" b="1" i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Lahuradewa</a:t>
            </a: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 z obdobia asi 8000 – 9000 r. p. K.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200" dirty="0">
                <a:solidFill>
                  <a:schemeClr val="bg2"/>
                </a:solidFill>
                <a:latin typeface="Arial Narrow" panose="020B0606020202030204" pitchFamily="34" charset="0"/>
              </a:rPr>
              <a:t>najstaršie neolitické sídla v celej Južnej Ázii</a:t>
            </a:r>
          </a:p>
          <a:p>
            <a:pPr eaLnBrk="1" hangingPunct="1">
              <a:lnSpc>
                <a:spcPct val="90000"/>
              </a:lnSpc>
            </a:pPr>
            <a:endParaRPr lang="sk-SK" altLang="sk-SK" sz="24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k-SK" altLang="sk-SK" sz="24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v meste </a:t>
            </a:r>
            <a:r>
              <a:rPr lang="sk-SK" altLang="sk-SK" sz="2400" dirty="0" err="1">
                <a:solidFill>
                  <a:schemeClr val="bg2"/>
                </a:solidFill>
                <a:latin typeface="Arial Narrow" panose="020B0606020202030204" pitchFamily="34" charset="0"/>
              </a:rPr>
              <a:t>Beifudi</a:t>
            </a: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 v čínskej provincii </a:t>
            </a:r>
            <a:r>
              <a:rPr lang="sk-SK" altLang="sk-SK" sz="2400" dirty="0" err="1">
                <a:solidFill>
                  <a:schemeClr val="bg2"/>
                </a:solidFill>
                <a:latin typeface="Arial Narrow" panose="020B0606020202030204" pitchFamily="34" charset="0"/>
              </a:rPr>
              <a:t>Hebei</a:t>
            </a: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 sa našli pozostatky kultúry z obdobia asi 8000 – 7000 r. p. K.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94312"/>
          </a:xfrm>
        </p:spPr>
        <p:txBody>
          <a:bodyPr/>
          <a:lstStyle/>
          <a:p>
            <a:pPr eaLnBrk="1" hangingPunct="1"/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5500 r. K. v oblasti</a:t>
            </a:r>
            <a:r>
              <a:rPr lang="sk-SK" altLang="sk-SK" sz="2400" b="1" i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sk-SK" altLang="sk-SK" sz="2400" b="1" i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Levanty</a:t>
            </a:r>
            <a:r>
              <a:rPr lang="sk-SK" altLang="sk-SK" sz="2400" b="1" i="1" dirty="0">
                <a:solidFill>
                  <a:schemeClr val="bg2"/>
                </a:solidFill>
                <a:latin typeface="Arial Narrow" panose="020B0606020202030204" pitchFamily="34" charset="0"/>
              </a:rPr>
              <a:t>, Libanonu, Palestíny, Sýrie, Anatólie a severnej Mezopotámie</a:t>
            </a: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 sa rozvinula </a:t>
            </a:r>
            <a:r>
              <a:rPr lang="sk-SK" altLang="sk-SK" sz="2400" b="1" i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Halafská</a:t>
            </a:r>
            <a:r>
              <a:rPr lang="sk-SK" altLang="sk-SK" sz="2400" b="1" i="1" dirty="0">
                <a:solidFill>
                  <a:schemeClr val="bg2"/>
                </a:solidFill>
                <a:latin typeface="Arial Narrow" panose="020B0606020202030204" pitchFamily="34" charset="0"/>
              </a:rPr>
              <a:t> a S</a:t>
            </a:r>
            <a:r>
              <a:rPr lang="en-GB" altLang="sk-SK" sz="2400" b="1" i="1" dirty="0">
                <a:solidFill>
                  <a:schemeClr val="bg2"/>
                </a:solidFill>
                <a:latin typeface="Arial Narrow" panose="020B0606020202030204" pitchFamily="34" charset="0"/>
              </a:rPr>
              <a:t>a</a:t>
            </a:r>
            <a:r>
              <a:rPr lang="sk-SK" altLang="sk-SK" sz="2400" b="1" i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marrská</a:t>
            </a:r>
            <a:r>
              <a:rPr lang="sk-SK" altLang="sk-SK" sz="2400" b="1" i="1" dirty="0">
                <a:solidFill>
                  <a:schemeClr val="bg2"/>
                </a:solidFill>
                <a:latin typeface="Arial Narrow" panose="020B0606020202030204" pitchFamily="34" charset="0"/>
              </a:rPr>
              <a:t> kultúra</a:t>
            </a:r>
            <a:endParaRPr lang="en-GB" altLang="sk-SK" sz="24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lvl="1" eaLnBrk="1" hangingPunct="1"/>
            <a:r>
              <a:rPr lang="en-GB" altLang="sk-SK" sz="2000" i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inovácie</a:t>
            </a:r>
            <a:r>
              <a:rPr lang="en-GB" altLang="sk-SK" sz="2000" i="1" dirty="0">
                <a:solidFill>
                  <a:schemeClr val="bg2"/>
                </a:solidFill>
                <a:latin typeface="Arial Narrow" panose="020B0606020202030204" pitchFamily="34" charset="0"/>
              </a:rPr>
              <a:t> v </a:t>
            </a:r>
            <a:r>
              <a:rPr lang="en-GB" altLang="sk-SK" sz="2000" i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poľnohospodárstve</a:t>
            </a:r>
            <a:endParaRPr lang="sk-SK" altLang="sk-SK" sz="2000" i="1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24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24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v tom istom období sa na juhu Mezopotámie rozvinula </a:t>
            </a:r>
            <a:r>
              <a:rPr lang="sk-SK" altLang="sk-SK" sz="2400" b="1" i="1" dirty="0" err="1">
                <a:solidFill>
                  <a:schemeClr val="bg2"/>
                </a:solidFill>
                <a:latin typeface="Arial Narrow" panose="020B0606020202030204" pitchFamily="34" charset="0"/>
                <a:hlinkClick r:id="rId3"/>
              </a:rPr>
              <a:t>Ubaidská</a:t>
            </a:r>
            <a:r>
              <a:rPr lang="sk-SK" altLang="sk-SK" sz="2400" b="1" i="1" dirty="0">
                <a:solidFill>
                  <a:schemeClr val="bg2"/>
                </a:solidFill>
                <a:latin typeface="Arial Narrow" panose="020B0606020202030204" pitchFamily="34" charset="0"/>
                <a:hlinkClick r:id="rId3"/>
              </a:rPr>
              <a:t> kultúra</a:t>
            </a:r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endParaRPr lang="en-GB" altLang="sk-SK" sz="24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kvôli nedostatku zrážok vyvinula z</a:t>
            </a:r>
            <a:r>
              <a:rPr lang="en-GB" altLang="sk-SK" sz="2000" dirty="0" err="1">
                <a:solidFill>
                  <a:schemeClr val="bg2"/>
                </a:solidFill>
                <a:latin typeface="Arial Narrow" panose="020B0606020202030204" pitchFamily="34" charset="0"/>
              </a:rPr>
              <a:t>avlažovacie</a:t>
            </a:r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 systémy (kanály)</a:t>
            </a:r>
          </a:p>
          <a:p>
            <a:pPr lvl="1" eaLnBrk="1" hangingPunct="1"/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kvôli nepredvídateľným povodniam budovali hrádze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/>
            <a:r>
              <a:rPr lang="sk-SK" altLang="sk-SK" b="1"/>
              <a:t>4500 – 500 p. n. l. (doba bronzová)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776"/>
            <a:ext cx="8964612" cy="4718149"/>
          </a:xfrm>
        </p:spPr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okolo r. 3500 p. n. l. – začína doba bronzová</a:t>
            </a:r>
          </a:p>
          <a:p>
            <a:pPr eaLnBrk="1" hangingPunct="1">
              <a:spcAft>
                <a:spcPts val="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ďalší rozvoj v oblasti </a:t>
            </a:r>
            <a:r>
              <a:rPr lang="sk-SK" altLang="sk-SK" sz="2400" b="1" dirty="0">
                <a:latin typeface="Arial Narrow" panose="020B0606020202030204" pitchFamily="34" charset="0"/>
                <a:hlinkClick r:id="rId3"/>
              </a:rPr>
              <a:t>Mezopotámie</a:t>
            </a:r>
            <a:endParaRPr lang="sk-SK" altLang="sk-SK" sz="2400" b="1" dirty="0">
              <a:latin typeface="Arial Narrow" panose="020B0606020202030204" pitchFamily="34" charset="0"/>
            </a:endParaRPr>
          </a:p>
          <a:p>
            <a:pPr eaLnBrk="1" hangingPunct="1">
              <a:spcAft>
                <a:spcPts val="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civilizácia doby bronzovej sa rozvinula najmä </a:t>
            </a:r>
            <a:r>
              <a:rPr lang="sk-SK" altLang="sk-SK" sz="2400" b="1" dirty="0">
                <a:latin typeface="Arial Narrow" panose="020B0606020202030204" pitchFamily="34" charset="0"/>
              </a:rPr>
              <a:t>v údolí rieky Indus</a:t>
            </a:r>
            <a:r>
              <a:rPr lang="sk-SK" altLang="sk-SK" sz="2400" dirty="0">
                <a:latin typeface="Arial Narrow" panose="020B0606020202030204" pitchFamily="34" charset="0"/>
              </a:rPr>
              <a:t> (3300 – 1300 r. p. n. l.)</a:t>
            </a:r>
          </a:p>
          <a:p>
            <a:pPr lvl="1" eaLnBrk="1" hangingPunct="1">
              <a:spcAft>
                <a:spcPts val="0"/>
              </a:spcAft>
            </a:pPr>
            <a:r>
              <a:rPr lang="sk-SK" altLang="sk-SK" sz="2200" dirty="0">
                <a:latin typeface="Arial Narrow" panose="020B0606020202030204" pitchFamily="34" charset="0"/>
              </a:rPr>
              <a:t>civilizačný vrchol dosiahla v období 2600 – 1900 p. n. l.</a:t>
            </a:r>
            <a:endParaRPr lang="en-GB" altLang="sk-SK" sz="2200" dirty="0">
              <a:latin typeface="Arial Narrow" panose="020B0606020202030204" pitchFamily="34" charset="0"/>
            </a:endParaRPr>
          </a:p>
          <a:p>
            <a:pPr lvl="1" eaLnBrk="1" hangingPunct="1">
              <a:spcAft>
                <a:spcPts val="0"/>
              </a:spcAft>
            </a:pPr>
            <a:r>
              <a:rPr lang="en-GB" altLang="sk-SK" sz="2200" dirty="0" err="1">
                <a:latin typeface="Arial Narrow" panose="020B0606020202030204" pitchFamily="34" charset="0"/>
              </a:rPr>
              <a:t>okolo</a:t>
            </a:r>
            <a:r>
              <a:rPr lang="en-GB" altLang="sk-SK" sz="2200" dirty="0">
                <a:latin typeface="Arial Narrow" panose="020B0606020202030204" pitchFamily="34" charset="0"/>
              </a:rPr>
              <a:t> r. 1500 p. n. l. </a:t>
            </a:r>
            <a:r>
              <a:rPr lang="en-GB" altLang="sk-SK" sz="2200" dirty="0" err="1">
                <a:latin typeface="Arial Narrow" panose="020B0606020202030204" pitchFamily="34" charset="0"/>
              </a:rPr>
              <a:t>začína</a:t>
            </a:r>
            <a:r>
              <a:rPr lang="en-GB" altLang="sk-SK" sz="2200" dirty="0">
                <a:latin typeface="Arial Narrow" panose="020B0606020202030204" pitchFamily="34" charset="0"/>
              </a:rPr>
              <a:t> </a:t>
            </a:r>
            <a:r>
              <a:rPr lang="en-GB" altLang="sk-SK" sz="2200" dirty="0" err="1">
                <a:latin typeface="Arial Narrow" panose="020B0606020202030204" pitchFamily="34" charset="0"/>
              </a:rPr>
              <a:t>europoidné</a:t>
            </a:r>
            <a:r>
              <a:rPr lang="en-GB" altLang="sk-SK" sz="2200" dirty="0">
                <a:latin typeface="Arial Narrow" panose="020B0606020202030204" pitchFamily="34" charset="0"/>
              </a:rPr>
              <a:t> </a:t>
            </a:r>
            <a:r>
              <a:rPr lang="en-GB" altLang="sk-SK" sz="2200" dirty="0" err="1">
                <a:latin typeface="Arial Narrow" panose="020B0606020202030204" pitchFamily="34" charset="0"/>
              </a:rPr>
              <a:t>obyvateľstvo</a:t>
            </a:r>
            <a:r>
              <a:rPr lang="en-GB" altLang="sk-SK" sz="2200" dirty="0">
                <a:latin typeface="Arial Narrow" panose="020B0606020202030204" pitchFamily="34" charset="0"/>
              </a:rPr>
              <a:t> (</a:t>
            </a:r>
            <a:r>
              <a:rPr lang="en-GB" altLang="sk-SK" sz="2200" dirty="0" err="1">
                <a:latin typeface="Arial Narrow" panose="020B0606020202030204" pitchFamily="34" charset="0"/>
              </a:rPr>
              <a:t>Árijci</a:t>
            </a:r>
            <a:r>
              <a:rPr lang="en-GB" altLang="sk-SK" sz="2200" dirty="0">
                <a:latin typeface="Arial Narrow" panose="020B0606020202030204" pitchFamily="34" charset="0"/>
              </a:rPr>
              <a:t>) </a:t>
            </a:r>
            <a:r>
              <a:rPr lang="en-GB" altLang="sk-SK" sz="2200" dirty="0" err="1">
                <a:latin typeface="Arial Narrow" panose="020B0606020202030204" pitchFamily="34" charset="0"/>
              </a:rPr>
              <a:t>vytláčať</a:t>
            </a:r>
            <a:r>
              <a:rPr lang="en-GB" altLang="sk-SK" sz="2200" dirty="0">
                <a:latin typeface="Arial Narrow" panose="020B0606020202030204" pitchFamily="34" charset="0"/>
              </a:rPr>
              <a:t> </a:t>
            </a:r>
            <a:r>
              <a:rPr lang="en-GB" altLang="sk-SK" sz="2200" dirty="0" err="1">
                <a:latin typeface="Arial Narrow" panose="020B0606020202030204" pitchFamily="34" charset="0"/>
              </a:rPr>
              <a:t>pôvodných</a:t>
            </a:r>
            <a:r>
              <a:rPr lang="en-GB" altLang="sk-SK" sz="2200" dirty="0">
                <a:latin typeface="Arial Narrow" panose="020B0606020202030204" pitchFamily="34" charset="0"/>
              </a:rPr>
              <a:t> </a:t>
            </a:r>
            <a:r>
              <a:rPr lang="en-GB" altLang="sk-SK" sz="2200" dirty="0" err="1">
                <a:latin typeface="Arial Narrow" panose="020B0606020202030204" pitchFamily="34" charset="0"/>
              </a:rPr>
              <a:t>Drávidov</a:t>
            </a:r>
            <a:endParaRPr lang="sk-SK" altLang="sk-SK" sz="2200" dirty="0">
              <a:latin typeface="Arial Narrow" panose="020B0606020202030204" pitchFamily="34" charset="0"/>
            </a:endParaRPr>
          </a:p>
          <a:p>
            <a:pPr lvl="1" eaLnBrk="1" hangingPunct="1">
              <a:spcAft>
                <a:spcPts val="0"/>
              </a:spcAft>
            </a:pPr>
            <a:r>
              <a:rPr lang="sk-SK" altLang="sk-SK" sz="2200" dirty="0">
                <a:latin typeface="Arial Narrow" panose="020B0606020202030204" pitchFamily="34" charset="0"/>
              </a:rPr>
              <a:t>spoločnosť, v ktorej sa sformoval</a:t>
            </a:r>
            <a:r>
              <a:rPr lang="en-GB" altLang="sk-SK" sz="2200" dirty="0" err="1">
                <a:latin typeface="Arial Narrow" panose="020B0606020202030204" pitchFamily="34" charset="0"/>
              </a:rPr>
              <a:t>i</a:t>
            </a:r>
            <a:r>
              <a:rPr lang="en-GB" altLang="sk-SK" sz="2200" dirty="0">
                <a:latin typeface="Arial Narrow" panose="020B0606020202030204" pitchFamily="34" charset="0"/>
              </a:rPr>
              <a:t> </a:t>
            </a:r>
            <a:r>
              <a:rPr lang="en-GB" altLang="sk-SK" sz="2200" dirty="0" err="1">
                <a:latin typeface="Arial Narrow" panose="020B0606020202030204" pitchFamily="34" charset="0"/>
              </a:rPr>
              <a:t>základy</a:t>
            </a:r>
            <a:r>
              <a:rPr lang="sk-SK" altLang="sk-SK" sz="2200" dirty="0">
                <a:latin typeface="Arial Narrow" panose="020B0606020202030204" pitchFamily="34" charset="0"/>
              </a:rPr>
              <a:t> </a:t>
            </a:r>
            <a:r>
              <a:rPr lang="sk-SK" altLang="sk-SK" sz="2200" b="1" dirty="0">
                <a:latin typeface="Arial Narrow" panose="020B0606020202030204" pitchFamily="34" charset="0"/>
              </a:rPr>
              <a:t>Hinduizmu</a:t>
            </a:r>
          </a:p>
          <a:p>
            <a:pPr lvl="1" eaLnBrk="1" hangingPunct="1">
              <a:spcAft>
                <a:spcPts val="0"/>
              </a:spcAft>
            </a:pPr>
            <a:endParaRPr lang="sk-SK" altLang="sk-SK" sz="1000" dirty="0">
              <a:latin typeface="Arial Narrow" panose="020B0606020202030204" pitchFamily="34" charset="0"/>
            </a:endParaRPr>
          </a:p>
          <a:p>
            <a:pPr eaLnBrk="1" hangingPunct="1">
              <a:spcAft>
                <a:spcPts val="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spoločnosti, ktoré sa zaoberali spracovaním kovov sa vo väčšej miere rozvinuli aj v oblasti dnešného </a:t>
            </a:r>
            <a:r>
              <a:rPr lang="sk-SK" altLang="sk-SK" sz="2400" b="1" dirty="0">
                <a:latin typeface="Arial Narrow" panose="020B0606020202030204" pitchFamily="34" charset="0"/>
              </a:rPr>
              <a:t>Vietnamu </a:t>
            </a:r>
            <a:r>
              <a:rPr lang="sk-SK" altLang="sk-SK" sz="2400" dirty="0">
                <a:latin typeface="Arial Narrow" panose="020B0606020202030204" pitchFamily="34" charset="0"/>
              </a:rPr>
              <a:t>a</a:t>
            </a:r>
            <a:r>
              <a:rPr lang="sk-SK" altLang="sk-SK" sz="2400" b="1" dirty="0">
                <a:latin typeface="Arial Narrow" panose="020B0606020202030204" pitchFamily="34" charset="0"/>
              </a:rPr>
              <a:t> Číny</a:t>
            </a:r>
            <a:r>
              <a:rPr lang="sk-SK" altLang="sk-SK" sz="2400" dirty="0">
                <a:latin typeface="Arial Narrow" panose="020B0606020202030204" pitchFamily="34" charset="0"/>
              </a:rPr>
              <a:t> (najmä v delte </a:t>
            </a:r>
            <a:r>
              <a:rPr lang="sk-SK" altLang="sk-SK" sz="2400" b="1" dirty="0">
                <a:latin typeface="Arial Narrow" panose="020B0606020202030204" pitchFamily="34" charset="0"/>
              </a:rPr>
              <a:t>Červenej rieky</a:t>
            </a:r>
            <a:r>
              <a:rPr lang="sk-SK" altLang="sk-SK" sz="2400" dirty="0">
                <a:latin typeface="Arial Narrow" panose="020B0606020202030204" pitchFamily="34" charset="0"/>
              </a:rPr>
              <a:t>) a neskôr aj </a:t>
            </a:r>
            <a:r>
              <a:rPr lang="sk-SK" altLang="sk-SK" sz="2400" b="1" dirty="0">
                <a:latin typeface="Arial Narrow" panose="020B0606020202030204" pitchFamily="34" charset="0"/>
              </a:rPr>
              <a:t>Mjanmarska</a:t>
            </a:r>
            <a:endParaRPr lang="sk-SK" altLang="sk-SK" sz="2400" i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z="3400" b="1">
                <a:latin typeface="Arial" panose="020B0604020202020204" pitchFamily="34" charset="0"/>
              </a:rPr>
              <a:t>500 p. n. l – 600 n. l. (doba železná)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8686800" cy="5732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sz="2200" b="1" dirty="0" err="1">
                <a:latin typeface="Arial Narrow" panose="020B0606020202030204" pitchFamily="34" charset="0"/>
              </a:rPr>
              <a:t>Achajmenovská</a:t>
            </a:r>
            <a:r>
              <a:rPr lang="sk-SK" altLang="sk-SK" sz="2200" b="1" dirty="0">
                <a:latin typeface="Arial Narrow" panose="020B0606020202030204" pitchFamily="34" charset="0"/>
              </a:rPr>
              <a:t> dynastia</a:t>
            </a:r>
            <a:r>
              <a:rPr lang="sk-SK" altLang="sk-SK" sz="2200" dirty="0">
                <a:latin typeface="Arial Narrow" panose="020B0606020202030204" pitchFamily="34" charset="0"/>
              </a:rPr>
              <a:t>, ktorá v tomto období vládla </a:t>
            </a:r>
            <a:r>
              <a:rPr lang="sk-SK" altLang="sk-SK" sz="2200" b="1" dirty="0">
                <a:latin typeface="Arial Narrow" panose="020B0606020202030204" pitchFamily="34" charset="0"/>
              </a:rPr>
              <a:t>Perzskej ríši </a:t>
            </a:r>
            <a:r>
              <a:rPr lang="sk-SK" altLang="sk-SK" sz="2200" dirty="0">
                <a:latin typeface="Arial Narrow" panose="020B0606020202030204" pitchFamily="34" charset="0"/>
              </a:rPr>
              <a:t>ovládala od 6. do 4. stor. p. K. územie od dnešného Grécka cez Turecko a oblasť rieky Indus až po oblasti v strednej Ázii</a:t>
            </a:r>
          </a:p>
          <a:p>
            <a:pPr eaLnBrk="1" hangingPunct="1">
              <a:lnSpc>
                <a:spcPct val="90000"/>
              </a:lnSpc>
            </a:pPr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v 4. stor. p. n. l. túto ríšu dobyl </a:t>
            </a:r>
            <a:r>
              <a:rPr lang="sk-SK" altLang="sk-SK" sz="2200" b="1" dirty="0">
                <a:latin typeface="Arial Narrow" panose="020B0606020202030204" pitchFamily="34" charset="0"/>
              </a:rPr>
              <a:t>Alexander Veľký, </a:t>
            </a:r>
            <a:r>
              <a:rPr lang="sk-SK" altLang="sk-SK" sz="2200" dirty="0">
                <a:latin typeface="Arial Narrow" panose="020B0606020202030204" pitchFamily="34" charset="0"/>
              </a:rPr>
              <a:t>neskôr </a:t>
            </a:r>
            <a:r>
              <a:rPr lang="sk-SK" altLang="sk-SK" sz="2200" b="1" dirty="0" err="1">
                <a:latin typeface="Arial Narrow" panose="020B0606020202030204" pitchFamily="34" charset="0"/>
              </a:rPr>
              <a:t>Parti</a:t>
            </a:r>
            <a:endParaRPr lang="sk-SK" altLang="sk-SK" sz="2200" b="1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3. – 7. stor. n. l. – Ríša </a:t>
            </a:r>
            <a:r>
              <a:rPr lang="sk-SK" altLang="sk-SK" sz="2200" dirty="0" err="1">
                <a:latin typeface="Arial Narrow" panose="020B0606020202030204" pitchFamily="34" charset="0"/>
              </a:rPr>
              <a:t>Sasánovcov</a:t>
            </a:r>
            <a:r>
              <a:rPr lang="sk-SK" altLang="sk-SK" sz="2200" dirty="0">
                <a:latin typeface="Arial Narrow" panose="020B0606020202030204" pitchFamily="34" charset="0"/>
              </a:rPr>
              <a:t> (tzv. </a:t>
            </a:r>
            <a:r>
              <a:rPr lang="sk-SK" altLang="sk-SK" sz="2200" dirty="0" err="1">
                <a:latin typeface="Arial Narrow" panose="020B0606020202030204" pitchFamily="34" charset="0"/>
              </a:rPr>
              <a:t>Novoperzská</a:t>
            </a:r>
            <a:r>
              <a:rPr lang="sk-SK" altLang="sk-SK" sz="2200" dirty="0">
                <a:latin typeface="Arial Narrow" panose="020B0606020202030204" pitchFamily="34" charset="0"/>
              </a:rPr>
              <a:t> ríša)</a:t>
            </a:r>
          </a:p>
          <a:p>
            <a:pPr eaLnBrk="1" hangingPunct="1">
              <a:lnSpc>
                <a:spcPct val="90000"/>
              </a:lnSpc>
            </a:pPr>
            <a:endParaRPr lang="sk-SK" altLang="sk-SK" sz="2200" dirty="0">
              <a:latin typeface="Arial Narrow" panose="020B0606020202030204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133600"/>
            <a:ext cx="7559675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kraj">
  <a:themeElements>
    <a:clrScheme name="Okraj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kraj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kraj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raj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raj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raj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raj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raj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raj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raj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raj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1415</TotalTime>
  <Words>2958</Words>
  <Application>Microsoft Office PowerPoint</Application>
  <PresentationFormat>Prezentácia na obrazovke (4:3)</PresentationFormat>
  <Paragraphs>345</Paragraphs>
  <Slides>49</Slides>
  <Notes>44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49</vt:i4>
      </vt:variant>
    </vt:vector>
  </HeadingPairs>
  <TitlesOfParts>
    <vt:vector size="56" baseType="lpstr">
      <vt:lpstr>Arial</vt:lpstr>
      <vt:lpstr>Arial Narrow</vt:lpstr>
      <vt:lpstr>Garamond</vt:lpstr>
      <vt:lpstr>Wingdings</vt:lpstr>
      <vt:lpstr>Okraj</vt:lpstr>
      <vt:lpstr>1_Predvolený návrh</vt:lpstr>
      <vt:lpstr>Predvolený návrh</vt:lpstr>
      <vt:lpstr>REGIONÁLNA GEOGRAFIA </vt:lpstr>
      <vt:lpstr>Historicko – politický vývoj Ázie</vt:lpstr>
      <vt:lpstr>Etymológia názvu </vt:lpstr>
      <vt:lpstr>H I S T Ó R I A</vt:lpstr>
      <vt:lpstr>9000 – 4500 p. n. l. – prvé civilizácie</vt:lpstr>
      <vt:lpstr>Prezentácia programu PowerPoint</vt:lpstr>
      <vt:lpstr>Prezentácia programu PowerPoint</vt:lpstr>
      <vt:lpstr>4500 – 500 p. n. l. (doba bronzová)</vt:lpstr>
      <vt:lpstr>500 p. n. l – 600 n. l. (doba železná)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600 – 1500 n. l. (stredovek)</vt:lpstr>
      <vt:lpstr>Prezentácia programu PowerPoint</vt:lpstr>
      <vt:lpstr>Prezentácia programu PowerPoint</vt:lpstr>
      <vt:lpstr>Prezentácia programu PowerPoint</vt:lpstr>
      <vt:lpstr>Prezentácia programu PowerPoint</vt:lpstr>
      <vt:lpstr>1500 n. l. – kolonizácia </vt:lpstr>
      <vt:lpstr>Prezentácia programu PowerPoint</vt:lpstr>
      <vt:lpstr>Prezentácia programu PowerPoint</vt:lpstr>
      <vt:lpstr>K O L O N I Z Á C I A</vt:lpstr>
      <vt:lpstr>stručná chronológia</vt:lpstr>
      <vt:lpstr>Dôvody kolonizácie</vt:lpstr>
      <vt:lpstr>Nevýhody pre ovládnuté krajiny </vt:lpstr>
      <vt:lpstr>Výhody pre ovládnuté krajiny</vt:lpstr>
      <vt:lpstr>Prehľad kolónií jednotlivých mocností</vt:lpstr>
      <vt:lpstr>Spojené kráľovstvo</vt:lpstr>
      <vt:lpstr>Britské kolónie vo svete</vt:lpstr>
      <vt:lpstr>Francúzsko</vt:lpstr>
      <vt:lpstr>Prezentácia programu PowerPoint</vt:lpstr>
      <vt:lpstr>Prezentácia programu PowerPoint</vt:lpstr>
      <vt:lpstr>Francúzske kolónie vo svete</vt:lpstr>
      <vt:lpstr>ostatné mocnosti</vt:lpstr>
      <vt:lpstr>Rozpad koloniálnej ríše</vt:lpstr>
      <vt:lpstr>Prezentácia programu PowerPoint</vt:lpstr>
      <vt:lpstr>stav pred rozpadom koloniálnej sústavy</vt:lpstr>
      <vt:lpstr>rozpad koloniálnej sústavy v Ázii</vt:lpstr>
      <vt:lpstr>Sovietsky zväz</vt:lpstr>
      <vt:lpstr>Súčasné geopolitické spory a konflikty </vt:lpstr>
      <vt:lpstr>Nadnárodné organizácie</vt:lpstr>
      <vt:lpstr>ADB: Ázijská rozvojová banka (Asian Development Bank) </vt:lpstr>
      <vt:lpstr>IsDB: Islamská rozvojová banka (The Islamic Developmnet Bank)</vt:lpstr>
      <vt:lpstr>SNŠ: Spoločenstvo nezávislých štátov</vt:lpstr>
      <vt:lpstr>APEC: Ázijsko-tichomorská hospodárska spolupráca (Asia – Pacific Economic Cooperation)</vt:lpstr>
      <vt:lpstr>ASEAN: Združenie krajín Juhovýchodnej Ázie (Association of Southeast Asian Nations)</vt:lpstr>
      <vt:lpstr>Arktická rada (Arctic Council)</vt:lpstr>
      <vt:lpstr>Prezentácia programu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Historicko – politický vývoj Ázie</dc:title>
  <dc:creator>Laco</dc:creator>
  <cp:lastModifiedBy>Reviewer</cp:lastModifiedBy>
  <cp:revision>69</cp:revision>
  <dcterms:created xsi:type="dcterms:W3CDTF">2011-10-17T08:23:03Z</dcterms:created>
  <dcterms:modified xsi:type="dcterms:W3CDTF">2025-10-20T11:29:30Z</dcterms:modified>
</cp:coreProperties>
</file>