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9"/>
  </p:notesMasterIdLst>
  <p:sldIdLst>
    <p:sldId id="279" r:id="rId3"/>
    <p:sldId id="257" r:id="rId4"/>
    <p:sldId id="258" r:id="rId5"/>
    <p:sldId id="260" r:id="rId6"/>
    <p:sldId id="261" r:id="rId7"/>
    <p:sldId id="262" r:id="rId8"/>
    <p:sldId id="280" r:id="rId9"/>
    <p:sldId id="263" r:id="rId10"/>
    <p:sldId id="264" r:id="rId11"/>
    <p:sldId id="282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81" r:id="rId20"/>
    <p:sldId id="273" r:id="rId21"/>
    <p:sldId id="272" r:id="rId22"/>
    <p:sldId id="274" r:id="rId23"/>
    <p:sldId id="275" r:id="rId24"/>
    <p:sldId id="278" r:id="rId25"/>
    <p:sldId id="283" r:id="rId26"/>
    <p:sldId id="284" r:id="rId27"/>
    <p:sldId id="277" r:id="rId28"/>
  </p:sldIdLst>
  <p:sldSz cx="9144000" cy="6858000" type="screen4x3"/>
  <p:notesSz cx="6858000" cy="914400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180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 noProof="0"/>
              <a:t>Kliknite sem a upravte štýly predlohy textu.</a:t>
            </a:r>
          </a:p>
          <a:p>
            <a:pPr lvl="1"/>
            <a:r>
              <a:rPr lang="sk-SK" altLang="sk-SK" noProof="0"/>
              <a:t>Druhá úroveň</a:t>
            </a:r>
          </a:p>
          <a:p>
            <a:pPr lvl="2"/>
            <a:r>
              <a:rPr lang="sk-SK" altLang="sk-SK" noProof="0"/>
              <a:t>Tretia úroveň</a:t>
            </a:r>
          </a:p>
          <a:p>
            <a:pPr lvl="3"/>
            <a:r>
              <a:rPr lang="sk-SK" altLang="sk-SK" noProof="0"/>
              <a:t>Štvrtá úroveň</a:t>
            </a:r>
          </a:p>
          <a:p>
            <a:pPr lvl="4"/>
            <a:r>
              <a:rPr lang="sk-SK" altLang="sk-SK" noProof="0"/>
              <a:t>Piata úroveň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852F3E3-FC47-4B1D-9EFB-16CFA7F2577C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040991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D4D85B4-BBE8-45EC-81E9-32BAC4F70CFF}" type="slidenum">
              <a:rPr lang="sk-SK" altLang="sk-SK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</a:t>
            </a:fld>
            <a:endParaRPr lang="sk-SK" altLang="sk-SK">
              <a:solidFill>
                <a:srgbClr val="000000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330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A71A811-B300-443C-913C-7CFDE14F1EF6}" type="slidenum">
              <a:rPr lang="sk-SK" altLang="sk-SK"/>
              <a:pPr eaLnBrk="1" hangingPunct="1"/>
              <a:t>10</a:t>
            </a:fld>
            <a:endParaRPr lang="sk-SK" altLang="sk-SK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3582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F004E47-84BC-4F5C-A9F7-D5F61D3B4EDE}" type="slidenum">
              <a:rPr lang="sk-SK" altLang="sk-SK"/>
              <a:pPr eaLnBrk="1" hangingPunct="1"/>
              <a:t>11</a:t>
            </a:fld>
            <a:endParaRPr lang="sk-SK" altLang="sk-SK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0584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AB38CF3-0572-4229-AD20-046D0280073C}" type="slidenum">
              <a:rPr lang="sk-SK" altLang="sk-SK"/>
              <a:pPr eaLnBrk="1" hangingPunct="1"/>
              <a:t>12</a:t>
            </a:fld>
            <a:endParaRPr lang="sk-SK" altLang="sk-SK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0522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86686FC-6CD4-4C78-99C8-00742FED62CB}" type="slidenum">
              <a:rPr lang="sk-SK" altLang="sk-SK"/>
              <a:pPr eaLnBrk="1" hangingPunct="1"/>
              <a:t>13</a:t>
            </a:fld>
            <a:endParaRPr lang="sk-SK" altLang="sk-SK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6828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923DF6D-3891-4B21-A597-BAAB2B2321CB}" type="slidenum">
              <a:rPr lang="sk-SK" altLang="sk-SK"/>
              <a:pPr eaLnBrk="1" hangingPunct="1"/>
              <a:t>14</a:t>
            </a:fld>
            <a:endParaRPr lang="sk-SK" altLang="sk-SK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9431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4D3646D-55BE-41C7-8D47-D055370B3599}" type="slidenum">
              <a:rPr lang="sk-SK" altLang="sk-SK"/>
              <a:pPr eaLnBrk="1" hangingPunct="1"/>
              <a:t>15</a:t>
            </a:fld>
            <a:endParaRPr lang="sk-SK" altLang="sk-SK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1183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5B0CEE3-7383-436F-B102-A4C4B25FA064}" type="slidenum">
              <a:rPr lang="sk-SK" altLang="sk-SK"/>
              <a:pPr eaLnBrk="1" hangingPunct="1"/>
              <a:t>16</a:t>
            </a:fld>
            <a:endParaRPr lang="sk-SK" altLang="sk-SK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9217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FF80FCA-4C14-435C-B314-B94277D20385}" type="slidenum">
              <a:rPr lang="sk-SK" altLang="sk-SK"/>
              <a:pPr eaLnBrk="1" hangingPunct="1"/>
              <a:t>17</a:t>
            </a:fld>
            <a:endParaRPr lang="sk-SK" altLang="sk-SK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1506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D4035DF-9C6C-421C-8336-621BCBA47E9D}" type="slidenum">
              <a:rPr lang="sk-SK" altLang="sk-SK"/>
              <a:pPr eaLnBrk="1" hangingPunct="1"/>
              <a:t>19</a:t>
            </a:fld>
            <a:endParaRPr lang="sk-SK" altLang="sk-SK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24629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E1ACC1E-9728-48AD-9482-B6FFEFBBC755}" type="slidenum">
              <a:rPr lang="sk-SK" altLang="sk-SK"/>
              <a:pPr eaLnBrk="1" hangingPunct="1"/>
              <a:t>20</a:t>
            </a:fld>
            <a:endParaRPr lang="sk-SK" altLang="sk-SK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564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FCC4A49-0700-492F-A45C-F50C7676321B}" type="slidenum">
              <a:rPr lang="sk-SK" altLang="sk-SK"/>
              <a:pPr eaLnBrk="1" hangingPunct="1"/>
              <a:t>2</a:t>
            </a:fld>
            <a:endParaRPr lang="sk-SK" altLang="sk-SK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42673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F4FC866-DEA7-4B62-8BAE-1E557F6DDA02}" type="slidenum">
              <a:rPr lang="sk-SK" altLang="sk-SK"/>
              <a:pPr eaLnBrk="1" hangingPunct="1"/>
              <a:t>21</a:t>
            </a:fld>
            <a:endParaRPr lang="sk-SK" altLang="sk-SK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3790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707754D-B74A-4409-9ABB-C5804A7EF16A}" type="slidenum">
              <a:rPr lang="sk-SK" altLang="sk-SK"/>
              <a:pPr eaLnBrk="1" hangingPunct="1"/>
              <a:t>22</a:t>
            </a:fld>
            <a:endParaRPr lang="sk-SK" altLang="sk-SK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742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7008202-7B4A-42D3-9E4B-6FE9E7FA33A8}" type="slidenum">
              <a:rPr lang="sk-SK" altLang="sk-SK"/>
              <a:pPr eaLnBrk="1" hangingPunct="1">
                <a:spcBef>
                  <a:spcPct val="0"/>
                </a:spcBef>
              </a:pPr>
              <a:t>24</a:t>
            </a:fld>
            <a:endParaRPr lang="sk-SK" altLang="sk-SK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1257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7008202-7B4A-42D3-9E4B-6FE9E7FA33A8}" type="slidenum">
              <a:rPr lang="sk-SK" altLang="sk-SK"/>
              <a:pPr eaLnBrk="1" hangingPunct="1">
                <a:spcBef>
                  <a:spcPct val="0"/>
                </a:spcBef>
              </a:pPr>
              <a:t>25</a:t>
            </a:fld>
            <a:endParaRPr lang="sk-SK" altLang="sk-SK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9739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BFC017D-F384-4B51-BF3A-060BDE028FFD}" type="slidenum">
              <a:rPr lang="sk-SK" altLang="sk-SK"/>
              <a:pPr eaLnBrk="1" hangingPunct="1"/>
              <a:t>3</a:t>
            </a:fld>
            <a:endParaRPr lang="sk-SK" altLang="sk-SK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k-SK" altLang="sk-SK" dirty="0">
                <a:latin typeface="Arial Narrow" panose="020B0606020202030204" pitchFamily="34" charset="0"/>
              </a:rPr>
              <a:t>sú splavné len v lete </a:t>
            </a:r>
          </a:p>
          <a:p>
            <a:pPr eaLnBrk="1" hangingPunct="1"/>
            <a:endParaRPr lang="sk-SK" altLang="sk-S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6714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59F3449-05E1-48F3-B13F-B2DB8AF446DE}" type="slidenum">
              <a:rPr lang="sk-SK" altLang="sk-SK"/>
              <a:pPr eaLnBrk="1" hangingPunct="1"/>
              <a:t>4</a:t>
            </a:fld>
            <a:endParaRPr lang="sk-SK" altLang="sk-SK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04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7B8572D-4DE8-44FB-8D76-8E08C3478102}" type="slidenum">
              <a:rPr lang="sk-SK" altLang="sk-SK"/>
              <a:pPr eaLnBrk="1" hangingPunct="1"/>
              <a:t>5</a:t>
            </a:fld>
            <a:endParaRPr lang="sk-SK" altLang="sk-SK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6290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BC8CC5E-BD2D-424E-8890-708D33F29997}" type="slidenum">
              <a:rPr lang="sk-SK" altLang="sk-SK"/>
              <a:pPr eaLnBrk="1" hangingPunct="1"/>
              <a:t>6</a:t>
            </a:fld>
            <a:endParaRPr lang="sk-SK" altLang="sk-SK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1670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BC8CC5E-BD2D-424E-8890-708D33F29997}" type="slidenum">
              <a:rPr lang="sk-SK" altLang="sk-SK"/>
              <a:pPr eaLnBrk="1" hangingPunct="1"/>
              <a:t>7</a:t>
            </a:fld>
            <a:endParaRPr lang="sk-SK" altLang="sk-SK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8841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BFE4435-81C5-46DE-A14D-FE92F0E5F8D3}" type="slidenum">
              <a:rPr lang="sk-SK" altLang="sk-SK"/>
              <a:pPr eaLnBrk="1" hangingPunct="1"/>
              <a:t>8</a:t>
            </a:fld>
            <a:endParaRPr lang="sk-SK" altLang="sk-SK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0835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A71A811-B300-443C-913C-7CFDE14F1EF6}" type="slidenum">
              <a:rPr lang="sk-SK" altLang="sk-SK"/>
              <a:pPr eaLnBrk="1" hangingPunct="1"/>
              <a:t>9</a:t>
            </a:fld>
            <a:endParaRPr lang="sk-SK" altLang="sk-SK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791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k-SK"/>
              <a:t>Upravte štýl predlohy podnadpisov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0279A4-8656-47A6-A626-1899079C4B50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316181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D159F5-E695-4AF3-BDED-0CED3EAC0A4D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006978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82E35E-FD50-4A84-A3BC-32A0AA3B38E7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460699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k-SK"/>
              <a:t>Upravte štýl predlohy podnadpisov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170A2B-4841-444E-BE81-055E70B4A1F2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3049407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8F06C6-9B33-4934-870B-755B54FB57F2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7494099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4137DF-F219-4C62-A427-15665FFA535A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3825938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C54B32-D0B1-4B3C-9B04-EC28AA83088A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1642688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A87FC5-C9FD-426B-AA09-01C4D90276B5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7710640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A43348-A83E-4E8D-953D-B9BFCBA8674D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0407486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7A0230-0097-4E6A-AEAA-CAEBD0B91904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4736864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E44516-4FF5-49DE-AA5F-381E26CF9F8D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634151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56874C-8A6F-4102-A882-0F230005FF7F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4018906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8BCF8C-65CC-4B53-9CEA-1D7B77918D2F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3185900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0B272F-6CB2-4066-AEA4-3291A67E11DA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5416862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82D214-F6C9-4D56-9E0F-B1A05B42CB33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794481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B204BB-FAEE-4FD6-82D2-9E8992842C3D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986751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C7A78B-A759-4A48-AA18-E3E962A1E80A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107208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311435-AC35-442C-AF2D-5D790A7972DE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772835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A06728-28B4-42DD-B85B-2E8E33BDBA53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031657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75BA60-197B-4C57-863D-7D77D3F0CBC1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577354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3BF129-D5DF-4C4D-8E7F-6CA5C5FDBC59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240782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57CA09-4EDA-4034-9C16-3ED4FB71AE9E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970668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/>
              <a:t>Kliknite sem a upravte štýl predlohy nadpisov.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/>
              <a:t>Kliknite sem a upravte štýly predlohy textu.</a:t>
            </a:r>
          </a:p>
          <a:p>
            <a:pPr lvl="1"/>
            <a:r>
              <a:rPr lang="sk-SK" altLang="sk-SK"/>
              <a:t>Druhá úroveň</a:t>
            </a:r>
          </a:p>
          <a:p>
            <a:pPr lvl="2"/>
            <a:r>
              <a:rPr lang="sk-SK" altLang="sk-SK"/>
              <a:t>Tretia úroveň</a:t>
            </a:r>
          </a:p>
          <a:p>
            <a:pPr lvl="3"/>
            <a:r>
              <a:rPr lang="sk-SK" altLang="sk-SK"/>
              <a:t>Štvrtá úroveň</a:t>
            </a:r>
          </a:p>
          <a:p>
            <a:pPr lvl="4"/>
            <a:r>
              <a:rPr lang="sk-SK" altLang="sk-SK"/>
              <a:t>Piata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E344B1E-7BA5-41F6-96BA-254C1B894782}" type="slidenum">
              <a:rPr lang="sk-SK" altLang="sk-SK"/>
              <a:pPr/>
              <a:t>‹#›</a:t>
            </a:fld>
            <a:endParaRPr lang="sk-SK" alt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/>
              <a:t>Kliknite sem a upravte štýl predlohy nadpisov.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/>
              <a:t>Kliknite sem a upravte štýly predlohy textu.</a:t>
            </a:r>
          </a:p>
          <a:p>
            <a:pPr lvl="1"/>
            <a:r>
              <a:rPr lang="sk-SK" altLang="sk-SK"/>
              <a:t>Druhá úroveň</a:t>
            </a:r>
          </a:p>
          <a:p>
            <a:pPr lvl="2"/>
            <a:r>
              <a:rPr lang="sk-SK" altLang="sk-SK"/>
              <a:t>Tretia úroveň</a:t>
            </a:r>
          </a:p>
          <a:p>
            <a:pPr lvl="3"/>
            <a:r>
              <a:rPr lang="sk-SK" altLang="sk-SK"/>
              <a:t>Štvrtá úroveň</a:t>
            </a:r>
          </a:p>
          <a:p>
            <a:pPr lvl="4"/>
            <a:r>
              <a:rPr lang="sk-SK" altLang="sk-SK"/>
              <a:t>Piata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fld id="{CCF96501-0FC6-47A2-B10B-3846F303E41D}" type="slidenum">
              <a:rPr lang="sk-SK" altLang="sk-SK"/>
              <a:pPr/>
              <a:t>‹#›</a:t>
            </a:fld>
            <a:endParaRPr lang="sk-SK" alt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gif"/><Relationship Id="rId4" Type="http://schemas.openxmlformats.org/officeDocument/2006/relationships/image" Target="../media/image34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gif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gif"/><Relationship Id="rId4" Type="http://schemas.openxmlformats.org/officeDocument/2006/relationships/image" Target="../media/image5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a1.britannica.com/eb-media/40/127440-004-28A6DD17.jpg" TargetMode="External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vsecochces.cz/blog/258-den-zacatku-pravidelneho-provozu-mezi-moskvou-a-vladivostokem-na-transsibirske-magistrale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ktuality.sk/clanok/478575/tri-rokliny-osmy-div-sveta-foto/" TargetMode="External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hyperlink" Target="https://media1.britannica.com/eb-media/00/5800-004-2EE08E56.jp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tratfor.com/analysis/central-asias-troubled-waters-resource-allocation-stokes-tensions" TargetMode="External"/><Relationship Id="rId5" Type="http://schemas.openxmlformats.org/officeDocument/2006/relationships/image" Target="../media/image18.jpeg"/><Relationship Id="rId4" Type="http://schemas.openxmlformats.org/officeDocument/2006/relationships/image" Target="../media/image1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4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news.nationalgeographic.com/2016/08/why-giant-green-lake-turned-blood-red-iran-algae/" TargetMode="Externa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196975"/>
          </a:xfrm>
        </p:spPr>
        <p:txBody>
          <a:bodyPr/>
          <a:lstStyle/>
          <a:p>
            <a:pPr eaLnBrk="1" hangingPunct="1"/>
            <a:r>
              <a:rPr lang="sk-SK" altLang="sk-SK" sz="5400" dirty="0"/>
              <a:t>REGIONÁLNA GEOGRAFIA </a:t>
            </a:r>
          </a:p>
        </p:txBody>
      </p:sp>
      <p:sp>
        <p:nvSpPr>
          <p:cNvPr id="2051" name="Rectangle 4"/>
          <p:cNvSpPr>
            <a:spLocks noChangeArrowheads="1"/>
          </p:cNvSpPr>
          <p:nvPr/>
        </p:nvSpPr>
        <p:spPr bwMode="auto">
          <a:xfrm>
            <a:off x="0" y="2420938"/>
            <a:ext cx="9144000" cy="119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k-SK" altLang="sk-SK" sz="6600">
                <a:solidFill>
                  <a:srgbClr val="000000"/>
                </a:solidFill>
              </a:rPr>
              <a:t>ÁZIE</a:t>
            </a:r>
          </a:p>
        </p:txBody>
      </p:sp>
      <p:sp>
        <p:nvSpPr>
          <p:cNvPr id="2052" name="Text Box 5"/>
          <p:cNvSpPr txBox="1">
            <a:spLocks noChangeArrowheads="1"/>
          </p:cNvSpPr>
          <p:nvPr/>
        </p:nvSpPr>
        <p:spPr bwMode="auto">
          <a:xfrm>
            <a:off x="7380288" y="6484938"/>
            <a:ext cx="1619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1800" dirty="0">
                <a:solidFill>
                  <a:srgbClr val="000000"/>
                </a:solidFill>
              </a:rPr>
              <a:t>ZS 2025/2026</a:t>
            </a:r>
          </a:p>
        </p:txBody>
      </p:sp>
    </p:spTree>
    <p:extLst>
      <p:ext uri="{BB962C8B-B14F-4D97-AF65-F5344CB8AC3E}">
        <p14:creationId xmlns:p14="http://schemas.microsoft.com/office/powerpoint/2010/main" val="2736344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6516216" cy="6858000"/>
          </a:xfrm>
        </p:spPr>
        <p:txBody>
          <a:bodyPr lIns="0" rIns="36000"/>
          <a:lstStyle/>
          <a:p>
            <a:pPr eaLnBrk="1" hangingPunct="1">
              <a:lnSpc>
                <a:spcPct val="90000"/>
              </a:lnSpc>
            </a:pPr>
            <a:r>
              <a:rPr lang="sk-SK" altLang="sk-SK" sz="3000" b="1" dirty="0"/>
              <a:t>Jazerá s napojením na oceán</a:t>
            </a:r>
            <a:endParaRPr lang="sk-SK" altLang="sk-SK" sz="3000" dirty="0"/>
          </a:p>
          <a:p>
            <a:pPr eaLnBrk="1" hangingPunct="1">
              <a:lnSpc>
                <a:spcPct val="90000"/>
              </a:lnSpc>
              <a:spcBef>
                <a:spcPts val="300"/>
              </a:spcBef>
            </a:pPr>
            <a:r>
              <a:rPr lang="sk-SK" altLang="sk-SK" sz="2400" dirty="0"/>
              <a:t>Bajkalské jazero</a:t>
            </a:r>
          </a:p>
          <a:p>
            <a:pPr lvl="1" eaLnBrk="1" hangingPunct="1">
              <a:lnSpc>
                <a:spcPct val="90000"/>
              </a:lnSpc>
              <a:spcBef>
                <a:spcPts val="300"/>
              </a:spcBef>
            </a:pPr>
            <a:r>
              <a:rPr lang="sk-SK" altLang="sk-SK" sz="2000" dirty="0">
                <a:latin typeface="Arial Narrow" panose="020B0606020202030204" pitchFamily="34" charset="0"/>
              </a:rPr>
              <a:t>objemovo najväčšie, najhlbšie a najstaršie sladkovodné jazero Zeme</a:t>
            </a:r>
          </a:p>
          <a:p>
            <a:pPr lvl="1" eaLnBrk="1" hangingPunct="1">
              <a:lnSpc>
                <a:spcPct val="90000"/>
              </a:lnSpc>
              <a:spcBef>
                <a:spcPts val="300"/>
              </a:spcBef>
            </a:pPr>
            <a:r>
              <a:rPr lang="sk-SK" altLang="sk-SK" sz="2000" dirty="0">
                <a:latin typeface="Arial Narrow" panose="020B0606020202030204" pitchFamily="34" charset="0"/>
              </a:rPr>
              <a:t>plochou druhé najväčšie v Ázii</a:t>
            </a:r>
          </a:p>
          <a:p>
            <a:pPr lvl="1" eaLnBrk="1" hangingPunct="1">
              <a:lnSpc>
                <a:spcPct val="90000"/>
              </a:lnSpc>
              <a:spcBef>
                <a:spcPts val="300"/>
              </a:spcBef>
            </a:pPr>
            <a:r>
              <a:rPr lang="sk-SK" altLang="sk-SK" sz="2000" dirty="0">
                <a:latin typeface="Arial Narrow" panose="020B0606020202030204" pitchFamily="34" charset="0"/>
              </a:rPr>
              <a:t>obrovský zdroj pitnej vody, avšak začína mať problémy </a:t>
            </a:r>
            <a:br>
              <a:rPr lang="sk-SK" altLang="sk-SK" sz="2000" dirty="0">
                <a:latin typeface="Arial Narrow" panose="020B0606020202030204" pitchFamily="34" charset="0"/>
              </a:rPr>
            </a:br>
            <a:r>
              <a:rPr lang="sk-SK" altLang="sk-SK" sz="2000" dirty="0">
                <a:latin typeface="Arial Narrow" panose="020B0606020202030204" pitchFamily="34" charset="0"/>
              </a:rPr>
              <a:t>so znečistením </a:t>
            </a:r>
          </a:p>
          <a:p>
            <a:pPr lvl="1" eaLnBrk="1" hangingPunct="1">
              <a:lnSpc>
                <a:spcPct val="90000"/>
              </a:lnSpc>
              <a:spcBef>
                <a:spcPts val="300"/>
              </a:spcBef>
            </a:pPr>
            <a:r>
              <a:rPr lang="sk-SK" altLang="sk-SK" sz="2000" dirty="0">
                <a:latin typeface="Arial Narrow" panose="020B0606020202030204" pitchFamily="34" charset="0"/>
              </a:rPr>
              <a:t>jediná odtoková rieka </a:t>
            </a:r>
            <a:r>
              <a:rPr lang="sk-SK" altLang="sk-SK" sz="2000" b="1" dirty="0" err="1">
                <a:latin typeface="Arial Narrow" panose="020B0606020202030204" pitchFamily="34" charset="0"/>
              </a:rPr>
              <a:t>Angara</a:t>
            </a:r>
            <a:r>
              <a:rPr lang="sk-SK" altLang="sk-SK" sz="2000" dirty="0">
                <a:latin typeface="Arial Narrow" panose="020B0606020202030204" pitchFamily="34" charset="0"/>
              </a:rPr>
              <a:t>, sa vlieva do Jeniseju</a:t>
            </a:r>
          </a:p>
          <a:p>
            <a:pPr eaLnBrk="1" hangingPunct="1">
              <a:lnSpc>
                <a:spcPct val="90000"/>
              </a:lnSpc>
              <a:spcBef>
                <a:spcPts val="300"/>
              </a:spcBef>
            </a:pPr>
            <a:r>
              <a:rPr lang="sk-SK" altLang="sk-SK" sz="2400" dirty="0">
                <a:latin typeface="Arial Narrow" panose="020B0606020202030204" pitchFamily="34" charset="0"/>
              </a:rPr>
              <a:t> </a:t>
            </a:r>
            <a:r>
              <a:rPr lang="sk-SK" altLang="sk-SK" sz="2400" dirty="0">
                <a:latin typeface="+mj-lt"/>
              </a:rPr>
              <a:t>Tajmýrske jazero</a:t>
            </a:r>
            <a:endParaRPr lang="sk-SK" altLang="sk-SK" sz="2000" dirty="0">
              <a:latin typeface="+mj-lt"/>
            </a:endParaRPr>
          </a:p>
          <a:p>
            <a:pPr lvl="1" eaLnBrk="1" hangingPunct="1">
              <a:lnSpc>
                <a:spcPct val="90000"/>
              </a:lnSpc>
              <a:spcBef>
                <a:spcPts val="300"/>
              </a:spcBef>
            </a:pPr>
            <a:r>
              <a:rPr lang="sk-SK" altLang="sk-SK" sz="2000" dirty="0">
                <a:solidFill>
                  <a:schemeClr val="bg2"/>
                </a:solidFill>
                <a:latin typeface="Arial Narrow" panose="020B0606020202030204" pitchFamily="34" charset="0"/>
              </a:rPr>
              <a:t>5000 km</a:t>
            </a:r>
            <a:r>
              <a:rPr lang="sk-SK" altLang="sk-SK" sz="2000" baseline="30000" dirty="0">
                <a:solidFill>
                  <a:schemeClr val="bg2"/>
                </a:solidFill>
                <a:latin typeface="Arial Narrow" panose="020B0606020202030204" pitchFamily="34" charset="0"/>
              </a:rPr>
              <a:t>2</a:t>
            </a:r>
            <a:r>
              <a:rPr lang="sk-SK" altLang="sk-SK" sz="2000" dirty="0">
                <a:solidFill>
                  <a:schemeClr val="bg2"/>
                </a:solidFill>
                <a:latin typeface="Arial Narrow" panose="020B0606020202030204" pitchFamily="34" charset="0"/>
              </a:rPr>
              <a:t> – údajne najväčšie jazero za severnou </a:t>
            </a:r>
            <a:br>
              <a:rPr lang="sk-SK" altLang="sk-SK" sz="2000" dirty="0">
                <a:solidFill>
                  <a:schemeClr val="bg2"/>
                </a:solidFill>
                <a:latin typeface="Arial Narrow" panose="020B0606020202030204" pitchFamily="34" charset="0"/>
              </a:rPr>
            </a:br>
            <a:r>
              <a:rPr lang="sk-SK" altLang="sk-SK" sz="2000" dirty="0">
                <a:solidFill>
                  <a:schemeClr val="bg2"/>
                </a:solidFill>
                <a:latin typeface="Arial Narrow" panose="020B0606020202030204" pitchFamily="34" charset="0"/>
              </a:rPr>
              <a:t>polárnou kružnicou</a:t>
            </a:r>
          </a:p>
          <a:p>
            <a:pPr lvl="1" eaLnBrk="1" hangingPunct="1">
              <a:lnSpc>
                <a:spcPct val="90000"/>
              </a:lnSpc>
              <a:spcBef>
                <a:spcPts val="300"/>
              </a:spcBef>
            </a:pPr>
            <a:r>
              <a:rPr lang="sk-SK" altLang="sk-SK" sz="2000" dirty="0">
                <a:solidFill>
                  <a:schemeClr val="bg2"/>
                </a:solidFill>
                <a:latin typeface="Arial Narrow" panose="020B0606020202030204" pitchFamily="34" charset="0"/>
              </a:rPr>
              <a:t>voda odteká do Karského mora</a:t>
            </a:r>
          </a:p>
          <a:p>
            <a:pPr eaLnBrk="1" hangingPunct="1">
              <a:lnSpc>
                <a:spcPct val="90000"/>
              </a:lnSpc>
              <a:spcBef>
                <a:spcPts val="300"/>
              </a:spcBef>
            </a:pPr>
            <a:r>
              <a:rPr lang="sk-SK" altLang="sk-SK" sz="2400" dirty="0" err="1">
                <a:latin typeface="+mj-lt"/>
              </a:rPr>
              <a:t>Chanka</a:t>
            </a:r>
            <a:endParaRPr lang="sk-SK" altLang="sk-SK" sz="2400" dirty="0">
              <a:latin typeface="+mj-lt"/>
            </a:endParaRPr>
          </a:p>
          <a:p>
            <a:pPr lvl="1" eaLnBrk="1" hangingPunct="1">
              <a:lnSpc>
                <a:spcPct val="90000"/>
              </a:lnSpc>
              <a:spcBef>
                <a:spcPts val="300"/>
              </a:spcBef>
            </a:pPr>
            <a:r>
              <a:rPr lang="sk-SK" altLang="sk-SK" sz="2000" dirty="0">
                <a:latin typeface="Arial Narrow" panose="020B0606020202030204" pitchFamily="34" charset="0"/>
              </a:rPr>
              <a:t>na hranici Ruska a Číny, </a:t>
            </a:r>
            <a:r>
              <a:rPr lang="sk-SK" altLang="sk-SK" sz="20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vodu odvádza rieka </a:t>
            </a:r>
            <a:r>
              <a:rPr lang="sk-SK" altLang="sk-SK" sz="2000" dirty="0" err="1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Sungača</a:t>
            </a:r>
            <a:r>
              <a:rPr lang="sk-SK" altLang="sk-SK" sz="20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, </a:t>
            </a:r>
            <a:br>
              <a:rPr lang="sk-SK" altLang="sk-SK" sz="20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</a:br>
            <a:r>
              <a:rPr lang="sk-SK" altLang="sk-SK" sz="20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prítok </a:t>
            </a:r>
            <a:r>
              <a:rPr lang="sk-SK" altLang="sk-SK" sz="2000" dirty="0" err="1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Ussuri</a:t>
            </a:r>
            <a:r>
              <a:rPr lang="sk-SK" altLang="sk-SK" sz="20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, výška hladiny ovplyvnená monzúnom</a:t>
            </a:r>
          </a:p>
          <a:p>
            <a:pPr eaLnBrk="1" hangingPunct="1">
              <a:lnSpc>
                <a:spcPct val="90000"/>
              </a:lnSpc>
              <a:spcBef>
                <a:spcPts val="300"/>
              </a:spcBef>
            </a:pPr>
            <a:r>
              <a:rPr lang="sk-SK" altLang="sk-SK" sz="2400" dirty="0" err="1">
                <a:latin typeface="+mj-lt"/>
              </a:rPr>
              <a:t>Sevan</a:t>
            </a:r>
            <a:endParaRPr lang="sk-SK" altLang="sk-SK" sz="2400" dirty="0">
              <a:latin typeface="+mj-lt"/>
            </a:endParaRPr>
          </a:p>
          <a:p>
            <a:pPr lvl="1" eaLnBrk="1" hangingPunct="1">
              <a:lnSpc>
                <a:spcPct val="90000"/>
              </a:lnSpc>
              <a:spcBef>
                <a:spcPts val="300"/>
              </a:spcBef>
            </a:pPr>
            <a:r>
              <a:rPr lang="sk-SK" altLang="sk-SK" sz="2000" dirty="0">
                <a:latin typeface="Arial Narrow" panose="020B0606020202030204" pitchFamily="34" charset="0"/>
              </a:rPr>
              <a:t>Arménsko, medzi Arménskou vysočinou a Malým Kaukazom</a:t>
            </a:r>
          </a:p>
          <a:p>
            <a:pPr lvl="1" eaLnBrk="1" hangingPunct="1">
              <a:lnSpc>
                <a:spcPct val="90000"/>
              </a:lnSpc>
              <a:spcBef>
                <a:spcPts val="300"/>
              </a:spcBef>
            </a:pPr>
            <a:r>
              <a:rPr lang="sk-SK" altLang="sk-SK" sz="2000" dirty="0">
                <a:latin typeface="Arial Narrow" panose="020B0606020202030204" pitchFamily="34" charset="0"/>
              </a:rPr>
              <a:t>najväčšie v regióne Kaukazu</a:t>
            </a:r>
          </a:p>
          <a:p>
            <a:pPr lvl="1" eaLnBrk="1" hangingPunct="1">
              <a:lnSpc>
                <a:spcPct val="90000"/>
              </a:lnSpc>
              <a:spcBef>
                <a:spcPts val="300"/>
              </a:spcBef>
            </a:pPr>
            <a:r>
              <a:rPr lang="sk-SK" altLang="sk-SK" sz="20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pre zväčšenie hydroenergetického potenciálu vody z jazera je sem tunelom privádzaná voda z rieky </a:t>
            </a:r>
            <a:r>
              <a:rPr lang="sk-SK" altLang="sk-SK" sz="2000" dirty="0" err="1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Arpa</a:t>
            </a:r>
            <a:endParaRPr lang="en-GB" altLang="sk-SK" sz="2000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ts val="300"/>
              </a:spcBef>
            </a:pPr>
            <a:r>
              <a:rPr lang="en-GB" altLang="sk-SK" sz="20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mono </a:t>
            </a:r>
            <a:r>
              <a:rPr lang="en-GB" altLang="sk-SK" sz="2000" dirty="0" err="1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prítokov</a:t>
            </a:r>
            <a:r>
              <a:rPr lang="en-GB" altLang="sk-SK" sz="20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, </a:t>
            </a:r>
            <a:r>
              <a:rPr lang="en-GB" altLang="sk-SK" sz="2000" dirty="0" err="1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odtok</a:t>
            </a:r>
            <a:r>
              <a:rPr lang="en-GB" altLang="sk-SK" sz="20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GB" altLang="sk-SK" sz="2000" dirty="0" err="1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riekou</a:t>
            </a:r>
            <a:r>
              <a:rPr lang="en-GB" altLang="sk-SK" sz="20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GB" altLang="sk-SK" sz="2000" dirty="0" err="1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Hrazdan</a:t>
            </a:r>
            <a:r>
              <a:rPr lang="en-GB" altLang="sk-SK" sz="20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, </a:t>
            </a:r>
            <a:r>
              <a:rPr lang="en-GB" altLang="sk-SK" sz="2000" dirty="0" err="1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prítok</a:t>
            </a:r>
            <a:r>
              <a:rPr lang="en-GB" altLang="sk-SK" sz="20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GB" altLang="sk-SK" sz="2000" dirty="0" err="1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rieky</a:t>
            </a:r>
            <a:r>
              <a:rPr lang="en-GB" altLang="sk-SK" sz="20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GB" altLang="sk-SK" sz="2000" dirty="0">
                <a:latin typeface="Arial Narrow" panose="020B0606020202030204" pitchFamily="34" charset="0"/>
              </a:rPr>
              <a:t>Kura</a:t>
            </a:r>
            <a:endParaRPr lang="sk-SK" altLang="sk-SK" sz="2000" dirty="0">
              <a:latin typeface="Arial Narrow" panose="020B0606020202030204" pitchFamily="34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19050"/>
            <a:ext cx="2951162" cy="196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913" y="1989138"/>
            <a:ext cx="2935287" cy="302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211" y="5071951"/>
            <a:ext cx="2357277" cy="1722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3799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836613"/>
          </a:xfrm>
        </p:spPr>
        <p:txBody>
          <a:bodyPr/>
          <a:lstStyle/>
          <a:p>
            <a:pPr eaLnBrk="1" hangingPunct="1"/>
            <a:r>
              <a:rPr lang="sk-SK" altLang="sk-SK"/>
              <a:t>Moria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765175"/>
            <a:ext cx="4103687" cy="6092825"/>
          </a:xfrm>
        </p:spPr>
        <p:txBody>
          <a:bodyPr/>
          <a:lstStyle/>
          <a:p>
            <a:pPr eaLnBrk="1" hangingPunct="1"/>
            <a:r>
              <a:rPr lang="sk-SK" altLang="sk-SK" sz="2800" dirty="0">
                <a:latin typeface="Arial Narrow" panose="020B0606020202030204" pitchFamily="34" charset="0"/>
              </a:rPr>
              <a:t>Karské more</a:t>
            </a:r>
          </a:p>
          <a:p>
            <a:pPr eaLnBrk="1" hangingPunct="1"/>
            <a:r>
              <a:rPr lang="sk-SK" altLang="sk-SK" sz="2800" dirty="0">
                <a:latin typeface="Arial Narrow" panose="020B0606020202030204" pitchFamily="34" charset="0"/>
              </a:rPr>
              <a:t>More Laptevovcov</a:t>
            </a:r>
          </a:p>
          <a:p>
            <a:pPr eaLnBrk="1" hangingPunct="1"/>
            <a:r>
              <a:rPr lang="sk-SK" altLang="sk-SK" sz="2800" dirty="0" err="1">
                <a:latin typeface="Arial Narrow" panose="020B0606020202030204" pitchFamily="34" charset="0"/>
              </a:rPr>
              <a:t>Východosibríske</a:t>
            </a:r>
            <a:r>
              <a:rPr lang="sk-SK" altLang="sk-SK" sz="2800" dirty="0">
                <a:latin typeface="Arial Narrow" panose="020B0606020202030204" pitchFamily="34" charset="0"/>
              </a:rPr>
              <a:t> more</a:t>
            </a:r>
          </a:p>
          <a:p>
            <a:pPr eaLnBrk="1" hangingPunct="1"/>
            <a:r>
              <a:rPr lang="sk-SK" altLang="sk-SK" sz="2800" dirty="0">
                <a:latin typeface="Arial Narrow" panose="020B0606020202030204" pitchFamily="34" charset="0"/>
              </a:rPr>
              <a:t>Čukotské more</a:t>
            </a:r>
          </a:p>
          <a:p>
            <a:pPr eaLnBrk="1" hangingPunct="1"/>
            <a:endParaRPr lang="sk-SK" altLang="sk-SK" sz="2800" dirty="0">
              <a:latin typeface="Arial Narrow" panose="020B0606020202030204" pitchFamily="34" charset="0"/>
            </a:endParaRPr>
          </a:p>
          <a:p>
            <a:pPr eaLnBrk="1" hangingPunct="1"/>
            <a:endParaRPr lang="sk-SK" altLang="sk-SK" sz="2800" dirty="0">
              <a:latin typeface="Arial Narrow" panose="020B0606020202030204" pitchFamily="34" charset="0"/>
            </a:endParaRPr>
          </a:p>
          <a:p>
            <a:pPr eaLnBrk="1" hangingPunct="1"/>
            <a:endParaRPr lang="sk-SK" altLang="sk-SK" sz="2800" dirty="0">
              <a:latin typeface="Arial Narrow" panose="020B0606020202030204" pitchFamily="34" charset="0"/>
            </a:endParaRPr>
          </a:p>
          <a:p>
            <a:pPr eaLnBrk="1" hangingPunct="1"/>
            <a:endParaRPr lang="sk-SK" altLang="sk-SK" sz="2800" dirty="0">
              <a:latin typeface="Arial Narrow" panose="020B0606020202030204" pitchFamily="34" charset="0"/>
            </a:endParaRPr>
          </a:p>
          <a:p>
            <a:pPr eaLnBrk="1" hangingPunct="1"/>
            <a:endParaRPr lang="sk-SK" altLang="sk-SK" sz="2800" dirty="0">
              <a:latin typeface="Arial Narrow" panose="020B0606020202030204" pitchFamily="34" charset="0"/>
            </a:endParaRPr>
          </a:p>
          <a:p>
            <a:pPr eaLnBrk="1" hangingPunct="1"/>
            <a:r>
              <a:rPr lang="sk-SK" altLang="sk-SK" sz="2800" dirty="0">
                <a:latin typeface="Arial Narrow" panose="020B0606020202030204" pitchFamily="34" charset="0"/>
              </a:rPr>
              <a:t>Arabské more</a:t>
            </a:r>
          </a:p>
          <a:p>
            <a:pPr eaLnBrk="1" hangingPunct="1"/>
            <a:r>
              <a:rPr lang="sk-SK" altLang="sk-SK" sz="2800" dirty="0">
                <a:latin typeface="Arial Narrow" panose="020B0606020202030204" pitchFamily="34" charset="0"/>
              </a:rPr>
              <a:t>Červené more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4572000" y="765175"/>
            <a:ext cx="4246563" cy="609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sk-SK" altLang="sk-SK" sz="2400"/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4859338" y="765175"/>
            <a:ext cx="4103687" cy="609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sk-SK" altLang="sk-SK" sz="2800" dirty="0">
                <a:latin typeface="Arial Narrow" panose="020B0606020202030204" pitchFamily="34" charset="0"/>
              </a:rPr>
              <a:t>Beringovo more</a:t>
            </a:r>
          </a:p>
          <a:p>
            <a:pPr eaLnBrk="1" hangingPunct="1"/>
            <a:r>
              <a:rPr lang="sk-SK" altLang="sk-SK" sz="2800" dirty="0">
                <a:latin typeface="Arial Narrow" panose="020B0606020202030204" pitchFamily="34" charset="0"/>
              </a:rPr>
              <a:t>Ochotské more</a:t>
            </a:r>
          </a:p>
          <a:p>
            <a:pPr eaLnBrk="1" hangingPunct="1"/>
            <a:r>
              <a:rPr lang="sk-SK" altLang="sk-SK" sz="2800" dirty="0">
                <a:latin typeface="Arial Narrow" panose="020B0606020202030204" pitchFamily="34" charset="0"/>
              </a:rPr>
              <a:t>Japonské more</a:t>
            </a:r>
          </a:p>
          <a:p>
            <a:pPr eaLnBrk="1" hangingPunct="1"/>
            <a:r>
              <a:rPr lang="sk-SK" altLang="sk-SK" sz="2800" dirty="0">
                <a:latin typeface="Arial Narrow" panose="020B0606020202030204" pitchFamily="34" charset="0"/>
              </a:rPr>
              <a:t>Žlté more</a:t>
            </a:r>
          </a:p>
          <a:p>
            <a:pPr eaLnBrk="1" hangingPunct="1"/>
            <a:r>
              <a:rPr lang="sk-SK" altLang="sk-SK" sz="2800" dirty="0">
                <a:latin typeface="Arial Narrow" panose="020B0606020202030204" pitchFamily="34" charset="0"/>
              </a:rPr>
              <a:t>Východočínske more</a:t>
            </a:r>
          </a:p>
          <a:p>
            <a:pPr eaLnBrk="1" hangingPunct="1"/>
            <a:r>
              <a:rPr lang="sk-SK" altLang="sk-SK" sz="2800" dirty="0">
                <a:latin typeface="Arial Narrow" panose="020B0606020202030204" pitchFamily="34" charset="0"/>
              </a:rPr>
              <a:t>Juhočínske more</a:t>
            </a:r>
          </a:p>
          <a:p>
            <a:pPr eaLnBrk="1" hangingPunct="1"/>
            <a:r>
              <a:rPr lang="sk-SK" altLang="sk-SK" sz="2800" dirty="0">
                <a:latin typeface="Arial Narrow" panose="020B0606020202030204" pitchFamily="34" charset="0"/>
              </a:rPr>
              <a:t>Filipínske more</a:t>
            </a:r>
          </a:p>
          <a:p>
            <a:pPr eaLnBrk="1" hangingPunct="1"/>
            <a:r>
              <a:rPr lang="sk-SK" altLang="sk-SK" sz="2800" dirty="0">
                <a:latin typeface="Arial Narrow" panose="020B0606020202030204" pitchFamily="34" charset="0"/>
              </a:rPr>
              <a:t>Sulaweské more</a:t>
            </a:r>
          </a:p>
          <a:p>
            <a:pPr eaLnBrk="1" hangingPunct="1"/>
            <a:r>
              <a:rPr lang="sk-SK" altLang="sk-SK" sz="2800" dirty="0">
                <a:latin typeface="Arial Narrow" panose="020B0606020202030204" pitchFamily="34" charset="0"/>
              </a:rPr>
              <a:t>Jávske more</a:t>
            </a:r>
          </a:p>
          <a:p>
            <a:pPr eaLnBrk="1" hangingPunct="1"/>
            <a:r>
              <a:rPr lang="sk-SK" altLang="sk-SK" sz="2800" dirty="0">
                <a:latin typeface="Arial Narrow" panose="020B0606020202030204" pitchFamily="34" charset="0"/>
              </a:rPr>
              <a:t>Andamanské more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accent1"/>
            </a:gs>
            <a:gs pos="100000">
              <a:srgbClr val="FFFF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777875"/>
          </a:xfrm>
        </p:spPr>
        <p:txBody>
          <a:bodyPr/>
          <a:lstStyle/>
          <a:p>
            <a:pPr eaLnBrk="1" hangingPunct="1"/>
            <a:r>
              <a:rPr lang="sk-SK" altLang="sk-SK"/>
              <a:t>Zálivy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08050"/>
            <a:ext cx="4464050" cy="56165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k-SK" altLang="sk-SK" sz="2800" dirty="0" err="1">
                <a:latin typeface="Arial Narrow" panose="020B0606020202030204" pitchFamily="34" charset="0"/>
              </a:rPr>
              <a:t>Obský</a:t>
            </a:r>
            <a:r>
              <a:rPr lang="sk-SK" altLang="sk-SK" sz="2800" dirty="0">
                <a:latin typeface="Arial Narrow" panose="020B0606020202030204" pitchFamily="34" charset="0"/>
              </a:rPr>
              <a:t> záliv</a:t>
            </a:r>
          </a:p>
          <a:p>
            <a:pPr eaLnBrk="1" hangingPunct="1">
              <a:lnSpc>
                <a:spcPct val="90000"/>
              </a:lnSpc>
            </a:pPr>
            <a:r>
              <a:rPr lang="sk-SK" altLang="sk-SK" sz="2800" dirty="0">
                <a:latin typeface="Arial Narrow" panose="020B0606020202030204" pitchFamily="34" charset="0"/>
              </a:rPr>
              <a:t>Jenisejský záliv</a:t>
            </a:r>
          </a:p>
          <a:p>
            <a:pPr eaLnBrk="1" hangingPunct="1">
              <a:lnSpc>
                <a:spcPct val="90000"/>
              </a:lnSpc>
            </a:pPr>
            <a:r>
              <a:rPr lang="sk-SK" altLang="sk-SK" sz="2800" dirty="0" err="1">
                <a:solidFill>
                  <a:schemeClr val="bg2"/>
                </a:solidFill>
                <a:latin typeface="Arial Narrow" panose="020B0606020202030204" pitchFamily="34" charset="0"/>
              </a:rPr>
              <a:t>Anadyrský</a:t>
            </a:r>
            <a:r>
              <a:rPr lang="sk-SK" altLang="sk-SK" sz="2800" dirty="0">
                <a:solidFill>
                  <a:schemeClr val="bg2"/>
                </a:solidFill>
                <a:latin typeface="Arial Narrow" panose="020B0606020202030204" pitchFamily="34" charset="0"/>
              </a:rPr>
              <a:t> záliv</a:t>
            </a:r>
          </a:p>
          <a:p>
            <a:pPr eaLnBrk="1" hangingPunct="1">
              <a:lnSpc>
                <a:spcPct val="90000"/>
              </a:lnSpc>
            </a:pPr>
            <a:r>
              <a:rPr lang="sk-SK" altLang="sk-SK" sz="2800" dirty="0" err="1">
                <a:latin typeface="Arial Narrow" panose="020B0606020202030204" pitchFamily="34" charset="0"/>
              </a:rPr>
              <a:t>Šelichovov</a:t>
            </a:r>
            <a:r>
              <a:rPr lang="sk-SK" altLang="sk-SK" sz="2800" dirty="0">
                <a:latin typeface="Arial Narrow" panose="020B0606020202030204" pitchFamily="34" charset="0"/>
              </a:rPr>
              <a:t> záliv</a:t>
            </a:r>
          </a:p>
          <a:p>
            <a:pPr eaLnBrk="1" hangingPunct="1">
              <a:lnSpc>
                <a:spcPct val="90000"/>
              </a:lnSpc>
            </a:pPr>
            <a:r>
              <a:rPr lang="sk-SK" altLang="sk-SK" sz="2800" dirty="0" err="1">
                <a:solidFill>
                  <a:schemeClr val="bg2"/>
                </a:solidFill>
                <a:latin typeface="Arial Narrow" panose="020B0606020202030204" pitchFamily="34" charset="0"/>
              </a:rPr>
              <a:t>Penžinská</a:t>
            </a:r>
            <a:r>
              <a:rPr lang="sk-SK" altLang="sk-SK" sz="2800" dirty="0">
                <a:solidFill>
                  <a:schemeClr val="bg2"/>
                </a:solidFill>
                <a:latin typeface="Arial Narrow" panose="020B0606020202030204" pitchFamily="34" charset="0"/>
              </a:rPr>
              <a:t> zátoka</a:t>
            </a:r>
          </a:p>
          <a:p>
            <a:pPr eaLnBrk="1" hangingPunct="1">
              <a:lnSpc>
                <a:spcPct val="90000"/>
              </a:lnSpc>
            </a:pPr>
            <a:r>
              <a:rPr lang="sk-SK" altLang="sk-SK" sz="2800" dirty="0" err="1">
                <a:latin typeface="Arial Narrow" panose="020B0606020202030204" pitchFamily="34" charset="0"/>
              </a:rPr>
              <a:t>Sachalinský</a:t>
            </a:r>
            <a:r>
              <a:rPr lang="sk-SK" altLang="sk-SK" sz="2800" dirty="0">
                <a:latin typeface="Arial Narrow" panose="020B0606020202030204" pitchFamily="34" charset="0"/>
              </a:rPr>
              <a:t> záliv</a:t>
            </a:r>
          </a:p>
          <a:p>
            <a:pPr eaLnBrk="1" hangingPunct="1">
              <a:lnSpc>
                <a:spcPct val="90000"/>
              </a:lnSpc>
            </a:pPr>
            <a:r>
              <a:rPr lang="sk-SK" altLang="sk-SK" sz="2800" dirty="0" err="1">
                <a:latin typeface="Arial Narrow" panose="020B0606020202030204" pitchFamily="34" charset="0"/>
              </a:rPr>
              <a:t>Východokórejský</a:t>
            </a:r>
            <a:r>
              <a:rPr lang="sk-SK" altLang="sk-SK" sz="2800" dirty="0">
                <a:latin typeface="Arial Narrow" panose="020B0606020202030204" pitchFamily="34" charset="0"/>
              </a:rPr>
              <a:t> záliv</a:t>
            </a:r>
          </a:p>
          <a:p>
            <a:pPr eaLnBrk="1" hangingPunct="1">
              <a:lnSpc>
                <a:spcPct val="90000"/>
              </a:lnSpc>
            </a:pPr>
            <a:r>
              <a:rPr lang="sk-SK" altLang="sk-SK" sz="2800" dirty="0" err="1">
                <a:latin typeface="Arial Narrow" panose="020B0606020202030204" pitchFamily="34" charset="0"/>
              </a:rPr>
              <a:t>Západokórejský</a:t>
            </a:r>
            <a:r>
              <a:rPr lang="sk-SK" altLang="sk-SK" sz="2800" dirty="0">
                <a:latin typeface="Arial Narrow" panose="020B0606020202030204" pitchFamily="34" charset="0"/>
              </a:rPr>
              <a:t> záliv</a:t>
            </a:r>
          </a:p>
          <a:p>
            <a:pPr eaLnBrk="1" hangingPunct="1">
              <a:lnSpc>
                <a:spcPct val="90000"/>
              </a:lnSpc>
            </a:pPr>
            <a:r>
              <a:rPr lang="sk-SK" altLang="sk-SK" sz="2800" dirty="0" err="1">
                <a:solidFill>
                  <a:schemeClr val="bg2"/>
                </a:solidFill>
                <a:latin typeface="Arial Narrow" panose="020B0606020202030204" pitchFamily="34" charset="0"/>
              </a:rPr>
              <a:t>Pochajský</a:t>
            </a:r>
            <a:r>
              <a:rPr lang="sk-SK" altLang="sk-SK" sz="2800" dirty="0">
                <a:solidFill>
                  <a:schemeClr val="bg2"/>
                </a:solidFill>
                <a:latin typeface="Arial Narrow" panose="020B0606020202030204" pitchFamily="34" charset="0"/>
              </a:rPr>
              <a:t> záliv</a:t>
            </a:r>
          </a:p>
          <a:p>
            <a:pPr eaLnBrk="1" hangingPunct="1">
              <a:lnSpc>
                <a:spcPct val="90000"/>
              </a:lnSpc>
            </a:pPr>
            <a:r>
              <a:rPr lang="sk-SK" altLang="sk-SK" sz="2800" dirty="0" err="1">
                <a:solidFill>
                  <a:schemeClr val="bg2"/>
                </a:solidFill>
                <a:latin typeface="Arial Narrow" panose="020B0606020202030204" pitchFamily="34" charset="0"/>
              </a:rPr>
              <a:t>Bacboský</a:t>
            </a:r>
            <a:r>
              <a:rPr lang="sk-SK" altLang="sk-SK" sz="2800" dirty="0">
                <a:solidFill>
                  <a:schemeClr val="bg2"/>
                </a:solidFill>
                <a:latin typeface="Arial Narrow" panose="020B0606020202030204" pitchFamily="34" charset="0"/>
              </a:rPr>
              <a:t> záliv</a:t>
            </a:r>
          </a:p>
          <a:p>
            <a:pPr eaLnBrk="1" hangingPunct="1">
              <a:lnSpc>
                <a:spcPct val="90000"/>
              </a:lnSpc>
            </a:pPr>
            <a:r>
              <a:rPr lang="sk-SK" altLang="sk-SK" sz="2800" dirty="0">
                <a:latin typeface="Arial Narrow" panose="020B0606020202030204" pitchFamily="34" charset="0"/>
              </a:rPr>
              <a:t>Thajský záliv</a:t>
            </a:r>
          </a:p>
          <a:p>
            <a:pPr eaLnBrk="1" hangingPunct="1">
              <a:lnSpc>
                <a:spcPct val="90000"/>
              </a:lnSpc>
            </a:pPr>
            <a:endParaRPr lang="sk-SK" altLang="sk-SK" sz="2800" dirty="0">
              <a:latin typeface="Arial Narrow" panose="020B0606020202030204" pitchFamily="34" charset="0"/>
            </a:endParaRP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4679950" y="1052513"/>
            <a:ext cx="4464050" cy="561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sk-SK" altLang="sk-SK" sz="2800" dirty="0">
                <a:latin typeface="Arial Narrow" panose="020B0606020202030204" pitchFamily="34" charset="0"/>
              </a:rPr>
              <a:t>Bengálsky záliv</a:t>
            </a:r>
          </a:p>
          <a:p>
            <a:pPr eaLnBrk="1" hangingPunct="1"/>
            <a:r>
              <a:rPr lang="sk-SK" altLang="sk-SK" sz="2800" dirty="0">
                <a:latin typeface="Arial Narrow" panose="020B0606020202030204" pitchFamily="34" charset="0"/>
              </a:rPr>
              <a:t>Ománsky záliv</a:t>
            </a:r>
          </a:p>
          <a:p>
            <a:pPr eaLnBrk="1" hangingPunct="1"/>
            <a:r>
              <a:rPr lang="sk-SK" altLang="sk-SK" sz="2800" dirty="0">
                <a:latin typeface="Arial Narrow" panose="020B0606020202030204" pitchFamily="34" charset="0"/>
              </a:rPr>
              <a:t>Perzský záliv</a:t>
            </a:r>
          </a:p>
          <a:p>
            <a:pPr eaLnBrk="1" hangingPunct="1"/>
            <a:r>
              <a:rPr lang="sk-SK" altLang="sk-SK" sz="2800" dirty="0">
                <a:latin typeface="Arial Narrow" panose="020B0606020202030204" pitchFamily="34" charset="0"/>
              </a:rPr>
              <a:t>Adenský záliv</a:t>
            </a:r>
          </a:p>
          <a:p>
            <a:pPr eaLnBrk="1" hangingPunct="1"/>
            <a:r>
              <a:rPr lang="sk-SK" altLang="sk-SK" sz="2800" dirty="0">
                <a:latin typeface="Arial Narrow" panose="020B0606020202030204" pitchFamily="34" charset="0"/>
              </a:rPr>
              <a:t>Suezský záliv</a:t>
            </a:r>
          </a:p>
          <a:p>
            <a:pPr eaLnBrk="1" hangingPunct="1"/>
            <a:endParaRPr lang="sk-SK" altLang="sk-SK" sz="2800" dirty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E4F3F4"/>
            </a:gs>
            <a:gs pos="50000">
              <a:schemeClr val="accent1"/>
            </a:gs>
            <a:gs pos="100000">
              <a:srgbClr val="E4F3F4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777875"/>
          </a:xfrm>
        </p:spPr>
        <p:txBody>
          <a:bodyPr/>
          <a:lstStyle/>
          <a:p>
            <a:pPr eaLnBrk="1" hangingPunct="1"/>
            <a:r>
              <a:rPr lang="sk-SK" altLang="sk-SK"/>
              <a:t>Prielivy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6613"/>
            <a:ext cx="3970338" cy="60213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k-SK" altLang="sk-SK" dirty="0">
                <a:latin typeface="Arial Narrow" panose="020B0606020202030204" pitchFamily="34" charset="0"/>
              </a:rPr>
              <a:t>Beringov prieliv</a:t>
            </a:r>
          </a:p>
          <a:p>
            <a:pPr eaLnBrk="1" hangingPunct="1">
              <a:lnSpc>
                <a:spcPct val="90000"/>
              </a:lnSpc>
            </a:pPr>
            <a:r>
              <a:rPr lang="sk-SK" altLang="sk-SK" dirty="0" err="1">
                <a:solidFill>
                  <a:schemeClr val="bg2"/>
                </a:solidFill>
                <a:latin typeface="Arial Narrow" panose="020B0606020202030204" pitchFamily="34" charset="0"/>
              </a:rPr>
              <a:t>Kamčatský</a:t>
            </a:r>
            <a:r>
              <a:rPr lang="sk-SK" altLang="sk-SK" dirty="0">
                <a:solidFill>
                  <a:schemeClr val="bg2"/>
                </a:solidFill>
                <a:latin typeface="Arial Narrow" panose="020B0606020202030204" pitchFamily="34" charset="0"/>
              </a:rPr>
              <a:t> prieliv</a:t>
            </a:r>
          </a:p>
          <a:p>
            <a:pPr eaLnBrk="1" hangingPunct="1">
              <a:lnSpc>
                <a:spcPct val="90000"/>
              </a:lnSpc>
            </a:pPr>
            <a:r>
              <a:rPr lang="sk-SK" altLang="sk-SK" dirty="0">
                <a:solidFill>
                  <a:schemeClr val="bg2"/>
                </a:solidFill>
                <a:latin typeface="Arial Narrow" panose="020B0606020202030204" pitchFamily="34" charset="0"/>
              </a:rPr>
              <a:t>Tatársky prieliv</a:t>
            </a:r>
          </a:p>
          <a:p>
            <a:pPr eaLnBrk="1" hangingPunct="1">
              <a:lnSpc>
                <a:spcPct val="90000"/>
              </a:lnSpc>
            </a:pPr>
            <a:r>
              <a:rPr lang="sk-SK" altLang="sk-SK" dirty="0">
                <a:latin typeface="Arial Narrow" panose="020B0606020202030204" pitchFamily="34" charset="0"/>
              </a:rPr>
              <a:t>Kórejský prieliv</a:t>
            </a:r>
          </a:p>
          <a:p>
            <a:pPr eaLnBrk="1" hangingPunct="1">
              <a:lnSpc>
                <a:spcPct val="90000"/>
              </a:lnSpc>
            </a:pPr>
            <a:r>
              <a:rPr lang="sk-SK" altLang="sk-SK" dirty="0">
                <a:latin typeface="Arial Narrow" panose="020B0606020202030204" pitchFamily="34" charset="0"/>
              </a:rPr>
              <a:t>Taiwanský prieliv</a:t>
            </a:r>
          </a:p>
          <a:p>
            <a:pPr eaLnBrk="1" hangingPunct="1">
              <a:lnSpc>
                <a:spcPct val="90000"/>
              </a:lnSpc>
            </a:pPr>
            <a:endParaRPr lang="sk-SK" altLang="sk-SK" dirty="0">
              <a:latin typeface="Arial Narrow" panose="020B060602020203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sk-SK" altLang="sk-SK" dirty="0" err="1">
                <a:solidFill>
                  <a:schemeClr val="bg2"/>
                </a:solidFill>
                <a:latin typeface="Arial Narrow" panose="020B0606020202030204" pitchFamily="34" charset="0"/>
              </a:rPr>
              <a:t>Balabacký</a:t>
            </a:r>
            <a:r>
              <a:rPr lang="sk-SK" altLang="sk-SK" dirty="0">
                <a:solidFill>
                  <a:schemeClr val="bg2"/>
                </a:solidFill>
                <a:latin typeface="Arial Narrow" panose="020B0606020202030204" pitchFamily="34" charset="0"/>
              </a:rPr>
              <a:t> prieliv</a:t>
            </a:r>
          </a:p>
          <a:p>
            <a:pPr eaLnBrk="1" hangingPunct="1">
              <a:lnSpc>
                <a:spcPct val="90000"/>
              </a:lnSpc>
            </a:pPr>
            <a:r>
              <a:rPr lang="sk-SK" altLang="sk-SK" dirty="0">
                <a:solidFill>
                  <a:schemeClr val="bg2"/>
                </a:solidFill>
                <a:latin typeface="Arial Narrow" panose="020B0606020202030204" pitchFamily="34" charset="0"/>
              </a:rPr>
              <a:t>Makasarský prieliv</a:t>
            </a:r>
          </a:p>
          <a:p>
            <a:pPr eaLnBrk="1" hangingPunct="1">
              <a:lnSpc>
                <a:spcPct val="90000"/>
              </a:lnSpc>
            </a:pPr>
            <a:r>
              <a:rPr lang="sk-SK" altLang="sk-SK" dirty="0" err="1">
                <a:solidFill>
                  <a:schemeClr val="bg2"/>
                </a:solidFill>
                <a:latin typeface="Arial Narrow" panose="020B0606020202030204" pitchFamily="34" charset="0"/>
              </a:rPr>
              <a:t>Karimatský</a:t>
            </a:r>
            <a:r>
              <a:rPr lang="sk-SK" altLang="sk-SK" dirty="0">
                <a:solidFill>
                  <a:schemeClr val="bg2"/>
                </a:solidFill>
                <a:latin typeface="Arial Narrow" panose="020B0606020202030204" pitchFamily="34" charset="0"/>
              </a:rPr>
              <a:t> prieliv</a:t>
            </a:r>
          </a:p>
          <a:p>
            <a:pPr eaLnBrk="1" hangingPunct="1">
              <a:lnSpc>
                <a:spcPct val="90000"/>
              </a:lnSpc>
            </a:pPr>
            <a:r>
              <a:rPr lang="sk-SK" altLang="sk-SK" dirty="0" err="1">
                <a:solidFill>
                  <a:schemeClr val="bg2"/>
                </a:solidFill>
                <a:latin typeface="Arial Narrow" panose="020B0606020202030204" pitchFamily="34" charset="0"/>
              </a:rPr>
              <a:t>Sunský</a:t>
            </a:r>
            <a:r>
              <a:rPr lang="sk-SK" altLang="sk-SK" dirty="0">
                <a:solidFill>
                  <a:schemeClr val="bg2"/>
                </a:solidFill>
                <a:latin typeface="Arial Narrow" panose="020B0606020202030204" pitchFamily="34" charset="0"/>
              </a:rPr>
              <a:t> prieliv</a:t>
            </a:r>
          </a:p>
          <a:p>
            <a:pPr eaLnBrk="1" hangingPunct="1">
              <a:lnSpc>
                <a:spcPct val="90000"/>
              </a:lnSpc>
            </a:pPr>
            <a:r>
              <a:rPr lang="sk-SK" altLang="sk-SK" dirty="0">
                <a:solidFill>
                  <a:schemeClr val="bg2"/>
                </a:solidFill>
                <a:latin typeface="Arial Narrow" panose="020B0606020202030204" pitchFamily="34" charset="0"/>
              </a:rPr>
              <a:t>Melacký prieliv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4427538" y="836613"/>
            <a:ext cx="3970337" cy="6021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sk-SK" altLang="sk-SK" dirty="0" err="1">
                <a:solidFill>
                  <a:schemeClr val="bg2"/>
                </a:solidFill>
                <a:latin typeface="Arial Narrow" panose="020B0606020202030204" pitchFamily="34" charset="0"/>
              </a:rPr>
              <a:t>Palcký</a:t>
            </a:r>
            <a:r>
              <a:rPr lang="sk-SK" altLang="sk-SK" dirty="0">
                <a:solidFill>
                  <a:schemeClr val="bg2"/>
                </a:solidFill>
                <a:latin typeface="Arial Narrow" panose="020B0606020202030204" pitchFamily="34" charset="0"/>
              </a:rPr>
              <a:t> prieliv</a:t>
            </a:r>
          </a:p>
          <a:p>
            <a:pPr eaLnBrk="1" hangingPunct="1">
              <a:lnSpc>
                <a:spcPct val="90000"/>
              </a:lnSpc>
            </a:pPr>
            <a:r>
              <a:rPr lang="sk-SK" altLang="sk-SK" dirty="0" err="1">
                <a:latin typeface="Arial Narrow" panose="020B0606020202030204" pitchFamily="34" charset="0"/>
              </a:rPr>
              <a:t>Hormuzský</a:t>
            </a:r>
            <a:r>
              <a:rPr lang="sk-SK" altLang="sk-SK" dirty="0">
                <a:latin typeface="Arial Narrow" panose="020B0606020202030204" pitchFamily="34" charset="0"/>
              </a:rPr>
              <a:t> prieliv</a:t>
            </a:r>
          </a:p>
          <a:p>
            <a:pPr eaLnBrk="1" hangingPunct="1">
              <a:lnSpc>
                <a:spcPct val="90000"/>
              </a:lnSpc>
            </a:pPr>
            <a:r>
              <a:rPr lang="sk-SK" altLang="sk-SK" dirty="0">
                <a:latin typeface="Arial Narrow" panose="020B0606020202030204" pitchFamily="34" charset="0"/>
              </a:rPr>
              <a:t>Báb </a:t>
            </a:r>
            <a:r>
              <a:rPr lang="sk-SK" altLang="sk-SK" dirty="0" err="1">
                <a:latin typeface="Arial Narrow" panose="020B0606020202030204" pitchFamily="34" charset="0"/>
              </a:rPr>
              <a:t>el-Mandeb</a:t>
            </a:r>
            <a:endParaRPr lang="sk-SK" altLang="sk-SK" dirty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4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sk-SK" altLang="sk-SK" sz="5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Bioklimatické pásma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49291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sk-SK" altLang="sk-SK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1. tundra</a:t>
            </a:r>
          </a:p>
          <a:p>
            <a:pPr eaLnBrk="1" hangingPunct="1">
              <a:buFontTx/>
              <a:buNone/>
            </a:pPr>
            <a:r>
              <a:rPr lang="sk-SK" altLang="sk-SK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2. tajga - ihličnaté lesy</a:t>
            </a:r>
          </a:p>
          <a:p>
            <a:pPr eaLnBrk="1" hangingPunct="1">
              <a:buFontTx/>
              <a:buNone/>
            </a:pPr>
            <a:r>
              <a:rPr lang="sk-SK" altLang="sk-SK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3. stepi</a:t>
            </a:r>
            <a:endParaRPr lang="en-GB" altLang="sk-SK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eaLnBrk="1" hangingPunct="1">
              <a:buFontTx/>
              <a:buNone/>
            </a:pPr>
            <a:r>
              <a:rPr lang="en-GB" altLang="sk-SK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4. </a:t>
            </a:r>
            <a:r>
              <a:rPr lang="sk-SK" altLang="sk-SK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listnaté lesy mierneho pásma</a:t>
            </a:r>
          </a:p>
          <a:p>
            <a:pPr eaLnBrk="1" hangingPunct="1">
              <a:buFontTx/>
              <a:buNone/>
            </a:pPr>
            <a:r>
              <a:rPr lang="en-GB" altLang="sk-SK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5</a:t>
            </a:r>
            <a:r>
              <a:rPr lang="sk-SK" altLang="sk-SK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. lesy (</a:t>
            </a:r>
            <a:r>
              <a:rPr lang="sk-SK" altLang="sk-SK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tvrdolisté</a:t>
            </a:r>
            <a:r>
              <a:rPr lang="sk-SK" altLang="sk-SK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/vždyzelené) subtropického pásma</a:t>
            </a:r>
          </a:p>
          <a:p>
            <a:pPr eaLnBrk="1" hangingPunct="1">
              <a:buFontTx/>
              <a:buNone/>
            </a:pPr>
            <a:r>
              <a:rPr lang="en-GB" altLang="sk-SK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6</a:t>
            </a:r>
            <a:r>
              <a:rPr lang="sk-SK" altLang="sk-SK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. púšte a polopúšte</a:t>
            </a:r>
          </a:p>
          <a:p>
            <a:pPr eaLnBrk="1" hangingPunct="1">
              <a:buFontTx/>
              <a:buNone/>
            </a:pPr>
            <a:r>
              <a:rPr lang="en-GB" altLang="sk-SK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7</a:t>
            </a:r>
            <a:r>
              <a:rPr lang="sk-SK" altLang="sk-SK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. savany</a:t>
            </a:r>
          </a:p>
          <a:p>
            <a:pPr eaLnBrk="1" hangingPunct="1">
              <a:buFontTx/>
              <a:buNone/>
            </a:pPr>
            <a:r>
              <a:rPr lang="en-GB" altLang="sk-SK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8</a:t>
            </a:r>
            <a:r>
              <a:rPr lang="sk-SK" altLang="sk-SK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. </a:t>
            </a:r>
            <a:r>
              <a:rPr lang="en-GB" altLang="sk-SK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ekvatoriálne</a:t>
            </a:r>
            <a:r>
              <a:rPr lang="en-GB" altLang="sk-SK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a </a:t>
            </a:r>
            <a:r>
              <a:rPr lang="en-GB" altLang="sk-SK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subekvatoriálne</a:t>
            </a:r>
            <a:r>
              <a:rPr lang="en-GB" altLang="sk-SK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en-GB" altLang="sk-SK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lesy</a:t>
            </a:r>
            <a:r>
              <a:rPr lang="sk-SK" altLang="sk-SK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– dažďové a </a:t>
            </a:r>
            <a:r>
              <a:rPr lang="sk-SK" altLang="sk-SK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monzúnové</a:t>
            </a:r>
            <a:endParaRPr lang="sk-SK" altLang="sk-SK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sk-SK" altLang="sk-SK" sz="3600" b="1" dirty="0"/>
              <a:t>1. Tundra</a:t>
            </a:r>
            <a:endParaRPr lang="sk-SK" altLang="sk-SK" sz="3600" dirty="0"/>
          </a:p>
          <a:p>
            <a:pPr eaLnBrk="1" hangingPunct="1">
              <a:defRPr/>
            </a:pPr>
            <a:r>
              <a:rPr lang="sk-SK" altLang="sk-SK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>v najsevernejšej časti Ázie</a:t>
            </a:r>
          </a:p>
          <a:p>
            <a:pPr eaLnBrk="1" hangingPunct="1">
              <a:defRPr/>
            </a:pPr>
            <a:r>
              <a:rPr lang="sk-SK" altLang="sk-SK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>pôdy sú väčšiu časť roka zamrznuté, rozmrznú počas krátkeho leta do malej hĺbky</a:t>
            </a:r>
          </a:p>
          <a:p>
            <a:pPr eaLnBrk="1" hangingPunct="1">
              <a:defRPr/>
            </a:pPr>
            <a:r>
              <a:rPr lang="sk-SK" altLang="sk-SK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>najtypickejšími rastlinami sú </a:t>
            </a:r>
            <a:r>
              <a:rPr lang="sk-SK" altLang="sk-SK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>machy</a:t>
            </a:r>
            <a:r>
              <a:rPr lang="sk-SK" altLang="sk-SK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> a </a:t>
            </a:r>
            <a:r>
              <a:rPr lang="sk-SK" altLang="sk-SK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>lišajníky</a:t>
            </a:r>
            <a:endParaRPr lang="sk-SK" altLang="sk-SK" sz="2800" dirty="0">
              <a:effectLst>
                <a:outerShdw blurRad="38100" dist="38100" dir="2700000" algn="tl">
                  <a:srgbClr val="C0C0C0"/>
                </a:outerShdw>
              </a:effectLst>
              <a:latin typeface="Arial Narrow" panose="020B0606020202030204" pitchFamily="34" charset="0"/>
            </a:endParaRPr>
          </a:p>
          <a:p>
            <a:pPr eaLnBrk="1" hangingPunct="1">
              <a:defRPr/>
            </a:pPr>
            <a:r>
              <a:rPr lang="sk-SK" altLang="sk-SK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>z drevín tu rastú len </a:t>
            </a:r>
            <a:r>
              <a:rPr lang="sk-SK" altLang="sk-SK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>zakrpatené brezy</a:t>
            </a:r>
            <a:r>
              <a:rPr lang="sk-SK" altLang="sk-SK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sk-SK" altLang="sk-SK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>a vŕby</a:t>
            </a:r>
            <a:endParaRPr lang="sk-SK" altLang="sk-SK" sz="2800" dirty="0">
              <a:effectLst>
                <a:outerShdw blurRad="38100" dist="38100" dir="2700000" algn="tl">
                  <a:srgbClr val="C0C0C0"/>
                </a:outerShdw>
              </a:effectLst>
              <a:latin typeface="Arial Narrow" panose="020B0606020202030204" pitchFamily="34" charset="0"/>
            </a:endParaRPr>
          </a:p>
          <a:p>
            <a:pPr eaLnBrk="1" hangingPunct="1">
              <a:defRPr/>
            </a:pPr>
            <a:r>
              <a:rPr lang="sk-SK" altLang="sk-SK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>typickými živočíchmi sú </a:t>
            </a:r>
            <a:r>
              <a:rPr lang="sk-SK" altLang="sk-SK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>soby, polárne zajace, líšky</a:t>
            </a:r>
            <a:endParaRPr lang="en-GB" altLang="sk-SK" sz="2800" b="1" dirty="0">
              <a:effectLst>
                <a:outerShdw blurRad="38100" dist="38100" dir="2700000" algn="tl">
                  <a:srgbClr val="C0C0C0"/>
                </a:outerShdw>
              </a:effectLst>
              <a:latin typeface="Arial Narrow" panose="020B0606020202030204" pitchFamily="34" charset="0"/>
            </a:endParaRPr>
          </a:p>
          <a:p>
            <a:pPr eaLnBrk="1" hangingPunct="1">
              <a:defRPr/>
            </a:pPr>
            <a:endParaRPr lang="en-GB" altLang="sk-SK" sz="28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endParaRPr lang="en-GB" altLang="sk-SK" sz="28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endParaRPr lang="en-GB" altLang="sk-SK" sz="28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endParaRPr lang="en-GB" altLang="sk-SK" sz="28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endParaRPr lang="en-GB" altLang="sk-SK" sz="28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r>
              <a:rPr lang="en-GB" altLang="sk-SK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					    </a:t>
            </a:r>
            <a:r>
              <a:rPr lang="en-GB" altLang="sk-SK" sz="2800" b="1" i="1" dirty="0">
                <a:solidFill>
                  <a:schemeClr val="bg1"/>
                </a:solidFill>
              </a:rPr>
              <a:t>- </a:t>
            </a:r>
            <a:r>
              <a:rPr lang="en-GB" altLang="sk-SK" sz="2800" b="1" i="1" dirty="0" err="1">
                <a:solidFill>
                  <a:schemeClr val="bg1"/>
                </a:solidFill>
              </a:rPr>
              <a:t>horská</a:t>
            </a:r>
            <a:r>
              <a:rPr lang="en-GB" altLang="sk-SK" sz="2800" b="1" i="1" dirty="0">
                <a:solidFill>
                  <a:schemeClr val="bg1"/>
                </a:solidFill>
              </a:rPr>
              <a:t> tundra</a:t>
            </a:r>
            <a:endParaRPr lang="sk-SK" altLang="sk-SK" sz="2800" b="1" i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http://www.blueplanetbiomes.org/images/tundra_location_map001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51"/>
          <a:stretch/>
        </p:blipFill>
        <p:spPr bwMode="auto">
          <a:xfrm>
            <a:off x="4715817" y="116632"/>
            <a:ext cx="4321969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tundraandtaiga-hannahj.weebly.com/uploads/2/2/5/5/22550234/8926585.gif?509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32" b="26603"/>
          <a:stretch/>
        </p:blipFill>
        <p:spPr bwMode="auto">
          <a:xfrm>
            <a:off x="107504" y="4941168"/>
            <a:ext cx="4829175" cy="1800201"/>
          </a:xfrm>
          <a:prstGeom prst="rect">
            <a:avLst/>
          </a:prstGeom>
          <a:solidFill>
            <a:srgbClr val="FFCCFF">
              <a:alpha val="40784"/>
            </a:srgbClr>
          </a:solidFill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44451"/>
            <a:ext cx="9144000" cy="3312541"/>
          </a:xfrm>
          <a:solidFill>
            <a:schemeClr val="tx1">
              <a:alpha val="31000"/>
            </a:schemeClr>
          </a:solidFill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sk-SK" altLang="sk-SK" b="1" dirty="0">
                <a:solidFill>
                  <a:schemeClr val="bg1"/>
                </a:solidFill>
              </a:rPr>
              <a:t>2. Tajga - ihličnaté lesy</a:t>
            </a:r>
            <a:endParaRPr lang="sk-SK" altLang="sk-SK" dirty="0">
              <a:solidFill>
                <a:schemeClr val="bg1"/>
              </a:solidFill>
            </a:endParaRPr>
          </a:p>
          <a:p>
            <a:pPr eaLnBrk="1" hangingPunct="1">
              <a:defRPr/>
            </a:pPr>
            <a:r>
              <a:rPr lang="sk-SK" altLang="sk-SK" sz="2400" dirty="0">
                <a:solidFill>
                  <a:schemeClr val="bg1"/>
                </a:solidFill>
                <a:latin typeface="Arial Narrow" panose="020B0606020202030204" pitchFamily="34" charset="0"/>
              </a:rPr>
              <a:t>pokrýva najväčšiu časť severnej Ázie</a:t>
            </a:r>
          </a:p>
          <a:p>
            <a:pPr eaLnBrk="1" hangingPunct="1">
              <a:defRPr/>
            </a:pPr>
            <a:r>
              <a:rPr lang="sk-SK" altLang="sk-SK" sz="2400" dirty="0">
                <a:solidFill>
                  <a:schemeClr val="bg1"/>
                </a:solidFill>
                <a:latin typeface="Arial Narrow" panose="020B0606020202030204" pitchFamily="34" charset="0"/>
              </a:rPr>
              <a:t>od Západosibírskej nížiny až k Tichému oceánu</a:t>
            </a:r>
          </a:p>
          <a:p>
            <a:pPr eaLnBrk="1" hangingPunct="1">
              <a:defRPr/>
            </a:pPr>
            <a:r>
              <a:rPr lang="sk-SK" altLang="sk-SK" sz="2400" dirty="0">
                <a:solidFill>
                  <a:schemeClr val="bg1"/>
                </a:solidFill>
                <a:latin typeface="Arial Narrow" panose="020B0606020202030204" pitchFamily="34" charset="0"/>
              </a:rPr>
              <a:t>tajga je ťažko priechodná</a:t>
            </a:r>
          </a:p>
          <a:p>
            <a:pPr eaLnBrk="1" hangingPunct="1">
              <a:defRPr/>
            </a:pPr>
            <a:r>
              <a:rPr lang="sk-SK" altLang="sk-SK" sz="2400" dirty="0">
                <a:solidFill>
                  <a:schemeClr val="bg1"/>
                </a:solidFill>
                <a:latin typeface="Arial Narrow" panose="020B0606020202030204" pitchFamily="34" charset="0"/>
              </a:rPr>
              <a:t>nachádzajú sa tu ihličnaté pôdy - </a:t>
            </a:r>
            <a:r>
              <a:rPr lang="sk-SK" altLang="sk-SK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podzoly</a:t>
            </a:r>
            <a:endParaRPr lang="sk-SK" altLang="sk-SK" sz="24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eaLnBrk="1" hangingPunct="1">
              <a:defRPr/>
            </a:pPr>
            <a:r>
              <a:rPr lang="sk-SK" altLang="sk-SK" sz="2400" spc="-30" dirty="0">
                <a:solidFill>
                  <a:schemeClr val="bg1"/>
                </a:solidFill>
                <a:latin typeface="Arial Narrow" panose="020B0606020202030204" pitchFamily="34" charset="0"/>
              </a:rPr>
              <a:t>v nižšie položených miestach sú močariská s množstvom hmyzu</a:t>
            </a:r>
            <a:endParaRPr lang="en-GB" altLang="sk-SK" sz="2400" spc="-3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eaLnBrk="1" hangingPunct="1">
              <a:defRPr/>
            </a:pPr>
            <a:r>
              <a:rPr lang="sk-SK" altLang="sk-SK" sz="2400" spc="-30" dirty="0">
                <a:solidFill>
                  <a:schemeClr val="bg1"/>
                </a:solidFill>
                <a:latin typeface="Arial Narrow" panose="020B0606020202030204" pitchFamily="34" charset="0"/>
              </a:rPr>
              <a:t>typickými živočíchmi sú </a:t>
            </a:r>
            <a:r>
              <a:rPr lang="sk-SK" altLang="sk-SK" sz="2400" b="1" spc="-30" dirty="0">
                <a:solidFill>
                  <a:schemeClr val="bg1"/>
                </a:solidFill>
                <a:latin typeface="Arial Narrow" panose="020B0606020202030204" pitchFamily="34" charset="0"/>
              </a:rPr>
              <a:t>soby, medvede, vlky, líšky,</a:t>
            </a:r>
            <a:r>
              <a:rPr lang="sk-SK" altLang="sk-SK" sz="2400" spc="-30" dirty="0">
                <a:solidFill>
                  <a:schemeClr val="bg1"/>
                </a:solidFill>
                <a:latin typeface="Arial Narrow" panose="020B0606020202030204" pitchFamily="34" charset="0"/>
              </a:rPr>
              <a:t> aj vzácne </a:t>
            </a:r>
            <a:r>
              <a:rPr lang="sk-SK" altLang="sk-SK" sz="2400" b="1" spc="-30" dirty="0">
                <a:solidFill>
                  <a:schemeClr val="bg1"/>
                </a:solidFill>
                <a:latin typeface="Arial Narrow" panose="020B0606020202030204" pitchFamily="34" charset="0"/>
              </a:rPr>
              <a:t>tigre sibírske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7" y="4991100"/>
            <a:ext cx="5616575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sk-SK" altLang="sk-SK" b="1" dirty="0"/>
              <a:t>3. Step</a:t>
            </a:r>
            <a:endParaRPr lang="sk-SK" altLang="sk-SK" dirty="0"/>
          </a:p>
          <a:p>
            <a:pPr eaLnBrk="1" hangingPunct="1"/>
            <a:r>
              <a:rPr lang="sk-SK" altLang="sk-SK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>rozsiahla, málo zavlažovaná rovina (miestami mierne zvlnená) zarastená trávou a nízkymi rastlinami</a:t>
            </a:r>
          </a:p>
          <a:p>
            <a:pPr eaLnBrk="1" hangingPunct="1"/>
            <a:r>
              <a:rPr lang="sk-SK" altLang="sk-SK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>pokrýva úzky pás v strednej Ázii a rozsiahle spraše východnej Ázie</a:t>
            </a:r>
          </a:p>
          <a:p>
            <a:pPr eaLnBrk="1" hangingPunct="1"/>
            <a:r>
              <a:rPr lang="sk-SK" altLang="sk-SK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>v strednej Ázii tvorí prechod do púští a polopúští</a:t>
            </a:r>
          </a:p>
          <a:p>
            <a:pPr eaLnBrk="1" hangingPunct="1"/>
            <a:r>
              <a:rPr lang="sk-SK" altLang="sk-SK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>vo východnej Ázii sa tiahne pozdĺž rieky </a:t>
            </a:r>
            <a:r>
              <a:rPr lang="en-GB" altLang="sk-SK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>Ch</a:t>
            </a:r>
            <a:r>
              <a:rPr lang="sk-SK" altLang="sk-SK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>uang</a:t>
            </a:r>
            <a:r>
              <a:rPr lang="sk-SK" altLang="sk-SK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en-GB" altLang="sk-SK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>ch</a:t>
            </a:r>
            <a:r>
              <a:rPr lang="sk-SK" altLang="sk-SK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>e</a:t>
            </a: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 rotWithShape="1">
          <a:blip r:embed="rId4"/>
          <a:srcRect l="16512" t="22183" r="28306" b="37172"/>
          <a:stretch/>
        </p:blipFill>
        <p:spPr>
          <a:xfrm>
            <a:off x="0" y="4862380"/>
            <a:ext cx="4816771" cy="1995620"/>
          </a:xfrm>
          <a:prstGeom prst="rect">
            <a:avLst/>
          </a:prstGeom>
        </p:spPr>
      </p:pic>
      <p:pic>
        <p:nvPicPr>
          <p:cNvPr id="2050" name="Picture 2" descr="http://www.blueplanetbiomes.org/images/grassland_location_map.gif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83" b="35006"/>
          <a:stretch/>
        </p:blipFill>
        <p:spPr bwMode="auto">
          <a:xfrm>
            <a:off x="4572000" y="5301208"/>
            <a:ext cx="4572181" cy="1428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6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sk-SK" dirty="0"/>
              <a:t>4. </a:t>
            </a:r>
            <a:r>
              <a:rPr lang="sk-SK" altLang="sk-SK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listnaté lesy mierneho pásma</a:t>
            </a:r>
          </a:p>
          <a:p>
            <a:endParaRPr lang="en-GB" sz="2500" dirty="0"/>
          </a:p>
          <a:p>
            <a:r>
              <a:rPr lang="sk-SK" sz="3000" dirty="0">
                <a:latin typeface="Arial Narrow" panose="020B0606020202030204" pitchFamily="34" charset="0"/>
              </a:rPr>
              <a:t>dominujú listnaté lesy</a:t>
            </a:r>
            <a:r>
              <a:rPr lang="en-GB" sz="3000" dirty="0">
                <a:latin typeface="Arial Narrow" panose="020B0606020202030204" pitchFamily="34" charset="0"/>
              </a:rPr>
              <a:t>, </a:t>
            </a:r>
            <a:r>
              <a:rPr lang="en-GB" sz="3000" dirty="0" err="1">
                <a:latin typeface="Arial Narrow" panose="020B0606020202030204" pitchFamily="34" charset="0"/>
              </a:rPr>
              <a:t>bambusy</a:t>
            </a:r>
            <a:endParaRPr lang="sk-SK" sz="3000" dirty="0">
              <a:latin typeface="Arial Narrow" panose="020B0606020202030204" pitchFamily="34" charset="0"/>
            </a:endParaRPr>
          </a:p>
          <a:p>
            <a:r>
              <a:rPr lang="sk-SK" sz="3000" dirty="0">
                <a:latin typeface="Arial Narrow" panose="020B0606020202030204" pitchFamily="34" charset="0"/>
              </a:rPr>
              <a:t>do značnej časti odlesnené a odlesňované</a:t>
            </a:r>
          </a:p>
          <a:p>
            <a:r>
              <a:rPr lang="sk-SK" sz="3000" dirty="0">
                <a:latin typeface="Arial Narrow" panose="020B0606020202030204" pitchFamily="34" charset="0"/>
              </a:rPr>
              <a:t>Japonsko, východná Čína, Kórejský polostrov</a:t>
            </a:r>
          </a:p>
        </p:txBody>
      </p:sp>
      <p:pic>
        <p:nvPicPr>
          <p:cNvPr id="3074" name="Picture 2" descr="http://www.blueplanetbiomes.org/images/deciduous_location_map001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28" t="20438" b="40959"/>
          <a:stretch/>
        </p:blipFill>
        <p:spPr bwMode="auto">
          <a:xfrm>
            <a:off x="5364088" y="332656"/>
            <a:ext cx="3648329" cy="136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blueplanetbiomes.org/monkey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509120"/>
            <a:ext cx="2857500" cy="218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57882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88913"/>
            <a:ext cx="8229600" cy="2808039"/>
          </a:xfrm>
          <a:solidFill>
            <a:schemeClr val="accent1">
              <a:alpha val="35000"/>
            </a:schemeClr>
          </a:solidFill>
        </p:spPr>
        <p:txBody>
          <a:bodyPr/>
          <a:lstStyle/>
          <a:p>
            <a:pPr eaLnBrk="1" hangingPunct="1">
              <a:buFontTx/>
              <a:buNone/>
            </a:pPr>
            <a:r>
              <a:rPr lang="en-GB" altLang="sk-SK" sz="3600" b="1" dirty="0"/>
              <a:t>5</a:t>
            </a:r>
            <a:r>
              <a:rPr lang="sk-SK" altLang="sk-SK" sz="3600" b="1" dirty="0"/>
              <a:t>. </a:t>
            </a:r>
            <a:r>
              <a:rPr lang="sk-SK" altLang="sk-SK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lesy subtropického pásma</a:t>
            </a:r>
          </a:p>
          <a:p>
            <a:pPr eaLnBrk="1" hangingPunct="1">
              <a:buFontTx/>
              <a:buNone/>
              <a:defRPr/>
            </a:pPr>
            <a:r>
              <a:rPr lang="sk-SK" altLang="sk-SK" sz="9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eaLnBrk="1" hangingPunct="1">
              <a:defRPr/>
            </a:pPr>
            <a:r>
              <a:rPr lang="sk-SK" altLang="sk-SK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>nachádzajú sa v Malej Ázii, väčšej časti Kaukazského regiónu a vo východnej Ázii</a:t>
            </a:r>
            <a:endParaRPr lang="en-GB" altLang="sk-SK" sz="2400" dirty="0">
              <a:effectLst>
                <a:outerShdw blurRad="38100" dist="38100" dir="2700000" algn="tl">
                  <a:srgbClr val="C0C0C0"/>
                </a:outerShdw>
              </a:effectLst>
              <a:latin typeface="Arial Narrow" panose="020B0606020202030204" pitchFamily="34" charset="0"/>
            </a:endParaRPr>
          </a:p>
          <a:p>
            <a:pPr eaLnBrk="1" hangingPunct="1">
              <a:defRPr/>
            </a:pPr>
            <a:r>
              <a:rPr lang="sk-SK" altLang="sk-SK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>absencia mrazov a snehu vyhovuje palmám, citrusom</a:t>
            </a:r>
          </a:p>
          <a:p>
            <a:pPr eaLnBrk="1" hangingPunct="1">
              <a:defRPr/>
            </a:pPr>
            <a:r>
              <a:rPr lang="sk-SK" altLang="sk-SK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>pestujú sa tu poľnohospodárske plodiny, najmä </a:t>
            </a:r>
            <a:r>
              <a:rPr lang="sk-SK" altLang="sk-SK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>čajovník, bavlník, citrusy</a:t>
            </a: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141663"/>
            <a:ext cx="4464050" cy="357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k-SK" altLang="sk-SK" b="1">
                <a:effectLst>
                  <a:outerShdw blurRad="38100" dist="38100" dir="2700000" algn="tl">
                    <a:srgbClr val="C0C0C0"/>
                  </a:outerShdw>
                </a:effectLst>
              </a:rPr>
              <a:t>vodstvo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229600" cy="2836912"/>
          </a:xfrm>
          <a:solidFill>
            <a:schemeClr val="accent1">
              <a:alpha val="49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 eaLnBrk="1" hangingPunct="1"/>
            <a:r>
              <a:rPr lang="sk-SK" altLang="sk-SK" dirty="0">
                <a:latin typeface="Arial Narrow" panose="020B0606020202030204" pitchFamily="34" charset="0"/>
              </a:rPr>
              <a:t>dobre rozvinutá riečna sieť</a:t>
            </a:r>
          </a:p>
          <a:p>
            <a:pPr eaLnBrk="1" hangingPunct="1"/>
            <a:r>
              <a:rPr lang="sk-SK" altLang="sk-SK" dirty="0">
                <a:latin typeface="Arial Narrow" panose="020B0606020202030204" pitchFamily="34" charset="0"/>
              </a:rPr>
              <a:t>40 % územia zaberajú bezodtokové oblasti</a:t>
            </a:r>
          </a:p>
          <a:p>
            <a:pPr lvl="1" eaLnBrk="1" hangingPunct="1"/>
            <a:r>
              <a:rPr lang="sk-SK" altLang="sk-SK" dirty="0">
                <a:latin typeface="Arial Narrow" panose="020B0606020202030204" pitchFamily="34" charset="0"/>
              </a:rPr>
              <a:t>púštne oblasti</a:t>
            </a:r>
          </a:p>
          <a:p>
            <a:pPr lvl="1" eaLnBrk="1" hangingPunct="1"/>
            <a:r>
              <a:rPr lang="sk-SK" altLang="sk-SK" dirty="0">
                <a:latin typeface="Arial Narrow" panose="020B0606020202030204" pitchFamily="34" charset="0"/>
              </a:rPr>
              <a:t>povodia bezodtokových jazier</a:t>
            </a:r>
          </a:p>
          <a:p>
            <a:pPr eaLnBrk="1" hangingPunct="1"/>
            <a:r>
              <a:rPr lang="sk-SK" altLang="sk-SK" dirty="0">
                <a:latin typeface="Arial Narrow" panose="020B0606020202030204" pitchFamily="34" charset="0"/>
              </a:rPr>
              <a:t>rôzny charakter odtokového režimu podľa regiónov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404813"/>
            <a:ext cx="8229600" cy="572135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GB" altLang="sk-SK" b="1" dirty="0"/>
              <a:t>6</a:t>
            </a:r>
            <a:r>
              <a:rPr lang="sk-SK" altLang="sk-SK" b="1" dirty="0"/>
              <a:t>. Púšte a polopúšte</a:t>
            </a:r>
            <a:endParaRPr lang="sk-SK" altLang="sk-SK" dirty="0"/>
          </a:p>
          <a:p>
            <a:pPr eaLnBrk="1" hangingPunct="1">
              <a:defRPr/>
            </a:pPr>
            <a:r>
              <a:rPr lang="sk-SK" altLang="sk-SK" sz="2800" dirty="0">
                <a:latin typeface="Arial Narrow" panose="020B0606020202030204" pitchFamily="34" charset="0"/>
              </a:rPr>
              <a:t>tiahnu sa od strednej Číny a Mongolska cez celú strednú Áziu až na Arabský polostrov</a:t>
            </a:r>
          </a:p>
          <a:p>
            <a:pPr eaLnBrk="1" hangingPunct="1">
              <a:defRPr/>
            </a:pPr>
            <a:r>
              <a:rPr lang="sk-SK" altLang="sk-SK" sz="2800" dirty="0">
                <a:latin typeface="Arial Narrow" panose="020B0606020202030204" pitchFamily="34" charset="0"/>
              </a:rPr>
              <a:t>pôdy sú neúrodné, obsahujú veľa solí</a:t>
            </a:r>
          </a:p>
          <a:p>
            <a:pPr eaLnBrk="1" hangingPunct="1">
              <a:defRPr/>
            </a:pPr>
            <a:r>
              <a:rPr lang="sk-SK" altLang="sk-SK" sz="2800" dirty="0">
                <a:latin typeface="Arial Narrow" panose="020B0606020202030204" pitchFamily="34" charset="0"/>
              </a:rPr>
              <a:t>vegetácia je </a:t>
            </a:r>
            <a:r>
              <a:rPr lang="sk-SK" altLang="sk-SK" sz="2800" b="1" dirty="0">
                <a:latin typeface="Arial Narrow" panose="020B0606020202030204" pitchFamily="34" charset="0"/>
              </a:rPr>
              <a:t>chudobná</a:t>
            </a:r>
            <a:endParaRPr lang="sk-SK" altLang="sk-SK" sz="2800" dirty="0">
              <a:latin typeface="Arial Narrow" panose="020B0606020202030204" pitchFamily="34" charset="0"/>
            </a:endParaRPr>
          </a:p>
          <a:p>
            <a:pPr eaLnBrk="1" hangingPunct="1">
              <a:defRPr/>
            </a:pPr>
            <a:r>
              <a:rPr lang="sk-SK" altLang="sk-SK" sz="2800" dirty="0">
                <a:latin typeface="Arial Narrow" panose="020B0606020202030204" pitchFamily="34" charset="0"/>
              </a:rPr>
              <a:t>chovajú sa tu </a:t>
            </a:r>
            <a:r>
              <a:rPr lang="sk-SK" altLang="sk-SK" sz="2800" b="1" dirty="0">
                <a:latin typeface="Arial Narrow" panose="020B0606020202030204" pitchFamily="34" charset="0"/>
              </a:rPr>
              <a:t>kozy</a:t>
            </a:r>
            <a:r>
              <a:rPr lang="sk-SK" altLang="sk-SK" sz="2800" dirty="0">
                <a:latin typeface="Arial Narrow" panose="020B0606020202030204" pitchFamily="34" charset="0"/>
              </a:rPr>
              <a:t> </a:t>
            </a:r>
            <a:r>
              <a:rPr lang="sk-SK" altLang="sk-SK" sz="2800" b="1" dirty="0">
                <a:latin typeface="Arial Narrow" panose="020B0606020202030204" pitchFamily="34" charset="0"/>
              </a:rPr>
              <a:t>a ťavy,</a:t>
            </a:r>
            <a:r>
              <a:rPr lang="sk-SK" altLang="sk-SK" sz="2800" dirty="0">
                <a:latin typeface="Arial Narrow" panose="020B0606020202030204" pitchFamily="34" charset="0"/>
              </a:rPr>
              <a:t> vo vyšších polohách </a:t>
            </a:r>
            <a:r>
              <a:rPr lang="sk-SK" altLang="sk-SK" sz="2800" b="1" dirty="0">
                <a:latin typeface="Arial Narrow" panose="020B0606020202030204" pitchFamily="34" charset="0"/>
              </a:rPr>
              <a:t>ovce</a:t>
            </a:r>
          </a:p>
        </p:txBody>
      </p:sp>
      <p:pic>
        <p:nvPicPr>
          <p:cNvPr id="4098" name="Picture 2" descr="http://www.blueplanetbiomes.org/images/desert_location_map001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86" b="30791"/>
          <a:stretch/>
        </p:blipFill>
        <p:spPr bwMode="auto">
          <a:xfrm>
            <a:off x="539552" y="4725144"/>
            <a:ext cx="7519359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88913"/>
            <a:ext cx="9144000" cy="5761037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GB" altLang="sk-SK" b="1" dirty="0"/>
              <a:t>7</a:t>
            </a:r>
            <a:r>
              <a:rPr lang="sk-SK" altLang="sk-SK" b="1" dirty="0"/>
              <a:t>. Savany</a:t>
            </a:r>
            <a:endParaRPr lang="sk-SK" altLang="sk-SK" dirty="0"/>
          </a:p>
          <a:p>
            <a:pPr eaLnBrk="1" hangingPunct="1">
              <a:defRPr/>
            </a:pPr>
            <a:r>
              <a:rPr lang="sk-SK" altLang="sk-SK" sz="2800" dirty="0">
                <a:latin typeface="Arial Narrow" panose="020B0606020202030204" pitchFamily="34" charset="0"/>
              </a:rPr>
              <a:t>rozprestierajú sa najmä na </a:t>
            </a:r>
            <a:br>
              <a:rPr lang="en-GB" altLang="sk-SK" sz="2800" dirty="0">
                <a:latin typeface="Arial Narrow" panose="020B0606020202030204" pitchFamily="34" charset="0"/>
              </a:rPr>
            </a:br>
            <a:r>
              <a:rPr lang="sk-SK" altLang="sk-SK" sz="2800" dirty="0">
                <a:latin typeface="Arial Narrow" panose="020B0606020202030204" pitchFamily="34" charset="0"/>
              </a:rPr>
              <a:t>polostrove Predná India</a:t>
            </a:r>
          </a:p>
          <a:p>
            <a:pPr eaLnBrk="1" hangingPunct="1">
              <a:defRPr/>
            </a:pPr>
            <a:r>
              <a:rPr lang="sk-SK" altLang="sk-SK" sz="2800" dirty="0">
                <a:latin typeface="Arial Narrow" panose="020B0606020202030204" pitchFamily="34" charset="0"/>
              </a:rPr>
              <a:t>sú menej bohaté na druhy</a:t>
            </a:r>
            <a:br>
              <a:rPr lang="en-GB" altLang="sk-SK" sz="2800" dirty="0">
                <a:latin typeface="Arial Narrow" panose="020B0606020202030204" pitchFamily="34" charset="0"/>
              </a:rPr>
            </a:br>
            <a:r>
              <a:rPr lang="sk-SK" altLang="sk-SK" sz="2800" dirty="0">
                <a:latin typeface="Arial Narrow" panose="020B0606020202030204" pitchFamily="34" charset="0"/>
              </a:rPr>
              <a:t>živočíchov ako savany v Afrike</a:t>
            </a:r>
          </a:p>
          <a:p>
            <a:pPr eaLnBrk="1" hangingPunct="1">
              <a:defRPr/>
            </a:pPr>
            <a:r>
              <a:rPr lang="sk-SK" altLang="sk-SK" sz="2800" dirty="0">
                <a:latin typeface="Arial Narrow" panose="020B0606020202030204" pitchFamily="34" charset="0"/>
              </a:rPr>
              <a:t>úrodné čierne a šedé pôdy človek </a:t>
            </a:r>
            <a:br>
              <a:rPr lang="en-GB" altLang="sk-SK" sz="2800" dirty="0">
                <a:latin typeface="Arial Narrow" panose="020B0606020202030204" pitchFamily="34" charset="0"/>
              </a:rPr>
            </a:br>
            <a:r>
              <a:rPr lang="sk-SK" altLang="sk-SK" sz="2800" dirty="0">
                <a:latin typeface="Arial Narrow" panose="020B0606020202030204" pitchFamily="34" charset="0"/>
              </a:rPr>
              <a:t>využíva na poľnohospodárstvo</a:t>
            </a:r>
          </a:p>
        </p:txBody>
      </p:sp>
      <p:pic>
        <p:nvPicPr>
          <p:cNvPr id="5122" name="Picture 2" descr="http://www.blueplanetbiomes.org/images/savanna_location_map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70" t="44470" r="4200"/>
          <a:stretch/>
        </p:blipFill>
        <p:spPr bwMode="auto">
          <a:xfrm>
            <a:off x="5615608" y="0"/>
            <a:ext cx="3528392" cy="2121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88913"/>
            <a:ext cx="9144000" cy="611981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altLang="sk-SK" b="1" dirty="0"/>
              <a:t>8</a:t>
            </a:r>
            <a:r>
              <a:rPr lang="sk-SK" altLang="sk-SK" b="1" dirty="0"/>
              <a:t>. </a:t>
            </a:r>
            <a:r>
              <a:rPr lang="en-GB" altLang="sk-SK" b="1" dirty="0" err="1"/>
              <a:t>ekvatoriálne</a:t>
            </a:r>
            <a:r>
              <a:rPr lang="en-GB" altLang="sk-SK" b="1" dirty="0"/>
              <a:t> a </a:t>
            </a:r>
            <a:r>
              <a:rPr lang="en-GB" altLang="sk-SK" b="1" dirty="0" err="1"/>
              <a:t>subekvatoriálne</a:t>
            </a:r>
            <a:r>
              <a:rPr lang="en-GB" altLang="sk-SK" b="1" dirty="0"/>
              <a:t> </a:t>
            </a:r>
            <a:r>
              <a:rPr lang="en-GB" altLang="sk-SK" b="1" dirty="0" err="1"/>
              <a:t>lesy</a:t>
            </a:r>
            <a:endParaRPr lang="sk-SK" altLang="sk-SK" dirty="0"/>
          </a:p>
          <a:p>
            <a:pPr eaLnBrk="1" hangingPunct="1"/>
            <a:r>
              <a:rPr lang="sk-SK" altLang="sk-SK" sz="2600" dirty="0">
                <a:latin typeface="Arial Narrow" panose="020B0606020202030204" pitchFamily="34" charset="0"/>
              </a:rPr>
              <a:t>pokrývajú ostrovy južnej a juhovýchodnej Ázie, Malajský polostrov, polostrov Zadná India</a:t>
            </a:r>
          </a:p>
          <a:p>
            <a:pPr eaLnBrk="1" hangingPunct="1"/>
            <a:r>
              <a:rPr lang="sk-SK" altLang="sk-SK" sz="2600" dirty="0">
                <a:latin typeface="Arial Narrow" panose="020B0606020202030204" pitchFamily="34" charset="0"/>
              </a:rPr>
              <a:t>červené a červenožlté pôdy pri pobrežiach človek využíva na poľnohospodárstvo</a:t>
            </a:r>
          </a:p>
          <a:p>
            <a:pPr eaLnBrk="1" hangingPunct="1"/>
            <a:r>
              <a:rPr lang="sk-SK" altLang="sk-SK" sz="2600" dirty="0">
                <a:latin typeface="Arial Narrow" panose="020B0606020202030204" pitchFamily="34" charset="0"/>
              </a:rPr>
              <a:t>hlbšie vo vnútrozemí si </a:t>
            </a:r>
            <a:br>
              <a:rPr lang="en-GB" altLang="sk-SK" sz="2600" dirty="0">
                <a:latin typeface="Arial Narrow" panose="020B0606020202030204" pitchFamily="34" charset="0"/>
              </a:rPr>
            </a:br>
            <a:r>
              <a:rPr lang="sk-SK" altLang="sk-SK" sz="2600" dirty="0">
                <a:latin typeface="Arial Narrow" panose="020B0606020202030204" pitchFamily="34" charset="0"/>
              </a:rPr>
              <a:t>zachovali svoju pôvodnú podobu</a:t>
            </a:r>
          </a:p>
          <a:p>
            <a:pPr eaLnBrk="1" hangingPunct="1"/>
            <a:r>
              <a:rPr lang="sk-SK" altLang="sk-SK" sz="2600" dirty="0">
                <a:latin typeface="Arial Narrow" panose="020B0606020202030204" pitchFamily="34" charset="0"/>
              </a:rPr>
              <a:t>rastú tu vzácne dreviny (</a:t>
            </a:r>
            <a:r>
              <a:rPr lang="sk-SK" altLang="sk-SK" sz="2600" dirty="0" err="1">
                <a:latin typeface="Arial Narrow" panose="020B0606020202030204" pitchFamily="34" charset="0"/>
              </a:rPr>
              <a:t>teak</a:t>
            </a:r>
            <a:r>
              <a:rPr lang="sk-SK" altLang="sk-SK" sz="2600" dirty="0">
                <a:latin typeface="Arial Narrow" panose="020B0606020202030204" pitchFamily="34" charset="0"/>
              </a:rPr>
              <a:t>)</a:t>
            </a:r>
          </a:p>
          <a:p>
            <a:pPr eaLnBrk="1" hangingPunct="1"/>
            <a:r>
              <a:rPr lang="sk-SK" altLang="sk-SK" sz="2600" spc="-20" dirty="0">
                <a:latin typeface="Arial Narrow" panose="020B0606020202030204" pitchFamily="34" charset="0"/>
              </a:rPr>
              <a:t>typickými živočíchmi sú </a:t>
            </a:r>
            <a:r>
              <a:rPr lang="sk-SK" altLang="sk-SK" sz="2600" b="1" spc="-20" dirty="0">
                <a:latin typeface="Arial Narrow" panose="020B0606020202030204" pitchFamily="34" charset="0"/>
              </a:rPr>
              <a:t>opice</a:t>
            </a:r>
            <a:r>
              <a:rPr lang="en-GB" altLang="sk-SK" sz="2600" b="1" spc="-20" dirty="0">
                <a:latin typeface="Arial Narrow" panose="020B0606020202030204" pitchFamily="34" charset="0"/>
              </a:rPr>
              <a:t> a </a:t>
            </a:r>
            <a:r>
              <a:rPr lang="sk-SK" altLang="sk-SK" sz="2600" b="1" spc="-20" dirty="0">
                <a:latin typeface="Arial Narrow" panose="020B0606020202030204" pitchFamily="34" charset="0"/>
              </a:rPr>
              <a:t>ľudoopy: </a:t>
            </a:r>
            <a:r>
              <a:rPr lang="sk-SK" altLang="sk-SK" sz="2600" b="1" spc="-20" dirty="0" err="1">
                <a:latin typeface="Arial Narrow" panose="020B0606020202030204" pitchFamily="34" charset="0"/>
              </a:rPr>
              <a:t>makak</a:t>
            </a:r>
            <a:r>
              <a:rPr lang="sk-SK" altLang="sk-SK" sz="2600" b="1" spc="-20" dirty="0">
                <a:latin typeface="Arial Narrow" panose="020B0606020202030204" pitchFamily="34" charset="0"/>
              </a:rPr>
              <a:t>, gibony, orangutany</a:t>
            </a:r>
            <a:endParaRPr lang="sk-SK" altLang="sk-SK" sz="2600" spc="-20" dirty="0">
              <a:latin typeface="Arial Narrow" panose="020B0606020202030204" pitchFamily="34" charset="0"/>
            </a:endParaRP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275" y="5067300"/>
            <a:ext cx="4276725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2948" name="Text Box 4"/>
          <p:cNvSpPr txBox="1">
            <a:spLocks noChangeArrowheads="1"/>
          </p:cNvSpPr>
          <p:nvPr/>
        </p:nvSpPr>
        <p:spPr bwMode="auto">
          <a:xfrm>
            <a:off x="1331913" y="5373688"/>
            <a:ext cx="2160587" cy="100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k-SK" altLang="sk-SK" sz="2400" b="1">
                <a:solidFill>
                  <a:srgbClr val="FF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monzúnové </a:t>
            </a:r>
          </a:p>
          <a:p>
            <a:pPr eaLnBrk="1" hangingPunct="1">
              <a:spcBef>
                <a:spcPct val="50000"/>
              </a:spcBef>
            </a:pPr>
            <a:r>
              <a:rPr lang="sk-SK" altLang="sk-SK" sz="2400" b="1">
                <a:solidFill>
                  <a:srgbClr val="FF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dažďové</a:t>
            </a:r>
          </a:p>
        </p:txBody>
      </p:sp>
      <p:sp>
        <p:nvSpPr>
          <p:cNvPr id="21509" name="Line 5"/>
          <p:cNvSpPr>
            <a:spLocks noChangeShapeType="1"/>
          </p:cNvSpPr>
          <p:nvPr/>
        </p:nvSpPr>
        <p:spPr bwMode="auto">
          <a:xfrm flipV="1">
            <a:off x="3348038" y="5373688"/>
            <a:ext cx="2447925" cy="2159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510" name="Line 6"/>
          <p:cNvSpPr>
            <a:spLocks noChangeShapeType="1"/>
          </p:cNvSpPr>
          <p:nvPr/>
        </p:nvSpPr>
        <p:spPr bwMode="auto">
          <a:xfrm>
            <a:off x="2771775" y="6165850"/>
            <a:ext cx="3816350" cy="71438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6146" name="Picture 2" descr="http://www.blueplanetbiomes.org/images/rainforest_location_map001.gif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44" t="38035" r="10447" b="14074"/>
          <a:stretch/>
        </p:blipFill>
        <p:spPr bwMode="auto">
          <a:xfrm>
            <a:off x="4679950" y="2204864"/>
            <a:ext cx="3847284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media1.britannica.com/eb-media/40/127440-004-28A6DD1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22" y="764704"/>
            <a:ext cx="8184878" cy="5985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06090"/>
          </a:xfrm>
        </p:spPr>
        <p:txBody>
          <a:bodyPr/>
          <a:lstStyle/>
          <a:p>
            <a:r>
              <a:rPr lang="sk-SK" dirty="0"/>
              <a:t>pôdy</a:t>
            </a:r>
            <a:endParaRPr lang="en-GB" dirty="0"/>
          </a:p>
        </p:txBody>
      </p:sp>
      <p:sp>
        <p:nvSpPr>
          <p:cNvPr id="4" name="BlokTextu 3"/>
          <p:cNvSpPr txBox="1"/>
          <p:nvPr/>
        </p:nvSpPr>
        <p:spPr>
          <a:xfrm>
            <a:off x="7199784" y="6488668"/>
            <a:ext cx="1944216" cy="369332"/>
          </a:xfrm>
          <a:prstGeom prst="rect">
            <a:avLst/>
          </a:prstGeom>
          <a:solidFill>
            <a:srgbClr val="FFC000">
              <a:alpha val="64000"/>
            </a:srgbClr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hlinkClick r:id="rId3"/>
              </a:rPr>
              <a:t>Britannica (2016)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82268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922338"/>
          </a:xfrm>
        </p:spPr>
        <p:txBody>
          <a:bodyPr/>
          <a:lstStyle/>
          <a:p>
            <a:pPr eaLnBrk="1" hangingPunct="1"/>
            <a:r>
              <a:rPr lang="sk-SK" altLang="sk-SK"/>
              <a:t>Rastlinstvo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5175"/>
            <a:ext cx="9144000" cy="60928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Aft>
                <a:spcPct val="20000"/>
              </a:spcAft>
            </a:pPr>
            <a:r>
              <a:rPr lang="sk-SK" altLang="sk-SK" sz="2200" dirty="0">
                <a:latin typeface="Arial Narrow" panose="020B0606020202030204" pitchFamily="34" charset="0"/>
              </a:rPr>
              <a:t>základné </a:t>
            </a:r>
            <a:r>
              <a:rPr lang="sk-SK" altLang="sk-SK" sz="2200" dirty="0" err="1">
                <a:latin typeface="Arial Narrow" panose="020B0606020202030204" pitchFamily="34" charset="0"/>
              </a:rPr>
              <a:t>fytogeografické</a:t>
            </a:r>
            <a:r>
              <a:rPr lang="sk-SK" altLang="sk-SK" sz="2200" dirty="0">
                <a:latin typeface="Arial Narrow" panose="020B0606020202030204" pitchFamily="34" charset="0"/>
              </a:rPr>
              <a:t> oblasti:</a:t>
            </a:r>
          </a:p>
          <a:p>
            <a:pPr lvl="1" eaLnBrk="1" hangingPunct="1">
              <a:lnSpc>
                <a:spcPct val="80000"/>
              </a:lnSpc>
              <a:spcAft>
                <a:spcPct val="20000"/>
              </a:spcAft>
            </a:pPr>
            <a:r>
              <a:rPr lang="sk-SK" altLang="sk-SK" sz="1800" dirty="0">
                <a:latin typeface="Arial Narrow" panose="020B0606020202030204" pitchFamily="34" charset="0"/>
              </a:rPr>
              <a:t>Sever a stred – </a:t>
            </a:r>
            <a:r>
              <a:rPr lang="sk-SK" altLang="sk-SK" sz="1800" b="1" dirty="0" err="1">
                <a:latin typeface="Arial Narrow" panose="020B0606020202030204" pitchFamily="34" charset="0"/>
              </a:rPr>
              <a:t>Holarktická</a:t>
            </a:r>
            <a:r>
              <a:rPr lang="sk-SK" altLang="sk-SK" sz="1800" b="1" dirty="0">
                <a:latin typeface="Arial Narrow" panose="020B0606020202030204" pitchFamily="34" charset="0"/>
              </a:rPr>
              <a:t> oblasť </a:t>
            </a:r>
            <a:r>
              <a:rPr lang="sk-SK" altLang="sk-SK" sz="1800" dirty="0">
                <a:latin typeface="Arial Narrow" panose="020B0606020202030204" pitchFamily="34" charset="0"/>
              </a:rPr>
              <a:t>(ako Európa)</a:t>
            </a:r>
          </a:p>
          <a:p>
            <a:pPr lvl="1" eaLnBrk="1" hangingPunct="1">
              <a:lnSpc>
                <a:spcPct val="80000"/>
              </a:lnSpc>
              <a:spcAft>
                <a:spcPct val="20000"/>
              </a:spcAft>
            </a:pPr>
            <a:r>
              <a:rPr lang="sk-SK" altLang="sk-SK" sz="1800" dirty="0">
                <a:latin typeface="Arial Narrow" panose="020B0606020202030204" pitchFamily="34" charset="0"/>
              </a:rPr>
              <a:t>Juh (Arabský polostrov, predná a zadná India) – </a:t>
            </a:r>
            <a:r>
              <a:rPr lang="sk-SK" altLang="sk-SK" sz="1800" b="1" dirty="0" err="1">
                <a:latin typeface="Arial Narrow" panose="020B0606020202030204" pitchFamily="34" charset="0"/>
              </a:rPr>
              <a:t>Neotropická</a:t>
            </a:r>
            <a:r>
              <a:rPr lang="sk-SK" altLang="sk-SK" sz="1800" b="1" dirty="0">
                <a:latin typeface="Arial Narrow" panose="020B0606020202030204" pitchFamily="34" charset="0"/>
              </a:rPr>
              <a:t> oblasť</a:t>
            </a:r>
          </a:p>
        </p:txBody>
      </p:sp>
      <p:pic>
        <p:nvPicPr>
          <p:cNvPr id="92162" name="Picture 2" descr="https://media1.britannica.com/eb-media/62/6562-004-682A007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44824"/>
            <a:ext cx="7872040" cy="4862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85482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922338"/>
          </a:xfrm>
        </p:spPr>
        <p:txBody>
          <a:bodyPr/>
          <a:lstStyle/>
          <a:p>
            <a:pPr eaLnBrk="1" hangingPunct="1"/>
            <a:r>
              <a:rPr lang="sk-SK" altLang="sk-SK" dirty="0"/>
              <a:t>Živočíšstvo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5175"/>
            <a:ext cx="9144000" cy="1223665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Aft>
                <a:spcPct val="20000"/>
              </a:spcAft>
            </a:pPr>
            <a:r>
              <a:rPr lang="sk-SK" altLang="sk-SK" sz="2200" dirty="0">
                <a:latin typeface="Arial Narrow" panose="020B0606020202030204" pitchFamily="34" charset="0"/>
              </a:rPr>
              <a:t>základné zoogeografické oblasti:</a:t>
            </a:r>
          </a:p>
          <a:p>
            <a:pPr lvl="1" eaLnBrk="1" hangingPunct="1">
              <a:lnSpc>
                <a:spcPct val="80000"/>
              </a:lnSpc>
              <a:spcAft>
                <a:spcPct val="20000"/>
              </a:spcAft>
            </a:pPr>
            <a:r>
              <a:rPr lang="sk-SK" altLang="sk-SK" sz="1800" dirty="0">
                <a:latin typeface="Arial Narrow" panose="020B0606020202030204" pitchFamily="34" charset="0"/>
              </a:rPr>
              <a:t>Sever a stred (vrátane Arab. pol.) – </a:t>
            </a:r>
            <a:r>
              <a:rPr lang="en-GB" altLang="sk-SK" sz="1800" b="1" dirty="0" err="1">
                <a:latin typeface="Arial Narrow" panose="020B0606020202030204" pitchFamily="34" charset="0"/>
              </a:rPr>
              <a:t>Holarktická</a:t>
            </a:r>
            <a:r>
              <a:rPr lang="sk-SK" altLang="sk-SK" sz="1800" b="1" dirty="0">
                <a:latin typeface="Arial Narrow" panose="020B0606020202030204" pitchFamily="34" charset="0"/>
              </a:rPr>
              <a:t> oblasť </a:t>
            </a:r>
            <a:r>
              <a:rPr lang="sk-SK" altLang="sk-SK" sz="1800" dirty="0">
                <a:latin typeface="Arial Narrow" panose="020B0606020202030204" pitchFamily="34" charset="0"/>
              </a:rPr>
              <a:t>(ako Európa)</a:t>
            </a:r>
          </a:p>
          <a:p>
            <a:pPr lvl="1" eaLnBrk="1" hangingPunct="1">
              <a:lnSpc>
                <a:spcPct val="80000"/>
              </a:lnSpc>
              <a:spcAft>
                <a:spcPct val="20000"/>
              </a:spcAft>
            </a:pPr>
            <a:r>
              <a:rPr lang="sk-SK" altLang="sk-SK" sz="1800" dirty="0">
                <a:latin typeface="Arial Narrow" panose="020B0606020202030204" pitchFamily="34" charset="0"/>
              </a:rPr>
              <a:t>Južné pobrežie (najmä predná a zadná India) – </a:t>
            </a:r>
            <a:r>
              <a:rPr lang="sk-SK" altLang="sk-SK" sz="1800" b="1" dirty="0" err="1">
                <a:latin typeface="Arial Narrow" panose="020B0606020202030204" pitchFamily="34" charset="0"/>
              </a:rPr>
              <a:t>Paleotropická</a:t>
            </a:r>
            <a:r>
              <a:rPr lang="sk-SK" altLang="sk-SK" sz="1800" b="1" dirty="0">
                <a:latin typeface="Arial Narrow" panose="020B0606020202030204" pitchFamily="34" charset="0"/>
              </a:rPr>
              <a:t> oblasť</a:t>
            </a:r>
          </a:p>
          <a:p>
            <a:pPr lvl="1" eaLnBrk="1" hangingPunct="1">
              <a:lnSpc>
                <a:spcPct val="80000"/>
              </a:lnSpc>
              <a:spcAft>
                <a:spcPct val="20000"/>
              </a:spcAft>
            </a:pPr>
            <a:r>
              <a:rPr lang="sk-SK" altLang="sk-SK" sz="1800" dirty="0">
                <a:latin typeface="Arial Narrow" panose="020B0606020202030204" pitchFamily="34" charset="0"/>
              </a:rPr>
              <a:t>Niektoré ostrovy na rozhraní s Oceániou – </a:t>
            </a:r>
            <a:r>
              <a:rPr lang="sk-SK" altLang="sk-SK" sz="1800" b="1" dirty="0">
                <a:latin typeface="Arial Narrow" panose="020B0606020202030204" pitchFamily="34" charset="0"/>
              </a:rPr>
              <a:t>Austrálska/oceánska oblasť</a:t>
            </a:r>
          </a:p>
        </p:txBody>
      </p:sp>
      <p:pic>
        <p:nvPicPr>
          <p:cNvPr id="105476" name="Picture 4" descr="Faunal realms and major regions of the world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04864"/>
            <a:ext cx="7633657" cy="465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59970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BlokTextu 3"/>
          <p:cNvSpPr txBox="1">
            <a:spLocks noChangeArrowheads="1"/>
          </p:cNvSpPr>
          <p:nvPr/>
        </p:nvSpPr>
        <p:spPr bwMode="auto">
          <a:xfrm>
            <a:off x="755650" y="2609850"/>
            <a:ext cx="79152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k-SK" altLang="sk-SK" sz="6000">
                <a:solidFill>
                  <a:srgbClr val="FFFFFF"/>
                </a:solidFill>
              </a:rPr>
              <a:t>Ďakujem za pozornosť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88641"/>
            <a:ext cx="9144000" cy="6409010"/>
          </a:xfrm>
        </p:spPr>
        <p:txBody>
          <a:bodyPr/>
          <a:lstStyle/>
          <a:p>
            <a:pPr eaLnBrk="1" hangingPunct="1"/>
            <a:r>
              <a:rPr lang="sk-SK" altLang="sk-SK" b="1" dirty="0" err="1">
                <a:latin typeface="Arial Narrow" panose="020B0606020202030204" pitchFamily="34" charset="0"/>
              </a:rPr>
              <a:t>Úmorie</a:t>
            </a:r>
            <a:r>
              <a:rPr lang="sk-SK" altLang="sk-SK" b="1" dirty="0">
                <a:latin typeface="Arial Narrow" panose="020B0606020202030204" pitchFamily="34" charset="0"/>
              </a:rPr>
              <a:t> Severného ľadového oceánu</a:t>
            </a:r>
            <a:endParaRPr lang="sk-SK" altLang="sk-SK" dirty="0">
              <a:latin typeface="Arial Narrow" panose="020B0606020202030204" pitchFamily="34" charset="0"/>
            </a:endParaRPr>
          </a:p>
          <a:p>
            <a:pPr lvl="1" eaLnBrk="1" hangingPunct="1"/>
            <a:r>
              <a:rPr lang="sk-SK" altLang="sk-SK" b="1" dirty="0">
                <a:latin typeface="Arial Narrow" panose="020B0606020202030204" pitchFamily="34" charset="0"/>
              </a:rPr>
              <a:t>Ob</a:t>
            </a:r>
          </a:p>
          <a:p>
            <a:pPr lvl="1" eaLnBrk="1" hangingPunct="1"/>
            <a:r>
              <a:rPr lang="sk-SK" altLang="sk-SK" b="1" dirty="0">
                <a:latin typeface="Arial Narrow" panose="020B0606020202030204" pitchFamily="34" charset="0"/>
              </a:rPr>
              <a:t>Jenisej</a:t>
            </a:r>
          </a:p>
          <a:p>
            <a:pPr lvl="1" eaLnBrk="1" hangingPunct="1"/>
            <a:r>
              <a:rPr lang="sk-SK" altLang="sk-SK" b="1" dirty="0">
                <a:latin typeface="Arial Narrow" panose="020B0606020202030204" pitchFamily="34" charset="0"/>
              </a:rPr>
              <a:t>Lena</a:t>
            </a:r>
          </a:p>
          <a:p>
            <a:pPr lvl="1" eaLnBrk="1" hangingPunct="1"/>
            <a:r>
              <a:rPr lang="sk-SK" altLang="sk-SK" b="1" dirty="0" err="1">
                <a:latin typeface="Arial Narrow" panose="020B0606020202030204" pitchFamily="34" charset="0"/>
              </a:rPr>
              <a:t>Indigirka</a:t>
            </a:r>
            <a:endParaRPr lang="sk-SK" altLang="sk-SK" b="1" dirty="0">
              <a:latin typeface="Arial Narrow" panose="020B0606020202030204" pitchFamily="34" charset="0"/>
            </a:endParaRPr>
          </a:p>
          <a:p>
            <a:pPr lvl="1" eaLnBrk="1" hangingPunct="1"/>
            <a:r>
              <a:rPr lang="sk-SK" altLang="sk-SK" b="1" dirty="0" err="1">
                <a:latin typeface="Arial Narrow" panose="020B0606020202030204" pitchFamily="34" charset="0"/>
              </a:rPr>
              <a:t>Kolyma</a:t>
            </a:r>
            <a:endParaRPr lang="sk-SK" altLang="sk-SK" b="1" dirty="0">
              <a:latin typeface="Arial Narrow" panose="020B0606020202030204" pitchFamily="34" charset="0"/>
            </a:endParaRPr>
          </a:p>
          <a:p>
            <a:pPr eaLnBrk="1" hangingPunct="1"/>
            <a:r>
              <a:rPr lang="sk-SK" altLang="sk-SK" sz="2400" dirty="0">
                <a:latin typeface="Arial Narrow" panose="020B0606020202030204" pitchFamily="34" charset="0"/>
              </a:rPr>
              <a:t>rieky tečúce z juhu na sever</a:t>
            </a:r>
          </a:p>
          <a:p>
            <a:pPr eaLnBrk="1" hangingPunct="1"/>
            <a:r>
              <a:rPr lang="sk-SK" altLang="sk-SK" sz="2400" dirty="0">
                <a:latin typeface="Arial Narrow" panose="020B0606020202030204" pitchFamily="34" charset="0"/>
              </a:rPr>
              <a:t>kvôli smeru toku neumožňujú spojenie po vode </a:t>
            </a:r>
            <a:br>
              <a:rPr lang="sk-SK" altLang="sk-SK" sz="2400" dirty="0">
                <a:latin typeface="Arial Narrow" panose="020B0606020202030204" pitchFamily="34" charset="0"/>
              </a:rPr>
            </a:br>
            <a:r>
              <a:rPr lang="sk-SK" altLang="sk-SK" sz="2400" dirty="0">
                <a:latin typeface="Arial Narrow" panose="020B0606020202030204" pitchFamily="34" charset="0"/>
              </a:rPr>
              <a:t>na Sibíri v Z-V smere</a:t>
            </a:r>
          </a:p>
          <a:p>
            <a:pPr eaLnBrk="1" hangingPunct="1"/>
            <a:r>
              <a:rPr lang="sk-SK" altLang="sk-SK" sz="2400" spc="-50" dirty="0">
                <a:latin typeface="Arial Narrow" panose="020B0606020202030204" pitchFamily="34" charset="0"/>
              </a:rPr>
              <a:t>zníženinami popri horných tokoch vedie </a:t>
            </a:r>
            <a:r>
              <a:rPr lang="en-GB" altLang="sk-SK" sz="2400" spc="-50" dirty="0" err="1">
                <a:latin typeface="Arial Narrow" panose="020B0606020202030204" pitchFamily="34" charset="0"/>
              </a:rPr>
              <a:t>T</a:t>
            </a:r>
            <a:r>
              <a:rPr lang="sk-SK" altLang="sk-SK" sz="2400" spc="-50" dirty="0" err="1">
                <a:latin typeface="Arial Narrow" panose="020B0606020202030204" pitchFamily="34" charset="0"/>
              </a:rPr>
              <a:t>ranssibírska</a:t>
            </a:r>
            <a:r>
              <a:rPr lang="sk-SK" altLang="sk-SK" sz="2400" spc="-50" dirty="0">
                <a:latin typeface="Arial Narrow" panose="020B0606020202030204" pitchFamily="34" charset="0"/>
              </a:rPr>
              <a:t> magistrála</a:t>
            </a:r>
          </a:p>
          <a:p>
            <a:pPr eaLnBrk="1" hangingPunct="1"/>
            <a:r>
              <a:rPr lang="sk-SK" altLang="sk-SK" sz="2400" dirty="0">
                <a:latin typeface="Arial Narrow" panose="020B0606020202030204" pitchFamily="34" charset="0"/>
              </a:rPr>
              <a:t>snehovo-dažďový režim </a:t>
            </a:r>
          </a:p>
          <a:p>
            <a:pPr lvl="1" eaLnBrk="1" hangingPunct="1"/>
            <a:r>
              <a:rPr lang="sk-SK" altLang="sk-SK" sz="2000" dirty="0">
                <a:latin typeface="Arial Narrow" panose="020B0606020202030204" pitchFamily="34" charset="0"/>
              </a:rPr>
              <a:t>hlavným zdrojom vody je topiaci sa sneh</a:t>
            </a:r>
          </a:p>
          <a:p>
            <a:pPr eaLnBrk="1" hangingPunct="1"/>
            <a:r>
              <a:rPr lang="sk-SK" altLang="sk-SK" sz="2400" dirty="0">
                <a:latin typeface="Arial Narrow" panose="020B0606020202030204" pitchFamily="34" charset="0"/>
              </a:rPr>
              <a:t>sú splavné len v lete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908050"/>
            <a:ext cx="22098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908050"/>
            <a:ext cx="2232025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908050"/>
            <a:ext cx="2232025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2825750"/>
            <a:ext cx="2843213" cy="148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Obrázok 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00" b="19426"/>
          <a:stretch/>
        </p:blipFill>
        <p:spPr>
          <a:xfrm>
            <a:off x="4644008" y="5057775"/>
            <a:ext cx="4499992" cy="1766125"/>
          </a:xfrm>
          <a:prstGeom prst="rect">
            <a:avLst/>
          </a:prstGeom>
        </p:spPr>
      </p:pic>
      <p:sp>
        <p:nvSpPr>
          <p:cNvPr id="3" name="BlokTextu 2"/>
          <p:cNvSpPr txBox="1"/>
          <p:nvPr/>
        </p:nvSpPr>
        <p:spPr>
          <a:xfrm>
            <a:off x="4619944" y="6464554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000" dirty="0">
                <a:latin typeface="Arial Narrow" panose="020B0606020202030204" pitchFamily="34" charset="0"/>
                <a:hlinkClick r:id="rId8"/>
              </a:rPr>
              <a:t>zdroj</a:t>
            </a:r>
            <a:endParaRPr lang="sk-SK" sz="1000" dirty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5003800" cy="6858000"/>
          </a:xfrm>
        </p:spPr>
        <p:txBody>
          <a:bodyPr/>
          <a:lstStyle/>
          <a:p>
            <a:pPr eaLnBrk="1" hangingPunct="1"/>
            <a:r>
              <a:rPr lang="sk-SK" altLang="sk-SK" sz="2800" b="1" dirty="0" err="1">
                <a:latin typeface="Arial Narrow" panose="020B0606020202030204" pitchFamily="34" charset="0"/>
              </a:rPr>
              <a:t>Úmorie</a:t>
            </a:r>
            <a:r>
              <a:rPr lang="sk-SK" altLang="sk-SK" sz="2800" b="1" dirty="0">
                <a:latin typeface="Arial Narrow" panose="020B0606020202030204" pitchFamily="34" charset="0"/>
              </a:rPr>
              <a:t> Tichého oceánu </a:t>
            </a:r>
            <a:endParaRPr lang="sk-SK" altLang="sk-SK" sz="2800" dirty="0">
              <a:latin typeface="Arial Narrow" panose="020B0606020202030204" pitchFamily="34" charset="0"/>
            </a:endParaRPr>
          </a:p>
          <a:p>
            <a:pPr lvl="1" eaLnBrk="1" hangingPunct="1">
              <a:spcAft>
                <a:spcPct val="10000"/>
              </a:spcAft>
            </a:pPr>
            <a:r>
              <a:rPr lang="sk-SK" altLang="sk-SK" sz="2400" dirty="0">
                <a:latin typeface="Arial Narrow" panose="020B0606020202030204" pitchFamily="34" charset="0"/>
              </a:rPr>
              <a:t>rieka </a:t>
            </a:r>
            <a:r>
              <a:rPr lang="sk-SK" altLang="sk-SK" sz="2400" b="1" dirty="0">
                <a:latin typeface="Arial Narrow" panose="020B0606020202030204" pitchFamily="34" charset="0"/>
              </a:rPr>
              <a:t>Amur</a:t>
            </a:r>
            <a:r>
              <a:rPr lang="sk-SK" altLang="sk-SK" sz="2400" dirty="0">
                <a:latin typeface="Arial Narrow" panose="020B0606020202030204" pitchFamily="34" charset="0"/>
              </a:rPr>
              <a:t>: </a:t>
            </a:r>
            <a:r>
              <a:rPr lang="sk-SK" altLang="sk-SK" sz="2000" dirty="0">
                <a:latin typeface="Arial Narrow" panose="020B0606020202030204" pitchFamily="34" charset="0"/>
              </a:rPr>
              <a:t>tvorí hranicu medzi </a:t>
            </a:r>
            <a:br>
              <a:rPr lang="sk-SK" altLang="sk-SK" sz="2000" dirty="0">
                <a:latin typeface="Arial Narrow" panose="020B0606020202030204" pitchFamily="34" charset="0"/>
              </a:rPr>
            </a:br>
            <a:r>
              <a:rPr lang="sk-SK" altLang="sk-SK" sz="2000" dirty="0">
                <a:latin typeface="Arial Narrow" panose="020B0606020202030204" pitchFamily="34" charset="0"/>
              </a:rPr>
              <a:t>Ruskom a Čínou</a:t>
            </a:r>
          </a:p>
          <a:p>
            <a:pPr lvl="2" eaLnBrk="1" hangingPunct="1">
              <a:spcAft>
                <a:spcPct val="10000"/>
              </a:spcAft>
            </a:pPr>
            <a:r>
              <a:rPr lang="sk-SK" altLang="sk-SK" sz="1600" dirty="0">
                <a:latin typeface="Arial Narrow" panose="020B0606020202030204" pitchFamily="34" charset="0"/>
              </a:rPr>
              <a:t>rovnako jeho prítok </a:t>
            </a:r>
            <a:r>
              <a:rPr lang="sk-SK" altLang="sk-SK" sz="1600" b="1" dirty="0" err="1">
                <a:latin typeface="Arial Narrow" panose="020B0606020202030204" pitchFamily="34" charset="0"/>
              </a:rPr>
              <a:t>Ussuri</a:t>
            </a:r>
            <a:endParaRPr lang="sk-SK" altLang="sk-SK" sz="1600" b="1" dirty="0">
              <a:latin typeface="Arial Narrow" panose="020B0606020202030204" pitchFamily="34" charset="0"/>
            </a:endParaRPr>
          </a:p>
          <a:p>
            <a:pPr lvl="2" eaLnBrk="1" hangingPunct="1">
              <a:spcAft>
                <a:spcPct val="10000"/>
              </a:spcAft>
            </a:pPr>
            <a:endParaRPr lang="sk-SK" altLang="sk-SK" sz="500" dirty="0">
              <a:latin typeface="Arial Narrow" panose="020B0606020202030204" pitchFamily="34" charset="0"/>
            </a:endParaRPr>
          </a:p>
          <a:p>
            <a:pPr lvl="1" eaLnBrk="1" hangingPunct="1">
              <a:spcAft>
                <a:spcPct val="10000"/>
              </a:spcAft>
            </a:pPr>
            <a:r>
              <a:rPr lang="sk-SK" altLang="sk-SK" sz="2400" b="1" dirty="0">
                <a:latin typeface="Arial Narrow" panose="020B0606020202030204" pitchFamily="34" charset="0"/>
              </a:rPr>
              <a:t>Žltá rieka</a:t>
            </a:r>
            <a:r>
              <a:rPr lang="sk-SK" altLang="sk-SK" sz="2400" dirty="0">
                <a:latin typeface="Arial Narrow" panose="020B0606020202030204" pitchFamily="34" charset="0"/>
              </a:rPr>
              <a:t> (</a:t>
            </a:r>
            <a:r>
              <a:rPr lang="sk-SK" altLang="sk-SK" sz="2400" dirty="0" err="1">
                <a:latin typeface="Arial Narrow" panose="020B0606020202030204" pitchFamily="34" charset="0"/>
              </a:rPr>
              <a:t>Chuang</a:t>
            </a:r>
            <a:r>
              <a:rPr lang="sk-SK" altLang="sk-SK" sz="2400" dirty="0">
                <a:latin typeface="Arial Narrow" panose="020B0606020202030204" pitchFamily="34" charset="0"/>
              </a:rPr>
              <a:t> </a:t>
            </a:r>
            <a:r>
              <a:rPr lang="sk-SK" altLang="sk-SK" sz="2400" dirty="0" err="1">
                <a:latin typeface="Arial Narrow" panose="020B0606020202030204" pitchFamily="34" charset="0"/>
              </a:rPr>
              <a:t>Che</a:t>
            </a:r>
            <a:r>
              <a:rPr lang="sk-SK" altLang="sk-SK" sz="2400" dirty="0">
                <a:latin typeface="Arial Narrow" panose="020B0606020202030204" pitchFamily="34" charset="0"/>
              </a:rPr>
              <a:t>): </a:t>
            </a:r>
            <a:r>
              <a:rPr lang="sk-SK" altLang="sk-SK" sz="2000" dirty="0">
                <a:latin typeface="Arial Narrow" panose="020B0606020202030204" pitchFamily="34" charset="0"/>
              </a:rPr>
              <a:t>druhá najdlhšia rieka Číny, pramení v Tibete</a:t>
            </a:r>
          </a:p>
          <a:p>
            <a:pPr lvl="1" eaLnBrk="1" hangingPunct="1">
              <a:spcAft>
                <a:spcPct val="10000"/>
              </a:spcAft>
            </a:pPr>
            <a:endParaRPr lang="sk-SK" altLang="sk-SK" sz="500" dirty="0">
              <a:latin typeface="Arial Narrow" panose="020B0606020202030204" pitchFamily="34" charset="0"/>
            </a:endParaRPr>
          </a:p>
          <a:p>
            <a:pPr lvl="1" eaLnBrk="1" hangingPunct="1">
              <a:spcAft>
                <a:spcPct val="10000"/>
              </a:spcAft>
            </a:pPr>
            <a:r>
              <a:rPr lang="sk-SK" altLang="sk-SK" sz="2400" b="1" dirty="0" err="1">
                <a:latin typeface="Arial Narrow" panose="020B0606020202030204" pitchFamily="34" charset="0"/>
              </a:rPr>
              <a:t>Jang</a:t>
            </a:r>
            <a:r>
              <a:rPr lang="sk-SK" altLang="sk-SK" sz="2400" b="1" dirty="0">
                <a:latin typeface="Arial Narrow" panose="020B0606020202030204" pitchFamily="34" charset="0"/>
              </a:rPr>
              <a:t> c´ </a:t>
            </a:r>
            <a:r>
              <a:rPr lang="sk-SK" altLang="sk-SK" sz="2400" b="1" dirty="0" err="1">
                <a:latin typeface="Arial Narrow" panose="020B0606020202030204" pitchFamily="34" charset="0"/>
              </a:rPr>
              <a:t>Tiang</a:t>
            </a:r>
            <a:r>
              <a:rPr lang="sk-SK" altLang="sk-SK" sz="2400" dirty="0">
                <a:latin typeface="Arial Narrow" panose="020B0606020202030204" pitchFamily="34" charset="0"/>
              </a:rPr>
              <a:t>: </a:t>
            </a:r>
            <a:r>
              <a:rPr lang="sk-SK" altLang="sk-SK" sz="2000" dirty="0">
                <a:latin typeface="Arial Narrow" panose="020B0606020202030204" pitchFamily="34" charset="0"/>
              </a:rPr>
              <a:t>najdlhšia rieka Ázie, </a:t>
            </a:r>
            <a:br>
              <a:rPr lang="sk-SK" altLang="sk-SK" sz="2000" dirty="0">
                <a:latin typeface="Arial Narrow" panose="020B0606020202030204" pitchFamily="34" charset="0"/>
              </a:rPr>
            </a:br>
            <a:r>
              <a:rPr lang="sk-SK" altLang="sk-SK" sz="2000" dirty="0">
                <a:latin typeface="Arial Narrow" panose="020B0606020202030204" pitchFamily="34" charset="0"/>
              </a:rPr>
              <a:t>3. najdlhšia sveta</a:t>
            </a:r>
          </a:p>
          <a:p>
            <a:pPr lvl="2" eaLnBrk="1" hangingPunct="1">
              <a:spcAft>
                <a:spcPct val="10000"/>
              </a:spcAft>
            </a:pPr>
            <a:r>
              <a:rPr lang="sk-SK" altLang="sk-SK" sz="2000" dirty="0">
                <a:latin typeface="Arial Narrow" panose="020B0606020202030204" pitchFamily="34" charset="0"/>
              </a:rPr>
              <a:t>priehrada </a:t>
            </a:r>
            <a:r>
              <a:rPr lang="sk-SK" altLang="sk-SK" sz="2000" b="1" dirty="0">
                <a:latin typeface="Arial Narrow" panose="020B0606020202030204" pitchFamily="34" charset="0"/>
                <a:hlinkClick r:id="rId3"/>
              </a:rPr>
              <a:t>Tri rokliny</a:t>
            </a:r>
            <a:endParaRPr lang="sk-SK" altLang="sk-SK" sz="2000" b="1" dirty="0">
              <a:latin typeface="Arial Narrow" panose="020B0606020202030204" pitchFamily="34" charset="0"/>
            </a:endParaRPr>
          </a:p>
          <a:p>
            <a:pPr lvl="2" eaLnBrk="1" hangingPunct="1">
              <a:spcAft>
                <a:spcPct val="10000"/>
              </a:spcAft>
            </a:pPr>
            <a:endParaRPr lang="sk-SK" altLang="sk-SK" sz="500" b="1" dirty="0">
              <a:latin typeface="Arial Narrow" panose="020B0606020202030204" pitchFamily="34" charset="0"/>
            </a:endParaRPr>
          </a:p>
          <a:p>
            <a:pPr lvl="1" eaLnBrk="1" hangingPunct="1">
              <a:spcAft>
                <a:spcPct val="10000"/>
              </a:spcAft>
            </a:pPr>
            <a:r>
              <a:rPr lang="sk-SK" altLang="sk-SK" sz="2400" b="1" dirty="0">
                <a:latin typeface="Arial Narrow" panose="020B0606020202030204" pitchFamily="34" charset="0"/>
              </a:rPr>
              <a:t>Mekong</a:t>
            </a:r>
            <a:r>
              <a:rPr lang="sk-SK" altLang="sk-SK" sz="2400" dirty="0">
                <a:latin typeface="Arial Narrow" panose="020B0606020202030204" pitchFamily="34" charset="0"/>
              </a:rPr>
              <a:t>: </a:t>
            </a:r>
            <a:r>
              <a:rPr lang="sk-SK" altLang="sk-SK" sz="2000" dirty="0">
                <a:latin typeface="Arial Narrow" panose="020B0606020202030204" pitchFamily="34" charset="0"/>
              </a:rPr>
              <a:t>v júni vďaka </a:t>
            </a:r>
            <a:r>
              <a:rPr lang="sk-SK" altLang="sk-SK" sz="2000" b="1" dirty="0">
                <a:latin typeface="Arial Narrow" panose="020B0606020202030204" pitchFamily="34" charset="0"/>
              </a:rPr>
              <a:t>monzúnu</a:t>
            </a:r>
            <a:r>
              <a:rPr lang="sk-SK" altLang="sk-SK" sz="2000" dirty="0">
                <a:latin typeface="Arial Narrow" panose="020B0606020202030204" pitchFamily="34" charset="0"/>
              </a:rPr>
              <a:t> až 4x</a:t>
            </a:r>
            <a:br>
              <a:rPr lang="sk-SK" altLang="sk-SK" sz="2000" dirty="0">
                <a:latin typeface="Arial Narrow" panose="020B0606020202030204" pitchFamily="34" charset="0"/>
              </a:rPr>
            </a:br>
            <a:r>
              <a:rPr lang="sk-SK" altLang="sk-SK" sz="2000" dirty="0">
                <a:latin typeface="Arial Narrow" panose="020B0606020202030204" pitchFamily="34" charset="0"/>
              </a:rPr>
              <a:t>viac vody, zlieva sa až s riekou</a:t>
            </a:r>
            <a:r>
              <a:rPr lang="sk-SK" altLang="sk-SK" sz="2400" dirty="0">
                <a:latin typeface="Arial Narrow" panose="020B0606020202030204" pitchFamily="34" charset="0"/>
              </a:rPr>
              <a:t> </a:t>
            </a:r>
            <a:r>
              <a:rPr lang="sk-SK" altLang="sk-SK" sz="2400" b="1" dirty="0" err="1">
                <a:latin typeface="Arial Narrow" panose="020B0606020202030204" pitchFamily="34" charset="0"/>
              </a:rPr>
              <a:t>Tonle</a:t>
            </a:r>
            <a:r>
              <a:rPr lang="sk-SK" altLang="sk-SK" sz="2400" b="1" dirty="0">
                <a:latin typeface="Arial Narrow" panose="020B0606020202030204" pitchFamily="34" charset="0"/>
              </a:rPr>
              <a:t> Sap</a:t>
            </a:r>
            <a:r>
              <a:rPr lang="sk-SK" altLang="sk-SK" sz="2400" dirty="0">
                <a:latin typeface="Arial Narrow" panose="020B0606020202030204" pitchFamily="34" charset="0"/>
              </a:rPr>
              <a:t> </a:t>
            </a:r>
            <a:r>
              <a:rPr lang="sk-SK" altLang="sk-SK" sz="2000" dirty="0">
                <a:latin typeface="Arial Narrow" panose="020B0606020202030204" pitchFamily="34" charset="0"/>
              </a:rPr>
              <a:t>a spolu plnia i odvodňujú jazero </a:t>
            </a:r>
            <a:r>
              <a:rPr lang="sk-SK" altLang="sk-SK" sz="2000" dirty="0" err="1">
                <a:latin typeface="Arial Narrow" panose="020B0606020202030204" pitchFamily="34" charset="0"/>
              </a:rPr>
              <a:t>Tonle</a:t>
            </a:r>
            <a:r>
              <a:rPr lang="sk-SK" altLang="sk-SK" sz="2000" dirty="0">
                <a:latin typeface="Arial Narrow" panose="020B0606020202030204" pitchFamily="34" charset="0"/>
              </a:rPr>
              <a:t> Sap =&gt; jazero spolu s riekami </a:t>
            </a:r>
            <a:r>
              <a:rPr lang="sk-SK" altLang="sk-SK" sz="2000" dirty="0" err="1">
                <a:latin typeface="Arial Narrow" panose="020B0606020202030204" pitchFamily="34" charset="0"/>
              </a:rPr>
              <a:t>Tonle</a:t>
            </a:r>
            <a:r>
              <a:rPr lang="sk-SK" altLang="sk-SK" sz="2000" dirty="0">
                <a:latin typeface="Arial Narrow" panose="020B0606020202030204" pitchFamily="34" charset="0"/>
              </a:rPr>
              <a:t> Sap, Mekong a </a:t>
            </a:r>
            <a:r>
              <a:rPr lang="sk-SK" altLang="sk-SK" sz="2000" dirty="0" err="1">
                <a:latin typeface="Arial Narrow" panose="020B0606020202030204" pitchFamily="34" charset="0"/>
              </a:rPr>
              <a:t>Bassa</a:t>
            </a:r>
            <a:r>
              <a:rPr lang="sk-SK" altLang="sk-SK" sz="2000" dirty="0">
                <a:latin typeface="Arial Narrow" panose="020B0606020202030204" pitchFamily="34" charset="0"/>
              </a:rPr>
              <a:t> tvor</a:t>
            </a:r>
            <a:r>
              <a:rPr lang="en-GB" altLang="sk-SK" sz="2000" dirty="0" err="1">
                <a:latin typeface="Arial Narrow" panose="020B0606020202030204" pitchFamily="34" charset="0"/>
              </a:rPr>
              <a:t>ia</a:t>
            </a:r>
            <a:r>
              <a:rPr lang="sk-SK" altLang="sk-SK" sz="2000" dirty="0">
                <a:latin typeface="Arial Narrow" panose="020B0606020202030204" pitchFamily="34" charset="0"/>
              </a:rPr>
              <a:t> jedinečný ekosystém s bohatou faunou </a:t>
            </a:r>
            <a:r>
              <a:rPr lang="sk-SK" altLang="sk-SK" sz="2000" i="1" dirty="0">
                <a:latin typeface="Arial Narrow" panose="020B0606020202030204" pitchFamily="34" charset="0"/>
              </a:rPr>
              <a:t>(</a:t>
            </a:r>
            <a:r>
              <a:rPr lang="sk-SK" altLang="sk-SK" sz="2000" i="1" dirty="0" err="1">
                <a:latin typeface="Arial Narrow" panose="020B0606020202030204" pitchFamily="34" charset="0"/>
              </a:rPr>
              <a:t>Angkor</a:t>
            </a:r>
            <a:r>
              <a:rPr lang="sk-SK" altLang="sk-SK" sz="2000" i="1" dirty="0">
                <a:latin typeface="Arial Narrow" panose="020B0606020202030204" pitchFamily="34" charset="0"/>
              </a:rPr>
              <a:t> </a:t>
            </a:r>
            <a:r>
              <a:rPr lang="sk-SK" altLang="sk-SK" sz="2000" i="1" dirty="0" err="1">
                <a:latin typeface="Arial Narrow" panose="020B0606020202030204" pitchFamily="34" charset="0"/>
              </a:rPr>
              <a:t>Wat</a:t>
            </a:r>
            <a:r>
              <a:rPr lang="sk-SK" altLang="sk-SK" sz="2000" i="1" dirty="0">
                <a:latin typeface="Arial Narrow" panose="020B0606020202030204" pitchFamily="34" charset="0"/>
              </a:rPr>
              <a:t>)</a:t>
            </a:r>
          </a:p>
          <a:p>
            <a:pPr lvl="1" eaLnBrk="1" hangingPunct="1">
              <a:spcAft>
                <a:spcPct val="10000"/>
              </a:spcAft>
            </a:pPr>
            <a:r>
              <a:rPr lang="sk-SK" altLang="sk-SK" sz="2000" dirty="0" err="1">
                <a:latin typeface="Arial Narrow" panose="020B0606020202030204" pitchFamily="34" charset="0"/>
              </a:rPr>
              <a:t>Monzúnový</a:t>
            </a:r>
            <a:r>
              <a:rPr lang="sk-SK" altLang="sk-SK" sz="2000" dirty="0">
                <a:latin typeface="Arial Narrow" panose="020B0606020202030204" pitchFamily="34" charset="0"/>
              </a:rPr>
              <a:t> režim odtoku, najmä Mekong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75" y="-1588"/>
            <a:ext cx="2711450" cy="213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0"/>
            <a:ext cx="1905000" cy="284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232025"/>
            <a:ext cx="3887787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3494088"/>
            <a:ext cx="4140200" cy="336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4932363" cy="6858000"/>
          </a:xfrm>
        </p:spPr>
        <p:txBody>
          <a:bodyPr/>
          <a:lstStyle/>
          <a:p>
            <a:pPr eaLnBrk="1" hangingPunct="1"/>
            <a:r>
              <a:rPr lang="sk-SK" altLang="sk-SK" b="1" dirty="0" err="1">
                <a:latin typeface="Arial Narrow" panose="020B0606020202030204" pitchFamily="34" charset="0"/>
              </a:rPr>
              <a:t>Úmorie</a:t>
            </a:r>
            <a:r>
              <a:rPr lang="sk-SK" altLang="sk-SK" b="1" dirty="0">
                <a:latin typeface="Arial Narrow" panose="020B0606020202030204" pitchFamily="34" charset="0"/>
              </a:rPr>
              <a:t> Indického oceánu</a:t>
            </a:r>
            <a:endParaRPr lang="sk-SK" altLang="sk-SK" dirty="0">
              <a:latin typeface="Arial Narrow" panose="020B0606020202030204" pitchFamily="34" charset="0"/>
            </a:endParaRPr>
          </a:p>
          <a:p>
            <a:pPr lvl="1" eaLnBrk="1" hangingPunct="1">
              <a:spcBef>
                <a:spcPts val="500"/>
              </a:spcBef>
            </a:pPr>
            <a:r>
              <a:rPr lang="sk-SK" altLang="sk-SK" dirty="0">
                <a:latin typeface="Arial Narrow" panose="020B0606020202030204" pitchFamily="34" charset="0"/>
              </a:rPr>
              <a:t>rieka </a:t>
            </a:r>
            <a:r>
              <a:rPr lang="sk-SK" altLang="sk-SK" b="1" dirty="0" err="1">
                <a:latin typeface="Arial Narrow" panose="020B0606020202030204" pitchFamily="34" charset="0"/>
              </a:rPr>
              <a:t>Iravádí</a:t>
            </a:r>
            <a:r>
              <a:rPr lang="sk-SK" altLang="sk-SK" dirty="0">
                <a:latin typeface="Arial Narrow" panose="020B0606020202030204" pitchFamily="34" charset="0"/>
              </a:rPr>
              <a:t>: </a:t>
            </a:r>
            <a:r>
              <a:rPr lang="sk-SK" altLang="sk-SK" sz="2000" b="1" dirty="0">
                <a:latin typeface="Arial Narrow" panose="020B0606020202030204" pitchFamily="34" charset="0"/>
              </a:rPr>
              <a:t>ústí 150 až 18 km </a:t>
            </a:r>
            <a:r>
              <a:rPr lang="sk-SK" altLang="sk-SK" sz="2000" dirty="0">
                <a:latin typeface="Arial Narrow" panose="020B0606020202030204" pitchFamily="34" charset="0"/>
              </a:rPr>
              <a:t>od Rangúnu v deltovej oblasti veľkej cca </a:t>
            </a:r>
            <a:br>
              <a:rPr lang="sk-SK" altLang="sk-SK" sz="2000" dirty="0">
                <a:latin typeface="Arial Narrow" panose="020B0606020202030204" pitchFamily="34" charset="0"/>
              </a:rPr>
            </a:br>
            <a:r>
              <a:rPr lang="sk-SK" altLang="sk-SK" sz="2000" b="1" dirty="0">
                <a:latin typeface="Arial Narrow" panose="020B0606020202030204" pitchFamily="34" charset="0"/>
              </a:rPr>
              <a:t>40.000 km</a:t>
            </a:r>
            <a:r>
              <a:rPr lang="sk-SK" altLang="sk-SK" sz="2000" b="1" baseline="30000" dirty="0">
                <a:latin typeface="Arial Narrow" panose="020B0606020202030204" pitchFamily="34" charset="0"/>
              </a:rPr>
              <a:t>2</a:t>
            </a:r>
            <a:r>
              <a:rPr lang="sk-SK" altLang="sk-SK" sz="2000" dirty="0">
                <a:latin typeface="Arial Narrow" panose="020B0606020202030204" pitchFamily="34" charset="0"/>
              </a:rPr>
              <a:t>, pestovanie ryže</a:t>
            </a:r>
          </a:p>
          <a:p>
            <a:pPr lvl="1" eaLnBrk="1" hangingPunct="1">
              <a:spcBef>
                <a:spcPts val="500"/>
              </a:spcBef>
            </a:pPr>
            <a:r>
              <a:rPr lang="sk-SK" altLang="sk-SK" b="1" dirty="0">
                <a:latin typeface="Arial Narrow" panose="020B0606020202030204" pitchFamily="34" charset="0"/>
              </a:rPr>
              <a:t>Brahmaputra</a:t>
            </a:r>
          </a:p>
          <a:p>
            <a:pPr lvl="1" eaLnBrk="1" hangingPunct="1">
              <a:spcBef>
                <a:spcPts val="500"/>
              </a:spcBef>
            </a:pPr>
            <a:r>
              <a:rPr lang="sk-SK" altLang="sk-SK" b="1" dirty="0">
                <a:latin typeface="Arial Narrow" panose="020B0606020202030204" pitchFamily="34" charset="0"/>
              </a:rPr>
              <a:t>Ganga</a:t>
            </a:r>
            <a:r>
              <a:rPr lang="sk-SK" altLang="sk-SK" dirty="0">
                <a:latin typeface="Arial Narrow" panose="020B0606020202030204" pitchFamily="34" charset="0"/>
              </a:rPr>
              <a:t>: </a:t>
            </a:r>
            <a:r>
              <a:rPr lang="sk-SK" altLang="sk-SK" sz="2000" dirty="0">
                <a:latin typeface="Arial Narrow" panose="020B0606020202030204" pitchFamily="34" charset="0"/>
              </a:rPr>
              <a:t>posvätná rieka Hindov</a:t>
            </a:r>
          </a:p>
          <a:p>
            <a:pPr lvl="1" eaLnBrk="1" hangingPunct="1">
              <a:spcBef>
                <a:spcPts val="500"/>
              </a:spcBef>
            </a:pPr>
            <a:r>
              <a:rPr lang="sk-SK" altLang="sk-SK" b="1" dirty="0">
                <a:latin typeface="Arial Narrow" panose="020B0606020202030204" pitchFamily="34" charset="0"/>
              </a:rPr>
              <a:t>Indus</a:t>
            </a:r>
            <a:r>
              <a:rPr lang="sk-SK" altLang="sk-SK" dirty="0">
                <a:latin typeface="Arial Narrow" panose="020B0606020202030204" pitchFamily="34" charset="0"/>
              </a:rPr>
              <a:t>: </a:t>
            </a:r>
            <a:r>
              <a:rPr lang="sk-SK" altLang="sk-SK" sz="2000" dirty="0">
                <a:latin typeface="Arial Narrow" panose="020B0606020202030204" pitchFamily="34" charset="0"/>
              </a:rPr>
              <a:t>najdlhšia rieka na indickom subkontinente, pramení v Tibete, </a:t>
            </a:r>
          </a:p>
          <a:p>
            <a:pPr lvl="2" eaLnBrk="1" hangingPunct="1">
              <a:spcBef>
                <a:spcPts val="500"/>
              </a:spcBef>
            </a:pPr>
            <a:r>
              <a:rPr lang="sk-SK" altLang="sk-SK" sz="1900" spc="-30" dirty="0">
                <a:latin typeface="Arial Narrow" panose="020B0606020202030204" pitchFamily="34" charset="0"/>
              </a:rPr>
              <a:t>názov Indie je odvodený od tejto rieky</a:t>
            </a:r>
          </a:p>
          <a:p>
            <a:pPr eaLnBrk="1" hangingPunct="1">
              <a:spcBef>
                <a:spcPts val="500"/>
              </a:spcBef>
            </a:pPr>
            <a:r>
              <a:rPr lang="sk-SK" altLang="sk-SK" sz="2000" i="1" spc="-40" dirty="0">
                <a:latin typeface="Arial Narrow" panose="020B0606020202030204" pitchFamily="34" charset="0"/>
              </a:rPr>
              <a:t>rieky pramenia v Himalájach, horné toky majú snehovo-dažďový režim, dolné </a:t>
            </a:r>
            <a:r>
              <a:rPr lang="sk-SK" altLang="sk-SK" sz="2000" i="1" spc="-40" dirty="0" err="1">
                <a:latin typeface="Arial Narrow" panose="020B0606020202030204" pitchFamily="34" charset="0"/>
              </a:rPr>
              <a:t>monzúnový</a:t>
            </a:r>
            <a:endParaRPr lang="sk-SK" altLang="sk-SK" sz="2000" i="1" spc="-40" dirty="0">
              <a:latin typeface="Arial Narrow" panose="020B0606020202030204" pitchFamily="34" charset="0"/>
            </a:endParaRPr>
          </a:p>
          <a:p>
            <a:pPr lvl="1" eaLnBrk="1" hangingPunct="1">
              <a:spcBef>
                <a:spcPts val="500"/>
              </a:spcBef>
            </a:pPr>
            <a:r>
              <a:rPr lang="sk-SK" altLang="sk-SK" b="1" dirty="0">
                <a:latin typeface="Arial Narrow" panose="020B0606020202030204" pitchFamily="34" charset="0"/>
              </a:rPr>
              <a:t>Eufrat a Tigris</a:t>
            </a:r>
            <a:r>
              <a:rPr lang="en-GB" altLang="sk-SK" b="1" dirty="0">
                <a:latin typeface="Arial Narrow" panose="020B0606020202030204" pitchFamily="34" charset="0"/>
              </a:rPr>
              <a:t> </a:t>
            </a:r>
          </a:p>
          <a:p>
            <a:pPr lvl="2" eaLnBrk="1" hangingPunct="1">
              <a:spcBef>
                <a:spcPts val="500"/>
              </a:spcBef>
            </a:pPr>
            <a:r>
              <a:rPr lang="en-GB" altLang="sk-SK" b="1" dirty="0">
                <a:latin typeface="Arial Narrow" panose="020B0606020202030204" pitchFamily="34" charset="0"/>
              </a:rPr>
              <a:t>Shatt al Arab</a:t>
            </a:r>
            <a:endParaRPr lang="sk-SK" altLang="sk-SK" b="1" dirty="0">
              <a:latin typeface="Arial Narrow" panose="020B0606020202030204" pitchFamily="34" charset="0"/>
            </a:endParaRPr>
          </a:p>
          <a:p>
            <a:pPr lvl="2" eaLnBrk="1" hangingPunct="1">
              <a:spcBef>
                <a:spcPts val="500"/>
              </a:spcBef>
            </a:pPr>
            <a:r>
              <a:rPr lang="sk-SK" altLang="sk-SK" sz="2000" dirty="0">
                <a:latin typeface="Arial Narrow" panose="020B0606020202030204" pitchFamily="34" charset="0"/>
              </a:rPr>
              <a:t>tvoria os Mezopotámskej nížiny</a:t>
            </a:r>
          </a:p>
          <a:p>
            <a:pPr eaLnBrk="1" hangingPunct="1">
              <a:spcBef>
                <a:spcPts val="500"/>
              </a:spcBef>
            </a:pPr>
            <a:r>
              <a:rPr lang="sk-SK" altLang="sk-SK" sz="1900" i="1" spc="-20" dirty="0">
                <a:latin typeface="Arial Narrow" panose="020B0606020202030204" pitchFamily="34" charset="0"/>
              </a:rPr>
              <a:t>pramenia v Arménskej vysočine, resp. Tauruse,</a:t>
            </a:r>
            <a:br>
              <a:rPr lang="sk-SK" altLang="sk-SK" sz="1900" i="1" spc="-20" dirty="0">
                <a:latin typeface="Arial Narrow" panose="020B0606020202030204" pitchFamily="34" charset="0"/>
              </a:rPr>
            </a:br>
            <a:r>
              <a:rPr lang="sk-SK" altLang="sk-SK" sz="1900" i="1" spc="-20" dirty="0">
                <a:latin typeface="Arial Narrow" panose="020B0606020202030204" pitchFamily="34" charset="0"/>
              </a:rPr>
              <a:t>majú snehovo-dažďový režim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0"/>
            <a:ext cx="3492500" cy="2328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513" y="1052513"/>
            <a:ext cx="4662487" cy="3957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4913313"/>
            <a:ext cx="1944687" cy="19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4968875"/>
            <a:ext cx="2519363" cy="188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5496" y="0"/>
            <a:ext cx="4751834" cy="3429000"/>
          </a:xfrm>
        </p:spPr>
        <p:txBody>
          <a:bodyPr lIns="18000" rIns="36000"/>
          <a:lstStyle/>
          <a:p>
            <a:pPr eaLnBrk="1" hangingPunct="1">
              <a:spcBef>
                <a:spcPts val="0"/>
              </a:spcBef>
            </a:pPr>
            <a:r>
              <a:rPr lang="sk-SK" altLang="sk-SK" sz="3600" b="1" dirty="0"/>
              <a:t>Bezodtokové jazerá</a:t>
            </a:r>
            <a:endParaRPr lang="sk-SK" altLang="sk-SK" sz="3600" dirty="0"/>
          </a:p>
          <a:p>
            <a:pPr eaLnBrk="1" hangingPunct="1">
              <a:lnSpc>
                <a:spcPct val="80000"/>
              </a:lnSpc>
              <a:spcBef>
                <a:spcPts val="0"/>
              </a:spcBef>
            </a:pPr>
            <a:r>
              <a:rPr lang="sk-SK" altLang="sk-SK" sz="2800" dirty="0">
                <a:latin typeface="Arial Narrow" panose="020B0606020202030204" pitchFamily="34" charset="0"/>
              </a:rPr>
              <a:t>Aralské jazero </a:t>
            </a:r>
          </a:p>
          <a:p>
            <a:pPr lvl="1" eaLnBrk="1" hangingPunct="1">
              <a:spcBef>
                <a:spcPts val="0"/>
              </a:spcBef>
            </a:pPr>
            <a:r>
              <a:rPr lang="sk-SK" altLang="sk-SK" sz="1700" dirty="0">
                <a:latin typeface="Arial Narrow" panose="020B0606020202030204" pitchFamily="34" charset="0"/>
              </a:rPr>
              <a:t>bezodtokové slané jazero</a:t>
            </a:r>
          </a:p>
          <a:p>
            <a:pPr lvl="1" eaLnBrk="1" hangingPunct="1">
              <a:spcBef>
                <a:spcPts val="0"/>
              </a:spcBef>
            </a:pPr>
            <a:r>
              <a:rPr lang="sk-SK" altLang="sk-SK" sz="1700" dirty="0">
                <a:latin typeface="Arial Narrow" panose="020B0606020202030204" pitchFamily="34" charset="0"/>
              </a:rPr>
              <a:t>na hraniciach Kazachstanu a Uzbekistanu</a:t>
            </a:r>
          </a:p>
          <a:p>
            <a:pPr lvl="1" eaLnBrk="1" hangingPunct="1">
              <a:spcBef>
                <a:spcPts val="0"/>
              </a:spcBef>
            </a:pPr>
            <a:r>
              <a:rPr lang="sk-SK" altLang="sk-SK" sz="1700" dirty="0">
                <a:latin typeface="Arial Narrow" panose="020B0606020202030204" pitchFamily="34" charset="0"/>
              </a:rPr>
              <a:t>plochou 6</a:t>
            </a:r>
            <a:r>
              <a:rPr lang="en-GB" altLang="sk-SK" sz="1700" dirty="0">
                <a:latin typeface="Arial Narrow" panose="020B0606020202030204" pitchFamily="34" charset="0"/>
              </a:rPr>
              <a:t>7 0</a:t>
            </a:r>
            <a:r>
              <a:rPr lang="sk-SK" altLang="sk-SK" sz="1700" dirty="0">
                <a:latin typeface="Arial Narrow" panose="020B0606020202030204" pitchFamily="34" charset="0"/>
              </a:rPr>
              <a:t>00 km</a:t>
            </a:r>
            <a:r>
              <a:rPr lang="sk-SK" altLang="sk-SK" sz="1700" baseline="30000" dirty="0">
                <a:latin typeface="Arial Narrow" panose="020B0606020202030204" pitchFamily="34" charset="0"/>
              </a:rPr>
              <a:t>2</a:t>
            </a:r>
            <a:r>
              <a:rPr lang="sk-SK" altLang="sk-SK" sz="1700" dirty="0">
                <a:latin typeface="Arial Narrow" panose="020B0606020202030204" pitchFamily="34" charset="0"/>
              </a:rPr>
              <a:t> bolo štvrtým najväčším jazerom sveta</a:t>
            </a:r>
          </a:p>
          <a:p>
            <a:pPr lvl="1" eaLnBrk="1" hangingPunct="1">
              <a:spcBef>
                <a:spcPts val="0"/>
              </a:spcBef>
            </a:pPr>
            <a:r>
              <a:rPr lang="sk-SK" altLang="sk-SK" sz="1700" dirty="0">
                <a:latin typeface="Arial Narrow" panose="020B0606020202030204" pitchFamily="34" charset="0"/>
              </a:rPr>
              <a:t>jeho plocha sa zmenšuje, kvôli zavlažovaniu prevažne bavlníkových plantáží</a:t>
            </a:r>
          </a:p>
          <a:p>
            <a:pPr lvl="2" eaLnBrk="1" hangingPunct="1">
              <a:spcBef>
                <a:spcPts val="0"/>
              </a:spcBef>
            </a:pPr>
            <a:r>
              <a:rPr lang="sk-SK" altLang="sk-SK" sz="1300" dirty="0">
                <a:latin typeface="Arial Narrow" panose="020B0606020202030204" pitchFamily="34" charset="0"/>
              </a:rPr>
              <a:t>napr. </a:t>
            </a:r>
            <a:r>
              <a:rPr lang="sk-SK" altLang="sk-SK" sz="1300" b="1" dirty="0" err="1">
                <a:latin typeface="Arial Narrow" panose="020B0606020202030204" pitchFamily="34" charset="0"/>
              </a:rPr>
              <a:t>Karakumský</a:t>
            </a:r>
            <a:r>
              <a:rPr lang="sk-SK" altLang="sk-SK" sz="1300" b="1" dirty="0">
                <a:latin typeface="Arial Narrow" panose="020B0606020202030204" pitchFamily="34" charset="0"/>
              </a:rPr>
              <a:t> kanál na </a:t>
            </a:r>
            <a:r>
              <a:rPr lang="sk-SK" altLang="sk-SK" sz="1300" b="1" dirty="0" err="1">
                <a:latin typeface="Arial Narrow" panose="020B0606020202030204" pitchFamily="34" charset="0"/>
              </a:rPr>
              <a:t>Amurdarji</a:t>
            </a:r>
            <a:r>
              <a:rPr lang="sk-SK" altLang="sk-SK" sz="1300" dirty="0">
                <a:latin typeface="Arial Narrow" panose="020B0606020202030204" pitchFamily="34" charset="0"/>
              </a:rPr>
              <a:t> </a:t>
            </a:r>
          </a:p>
          <a:p>
            <a:pPr lvl="1" eaLnBrk="1" hangingPunct="1">
              <a:spcBef>
                <a:spcPts val="0"/>
              </a:spcBef>
            </a:pPr>
            <a:r>
              <a:rPr lang="sk-SK" altLang="sk-SK" sz="1700" dirty="0">
                <a:latin typeface="Arial Narrow" panose="020B0606020202030204" pitchFamily="34" charset="0"/>
              </a:rPr>
              <a:t>rieky </a:t>
            </a:r>
            <a:r>
              <a:rPr lang="sk-SK" altLang="sk-SK" sz="1700" b="1" dirty="0" err="1">
                <a:latin typeface="Arial Narrow" panose="020B0606020202030204" pitchFamily="34" charset="0"/>
              </a:rPr>
              <a:t>Amurdarja</a:t>
            </a:r>
            <a:r>
              <a:rPr lang="sk-SK" altLang="sk-SK" sz="1700" b="1" dirty="0">
                <a:latin typeface="Arial Narrow" panose="020B0606020202030204" pitchFamily="34" charset="0"/>
              </a:rPr>
              <a:t> a </a:t>
            </a:r>
            <a:r>
              <a:rPr lang="sk-SK" altLang="sk-SK" sz="1700" b="1" dirty="0" err="1">
                <a:latin typeface="Arial Narrow" panose="020B0606020202030204" pitchFamily="34" charset="0"/>
              </a:rPr>
              <a:t>Syrdarja</a:t>
            </a:r>
            <a:endParaRPr lang="sk-SK" altLang="sk-SK" sz="1700" b="1" dirty="0">
              <a:latin typeface="Arial Narrow" panose="020B0606020202030204" pitchFamily="34" charset="0"/>
            </a:endParaRPr>
          </a:p>
          <a:p>
            <a:pPr lvl="2" eaLnBrk="1" hangingPunct="1">
              <a:spcBef>
                <a:spcPts val="0"/>
              </a:spcBef>
            </a:pPr>
            <a:r>
              <a:rPr lang="sk-SK" altLang="sk-SK" sz="1300" dirty="0">
                <a:latin typeface="Arial Narrow" panose="020B0606020202030204" pitchFamily="34" charset="0"/>
              </a:rPr>
              <a:t>privádzajú vodu z pohorí Pamír a Ťanšan (ľadovcový </a:t>
            </a:r>
            <a:br>
              <a:rPr lang="sk-SK" altLang="sk-SK" sz="1300" dirty="0">
                <a:latin typeface="Arial Narrow" panose="020B0606020202030204" pitchFamily="34" charset="0"/>
              </a:rPr>
            </a:br>
            <a:r>
              <a:rPr lang="sk-SK" altLang="sk-SK" sz="1300" dirty="0">
                <a:latin typeface="Arial Narrow" panose="020B0606020202030204" pitchFamily="34" charset="0"/>
              </a:rPr>
              <a:t>režim), pretekajú púšťami Karakum a Kyzylkum</a:t>
            </a:r>
            <a:endParaRPr lang="en-GB" altLang="sk-SK" sz="1300" dirty="0">
              <a:latin typeface="Arial Narrow" panose="020B0606020202030204" pitchFamily="34" charset="0"/>
            </a:endParaRPr>
          </a:p>
          <a:p>
            <a:pPr lvl="2" eaLnBrk="1" hangingPunct="1">
              <a:spcBef>
                <a:spcPts val="0"/>
              </a:spcBef>
            </a:pPr>
            <a:r>
              <a:rPr lang="en-GB" altLang="sk-SK" sz="1400" b="1" dirty="0" err="1">
                <a:latin typeface="Arial Narrow" panose="020B0606020202030204" pitchFamily="34" charset="0"/>
              </a:rPr>
              <a:t>priehrada</a:t>
            </a:r>
            <a:r>
              <a:rPr lang="en-GB" altLang="sk-SK" sz="1400" b="1" dirty="0">
                <a:latin typeface="Arial Narrow" panose="020B0606020202030204" pitchFamily="34" charset="0"/>
              </a:rPr>
              <a:t> </a:t>
            </a:r>
            <a:r>
              <a:rPr lang="en-GB" altLang="sk-SK" sz="1400" b="1" dirty="0" err="1">
                <a:latin typeface="Arial Narrow" panose="020B0606020202030204" pitchFamily="34" charset="0"/>
              </a:rPr>
              <a:t>Kok</a:t>
            </a:r>
            <a:r>
              <a:rPr lang="en-GB" altLang="sk-SK" sz="1400" b="1" dirty="0">
                <a:latin typeface="Arial Narrow" panose="020B0606020202030204" pitchFamily="34" charset="0"/>
              </a:rPr>
              <a:t>-Aral </a:t>
            </a:r>
            <a:endParaRPr lang="sk-SK" altLang="sk-SK" sz="1400" b="1" dirty="0">
              <a:latin typeface="Arial Narrow" panose="020B0606020202030204" pitchFamily="34" charset="0"/>
            </a:endParaRPr>
          </a:p>
        </p:txBody>
      </p:sp>
      <p:pic>
        <p:nvPicPr>
          <p:cNvPr id="1028" name="Picture 4" descr="https://www.stratfor.com/sites/default/files/styles/stratfor_full/public/main/images/irrigation5.jpg?itok=XSPTEIw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8" y="3599187"/>
            <a:ext cx="5041131" cy="3271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2.bp.blogspot.com/-s7p5vRIaYqo/T5xQZixV9kI/AAAAAAAAAH4/pGDTPDQMqR0/s1600/Northaral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158615"/>
            <a:ext cx="2766037" cy="2429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media1.britannica.com/eb-media/00/5800-004-2EE08E5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026" y="617969"/>
            <a:ext cx="4710254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lokTextu 1"/>
          <p:cNvSpPr txBox="1"/>
          <p:nvPr/>
        </p:nvSpPr>
        <p:spPr>
          <a:xfrm>
            <a:off x="0" y="6381328"/>
            <a:ext cx="14756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>
                <a:hlinkClick r:id="rId6"/>
              </a:rPr>
              <a:t>Stratfor</a:t>
            </a:r>
            <a:r>
              <a:rPr lang="en-GB" sz="1400" dirty="0">
                <a:hlinkClick r:id="rId6"/>
              </a:rPr>
              <a:t> (2014)</a:t>
            </a:r>
            <a:endParaRPr lang="en-GB" sz="1400" dirty="0"/>
          </a:p>
        </p:txBody>
      </p:sp>
      <p:sp>
        <p:nvSpPr>
          <p:cNvPr id="3" name="BlokTextu 2"/>
          <p:cNvSpPr txBox="1"/>
          <p:nvPr/>
        </p:nvSpPr>
        <p:spPr>
          <a:xfrm>
            <a:off x="7529396" y="319320"/>
            <a:ext cx="16859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hlinkClick r:id="rId7"/>
              </a:rPr>
              <a:t>Britannica (2010)</a:t>
            </a:r>
            <a:endParaRPr lang="en-GB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Výsledok vyh&amp;lcaron;adávania obrázko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89" y="4727882"/>
            <a:ext cx="4788305" cy="2034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geology.com/below-sea-level/dead-sea-depression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781" y="3240343"/>
            <a:ext cx="3367162" cy="350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5076056" cy="6858000"/>
          </a:xfrm>
        </p:spPr>
        <p:txBody>
          <a:bodyPr/>
          <a:lstStyle/>
          <a:p>
            <a:pPr eaLnBrk="1" hangingPunct="1"/>
            <a:r>
              <a:rPr lang="sk-SK" altLang="sk-SK" sz="3600" b="1" dirty="0"/>
              <a:t>Bezodtokové jazerá</a:t>
            </a:r>
            <a:endParaRPr lang="sk-SK" altLang="sk-SK" sz="3600" dirty="0"/>
          </a:p>
          <a:p>
            <a:pPr eaLnBrk="1" hangingPunct="1">
              <a:spcBef>
                <a:spcPct val="10000"/>
              </a:spcBef>
            </a:pPr>
            <a:r>
              <a:rPr lang="sk-SK" altLang="sk-SK" sz="2800" dirty="0">
                <a:latin typeface="Arial Narrow" panose="020B0606020202030204" pitchFamily="34" charset="0"/>
              </a:rPr>
              <a:t>Balchašské jazero </a:t>
            </a:r>
          </a:p>
          <a:p>
            <a:pPr lvl="1" eaLnBrk="1" hangingPunct="1">
              <a:spcBef>
                <a:spcPct val="10000"/>
              </a:spcBef>
            </a:pPr>
            <a:r>
              <a:rPr lang="sk-SK" altLang="sk-SK" sz="2000" dirty="0">
                <a:latin typeface="Arial Narrow" panose="020B0606020202030204" pitchFamily="34" charset="0"/>
              </a:rPr>
              <a:t>leží vo vyprahnutej stepi východného </a:t>
            </a:r>
            <a:br>
              <a:rPr lang="sk-SK" altLang="sk-SK" sz="2000" dirty="0">
                <a:latin typeface="Arial Narrow" panose="020B0606020202030204" pitchFamily="34" charset="0"/>
              </a:rPr>
            </a:br>
            <a:r>
              <a:rPr lang="sk-SK" altLang="sk-SK" sz="2000" dirty="0">
                <a:latin typeface="Arial Narrow" panose="020B0606020202030204" pitchFamily="34" charset="0"/>
              </a:rPr>
              <a:t>Kazachstanu</a:t>
            </a:r>
            <a:endParaRPr lang="en-GB" altLang="sk-SK" sz="2000" dirty="0">
              <a:latin typeface="Arial Narrow" panose="020B0606020202030204" pitchFamily="34" charset="0"/>
            </a:endParaRPr>
          </a:p>
          <a:p>
            <a:pPr lvl="2" eaLnBrk="1" hangingPunct="1">
              <a:spcBef>
                <a:spcPct val="10000"/>
              </a:spcBef>
            </a:pPr>
            <a:r>
              <a:rPr lang="en-GB" altLang="sk-SK" sz="1400" dirty="0" err="1">
                <a:latin typeface="Arial Narrow" panose="020B0606020202030204" pitchFamily="34" charset="0"/>
              </a:rPr>
              <a:t>východ</a:t>
            </a:r>
            <a:r>
              <a:rPr lang="en-GB" altLang="sk-SK" sz="1400" dirty="0">
                <a:latin typeface="Arial Narrow" panose="020B0606020202030204" pitchFamily="34" charset="0"/>
              </a:rPr>
              <a:t> </a:t>
            </a:r>
            <a:r>
              <a:rPr lang="en-GB" altLang="sk-SK" sz="1400" dirty="0" err="1">
                <a:latin typeface="Arial Narrow" panose="020B0606020202030204" pitchFamily="34" charset="0"/>
              </a:rPr>
              <a:t>slaný</a:t>
            </a:r>
            <a:endParaRPr lang="en-GB" altLang="sk-SK" sz="1400" dirty="0">
              <a:latin typeface="Arial Narrow" panose="020B0606020202030204" pitchFamily="34" charset="0"/>
            </a:endParaRPr>
          </a:p>
          <a:p>
            <a:pPr lvl="2" eaLnBrk="1" hangingPunct="1">
              <a:spcBef>
                <a:spcPct val="10000"/>
              </a:spcBef>
            </a:pPr>
            <a:r>
              <a:rPr lang="en-GB" altLang="sk-SK" sz="1400" dirty="0" err="1">
                <a:latin typeface="Arial Narrow" panose="020B0606020202030204" pitchFamily="34" charset="0"/>
              </a:rPr>
              <a:t>západ</a:t>
            </a:r>
            <a:r>
              <a:rPr lang="en-GB" altLang="sk-SK" sz="1400" dirty="0">
                <a:latin typeface="Arial Narrow" panose="020B0606020202030204" pitchFamily="34" charset="0"/>
              </a:rPr>
              <a:t> </a:t>
            </a:r>
            <a:r>
              <a:rPr lang="en-GB" altLang="sk-SK" sz="1400" dirty="0" err="1">
                <a:latin typeface="Arial Narrow" panose="020B0606020202030204" pitchFamily="34" charset="0"/>
              </a:rPr>
              <a:t>sladký</a:t>
            </a:r>
            <a:endParaRPr lang="sk-SK" altLang="sk-SK" sz="1400" dirty="0">
              <a:latin typeface="Arial Narrow" panose="020B0606020202030204" pitchFamily="34" charset="0"/>
            </a:endParaRPr>
          </a:p>
          <a:p>
            <a:pPr lvl="1" eaLnBrk="1" hangingPunct="1">
              <a:spcBef>
                <a:spcPct val="10000"/>
              </a:spcBef>
            </a:pPr>
            <a:r>
              <a:rPr lang="sk-SK" altLang="sk-SK" sz="2000" dirty="0">
                <a:latin typeface="Arial Narrow" panose="020B0606020202030204" pitchFamily="34" charset="0"/>
              </a:rPr>
              <a:t>kvôli zavlažovaniu tiež vysychá</a:t>
            </a:r>
            <a:endParaRPr lang="en-GB" altLang="sk-SK" sz="2000" dirty="0">
              <a:latin typeface="Arial Narrow" panose="020B0606020202030204" pitchFamily="34" charset="0"/>
            </a:endParaRPr>
          </a:p>
          <a:p>
            <a:pPr marL="457200" lvl="1" indent="0" eaLnBrk="1" hangingPunct="1">
              <a:spcBef>
                <a:spcPct val="10000"/>
              </a:spcBef>
              <a:buNone/>
            </a:pPr>
            <a:endParaRPr lang="en-GB" altLang="sk-SK" sz="400" dirty="0">
              <a:latin typeface="Arial Narrow" panose="020B0606020202030204" pitchFamily="34" charset="0"/>
            </a:endParaRPr>
          </a:p>
          <a:p>
            <a:pPr eaLnBrk="1" hangingPunct="1">
              <a:spcBef>
                <a:spcPct val="10000"/>
              </a:spcBef>
            </a:pPr>
            <a:r>
              <a:rPr lang="sk-SK" altLang="sk-SK" sz="2800" dirty="0">
                <a:latin typeface="Arial Narrow" panose="020B0606020202030204" pitchFamily="34" charset="0"/>
              </a:rPr>
              <a:t>Mŕtve more</a:t>
            </a:r>
          </a:p>
          <a:p>
            <a:pPr lvl="1" eaLnBrk="1" hangingPunct="1">
              <a:spcBef>
                <a:spcPct val="10000"/>
              </a:spcBef>
            </a:pPr>
            <a:r>
              <a:rPr lang="sk-SK" altLang="sk-SK" sz="1800" dirty="0">
                <a:latin typeface="Arial Narrow" panose="020B0606020202030204" pitchFamily="34" charset="0"/>
              </a:rPr>
              <a:t>600 km</a:t>
            </a:r>
            <a:r>
              <a:rPr lang="sk-SK" altLang="sk-SK" sz="1800" baseline="30000" dirty="0">
                <a:latin typeface="Arial Narrow" panose="020B0606020202030204" pitchFamily="34" charset="0"/>
              </a:rPr>
              <a:t>2,</a:t>
            </a:r>
            <a:r>
              <a:rPr lang="sk-SK" altLang="sk-SK" sz="1800" dirty="0">
                <a:latin typeface="Arial Narrow" panose="020B0606020202030204" pitchFamily="34" charset="0"/>
              </a:rPr>
              <a:t> slané jazero, -430 m n. m.</a:t>
            </a:r>
          </a:p>
          <a:p>
            <a:pPr lvl="1" eaLnBrk="1" hangingPunct="1">
              <a:spcBef>
                <a:spcPct val="10000"/>
              </a:spcBef>
            </a:pPr>
            <a:r>
              <a:rPr lang="sk-SK" altLang="sk-SK" sz="1800" dirty="0" err="1">
                <a:latin typeface="Arial Narrow" panose="020B0606020202030204" pitchFamily="34" charset="0"/>
              </a:rPr>
              <a:t>salinita</a:t>
            </a:r>
            <a:r>
              <a:rPr lang="sk-SK" altLang="sk-SK" sz="1800" dirty="0">
                <a:latin typeface="Arial Narrow" panose="020B0606020202030204" pitchFamily="34" charset="0"/>
              </a:rPr>
              <a:t> 34 %, cca 10x svet. oceán</a:t>
            </a:r>
          </a:p>
          <a:p>
            <a:pPr lvl="1" eaLnBrk="1" hangingPunct="1">
              <a:spcBef>
                <a:spcPct val="10000"/>
              </a:spcBef>
            </a:pPr>
            <a:r>
              <a:rPr lang="sk-SK" altLang="sk-SK" sz="1800" spc="-30" dirty="0">
                <a:latin typeface="Arial Narrow" panose="020B0606020202030204" pitchFamily="34" charset="0"/>
              </a:rPr>
              <a:t>jeho depresia spolu s </a:t>
            </a:r>
            <a:r>
              <a:rPr lang="sk-SK" altLang="sk-SK" sz="1800" b="1" spc="-30" dirty="0">
                <a:latin typeface="Arial Narrow" panose="020B0606020202030204" pitchFamily="34" charset="0"/>
              </a:rPr>
              <a:t>Jordán</a:t>
            </a:r>
            <a:r>
              <a:rPr lang="sk-SK" altLang="sk-SK" sz="1800" spc="-30" dirty="0">
                <a:latin typeface="Arial Narrow" panose="020B0606020202030204" pitchFamily="34" charset="0"/>
              </a:rPr>
              <a:t>skym údolím je pokračovaním Veľkej africkej priekopovej prepadliny</a:t>
            </a:r>
          </a:p>
          <a:p>
            <a:pPr lvl="1" eaLnBrk="1" hangingPunct="1">
              <a:spcBef>
                <a:spcPct val="10000"/>
              </a:spcBef>
            </a:pPr>
            <a:r>
              <a:rPr lang="sk-SK" altLang="sk-SK" sz="1800" b="1" dirty="0" err="1">
                <a:latin typeface="Arial Narrow" panose="020B0606020202030204" pitchFamily="34" charset="0"/>
              </a:rPr>
              <a:t>Galilejské</a:t>
            </a:r>
            <a:r>
              <a:rPr lang="sk-SK" altLang="sk-SK" sz="1800" b="1" dirty="0">
                <a:latin typeface="Arial Narrow" panose="020B0606020202030204" pitchFamily="34" charset="0"/>
              </a:rPr>
              <a:t> </a:t>
            </a:r>
            <a:r>
              <a:rPr lang="sk-SK" altLang="sk-SK" sz="1800" dirty="0">
                <a:latin typeface="Arial Narrow" panose="020B0606020202030204" pitchFamily="34" charset="0"/>
              </a:rPr>
              <a:t>(</a:t>
            </a:r>
            <a:r>
              <a:rPr lang="sk-SK" altLang="sk-SK" sz="1800" dirty="0" err="1">
                <a:latin typeface="Arial Narrow" panose="020B0606020202030204" pitchFamily="34" charset="0"/>
              </a:rPr>
              <a:t>Tiberiadské</a:t>
            </a:r>
            <a:r>
              <a:rPr lang="sk-SK" altLang="sk-SK" sz="1800" dirty="0">
                <a:latin typeface="Arial Narrow" panose="020B0606020202030204" pitchFamily="34" charset="0"/>
              </a:rPr>
              <a:t>/</a:t>
            </a:r>
            <a:r>
              <a:rPr lang="sk-SK" altLang="sk-SK" sz="1800" dirty="0" err="1">
                <a:latin typeface="Arial Narrow" panose="020B0606020202030204" pitchFamily="34" charset="0"/>
              </a:rPr>
              <a:t>Genezaretské</a:t>
            </a:r>
            <a:r>
              <a:rPr lang="sk-SK" altLang="sk-SK" sz="1800" dirty="0">
                <a:latin typeface="Arial Narrow" panose="020B0606020202030204" pitchFamily="34" charset="0"/>
              </a:rPr>
              <a:t>) jazero, najnižšie položené sladkovodné jazero na svete (-200 m), leží v Golanských výšinách, zdroj pitnej vody pre Izrael + zavlažovanie</a:t>
            </a:r>
          </a:p>
          <a:p>
            <a:pPr marL="457200" lvl="1" indent="0" eaLnBrk="1" hangingPunct="1">
              <a:spcBef>
                <a:spcPct val="10000"/>
              </a:spcBef>
              <a:buNone/>
            </a:pPr>
            <a:endParaRPr lang="sk-SK" altLang="sk-SK" sz="1800" dirty="0">
              <a:latin typeface="Arial Narrow" panose="020B0606020202030204" pitchFamily="34" charset="0"/>
            </a:endParaRPr>
          </a:p>
        </p:txBody>
      </p:sp>
      <p:grpSp>
        <p:nvGrpSpPr>
          <p:cNvPr id="2" name="Skupina 1"/>
          <p:cNvGrpSpPr/>
          <p:nvPr/>
        </p:nvGrpSpPr>
        <p:grpSpPr>
          <a:xfrm>
            <a:off x="4715287" y="692696"/>
            <a:ext cx="4356100" cy="2446337"/>
            <a:chOff x="4787900" y="4411663"/>
            <a:chExt cx="4356100" cy="2446337"/>
          </a:xfrm>
        </p:grpSpPr>
        <p:pic>
          <p:nvPicPr>
            <p:cNvPr id="8196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7900" y="4411663"/>
              <a:ext cx="4356100" cy="2446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198" name="WordArt 6"/>
            <p:cNvSpPr>
              <a:spLocks noChangeArrowheads="1" noChangeShapeType="1" noTextEdit="1"/>
            </p:cNvSpPr>
            <p:nvPr/>
          </p:nvSpPr>
          <p:spPr bwMode="auto">
            <a:xfrm rot="-1996493">
              <a:off x="4859338" y="5084763"/>
              <a:ext cx="1171575" cy="361950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0"/>
                </a:avLst>
              </a:prstTxWarp>
            </a:bodyPr>
            <a:lstStyle/>
            <a:p>
              <a:pPr algn="ctr"/>
              <a:r>
                <a:rPr lang="en-GB" sz="20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 Black" panose="020B0A04020102020204" pitchFamily="34" charset="0"/>
                </a:rPr>
                <a:t>SLADKÁ</a:t>
              </a:r>
            </a:p>
          </p:txBody>
        </p:sp>
        <p:sp>
          <p:nvSpPr>
            <p:cNvPr id="8199" name="WordArt 7"/>
            <p:cNvSpPr>
              <a:spLocks noChangeArrowheads="1" noChangeShapeType="1" noTextEdit="1"/>
            </p:cNvSpPr>
            <p:nvPr/>
          </p:nvSpPr>
          <p:spPr bwMode="auto">
            <a:xfrm>
              <a:off x="6804025" y="4868863"/>
              <a:ext cx="1728788" cy="428625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1721000"/>
                </a:avLst>
              </a:prstTxWarp>
            </a:bodyPr>
            <a:lstStyle/>
            <a:p>
              <a:pPr algn="ctr"/>
              <a:r>
                <a:rPr lang="en-GB" sz="24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 Black" panose="020B0A04020102020204" pitchFamily="34" charset="0"/>
                </a:rPr>
                <a:t>SLANÁ</a:t>
              </a:r>
            </a:p>
          </p:txBody>
        </p:sp>
      </p:grpSp>
      <p:sp>
        <p:nvSpPr>
          <p:cNvPr id="3" name="AutoShape 4" descr="https://vietnamsoul.files.wordpress.com/2011/05/dead-se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6" descr="https://vietnamsoul.files.wordpress.com/2011/05/dead-sea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7616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5003800" cy="6858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1000"/>
              </a:spcBef>
            </a:pPr>
            <a:r>
              <a:rPr lang="sk-SK" altLang="sk-SK" sz="3600" b="1" dirty="0"/>
              <a:t>Bezodtokové jazerá</a:t>
            </a:r>
            <a:endParaRPr lang="en-GB" altLang="sk-SK" sz="3600" dirty="0"/>
          </a:p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sk-SK" altLang="sk-SK" sz="2400" dirty="0">
                <a:latin typeface="Arial Narrow" panose="020B0606020202030204" pitchFamily="34" charset="0"/>
              </a:rPr>
              <a:t>Kaspické more (jazero)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</a:pPr>
            <a:r>
              <a:rPr lang="sk-SK" altLang="sk-SK" sz="1800" dirty="0" err="1">
                <a:latin typeface="Arial Narrow" panose="020B0606020202030204" pitchFamily="34" charset="0"/>
              </a:rPr>
              <a:t>najv</a:t>
            </a:r>
            <a:r>
              <a:rPr lang="sk-SK" altLang="sk-SK" sz="1800" dirty="0">
                <a:latin typeface="Arial Narrow" panose="020B0606020202030204" pitchFamily="34" charset="0"/>
              </a:rPr>
              <a:t>. jazero sveta: 376 000 km²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</a:pPr>
            <a:r>
              <a:rPr lang="sk-SK" altLang="sk-SK" sz="1800" dirty="0">
                <a:latin typeface="Arial Narrow" panose="020B0606020202030204" pitchFamily="34" charset="0"/>
              </a:rPr>
              <a:t>v </a:t>
            </a:r>
            <a:r>
              <a:rPr lang="sk-SK" altLang="sk-SK" sz="1800" dirty="0" err="1">
                <a:latin typeface="Arial Narrow" panose="020B0606020202030204" pitchFamily="34" charset="0"/>
              </a:rPr>
              <a:t>Aralsko</a:t>
            </a:r>
            <a:r>
              <a:rPr lang="sk-SK" altLang="sk-SK" sz="1800" dirty="0">
                <a:latin typeface="Arial Narrow" panose="020B0606020202030204" pitchFamily="34" charset="0"/>
              </a:rPr>
              <a:t>-Kaspickej zníženine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</a:pPr>
            <a:r>
              <a:rPr lang="sk-SK" altLang="sk-SK" sz="1800" dirty="0">
                <a:latin typeface="Arial Narrow" panose="020B0606020202030204" pitchFamily="34" charset="0"/>
              </a:rPr>
              <a:t>28 – 29 m pod hladinou mora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</a:pPr>
            <a:r>
              <a:rPr lang="sk-SK" altLang="sk-SK" sz="1800" dirty="0">
                <a:latin typeface="Arial Narrow" panose="020B0606020202030204" pitchFamily="34" charset="0"/>
              </a:rPr>
              <a:t>cez Volgu, </a:t>
            </a:r>
            <a:r>
              <a:rPr lang="sk-SK" altLang="sk-SK" sz="1800" dirty="0" err="1">
                <a:latin typeface="Arial Narrow" panose="020B0606020202030204" pitchFamily="34" charset="0"/>
              </a:rPr>
              <a:t>Volgo</a:t>
            </a:r>
            <a:r>
              <a:rPr lang="sk-SK" altLang="sk-SK" sz="1800" dirty="0">
                <a:latin typeface="Arial Narrow" panose="020B0606020202030204" pitchFamily="34" charset="0"/>
              </a:rPr>
              <a:t>-Donský kanál a Don spojené s Azovským m.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</a:pPr>
            <a:r>
              <a:rPr lang="sk-SK" altLang="sk-SK" sz="1800" dirty="0">
                <a:latin typeface="Arial Narrow" panose="020B0606020202030204" pitchFamily="34" charset="0"/>
              </a:rPr>
              <a:t>slané – </a:t>
            </a:r>
            <a:r>
              <a:rPr lang="sk-SK" altLang="sk-SK" sz="1800" dirty="0" err="1">
                <a:latin typeface="Arial Narrow" panose="020B0606020202030204" pitchFamily="34" charset="0"/>
              </a:rPr>
              <a:t>salinita</a:t>
            </a:r>
            <a:r>
              <a:rPr lang="sk-SK" altLang="sk-SK" sz="1800" dirty="0">
                <a:latin typeface="Arial Narrow" panose="020B0606020202030204" pitchFamily="34" charset="0"/>
              </a:rPr>
              <a:t> 1,2 % (asi 1/3 svet. oceánu)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</a:pPr>
            <a:r>
              <a:rPr lang="sk-SK" altLang="sk-SK" sz="1800" dirty="0">
                <a:latin typeface="Arial Narrow" panose="020B0606020202030204" pitchFamily="34" charset="0"/>
              </a:rPr>
              <a:t>reliktné jazero (súčasť oceánu </a:t>
            </a:r>
            <a:r>
              <a:rPr lang="sk-SK" altLang="sk-SK" sz="1800" dirty="0" err="1">
                <a:latin typeface="Arial Narrow" panose="020B0606020202030204" pitchFamily="34" charset="0"/>
              </a:rPr>
              <a:t>Tethys</a:t>
            </a:r>
            <a:r>
              <a:rPr lang="sk-SK" altLang="sk-SK" sz="1800" dirty="0">
                <a:latin typeface="Arial Narrow" panose="020B0606020202030204" pitchFamily="34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</a:pPr>
            <a:r>
              <a:rPr lang="sk-SK" altLang="sk-SK" sz="1800" dirty="0">
                <a:latin typeface="Arial Narrow" panose="020B0606020202030204" pitchFamily="34" charset="0"/>
              </a:rPr>
              <a:t>hĺbka až 1025 m (priemer 187 m)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</a:pPr>
            <a:r>
              <a:rPr lang="sk-SK" altLang="sk-SK" sz="1800" dirty="0">
                <a:latin typeface="Arial Narrow" panose="020B0606020202030204" pitchFamily="34" charset="0"/>
              </a:rPr>
              <a:t>s-j: 1030 km; v-z: 435 km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</a:pPr>
            <a:r>
              <a:rPr lang="sk-SK" altLang="sk-SK" sz="1800" dirty="0">
                <a:latin typeface="Arial Narrow" panose="020B0606020202030204" pitchFamily="34" charset="0"/>
              </a:rPr>
              <a:t>rozloha povodia 3 500 000 km²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</a:pPr>
            <a:r>
              <a:rPr lang="sk-SK" altLang="sk-SK" sz="1800" dirty="0">
                <a:latin typeface="Arial Narrow" panose="020B0606020202030204" pitchFamily="34" charset="0"/>
              </a:rPr>
              <a:t>dĺžka pobrežia asi 7000 km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</a:pPr>
            <a:r>
              <a:rPr lang="sk-SK" altLang="sk-SK" sz="1800" dirty="0">
                <a:latin typeface="Arial Narrow" panose="020B0606020202030204" pitchFamily="34" charset="0"/>
              </a:rPr>
              <a:t>Rusko, Kazachstan, Turkménsko, </a:t>
            </a:r>
            <a:br>
              <a:rPr lang="en-GB" altLang="sk-SK" sz="1800" dirty="0">
                <a:latin typeface="Arial Narrow" panose="020B0606020202030204" pitchFamily="34" charset="0"/>
              </a:rPr>
            </a:br>
            <a:r>
              <a:rPr lang="sk-SK" altLang="sk-SK" sz="1800" dirty="0">
                <a:latin typeface="Arial Narrow" panose="020B0606020202030204" pitchFamily="34" charset="0"/>
              </a:rPr>
              <a:t>Azerbajdžan a Irán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</a:pPr>
            <a:r>
              <a:rPr lang="sk-SK" altLang="sk-SK" sz="1800" b="1" dirty="0">
                <a:latin typeface="Arial Narrow" panose="020B0606020202030204" pitchFamily="34" charset="0"/>
              </a:rPr>
              <a:t>bohaté zásoby ropy a zemného plynu </a:t>
            </a:r>
            <a:r>
              <a:rPr lang="sk-SK" altLang="sk-SK" sz="1800" dirty="0">
                <a:latin typeface="Arial Narrow" panose="020B0606020202030204" pitchFamily="34" charset="0"/>
              </a:rPr>
              <a:t>=&gt; problémy s hranicami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</a:pPr>
            <a:r>
              <a:rPr lang="sk-SK" altLang="sk-SK" sz="1800" dirty="0">
                <a:latin typeface="Arial Narrow" panose="020B0606020202030204" pitchFamily="34" charset="0"/>
              </a:rPr>
              <a:t>prístavy: </a:t>
            </a:r>
            <a:r>
              <a:rPr lang="sk-SK" altLang="sk-SK" sz="1800" dirty="0" err="1">
                <a:latin typeface="Arial Narrow" panose="020B0606020202030204" pitchFamily="34" charset="0"/>
              </a:rPr>
              <a:t>Astrachaň</a:t>
            </a:r>
            <a:r>
              <a:rPr lang="sk-SK" altLang="sk-SK" sz="1800" dirty="0">
                <a:latin typeface="Arial Narrow" panose="020B0606020202030204" pitchFamily="34" charset="0"/>
              </a:rPr>
              <a:t> (RUS-Európa), Baku (AZR), Machačkala (RUS), </a:t>
            </a:r>
            <a:r>
              <a:rPr lang="sk-SK" altLang="sk-SK" sz="1800" dirty="0" err="1">
                <a:latin typeface="Arial Narrow" panose="020B0606020202030204" pitchFamily="34" charset="0"/>
              </a:rPr>
              <a:t>Aktau</a:t>
            </a:r>
            <a:r>
              <a:rPr lang="sk-SK" altLang="sk-SK" sz="1800" dirty="0">
                <a:latin typeface="Arial Narrow" panose="020B0606020202030204" pitchFamily="34" charset="0"/>
              </a:rPr>
              <a:t> (KAZ), </a:t>
            </a:r>
            <a:r>
              <a:rPr lang="sk-SK" altLang="sk-SK" sz="1800" dirty="0" err="1">
                <a:latin typeface="Arial Narrow" panose="020B0606020202030204" pitchFamily="34" charset="0"/>
              </a:rPr>
              <a:t>Turkmenbaši</a:t>
            </a:r>
            <a:r>
              <a:rPr lang="sk-SK" altLang="sk-SK" sz="1800" dirty="0">
                <a:latin typeface="Arial Narrow" panose="020B0606020202030204" pitchFamily="34" charset="0"/>
              </a:rPr>
              <a:t> (</a:t>
            </a:r>
            <a:r>
              <a:rPr lang="sk-SK" altLang="sk-SK" sz="1800" dirty="0" err="1">
                <a:latin typeface="Arial Narrow" panose="020B0606020202030204" pitchFamily="34" charset="0"/>
              </a:rPr>
              <a:t>Krasnovodsk</a:t>
            </a:r>
            <a:r>
              <a:rPr lang="sk-SK" altLang="sk-SK" sz="1800" dirty="0">
                <a:latin typeface="Arial Narrow" panose="020B0606020202030204" pitchFamily="34" charset="0"/>
              </a:rPr>
              <a:t> – TRK);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0"/>
            <a:ext cx="4064000" cy="407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3500438"/>
            <a:ext cx="2617788" cy="335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5969716" cy="6858000"/>
          </a:xfrm>
        </p:spPr>
        <p:txBody>
          <a:bodyPr lIns="0" rIns="36000"/>
          <a:lstStyle/>
          <a:p>
            <a:pPr lvl="0" eaLnBrk="1" hangingPunct="1">
              <a:lnSpc>
                <a:spcPct val="90000"/>
              </a:lnSpc>
              <a:spcBef>
                <a:spcPts val="1000"/>
              </a:spcBef>
            </a:pPr>
            <a:r>
              <a:rPr lang="sk-SK" altLang="sk-SK" sz="3600" b="1" dirty="0">
                <a:solidFill>
                  <a:srgbClr val="000000"/>
                </a:solidFill>
              </a:rPr>
              <a:t>Bezodtokové jazerá</a:t>
            </a:r>
            <a:endParaRPr lang="en-GB" altLang="sk-SK" sz="3600" dirty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300"/>
              </a:spcBef>
            </a:pPr>
            <a:r>
              <a:rPr lang="sk-SK" altLang="sk-SK" sz="2400" dirty="0" err="1">
                <a:latin typeface="Arial Narrow" panose="020B0606020202030204" pitchFamily="34" charset="0"/>
              </a:rPr>
              <a:t>Issyk-Kuľ</a:t>
            </a:r>
            <a:endParaRPr lang="sk-SK" altLang="sk-SK" sz="2400" dirty="0">
              <a:latin typeface="Arial Narrow" panose="020B0606020202030204" pitchFamily="34" charset="0"/>
            </a:endParaRPr>
          </a:p>
          <a:p>
            <a:pPr marL="539750" lvl="1" indent="-182563" defTabSz="895350" eaLnBrk="1" hangingPunct="1">
              <a:lnSpc>
                <a:spcPct val="90000"/>
              </a:lnSpc>
              <a:spcBef>
                <a:spcPts val="300"/>
              </a:spcBef>
              <a:tabLst>
                <a:tab pos="539750" algn="l"/>
              </a:tabLst>
            </a:pPr>
            <a:r>
              <a:rPr lang="sk-SK" altLang="sk-SK" sz="1800" dirty="0">
                <a:solidFill>
                  <a:schemeClr val="bg2"/>
                </a:solidFill>
                <a:latin typeface="Arial Narrow" panose="020B0606020202030204" pitchFamily="34" charset="0"/>
              </a:rPr>
              <a:t>jedno z najhlbších a najobjemnejších jazier sveta</a:t>
            </a:r>
          </a:p>
          <a:p>
            <a:pPr marL="539750" lvl="1" indent="-182563" defTabSz="895350" eaLnBrk="1" hangingPunct="1">
              <a:lnSpc>
                <a:spcPct val="90000"/>
              </a:lnSpc>
              <a:spcBef>
                <a:spcPts val="300"/>
              </a:spcBef>
              <a:tabLst>
                <a:tab pos="539750" algn="l"/>
              </a:tabLst>
            </a:pPr>
            <a:r>
              <a:rPr lang="sk-SK" altLang="sk-SK" sz="1800" dirty="0">
                <a:solidFill>
                  <a:schemeClr val="bg2"/>
                </a:solidFill>
                <a:latin typeface="Arial Narrow" panose="020B0606020202030204" pitchFamily="34" charset="0"/>
              </a:rPr>
              <a:t>názov: „teplé jazero“, nikdy nezamŕza, je slané</a:t>
            </a:r>
          </a:p>
          <a:p>
            <a:pPr lvl="1" defTabSz="895350" eaLnBrk="1" hangingPunct="1">
              <a:lnSpc>
                <a:spcPct val="90000"/>
              </a:lnSpc>
              <a:spcBef>
                <a:spcPts val="300"/>
              </a:spcBef>
            </a:pPr>
            <a:endParaRPr lang="sk-SK" altLang="sk-SK" sz="500" dirty="0">
              <a:solidFill>
                <a:schemeClr val="bg2"/>
              </a:solidFill>
              <a:latin typeface="Arial Narrow" panose="020B0606020202030204" pitchFamily="34" charset="0"/>
            </a:endParaRPr>
          </a:p>
          <a:p>
            <a:pPr defTabSz="895350" eaLnBrk="1" hangingPunct="1">
              <a:lnSpc>
                <a:spcPct val="90000"/>
              </a:lnSpc>
              <a:spcBef>
                <a:spcPts val="300"/>
              </a:spcBef>
            </a:pPr>
            <a:r>
              <a:rPr lang="sk-SK" altLang="sk-SK" sz="2400" dirty="0" err="1">
                <a:latin typeface="Arial Narrow" panose="020B0606020202030204" pitchFamily="34" charset="0"/>
              </a:rPr>
              <a:t>Vanské</a:t>
            </a:r>
            <a:r>
              <a:rPr lang="sk-SK" altLang="sk-SK" sz="2400" dirty="0">
                <a:latin typeface="Arial Narrow" panose="020B0606020202030204" pitchFamily="34" charset="0"/>
              </a:rPr>
              <a:t> jazero</a:t>
            </a:r>
          </a:p>
          <a:p>
            <a:pPr marL="539750" lvl="1" indent="-182563" defTabSz="895350" eaLnBrk="1" hangingPunct="1">
              <a:lnSpc>
                <a:spcPct val="90000"/>
              </a:lnSpc>
              <a:spcBef>
                <a:spcPts val="300"/>
              </a:spcBef>
              <a:tabLst>
                <a:tab pos="539750" algn="l"/>
              </a:tabLst>
            </a:pPr>
            <a:r>
              <a:rPr lang="sk-SK" altLang="sk-SK" sz="1800" dirty="0">
                <a:solidFill>
                  <a:schemeClr val="bg2"/>
                </a:solidFill>
                <a:latin typeface="Arial Narrow" panose="020B0606020202030204" pitchFamily="34" charset="0"/>
              </a:rPr>
              <a:t>na východe Turecka, napriek tuhým zimám nezamŕza</a:t>
            </a:r>
          </a:p>
          <a:p>
            <a:pPr marL="539750" lvl="1" indent="-182563" defTabSz="895350" eaLnBrk="1" hangingPunct="1">
              <a:lnSpc>
                <a:spcPct val="90000"/>
              </a:lnSpc>
              <a:spcBef>
                <a:spcPts val="300"/>
              </a:spcBef>
              <a:tabLst>
                <a:tab pos="539750" algn="l"/>
              </a:tabLst>
            </a:pPr>
            <a:r>
              <a:rPr lang="sk-SK" altLang="sk-SK" sz="1800" dirty="0">
                <a:solidFill>
                  <a:schemeClr val="bg2"/>
                </a:solidFill>
                <a:latin typeface="Arial Narrow" panose="020B0606020202030204" pitchFamily="34" charset="0"/>
              </a:rPr>
              <a:t>voda je slaná, silno alkalická (zásaditá), </a:t>
            </a:r>
          </a:p>
          <a:p>
            <a:pPr lvl="1" defTabSz="895350" eaLnBrk="1" hangingPunct="1">
              <a:lnSpc>
                <a:spcPct val="90000"/>
              </a:lnSpc>
              <a:spcBef>
                <a:spcPts val="300"/>
              </a:spcBef>
            </a:pPr>
            <a:endParaRPr lang="sk-SK" altLang="sk-SK" sz="500" dirty="0">
              <a:solidFill>
                <a:schemeClr val="bg2"/>
              </a:solidFill>
              <a:latin typeface="Arial Narrow" panose="020B0606020202030204" pitchFamily="34" charset="0"/>
            </a:endParaRPr>
          </a:p>
          <a:p>
            <a:pPr defTabSz="895350" eaLnBrk="1" hangingPunct="1">
              <a:lnSpc>
                <a:spcPct val="90000"/>
              </a:lnSpc>
              <a:spcBef>
                <a:spcPts val="300"/>
              </a:spcBef>
            </a:pPr>
            <a:r>
              <a:rPr lang="sk-SK" altLang="sk-SK" sz="2400" dirty="0" err="1">
                <a:latin typeface="Arial Narrow" panose="020B0606020202030204" pitchFamily="34" charset="0"/>
              </a:rPr>
              <a:t>Urmijské</a:t>
            </a:r>
            <a:r>
              <a:rPr lang="sk-SK" altLang="sk-SK" sz="2400" dirty="0">
                <a:latin typeface="Arial Narrow" panose="020B0606020202030204" pitchFamily="34" charset="0"/>
              </a:rPr>
              <a:t> jazero</a:t>
            </a:r>
          </a:p>
          <a:p>
            <a:pPr marL="539750" lvl="1" indent="-182563" defTabSz="895350" eaLnBrk="1" hangingPunct="1">
              <a:lnSpc>
                <a:spcPct val="90000"/>
              </a:lnSpc>
              <a:spcBef>
                <a:spcPts val="300"/>
              </a:spcBef>
              <a:tabLst>
                <a:tab pos="539750" algn="l"/>
              </a:tabLst>
            </a:pPr>
            <a:r>
              <a:rPr lang="sk-SK" altLang="sk-SK" sz="1800" dirty="0">
                <a:solidFill>
                  <a:schemeClr val="bg2"/>
                </a:solidFill>
                <a:latin typeface="Arial Narrow" panose="020B0606020202030204" pitchFamily="34" charset="0"/>
              </a:rPr>
              <a:t>v Iráne, obsah soli je približne na úrovni Mŕtveho mora, </a:t>
            </a:r>
            <a:br>
              <a:rPr lang="sk-SK" altLang="sk-SK" sz="1800" dirty="0">
                <a:solidFill>
                  <a:schemeClr val="bg2"/>
                </a:solidFill>
                <a:latin typeface="Arial Narrow" panose="020B0606020202030204" pitchFamily="34" charset="0"/>
              </a:rPr>
            </a:br>
            <a:r>
              <a:rPr lang="sk-SK" altLang="sk-SK" sz="1800" dirty="0">
                <a:solidFill>
                  <a:schemeClr val="bg2"/>
                </a:solidFill>
                <a:latin typeface="Arial Narrow" panose="020B0606020202030204" pitchFamily="34" charset="0"/>
              </a:rPr>
              <a:t>preto tu nie je ani fauna, ani flóra</a:t>
            </a:r>
          </a:p>
          <a:p>
            <a:pPr lvl="1" defTabSz="895350" eaLnBrk="1" hangingPunct="1">
              <a:lnSpc>
                <a:spcPct val="90000"/>
              </a:lnSpc>
              <a:spcBef>
                <a:spcPts val="300"/>
              </a:spcBef>
            </a:pPr>
            <a:endParaRPr lang="sk-SK" altLang="sk-SK" sz="500" dirty="0">
              <a:solidFill>
                <a:schemeClr val="bg2"/>
              </a:solidFill>
              <a:latin typeface="Arial Narrow" panose="020B0606020202030204" pitchFamily="34" charset="0"/>
            </a:endParaRPr>
          </a:p>
          <a:p>
            <a:pPr defTabSz="895350" eaLnBrk="1" hangingPunct="1">
              <a:lnSpc>
                <a:spcPct val="90000"/>
              </a:lnSpc>
              <a:spcBef>
                <a:spcPts val="300"/>
              </a:spcBef>
            </a:pPr>
            <a:endParaRPr lang="sk-SK" altLang="sk-SK" sz="2400" dirty="0">
              <a:latin typeface="Arial Narrow" panose="020B0606020202030204" pitchFamily="34" charset="0"/>
            </a:endParaRPr>
          </a:p>
          <a:p>
            <a:pPr defTabSz="895350" eaLnBrk="1" hangingPunct="1">
              <a:lnSpc>
                <a:spcPct val="90000"/>
              </a:lnSpc>
              <a:spcBef>
                <a:spcPts val="300"/>
              </a:spcBef>
            </a:pPr>
            <a:endParaRPr lang="sk-SK" altLang="sk-SK" sz="2400" dirty="0">
              <a:latin typeface="Arial Narrow" panose="020B0606020202030204" pitchFamily="34" charset="0"/>
            </a:endParaRPr>
          </a:p>
          <a:p>
            <a:pPr defTabSz="895350" eaLnBrk="1" hangingPunct="1">
              <a:lnSpc>
                <a:spcPct val="90000"/>
              </a:lnSpc>
              <a:spcBef>
                <a:spcPts val="300"/>
              </a:spcBef>
            </a:pPr>
            <a:r>
              <a:rPr lang="sk-SK" altLang="sk-SK" sz="2400" dirty="0" err="1">
                <a:solidFill>
                  <a:schemeClr val="bg2"/>
                </a:solidFill>
                <a:latin typeface="Arial Narrow" panose="020B0606020202030204" pitchFamily="34" charset="0"/>
              </a:rPr>
              <a:t>Lobnor</a:t>
            </a:r>
            <a:r>
              <a:rPr lang="sk-SK" altLang="sk-SK" sz="2400" dirty="0">
                <a:solidFill>
                  <a:schemeClr val="bg2"/>
                </a:solidFill>
                <a:latin typeface="Arial Narrow" panose="020B0606020202030204" pitchFamily="34" charset="0"/>
              </a:rPr>
              <a:t> (</a:t>
            </a:r>
            <a:r>
              <a:rPr lang="sk-SK" altLang="sk-SK" sz="2400" dirty="0" err="1">
                <a:solidFill>
                  <a:schemeClr val="bg2"/>
                </a:solidFill>
                <a:latin typeface="Arial Narrow" panose="020B0606020202030204" pitchFamily="34" charset="0"/>
              </a:rPr>
              <a:t>Lopnur</a:t>
            </a:r>
            <a:r>
              <a:rPr lang="sk-SK" altLang="sk-SK" sz="2400" dirty="0">
                <a:solidFill>
                  <a:schemeClr val="bg2"/>
                </a:solidFill>
                <a:latin typeface="Arial Narrow" panose="020B0606020202030204" pitchFamily="34" charset="0"/>
              </a:rPr>
              <a:t>)</a:t>
            </a:r>
          </a:p>
          <a:p>
            <a:pPr marL="539750" lvl="1" indent="-182563" defTabSz="895350" eaLnBrk="1" hangingPunct="1">
              <a:lnSpc>
                <a:spcPct val="90000"/>
              </a:lnSpc>
              <a:spcBef>
                <a:spcPts val="300"/>
              </a:spcBef>
              <a:tabLst>
                <a:tab pos="539750" algn="l"/>
              </a:tabLst>
            </a:pPr>
            <a:r>
              <a:rPr lang="sk-SK" altLang="sk-SK" sz="1800" dirty="0">
                <a:solidFill>
                  <a:schemeClr val="bg2"/>
                </a:solidFill>
                <a:latin typeface="Arial Narrow" panose="020B0606020202030204" pitchFamily="34" charset="0"/>
              </a:rPr>
              <a:t>v </a:t>
            </a:r>
            <a:r>
              <a:rPr lang="sk-SK" altLang="sk-SK" sz="1800" dirty="0" err="1">
                <a:solidFill>
                  <a:schemeClr val="bg2"/>
                </a:solidFill>
                <a:latin typeface="Arial Narrow" panose="020B0606020202030204" pitchFamily="34" charset="0"/>
              </a:rPr>
              <a:t>Tarimskej</a:t>
            </a:r>
            <a:r>
              <a:rPr lang="sk-SK" altLang="sk-SK" sz="1800" dirty="0">
                <a:solidFill>
                  <a:schemeClr val="bg2"/>
                </a:solidFill>
                <a:latin typeface="Arial Narrow" panose="020B0606020202030204" pitchFamily="34" charset="0"/>
              </a:rPr>
              <a:t> panve, v </a:t>
            </a:r>
            <a:r>
              <a:rPr lang="sk-SK" altLang="sk-SK" sz="1800" dirty="0" err="1">
                <a:solidFill>
                  <a:schemeClr val="bg2"/>
                </a:solidFill>
                <a:latin typeface="Arial Narrow" panose="020B0606020202030204" pitchFamily="34" charset="0"/>
              </a:rPr>
              <a:t>Ujgurskej</a:t>
            </a:r>
            <a:r>
              <a:rPr lang="sk-SK" altLang="sk-SK" sz="1800" dirty="0">
                <a:solidFill>
                  <a:schemeClr val="bg2"/>
                </a:solidFill>
                <a:latin typeface="Arial Narrow" panose="020B0606020202030204" pitchFamily="34" charset="0"/>
              </a:rPr>
              <a:t> autonómnej oblasti  Sin-</a:t>
            </a:r>
            <a:r>
              <a:rPr lang="sk-SK" altLang="sk-SK" sz="1800" dirty="0" err="1">
                <a:solidFill>
                  <a:schemeClr val="bg2"/>
                </a:solidFill>
                <a:latin typeface="Arial Narrow" panose="020B0606020202030204" pitchFamily="34" charset="0"/>
              </a:rPr>
              <a:t>ťiang</a:t>
            </a:r>
            <a:endParaRPr lang="sk-SK" altLang="sk-SK" sz="1800" dirty="0">
              <a:solidFill>
                <a:schemeClr val="bg2"/>
              </a:solidFill>
              <a:latin typeface="Arial Narrow" panose="020B0606020202030204" pitchFamily="34" charset="0"/>
            </a:endParaRPr>
          </a:p>
          <a:p>
            <a:pPr lvl="1" defTabSz="895350" eaLnBrk="1" hangingPunct="1">
              <a:lnSpc>
                <a:spcPct val="90000"/>
              </a:lnSpc>
              <a:spcBef>
                <a:spcPts val="300"/>
              </a:spcBef>
            </a:pPr>
            <a:endParaRPr lang="sk-SK" altLang="sk-SK" sz="500" dirty="0">
              <a:solidFill>
                <a:schemeClr val="bg2"/>
              </a:solidFill>
              <a:latin typeface="Arial Narrow" panose="020B0606020202030204" pitchFamily="34" charset="0"/>
            </a:endParaRPr>
          </a:p>
          <a:p>
            <a:pPr defTabSz="895350" eaLnBrk="1" hangingPunct="1">
              <a:lnSpc>
                <a:spcPct val="90000"/>
              </a:lnSpc>
              <a:spcBef>
                <a:spcPts val="300"/>
              </a:spcBef>
            </a:pPr>
            <a:r>
              <a:rPr lang="sk-SK" altLang="sk-SK" sz="2400" dirty="0" err="1">
                <a:solidFill>
                  <a:schemeClr val="bg2"/>
                </a:solidFill>
                <a:latin typeface="Arial Narrow" panose="020B0606020202030204" pitchFamily="34" charset="0"/>
              </a:rPr>
              <a:t>Úreg</a:t>
            </a:r>
            <a:r>
              <a:rPr lang="sk-SK" altLang="sk-SK" sz="2400" dirty="0">
                <a:solidFill>
                  <a:schemeClr val="bg2"/>
                </a:solidFill>
                <a:latin typeface="Arial Narrow" panose="020B0606020202030204" pitchFamily="34" charset="0"/>
              </a:rPr>
              <a:t> </a:t>
            </a:r>
            <a:r>
              <a:rPr lang="sk-SK" altLang="sk-SK" sz="2400" dirty="0" err="1">
                <a:solidFill>
                  <a:schemeClr val="bg2"/>
                </a:solidFill>
                <a:latin typeface="Arial Narrow" panose="020B0606020202030204" pitchFamily="34" charset="0"/>
              </a:rPr>
              <a:t>núr</a:t>
            </a:r>
            <a:endParaRPr lang="sk-SK" altLang="sk-SK" sz="2400" dirty="0">
              <a:solidFill>
                <a:schemeClr val="bg2"/>
              </a:solidFill>
              <a:latin typeface="Arial Narrow" panose="020B0606020202030204" pitchFamily="34" charset="0"/>
            </a:endParaRPr>
          </a:p>
          <a:p>
            <a:pPr marL="539750" lvl="1" indent="-182563" defTabSz="895350" eaLnBrk="1" hangingPunct="1">
              <a:lnSpc>
                <a:spcPct val="90000"/>
              </a:lnSpc>
              <a:spcBef>
                <a:spcPts val="300"/>
              </a:spcBef>
              <a:tabLst>
                <a:tab pos="539750" algn="l"/>
              </a:tabLst>
            </a:pPr>
            <a:r>
              <a:rPr lang="sk-SK" altLang="sk-SK" sz="1800" dirty="0" err="1">
                <a:solidFill>
                  <a:schemeClr val="bg2"/>
                </a:solidFill>
                <a:latin typeface="Arial Narrow" panose="020B0606020202030204" pitchFamily="34" charset="0"/>
              </a:rPr>
              <a:t>Altaj</a:t>
            </a:r>
            <a:r>
              <a:rPr lang="sk-SK" altLang="sk-SK" sz="1800" dirty="0">
                <a:solidFill>
                  <a:schemeClr val="bg2"/>
                </a:solidFill>
                <a:latin typeface="Arial Narrow" panose="020B0606020202030204" pitchFamily="34" charset="0"/>
              </a:rPr>
              <a:t>, na západe Mongolska, v blízkosti Kotliny veľkých jazier</a:t>
            </a:r>
          </a:p>
          <a:p>
            <a:pPr lvl="1" defTabSz="895350" eaLnBrk="1" hangingPunct="1">
              <a:lnSpc>
                <a:spcPct val="90000"/>
              </a:lnSpc>
              <a:spcBef>
                <a:spcPts val="300"/>
              </a:spcBef>
            </a:pPr>
            <a:endParaRPr lang="sk-SK" altLang="sk-SK" sz="500" dirty="0">
              <a:solidFill>
                <a:schemeClr val="bg2"/>
              </a:solidFill>
              <a:latin typeface="Arial Narrow" panose="020B0606020202030204" pitchFamily="34" charset="0"/>
            </a:endParaRPr>
          </a:p>
          <a:p>
            <a:pPr defTabSz="895350" eaLnBrk="1" hangingPunct="1">
              <a:lnSpc>
                <a:spcPct val="90000"/>
              </a:lnSpc>
              <a:spcBef>
                <a:spcPts val="300"/>
              </a:spcBef>
            </a:pPr>
            <a:r>
              <a:rPr lang="sk-SK" altLang="sk-SK" sz="2200" dirty="0" err="1">
                <a:solidFill>
                  <a:schemeClr val="bg2"/>
                </a:solidFill>
                <a:latin typeface="Arial Narrow" panose="020B0606020202030204" pitchFamily="34" charset="0"/>
              </a:rPr>
              <a:t>Sambharské</a:t>
            </a:r>
            <a:r>
              <a:rPr lang="sk-SK" altLang="sk-SK" sz="2200" dirty="0">
                <a:solidFill>
                  <a:schemeClr val="bg2"/>
                </a:solidFill>
                <a:latin typeface="Arial Narrow" panose="020B0606020202030204" pitchFamily="34" charset="0"/>
              </a:rPr>
              <a:t> soľné jazero</a:t>
            </a:r>
          </a:p>
          <a:p>
            <a:pPr marL="539750" lvl="1" indent="-182563" defTabSz="895350" eaLnBrk="1" hangingPunct="1">
              <a:lnSpc>
                <a:spcPct val="90000"/>
              </a:lnSpc>
              <a:spcBef>
                <a:spcPts val="300"/>
              </a:spcBef>
              <a:tabLst>
                <a:tab pos="539750" algn="l"/>
              </a:tabLst>
            </a:pPr>
            <a:r>
              <a:rPr lang="sk-SK" altLang="sk-SK" sz="1800" dirty="0">
                <a:solidFill>
                  <a:schemeClr val="bg2"/>
                </a:solidFill>
                <a:latin typeface="Arial Narrow" panose="020B0606020202030204" pitchFamily="34" charset="0"/>
              </a:rPr>
              <a:t>na SZ Indie, pri meste </a:t>
            </a:r>
            <a:r>
              <a:rPr lang="sk-SK" altLang="sk-SK" sz="1800" dirty="0" err="1">
                <a:solidFill>
                  <a:schemeClr val="bg2"/>
                </a:solidFill>
                <a:latin typeface="Arial Narrow" panose="020B0606020202030204" pitchFamily="34" charset="0"/>
              </a:rPr>
              <a:t>Džaipur</a:t>
            </a:r>
            <a:r>
              <a:rPr lang="sk-SK" altLang="sk-SK" sz="1800" dirty="0">
                <a:solidFill>
                  <a:schemeClr val="bg2"/>
                </a:solidFill>
                <a:latin typeface="Arial Narrow" panose="020B0606020202030204" pitchFamily="34" charset="0"/>
              </a:rPr>
              <a:t>, výška hladiny závisí od monzúnu</a:t>
            </a:r>
          </a:p>
        </p:txBody>
      </p:sp>
      <p:cxnSp>
        <p:nvCxnSpPr>
          <p:cNvPr id="4" name="Rovná spojovacia šípka 3"/>
          <p:cNvCxnSpPr/>
          <p:nvPr/>
        </p:nvCxnSpPr>
        <p:spPr>
          <a:xfrm>
            <a:off x="4211960" y="836712"/>
            <a:ext cx="172819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542" y="3602387"/>
            <a:ext cx="1231086" cy="1640840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628" y="3594370"/>
            <a:ext cx="1238452" cy="1650659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542" y="5290998"/>
            <a:ext cx="2377888" cy="1585258"/>
          </a:xfrm>
          <a:prstGeom prst="rect">
            <a:avLst/>
          </a:prstGeom>
        </p:spPr>
      </p:pic>
      <p:cxnSp>
        <p:nvCxnSpPr>
          <p:cNvPr id="13" name="Rovná spojovacia šípka 12"/>
          <p:cNvCxnSpPr/>
          <p:nvPr/>
        </p:nvCxnSpPr>
        <p:spPr>
          <a:xfrm>
            <a:off x="5076056" y="6597352"/>
            <a:ext cx="93610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BlokTextu 8"/>
          <p:cNvSpPr txBox="1"/>
          <p:nvPr/>
        </p:nvSpPr>
        <p:spPr>
          <a:xfrm>
            <a:off x="8750088" y="5345832"/>
            <a:ext cx="6480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000" dirty="0">
                <a:hlinkClick r:id="rId6"/>
              </a:rPr>
              <a:t>zdroj</a:t>
            </a:r>
            <a:endParaRPr lang="en-GB" sz="1000" dirty="0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374" y="332656"/>
            <a:ext cx="2895314" cy="1628614"/>
          </a:xfrm>
          <a:prstGeom prst="rect">
            <a:avLst/>
          </a:prstGeom>
        </p:spPr>
      </p:pic>
      <p:pic>
        <p:nvPicPr>
          <p:cNvPr id="10" name="Obrázok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71542" y="1990641"/>
            <a:ext cx="2533975" cy="1582375"/>
          </a:xfrm>
          <a:prstGeom prst="rect">
            <a:avLst/>
          </a:prstGeom>
        </p:spPr>
      </p:pic>
      <p:cxnSp>
        <p:nvCxnSpPr>
          <p:cNvPr id="14" name="Rovná spojovacia šípka 13"/>
          <p:cNvCxnSpPr/>
          <p:nvPr/>
        </p:nvCxnSpPr>
        <p:spPr>
          <a:xfrm>
            <a:off x="5033612" y="3429000"/>
            <a:ext cx="978548" cy="3600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Predvolený návrh">
  <a:themeElements>
    <a:clrScheme name="Predvolený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dvolený návr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dvolený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Predvolený návrh">
  <a:themeElements>
    <a:clrScheme name="Predvolený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dvolený návr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dvolený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í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909</TotalTime>
  <Words>1379</Words>
  <Application>Microsoft Office PowerPoint</Application>
  <PresentationFormat>Prezentácia na obrazovke (4:3)</PresentationFormat>
  <Paragraphs>274</Paragraphs>
  <Slides>26</Slides>
  <Notes>23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2</vt:i4>
      </vt:variant>
      <vt:variant>
        <vt:lpstr>Nadpisy snímok</vt:lpstr>
      </vt:variant>
      <vt:variant>
        <vt:i4>26</vt:i4>
      </vt:variant>
    </vt:vector>
  </HeadingPairs>
  <TitlesOfParts>
    <vt:vector size="31" baseType="lpstr">
      <vt:lpstr>Arial</vt:lpstr>
      <vt:lpstr>Arial Black</vt:lpstr>
      <vt:lpstr>Arial Narrow</vt:lpstr>
      <vt:lpstr>Predvolený návrh</vt:lpstr>
      <vt:lpstr>1_Predvolený návrh</vt:lpstr>
      <vt:lpstr>REGIONÁLNA GEOGRAFIA </vt:lpstr>
      <vt:lpstr>vodstvo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Moria</vt:lpstr>
      <vt:lpstr>Zálivy</vt:lpstr>
      <vt:lpstr>Prielivy</vt:lpstr>
      <vt:lpstr>Bioklimatické pásma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pôdy</vt:lpstr>
      <vt:lpstr>Rastlinstvo</vt:lpstr>
      <vt:lpstr>Živočíšstvo</vt:lpstr>
      <vt:lpstr>Prezentácia programu PowerPoint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vodstvo</dc:title>
  <dc:creator>Laco</dc:creator>
  <cp:lastModifiedBy>Reviewer</cp:lastModifiedBy>
  <cp:revision>55</cp:revision>
  <dcterms:created xsi:type="dcterms:W3CDTF">2012-09-24T20:40:11Z</dcterms:created>
  <dcterms:modified xsi:type="dcterms:W3CDTF">2025-09-29T11:16:54Z</dcterms:modified>
</cp:coreProperties>
</file>