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6BECF5-34CE-E047-F959-162EDB236541}" v="8" dt="2024-11-04T07:36:09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th/426702/ff_b/final.simona.siegel.PDF" TargetMode="External"/><Relationship Id="rId2" Type="http://schemas.openxmlformats.org/officeDocument/2006/relationships/hyperlink" Target="https://sk.advisor.travel/poi/Tri-rokliny-4877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k.renovablesverdes.com/priehrada-troch-rokl%C3%ADn-najv%C3%A4%C4%8D%C5%A1ia-na-svet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2981" y="1052513"/>
            <a:ext cx="16202039" cy="8191500"/>
            <a:chOff x="0" y="0"/>
            <a:chExt cx="33490639" cy="1693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490638" cy="16932348"/>
            </a:xfrm>
            <a:custGeom>
              <a:avLst/>
              <a:gdLst/>
              <a:ahLst/>
              <a:cxnLst/>
              <a:rect l="l" t="t" r="r" b="b"/>
              <a:pathLst>
                <a:path w="33490638" h="16932348">
                  <a:moveTo>
                    <a:pt x="0" y="0"/>
                  </a:moveTo>
                  <a:lnTo>
                    <a:pt x="0" y="16932348"/>
                  </a:lnTo>
                  <a:lnTo>
                    <a:pt x="33490638" y="16932348"/>
                  </a:lnTo>
                  <a:lnTo>
                    <a:pt x="33490638" y="0"/>
                  </a:lnTo>
                  <a:lnTo>
                    <a:pt x="0" y="0"/>
                  </a:lnTo>
                  <a:close/>
                  <a:moveTo>
                    <a:pt x="33429680" y="16871389"/>
                  </a:moveTo>
                  <a:lnTo>
                    <a:pt x="59690" y="16871389"/>
                  </a:lnTo>
                  <a:lnTo>
                    <a:pt x="59690" y="59690"/>
                  </a:lnTo>
                  <a:lnTo>
                    <a:pt x="33429680" y="59690"/>
                  </a:lnTo>
                  <a:lnTo>
                    <a:pt x="33429680" y="168713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sk-SK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AutoShape 4"/>
          <p:cNvSpPr/>
          <p:nvPr/>
        </p:nvSpPr>
        <p:spPr>
          <a:xfrm rot="5400000">
            <a:off x="6853141" y="5129212"/>
            <a:ext cx="814625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/>
          <p:nvPr/>
        </p:nvSpPr>
        <p:spPr>
          <a:xfrm rot="-10800000">
            <a:off x="1062038" y="7460487"/>
            <a:ext cx="987375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950082" y="1085850"/>
            <a:ext cx="6275880" cy="8139113"/>
            <a:chOff x="0" y="0"/>
            <a:chExt cx="8367841" cy="1085215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24279" r="24279"/>
            <a:stretch>
              <a:fillRect/>
            </a:stretch>
          </p:blipFill>
          <p:spPr>
            <a:xfrm>
              <a:off x="0" y="0"/>
              <a:ext cx="8367841" cy="10852150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 rot="-10800000">
            <a:off x="534216" y="3457425"/>
            <a:ext cx="52782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9"/>
          <p:cNvSpPr/>
          <p:nvPr/>
        </p:nvSpPr>
        <p:spPr>
          <a:xfrm rot="-10800000">
            <a:off x="534216" y="6824812"/>
            <a:ext cx="52782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0"/>
          <p:cNvSpPr/>
          <p:nvPr/>
        </p:nvSpPr>
        <p:spPr>
          <a:xfrm rot="5400000">
            <a:off x="-1156621" y="5133975"/>
            <a:ext cx="3381675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1"/>
          <p:cNvSpPr/>
          <p:nvPr/>
        </p:nvSpPr>
        <p:spPr>
          <a:xfrm rot="-10800000">
            <a:off x="17230739" y="1052513"/>
            <a:ext cx="52782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12"/>
          <p:cNvSpPr/>
          <p:nvPr/>
        </p:nvSpPr>
        <p:spPr>
          <a:xfrm rot="-10800000">
            <a:off x="17230739" y="1823612"/>
            <a:ext cx="52782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13"/>
          <p:cNvSpPr/>
          <p:nvPr/>
        </p:nvSpPr>
        <p:spPr>
          <a:xfrm rot="5399999">
            <a:off x="17344435" y="1438062"/>
            <a:ext cx="799675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7330654" y="1253345"/>
            <a:ext cx="327992" cy="422533"/>
          </a:xfrm>
          <a:custGeom>
            <a:avLst/>
            <a:gdLst/>
            <a:ahLst/>
            <a:cxnLst/>
            <a:rect l="l" t="t" r="r" b="b"/>
            <a:pathLst>
              <a:path w="327992" h="422533">
                <a:moveTo>
                  <a:pt x="0" y="0"/>
                </a:moveTo>
                <a:lnTo>
                  <a:pt x="327991" y="0"/>
                </a:lnTo>
                <a:lnTo>
                  <a:pt x="327991" y="422533"/>
                </a:lnTo>
                <a:lnTo>
                  <a:pt x="0" y="422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873234" y="3086736"/>
            <a:ext cx="8500202" cy="227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15"/>
              </a:lnSpc>
            </a:pPr>
            <a:r>
              <a:rPr lang="en-US" sz="9013" b="1" dirty="0">
                <a:solidFill>
                  <a:srgbClr val="000000"/>
                </a:solidFill>
                <a:latin typeface="Times New Roman" panose="02020603050405020304" pitchFamily="18" charset="0"/>
                <a:ea typeface="Fraunces Heavy"/>
                <a:cs typeface="Times New Roman" panose="02020603050405020304" pitchFamily="18" charset="0"/>
                <a:sym typeface="Fraunces Heavy"/>
              </a:rPr>
              <a:t>TRI ROKLINY</a:t>
            </a:r>
          </a:p>
          <a:p>
            <a:pPr algn="ctr">
              <a:lnSpc>
                <a:spcPts val="7935"/>
              </a:lnSpc>
            </a:pPr>
            <a:r>
              <a:rPr lang="en-US" sz="7214" b="1" dirty="0" err="1">
                <a:solidFill>
                  <a:srgbClr val="000000"/>
                </a:solidFill>
                <a:latin typeface="Times New Roman" panose="02020603050405020304" pitchFamily="18" charset="0"/>
                <a:ea typeface="Fraunces Heavy"/>
                <a:cs typeface="Times New Roman" panose="02020603050405020304" pitchFamily="18" charset="0"/>
                <a:sym typeface="Fraunces Heavy"/>
              </a:rPr>
              <a:t>ôsmy</a:t>
            </a:r>
            <a:r>
              <a:rPr lang="en-US" sz="7214" b="1" dirty="0">
                <a:solidFill>
                  <a:srgbClr val="000000"/>
                </a:solidFill>
                <a:latin typeface="Times New Roman" panose="02020603050405020304" pitchFamily="18" charset="0"/>
                <a:ea typeface="Fraunces Heavy"/>
                <a:cs typeface="Times New Roman" panose="02020603050405020304" pitchFamily="18" charset="0"/>
                <a:sym typeface="Fraunces Heavy"/>
              </a:rPr>
              <a:t> div </a:t>
            </a:r>
            <a:r>
              <a:rPr lang="en-US" sz="7214" b="1" dirty="0" err="1">
                <a:solidFill>
                  <a:srgbClr val="000000"/>
                </a:solidFill>
                <a:latin typeface="Times New Roman" panose="02020603050405020304" pitchFamily="18" charset="0"/>
                <a:ea typeface="Fraunces Heavy"/>
                <a:cs typeface="Times New Roman" panose="02020603050405020304" pitchFamily="18" charset="0"/>
                <a:sym typeface="Fraunces Heavy"/>
              </a:rPr>
              <a:t>sveta</a:t>
            </a:r>
            <a:endParaRPr lang="en-US" sz="7214" b="1" dirty="0">
              <a:solidFill>
                <a:srgbClr val="000000"/>
              </a:solidFill>
              <a:latin typeface="Times New Roman" panose="02020603050405020304" pitchFamily="18" charset="0"/>
              <a:ea typeface="Fraunces Heavy"/>
              <a:cs typeface="Times New Roman" panose="02020603050405020304" pitchFamily="18" charset="0"/>
              <a:sym typeface="Fraunces Heavy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16277" y="8099805"/>
            <a:ext cx="8550372" cy="841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Nina Hrišová,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Katarína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Ižariková</a:t>
            </a:r>
            <a:endParaRPr lang="sk-SK" sz="2600" b="1" dirty="0">
              <a:solidFill>
                <a:srgbClr val="000000"/>
              </a:solidFill>
              <a:latin typeface="Times New Roman" panose="02020603050405020304" pitchFamily="18" charset="0"/>
              <a:ea typeface="Bitter Bold"/>
              <a:cs typeface="Times New Roman" panose="02020603050405020304" pitchFamily="18" charset="0"/>
              <a:sym typeface="Bitter Bold"/>
            </a:endParaRPr>
          </a:p>
          <a:p>
            <a:pPr algn="ctr">
              <a:lnSpc>
                <a:spcPts val="3380"/>
              </a:lnSpc>
            </a:pPr>
            <a:r>
              <a:rPr lang="sk-SK" sz="2600" b="1" dirty="0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1AjGm1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Bitter Bold"/>
              <a:cs typeface="Times New Roman" panose="02020603050405020304" pitchFamily="18" charset="0"/>
              <a:sym typeface="Bitter Bold"/>
            </a:endParaRPr>
          </a:p>
        </p:txBody>
      </p:sp>
      <p:sp>
        <p:nvSpPr>
          <p:cNvPr id="17" name="TextBox 17"/>
          <p:cNvSpPr txBox="1"/>
          <p:nvPr/>
        </p:nvSpPr>
        <p:spPr>
          <a:xfrm rot="-5400000">
            <a:off x="-674104" y="5018466"/>
            <a:ext cx="2953987" cy="25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600" spc="160">
                <a:solidFill>
                  <a:srgbClr val="000000"/>
                </a:solidFill>
                <a:latin typeface="Times New Roman" panose="02020603050405020304" pitchFamily="18" charset="0"/>
                <a:ea typeface="Roboto Mono"/>
                <a:cs typeface="Times New Roman" panose="02020603050405020304" pitchFamily="18" charset="0"/>
                <a:sym typeface="Roboto Mono"/>
              </a:rPr>
              <a:t>RG ÁZIE,2024/2025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2981" y="1052513"/>
            <a:ext cx="16202039" cy="8191500"/>
            <a:chOff x="0" y="0"/>
            <a:chExt cx="33490639" cy="1693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490638" cy="16932348"/>
            </a:xfrm>
            <a:custGeom>
              <a:avLst/>
              <a:gdLst/>
              <a:ahLst/>
              <a:cxnLst/>
              <a:rect l="l" t="t" r="r" b="b"/>
              <a:pathLst>
                <a:path w="33490638" h="16932348">
                  <a:moveTo>
                    <a:pt x="0" y="0"/>
                  </a:moveTo>
                  <a:lnTo>
                    <a:pt x="0" y="16932348"/>
                  </a:lnTo>
                  <a:lnTo>
                    <a:pt x="33490638" y="16932348"/>
                  </a:lnTo>
                  <a:lnTo>
                    <a:pt x="33490638" y="0"/>
                  </a:lnTo>
                  <a:lnTo>
                    <a:pt x="0" y="0"/>
                  </a:lnTo>
                  <a:close/>
                  <a:moveTo>
                    <a:pt x="33429680" y="16871389"/>
                  </a:moveTo>
                  <a:lnTo>
                    <a:pt x="59690" y="16871389"/>
                  </a:lnTo>
                  <a:lnTo>
                    <a:pt x="59690" y="59690"/>
                  </a:lnTo>
                  <a:lnTo>
                    <a:pt x="33429680" y="59690"/>
                  </a:lnTo>
                  <a:lnTo>
                    <a:pt x="33429680" y="168713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sk-SK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164470" y="3943985"/>
            <a:ext cx="7469524" cy="249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0"/>
              </a:lnSpc>
            </a:pPr>
            <a:r>
              <a:rPr lang="en-US" sz="8900" b="1">
                <a:solidFill>
                  <a:srgbClr val="000000"/>
                </a:solidFill>
                <a:latin typeface="Times New Roman" panose="02020603050405020304" pitchFamily="18" charset="0"/>
                <a:ea typeface="Fraunces Heavy"/>
                <a:cs typeface="Times New Roman" panose="02020603050405020304" pitchFamily="18" charset="0"/>
                <a:sym typeface="Fraunces Heavy"/>
              </a:rPr>
              <a:t>Ďakujeme za pozornosť!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1469" y="139165"/>
            <a:ext cx="17592597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Zdroje</a:t>
            </a:r>
            <a:r>
              <a:rPr lang="en-US" sz="3399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:</a:t>
            </a: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Times New Roman" panose="02020603050405020304" pitchFamily="18" charset="0"/>
              <a:ea typeface="Bitter"/>
              <a:cs typeface="Times New Roman" panose="02020603050405020304" pitchFamily="18" charset="0"/>
              <a:sym typeface="Bitter"/>
            </a:endParaRP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Times New Roman" panose="02020603050405020304" pitchFamily="18" charset="0"/>
              <a:ea typeface="Bitter"/>
              <a:cs typeface="Times New Roman" panose="02020603050405020304" pitchFamily="18" charset="0"/>
              <a:sym typeface="Bitter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26A38E2-DCDE-E3F7-6B4A-9905BA2AB65D}"/>
              </a:ext>
            </a:extLst>
          </p:cNvPr>
          <p:cNvSpPr txBox="1"/>
          <p:nvPr/>
        </p:nvSpPr>
        <p:spPr>
          <a:xfrm>
            <a:off x="321468" y="1450181"/>
            <a:ext cx="17737931" cy="76944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Advisor.Travel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(2014). Tri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rokliny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Santowping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[online] Available at: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https://sk.advisor.travel/poi/Tri-rokliny-4877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[Accessed 30 Oct. 2024].</a:t>
            </a:r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Barber, M. and Ryder, G. (1993). Damming the Three Gorges. Toronto ; London : Earthscan.</a:t>
            </a:r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Jr. Earle Rice (2019). Three Gorges Dam. Mitchell Lane.</a:t>
            </a:r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800" dirty="0" err="1">
                <a:latin typeface="Times New Roman"/>
                <a:cs typeface="Times New Roman"/>
              </a:rPr>
              <a:t>Siegel</a:t>
            </a:r>
            <a:r>
              <a:rPr lang="sk-SK" sz="2800" dirty="0">
                <a:latin typeface="Times New Roman"/>
                <a:cs typeface="Times New Roman"/>
              </a:rPr>
              <a:t>, S. (2016). Filozofická fakulta Masarykovej univerzity Medzinárodné teritoriálne štúdiá Kultúrne štúdiá Číny BAKALÁRSKA PRÁCA Vnútená vnútorná migrácia v Číne a jej vplyv na spoločnosť. [online] </a:t>
            </a:r>
            <a:r>
              <a:rPr lang="sk-SK" sz="2800" dirty="0" err="1">
                <a:latin typeface="Times New Roman"/>
                <a:cs typeface="Times New Roman"/>
              </a:rPr>
              <a:t>Available</a:t>
            </a:r>
            <a:r>
              <a:rPr lang="sk-SK" sz="2800" dirty="0">
                <a:latin typeface="Times New Roman"/>
                <a:cs typeface="Times New Roman"/>
              </a:rPr>
              <a:t> at: </a:t>
            </a:r>
            <a:r>
              <a:rPr lang="sk-SK" sz="2800" dirty="0">
                <a:latin typeface="Times New Roman"/>
                <a:cs typeface="Times New Roman"/>
                <a:hlinkClick r:id="rId3"/>
              </a:rPr>
              <a:t>https://is.muni.cz/th/426702/ff_b/final.simona.siegel.PDF</a:t>
            </a:r>
            <a:r>
              <a:rPr lang="sk-SK" sz="2800" dirty="0">
                <a:latin typeface="Times New Roman"/>
                <a:cs typeface="Times New Roman"/>
              </a:rPr>
              <a:t>  [</a:t>
            </a:r>
            <a:r>
              <a:rPr lang="sk-SK" sz="2800" dirty="0" err="1">
                <a:latin typeface="Times New Roman"/>
                <a:cs typeface="Times New Roman"/>
              </a:rPr>
              <a:t>Accessed</a:t>
            </a:r>
            <a:r>
              <a:rPr lang="sk-SK" sz="2800" dirty="0">
                <a:latin typeface="Times New Roman"/>
                <a:cs typeface="Times New Roman"/>
              </a:rPr>
              <a:t> 30 </a:t>
            </a:r>
            <a:r>
              <a:rPr lang="sk-SK" sz="2800" dirty="0" err="1">
                <a:latin typeface="Times New Roman"/>
                <a:cs typeface="Times New Roman"/>
              </a:rPr>
              <a:t>Oct</a:t>
            </a:r>
            <a:r>
              <a:rPr lang="sk-SK" sz="2800" dirty="0">
                <a:latin typeface="Times New Roman"/>
                <a:cs typeface="Times New Roman"/>
              </a:rPr>
              <a:t>. 2024].</a:t>
            </a:r>
          </a:p>
          <a:p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Tomàs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Bigordà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(2024). Priehrada Tri rokliny: História, vplyv a budúcnosť najväčšej vodnej elektrárne na svete. [online]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Renovables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Verdes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at:</a:t>
            </a:r>
          </a:p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https://sk.renovablesverdes.com/priehrada-troch-rokl%C3%ADn-najv%C3%A4%C4%8D%C5%A1ia-na-svete/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[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Accessed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2024].</a:t>
            </a:r>
          </a:p>
          <a:p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2981" y="1052513"/>
            <a:ext cx="16202039" cy="8191500"/>
            <a:chOff x="0" y="0"/>
            <a:chExt cx="33490639" cy="1693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490638" cy="16932348"/>
            </a:xfrm>
            <a:custGeom>
              <a:avLst/>
              <a:gdLst/>
              <a:ahLst/>
              <a:cxnLst/>
              <a:rect l="l" t="t" r="r" b="b"/>
              <a:pathLst>
                <a:path w="33490638" h="16932348">
                  <a:moveTo>
                    <a:pt x="0" y="0"/>
                  </a:moveTo>
                  <a:lnTo>
                    <a:pt x="0" y="16932348"/>
                  </a:lnTo>
                  <a:lnTo>
                    <a:pt x="33490638" y="16932348"/>
                  </a:lnTo>
                  <a:lnTo>
                    <a:pt x="33490638" y="0"/>
                  </a:lnTo>
                  <a:lnTo>
                    <a:pt x="0" y="0"/>
                  </a:lnTo>
                  <a:close/>
                  <a:moveTo>
                    <a:pt x="33429680" y="16871389"/>
                  </a:moveTo>
                  <a:lnTo>
                    <a:pt x="59690" y="16871389"/>
                  </a:lnTo>
                  <a:lnTo>
                    <a:pt x="59690" y="59690"/>
                  </a:lnTo>
                  <a:lnTo>
                    <a:pt x="33429680" y="59690"/>
                  </a:lnTo>
                  <a:lnTo>
                    <a:pt x="33429680" y="168713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sk-SK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AutoShape 4"/>
          <p:cNvSpPr/>
          <p:nvPr/>
        </p:nvSpPr>
        <p:spPr>
          <a:xfrm rot="5400000">
            <a:off x="6168158" y="5129212"/>
            <a:ext cx="8146256" cy="0"/>
          </a:xfrm>
          <a:prstGeom prst="line">
            <a:avLst/>
          </a:prstGeom>
          <a:ln w="28575" cap="flat">
            <a:solidFill>
              <a:srgbClr val="F6F3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/>
          <p:nvPr/>
        </p:nvSpPr>
        <p:spPr>
          <a:xfrm flipH="1">
            <a:off x="1110464" y="3212470"/>
            <a:ext cx="919353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761235" y="1070372"/>
            <a:ext cx="7983037" cy="8139113"/>
            <a:chOff x="0" y="0"/>
            <a:chExt cx="10644050" cy="1085215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22414" r="22414"/>
            <a:stretch>
              <a:fillRect/>
            </a:stretch>
          </p:blipFill>
          <p:spPr>
            <a:xfrm>
              <a:off x="0" y="0"/>
              <a:ext cx="10644050" cy="108521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8" name="AutoShape 8"/>
          <p:cNvSpPr/>
          <p:nvPr/>
        </p:nvSpPr>
        <p:spPr>
          <a:xfrm>
            <a:off x="17744273" y="1052513"/>
            <a:ext cx="0" cy="799675"/>
          </a:xfrm>
          <a:prstGeom prst="line">
            <a:avLst/>
          </a:prstGeom>
          <a:ln w="28575" cap="flat">
            <a:solidFill>
              <a:srgbClr val="F6F3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89345" y="5596615"/>
            <a:ext cx="8444584" cy="3179921"/>
          </a:xfrm>
          <a:custGeom>
            <a:avLst/>
            <a:gdLst/>
            <a:ahLst/>
            <a:cxnLst/>
            <a:rect l="l" t="t" r="r" b="b"/>
            <a:pathLst>
              <a:path w="8444584" h="3179921">
                <a:moveTo>
                  <a:pt x="0" y="0"/>
                </a:moveTo>
                <a:lnTo>
                  <a:pt x="8444583" y="0"/>
                </a:lnTo>
                <a:lnTo>
                  <a:pt x="8444583" y="3179920"/>
                </a:lnTo>
                <a:lnTo>
                  <a:pt x="0" y="3179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1" r="-28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647739" y="3333363"/>
            <a:ext cx="1986190" cy="1280556"/>
          </a:xfrm>
          <a:custGeom>
            <a:avLst/>
            <a:gdLst/>
            <a:ahLst/>
            <a:cxnLst/>
            <a:rect l="l" t="t" r="r" b="b"/>
            <a:pathLst>
              <a:path w="1986190" h="1280556">
                <a:moveTo>
                  <a:pt x="0" y="0"/>
                </a:moveTo>
                <a:lnTo>
                  <a:pt x="1986189" y="0"/>
                </a:lnTo>
                <a:lnTo>
                  <a:pt x="1986189" y="1280556"/>
                </a:lnTo>
                <a:lnTo>
                  <a:pt x="0" y="12805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8" b="-1668"/>
            </a:stretch>
          </a:blipFill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13955" y="1731645"/>
            <a:ext cx="8786556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7800" b="1">
                <a:solidFill>
                  <a:srgbClr val="000000"/>
                </a:solidFill>
                <a:latin typeface="Times New Roman" panose="02020603050405020304" pitchFamily="18" charset="0"/>
                <a:ea typeface="Fraunces Heavy"/>
                <a:cs typeface="Times New Roman" panose="02020603050405020304" pitchFamily="18" charset="0"/>
                <a:sym typeface="Fraunces Heavy"/>
              </a:rPr>
              <a:t>Tri rokliny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6059" y="3203584"/>
            <a:ext cx="8217941" cy="261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820" lvl="1" indent="-271410" algn="l">
              <a:lnSpc>
                <a:spcPts val="3821"/>
              </a:lnSpc>
              <a:buFont typeface="Arial"/>
              <a:buChar char="•"/>
            </a:pPr>
            <a:r>
              <a:rPr lang="en-US" sz="2514" b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Najväčšia </a:t>
            </a:r>
            <a:r>
              <a:rPr lang="en-US" sz="2514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vodná elektráreň </a:t>
            </a:r>
            <a:r>
              <a:rPr lang="en-US" sz="2514" b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na svete</a:t>
            </a:r>
          </a:p>
          <a:p>
            <a:pPr marL="542820" lvl="1" indent="-271410" algn="l">
              <a:lnSpc>
                <a:spcPts val="3821"/>
              </a:lnSpc>
              <a:buFont typeface="Arial"/>
              <a:buChar char="•"/>
            </a:pPr>
            <a:r>
              <a:rPr lang="en-US" sz="2514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provincia </a:t>
            </a:r>
            <a:r>
              <a:rPr lang="en-US" sz="2514" b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Chu-Pej </a:t>
            </a:r>
            <a:r>
              <a:rPr lang="en-US" sz="2514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(Čína)</a:t>
            </a:r>
          </a:p>
          <a:p>
            <a:pPr marL="542820" lvl="1" indent="-271410" algn="l">
              <a:lnSpc>
                <a:spcPts val="3821"/>
              </a:lnSpc>
              <a:buFont typeface="Arial"/>
              <a:buChar char="•"/>
            </a:pPr>
            <a:r>
              <a:rPr lang="en-US" sz="2514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na rieke </a:t>
            </a:r>
            <a:r>
              <a:rPr lang="en-US" sz="2514" b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Yangtze</a:t>
            </a:r>
            <a:r>
              <a:rPr lang="en-US" sz="2514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- prítok </a:t>
            </a:r>
            <a:r>
              <a:rPr lang="en-US" sz="2514" b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Jang-c´ťiang</a:t>
            </a:r>
          </a:p>
          <a:p>
            <a:pPr marL="542820" lvl="1" indent="-271410" algn="l">
              <a:lnSpc>
                <a:spcPts val="3821"/>
              </a:lnSpc>
              <a:buFont typeface="Arial"/>
              <a:buChar char="•"/>
            </a:pPr>
            <a:r>
              <a:rPr lang="en-US" sz="2514" b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 3 rokliny - </a:t>
            </a:r>
            <a:r>
              <a:rPr lang="en-US" sz="2514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Qutanqxia, Wushanxia a Xilingxia</a:t>
            </a:r>
          </a:p>
          <a:p>
            <a:pPr algn="l">
              <a:lnSpc>
                <a:spcPts val="6058"/>
              </a:lnSpc>
            </a:pPr>
            <a:endParaRPr lang="en-US" sz="2514">
              <a:solidFill>
                <a:srgbClr val="000000"/>
              </a:solidFill>
              <a:latin typeface="Times New Roman" panose="02020603050405020304" pitchFamily="18" charset="0"/>
              <a:ea typeface="Bitter"/>
              <a:cs typeface="Times New Roman" panose="02020603050405020304" pitchFamily="18" charset="0"/>
              <a:sym typeface="Bit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117" y="1052513"/>
            <a:ext cx="16805902" cy="8191500"/>
            <a:chOff x="0" y="0"/>
            <a:chExt cx="34738863" cy="1693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38863" cy="16932348"/>
            </a:xfrm>
            <a:custGeom>
              <a:avLst/>
              <a:gdLst/>
              <a:ahLst/>
              <a:cxnLst/>
              <a:rect l="l" t="t" r="r" b="b"/>
              <a:pathLst>
                <a:path w="34738863" h="16932348">
                  <a:moveTo>
                    <a:pt x="0" y="0"/>
                  </a:moveTo>
                  <a:lnTo>
                    <a:pt x="0" y="16932348"/>
                  </a:lnTo>
                  <a:lnTo>
                    <a:pt x="34738863" y="16932348"/>
                  </a:lnTo>
                  <a:lnTo>
                    <a:pt x="34738863" y="0"/>
                  </a:lnTo>
                  <a:lnTo>
                    <a:pt x="0" y="0"/>
                  </a:lnTo>
                  <a:close/>
                  <a:moveTo>
                    <a:pt x="34677902" y="16871389"/>
                  </a:moveTo>
                  <a:lnTo>
                    <a:pt x="59690" y="16871389"/>
                  </a:lnTo>
                  <a:lnTo>
                    <a:pt x="59690" y="59690"/>
                  </a:lnTo>
                  <a:lnTo>
                    <a:pt x="34677902" y="59690"/>
                  </a:lnTo>
                  <a:lnTo>
                    <a:pt x="34677902" y="16871389"/>
                  </a:lnTo>
                  <a:close/>
                </a:path>
              </a:pathLst>
            </a:custGeom>
            <a:solidFill>
              <a:srgbClr val="243D29"/>
            </a:solidFill>
          </p:spPr>
          <p:txBody>
            <a:bodyPr/>
            <a:lstStyle/>
            <a:p>
              <a:endParaRPr lang="sk-SK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39117" y="1028700"/>
            <a:ext cx="6351548" cy="4190398"/>
            <a:chOff x="0" y="0"/>
            <a:chExt cx="8468731" cy="558719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14422" r="14422"/>
            <a:stretch>
              <a:fillRect/>
            </a:stretch>
          </p:blipFill>
          <p:spPr>
            <a:xfrm>
              <a:off x="0" y="0"/>
              <a:ext cx="8468731" cy="55871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" name="AutoShape 6"/>
          <p:cNvSpPr/>
          <p:nvPr/>
        </p:nvSpPr>
        <p:spPr>
          <a:xfrm>
            <a:off x="6790665" y="1071563"/>
            <a:ext cx="0" cy="8141494"/>
          </a:xfrm>
          <a:prstGeom prst="line">
            <a:avLst/>
          </a:prstGeom>
          <a:ln w="28575" cap="flat">
            <a:solidFill>
              <a:srgbClr val="1A32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7"/>
          <p:cNvSpPr/>
          <p:nvPr/>
        </p:nvSpPr>
        <p:spPr>
          <a:xfrm flipH="1">
            <a:off x="6800176" y="2918586"/>
            <a:ext cx="10459124" cy="0"/>
          </a:xfrm>
          <a:prstGeom prst="line">
            <a:avLst/>
          </a:prstGeom>
          <a:ln w="28575" cap="flat">
            <a:solidFill>
              <a:srgbClr val="1A32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950303" y="1333943"/>
            <a:ext cx="1537487" cy="1510581"/>
          </a:xfrm>
          <a:custGeom>
            <a:avLst/>
            <a:gdLst/>
            <a:ahLst/>
            <a:cxnLst/>
            <a:rect l="l" t="t" r="r" b="b"/>
            <a:pathLst>
              <a:path w="1537487" h="1510581">
                <a:moveTo>
                  <a:pt x="0" y="0"/>
                </a:moveTo>
                <a:lnTo>
                  <a:pt x="1537487" y="0"/>
                </a:lnTo>
                <a:lnTo>
                  <a:pt x="1537487" y="1510581"/>
                </a:lnTo>
                <a:lnTo>
                  <a:pt x="0" y="15105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39117" y="5219098"/>
            <a:ext cx="6351548" cy="4039202"/>
          </a:xfrm>
          <a:custGeom>
            <a:avLst/>
            <a:gdLst/>
            <a:ahLst/>
            <a:cxnLst/>
            <a:rect l="l" t="t" r="r" b="b"/>
            <a:pathLst>
              <a:path w="6351548" h="4039202">
                <a:moveTo>
                  <a:pt x="0" y="0"/>
                </a:moveTo>
                <a:lnTo>
                  <a:pt x="6351548" y="0"/>
                </a:lnTo>
                <a:lnTo>
                  <a:pt x="6351548" y="4039202"/>
                </a:lnTo>
                <a:lnTo>
                  <a:pt x="0" y="4039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7533" r="-7749" b="-10049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466979" y="4573553"/>
            <a:ext cx="8882897" cy="296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5592" lvl="1" indent="-322796" algn="l">
              <a:lnSpc>
                <a:spcPts val="4784"/>
              </a:lnSpc>
              <a:buFont typeface="Arial"/>
              <a:buChar char="•"/>
            </a:pPr>
            <a:r>
              <a:rPr lang="en-US" sz="299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myšlienka z dávnej minulosti (2 stor. n. l.)</a:t>
            </a:r>
          </a:p>
          <a:p>
            <a:pPr marL="645592" lvl="1" indent="-322796" algn="l">
              <a:lnSpc>
                <a:spcPts val="4784"/>
              </a:lnSpc>
              <a:buFont typeface="Arial"/>
              <a:buChar char="•"/>
            </a:pPr>
            <a:r>
              <a:rPr lang="en-US" sz="299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neustále zaplavovaná oblasť</a:t>
            </a:r>
          </a:p>
          <a:p>
            <a:pPr marL="645592" lvl="1" indent="-322796" algn="l">
              <a:lnSpc>
                <a:spcPts val="4784"/>
              </a:lnSpc>
              <a:buFont typeface="Arial"/>
              <a:buChar char="•"/>
            </a:pPr>
            <a:r>
              <a:rPr lang="en-US" sz="299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´skrotenie rieky´</a:t>
            </a:r>
          </a:p>
          <a:p>
            <a:pPr marL="645592" lvl="1" indent="-322796" algn="l">
              <a:lnSpc>
                <a:spcPts val="4784"/>
              </a:lnSpc>
              <a:buFont typeface="Arial"/>
              <a:buChar char="•"/>
            </a:pPr>
            <a:r>
              <a:rPr lang="en-US" sz="299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rozvoj priemyslu</a:t>
            </a:r>
          </a:p>
          <a:p>
            <a:pPr algn="l">
              <a:lnSpc>
                <a:spcPts val="4341"/>
              </a:lnSpc>
            </a:pPr>
            <a:endParaRPr lang="en-US" sz="2990">
              <a:solidFill>
                <a:srgbClr val="000000"/>
              </a:solidFill>
              <a:latin typeface="Times New Roman" panose="02020603050405020304" pitchFamily="18" charset="0"/>
              <a:ea typeface="Bitter"/>
              <a:cs typeface="Times New Roman" panose="02020603050405020304" pitchFamily="18" charset="0"/>
              <a:sym typeface="Bit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950303" y="1606241"/>
            <a:ext cx="8773261" cy="110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7800" b="1">
                <a:solidFill>
                  <a:srgbClr val="243D29"/>
                </a:solidFill>
                <a:latin typeface="Times New Roman" panose="02020603050405020304" pitchFamily="18" charset="0"/>
                <a:ea typeface="Fraunces Heavy"/>
                <a:cs typeface="Times New Roman" panose="02020603050405020304" pitchFamily="18" charset="0"/>
                <a:sym typeface="Fraunces Heavy"/>
              </a:rPr>
              <a:t>Dôvody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117" y="1052513"/>
            <a:ext cx="16805902" cy="8191500"/>
            <a:chOff x="0" y="0"/>
            <a:chExt cx="34738863" cy="1693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38863" cy="16932348"/>
            </a:xfrm>
            <a:custGeom>
              <a:avLst/>
              <a:gdLst/>
              <a:ahLst/>
              <a:cxnLst/>
              <a:rect l="l" t="t" r="r" b="b"/>
              <a:pathLst>
                <a:path w="34738863" h="16932348">
                  <a:moveTo>
                    <a:pt x="0" y="0"/>
                  </a:moveTo>
                  <a:lnTo>
                    <a:pt x="0" y="16932348"/>
                  </a:lnTo>
                  <a:lnTo>
                    <a:pt x="34738863" y="16932348"/>
                  </a:lnTo>
                  <a:lnTo>
                    <a:pt x="34738863" y="0"/>
                  </a:lnTo>
                  <a:lnTo>
                    <a:pt x="0" y="0"/>
                  </a:lnTo>
                  <a:close/>
                  <a:moveTo>
                    <a:pt x="34677902" y="16871389"/>
                  </a:moveTo>
                  <a:lnTo>
                    <a:pt x="59690" y="16871389"/>
                  </a:lnTo>
                  <a:lnTo>
                    <a:pt x="59690" y="59690"/>
                  </a:lnTo>
                  <a:lnTo>
                    <a:pt x="34677902" y="59690"/>
                  </a:lnTo>
                  <a:lnTo>
                    <a:pt x="34677902" y="16871389"/>
                  </a:lnTo>
                  <a:close/>
                </a:path>
              </a:pathLst>
            </a:custGeom>
            <a:solidFill>
              <a:srgbClr val="243D29"/>
            </a:solidFill>
          </p:spPr>
          <p:txBody>
            <a:bodyPr/>
            <a:lstStyle/>
            <a:p>
              <a:endParaRPr lang="sk-SK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39117" y="1077516"/>
            <a:ext cx="6351548" cy="8141494"/>
            <a:chOff x="0" y="0"/>
            <a:chExt cx="8468731" cy="1085532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4060" r="24060"/>
            <a:stretch>
              <a:fillRect/>
            </a:stretch>
          </p:blipFill>
          <p:spPr>
            <a:xfrm>
              <a:off x="0" y="0"/>
              <a:ext cx="8468731" cy="10855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" name="AutoShape 6"/>
          <p:cNvSpPr/>
          <p:nvPr/>
        </p:nvSpPr>
        <p:spPr>
          <a:xfrm>
            <a:off x="6790665" y="1071563"/>
            <a:ext cx="0" cy="8141494"/>
          </a:xfrm>
          <a:prstGeom prst="line">
            <a:avLst/>
          </a:prstGeom>
          <a:ln w="28575" cap="flat">
            <a:solidFill>
              <a:srgbClr val="1A32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7"/>
          <p:cNvSpPr/>
          <p:nvPr/>
        </p:nvSpPr>
        <p:spPr>
          <a:xfrm flipH="1">
            <a:off x="6800176" y="2918586"/>
            <a:ext cx="10459124" cy="0"/>
          </a:xfrm>
          <a:prstGeom prst="line">
            <a:avLst/>
          </a:prstGeom>
          <a:ln w="28575" cap="flat">
            <a:solidFill>
              <a:srgbClr val="1A32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7230739" y="1052513"/>
            <a:ext cx="527821" cy="799675"/>
            <a:chOff x="0" y="0"/>
            <a:chExt cx="703761" cy="1066233"/>
          </a:xfrm>
        </p:grpSpPr>
        <p:sp>
          <p:nvSpPr>
            <p:cNvPr id="9" name="AutoShape 9"/>
            <p:cNvSpPr/>
            <p:nvPr/>
          </p:nvSpPr>
          <p:spPr>
            <a:xfrm rot="-10800000">
              <a:off x="0" y="0"/>
              <a:ext cx="703761" cy="0"/>
            </a:xfrm>
            <a:prstGeom prst="line">
              <a:avLst/>
            </a:prstGeom>
            <a:ln w="38100" cap="flat">
              <a:solidFill>
                <a:srgbClr val="243D2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rot="-10800000">
              <a:off x="0" y="1028133"/>
              <a:ext cx="703761" cy="0"/>
            </a:xfrm>
            <a:prstGeom prst="line">
              <a:avLst/>
            </a:prstGeom>
            <a:ln w="38100" cap="flat">
              <a:solidFill>
                <a:srgbClr val="243D2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11"/>
            <p:cNvSpPr/>
            <p:nvPr/>
          </p:nvSpPr>
          <p:spPr>
            <a:xfrm rot="5399999">
              <a:off x="151595" y="514067"/>
              <a:ext cx="1066233" cy="0"/>
            </a:xfrm>
            <a:prstGeom prst="line">
              <a:avLst/>
            </a:prstGeom>
            <a:ln w="38100" cap="flat">
              <a:solidFill>
                <a:srgbClr val="243D2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466979" y="3153418"/>
            <a:ext cx="9256585" cy="6250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0813" lvl="1" indent="-270407" algn="l">
              <a:lnSpc>
                <a:spcPts val="4007"/>
              </a:lnSpc>
              <a:buFont typeface="Arial"/>
              <a:buChar char="•"/>
            </a:pPr>
            <a:r>
              <a:rPr lang="en-US" sz="2504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začiatok</a:t>
            </a:r>
            <a:r>
              <a:rPr lang="en-US" sz="2504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výstavby</a:t>
            </a:r>
            <a:r>
              <a:rPr lang="en-US" sz="2504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1994</a:t>
            </a:r>
          </a:p>
          <a:p>
            <a:pPr marL="540813" lvl="1" indent="-270407" algn="l">
              <a:lnSpc>
                <a:spcPts val="4007"/>
              </a:lnSpc>
              <a:buFont typeface="Arial"/>
              <a:buChar char="•"/>
            </a:pPr>
            <a:r>
              <a:rPr lang="en-US" sz="2504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koniec</a:t>
            </a:r>
            <a:r>
              <a:rPr lang="en-US" sz="2504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výstavby</a:t>
            </a:r>
            <a:r>
              <a:rPr lang="en-US" sz="2504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2013</a:t>
            </a:r>
          </a:p>
          <a:p>
            <a:pPr marL="540813" lvl="1" indent="-270407" algn="l">
              <a:lnSpc>
                <a:spcPts val="4007"/>
              </a:lnSpc>
              <a:buFont typeface="Arial"/>
              <a:buChar char="•"/>
            </a:pPr>
            <a:r>
              <a:rPr lang="en-US" sz="2504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počet</a:t>
            </a:r>
            <a:r>
              <a:rPr lang="en-US" sz="2504" b="1" dirty="0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 </a:t>
            </a:r>
            <a:r>
              <a:rPr lang="en-US" sz="2504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pracovníkov</a:t>
            </a:r>
            <a:r>
              <a:rPr lang="en-US" sz="2504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- </a:t>
            </a:r>
            <a:r>
              <a:rPr lang="en-US" sz="2504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cca</a:t>
            </a:r>
            <a:r>
              <a:rPr lang="en-US" sz="2504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40 000</a:t>
            </a:r>
          </a:p>
          <a:p>
            <a:pPr algn="l">
              <a:lnSpc>
                <a:spcPts val="4007"/>
              </a:lnSpc>
            </a:pPr>
            <a:endParaRPr lang="en-US" sz="2504" dirty="0">
              <a:solidFill>
                <a:srgbClr val="000000"/>
              </a:solidFill>
              <a:latin typeface="Times New Roman" panose="02020603050405020304" pitchFamily="18" charset="0"/>
              <a:ea typeface="Bitter"/>
              <a:cs typeface="Times New Roman" panose="02020603050405020304" pitchFamily="18" charset="0"/>
              <a:sym typeface="Bitter"/>
            </a:endParaRPr>
          </a:p>
          <a:p>
            <a:pPr algn="l">
              <a:lnSpc>
                <a:spcPts val="4007"/>
              </a:lnSpc>
            </a:pPr>
            <a:r>
              <a:rPr lang="en-US" sz="2504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Parametre</a:t>
            </a:r>
            <a:r>
              <a:rPr lang="en-US" sz="2504" b="1" u="sng" dirty="0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:</a:t>
            </a:r>
          </a:p>
          <a:p>
            <a:pPr marL="540813" lvl="1" indent="-270407" algn="l">
              <a:lnSpc>
                <a:spcPts val="4007"/>
              </a:lnSpc>
              <a:buFont typeface="Arial"/>
              <a:buChar char="•"/>
            </a:pPr>
            <a:r>
              <a:rPr lang="en-US" sz="2504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39,3 </a:t>
            </a:r>
            <a:r>
              <a:rPr lang="en-US" sz="2504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miliárd</a:t>
            </a:r>
            <a:r>
              <a:rPr lang="en-US" sz="2504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m3 </a:t>
            </a:r>
            <a:r>
              <a:rPr lang="en-US" sz="2504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vody</a:t>
            </a:r>
            <a:endParaRPr lang="en-US" sz="2504" dirty="0">
              <a:solidFill>
                <a:srgbClr val="000000"/>
              </a:solidFill>
              <a:latin typeface="Times New Roman" panose="02020603050405020304" pitchFamily="18" charset="0"/>
              <a:ea typeface="Bitter"/>
              <a:cs typeface="Times New Roman" panose="02020603050405020304" pitchFamily="18" charset="0"/>
              <a:sym typeface="Bitter"/>
            </a:endParaRPr>
          </a:p>
          <a:p>
            <a:pPr marL="540813" lvl="1" indent="-270407" algn="l">
              <a:lnSpc>
                <a:spcPts val="4007"/>
              </a:lnSpc>
              <a:buFont typeface="Arial"/>
              <a:buChar char="•"/>
            </a:pPr>
            <a:r>
              <a:rPr lang="en-US" sz="2504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výška</a:t>
            </a:r>
            <a:r>
              <a:rPr lang="en-US" sz="2504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- 185 m</a:t>
            </a:r>
          </a:p>
          <a:p>
            <a:pPr marL="540813" lvl="1" indent="-270407" algn="l">
              <a:lnSpc>
                <a:spcPts val="4007"/>
              </a:lnSpc>
              <a:buFont typeface="Arial"/>
              <a:buChar char="•"/>
            </a:pPr>
            <a:r>
              <a:rPr lang="en-US" sz="2504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dĺžka</a:t>
            </a:r>
            <a:r>
              <a:rPr lang="en-US" sz="2504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- 2335 m</a:t>
            </a:r>
          </a:p>
          <a:p>
            <a:pPr marL="540813" lvl="1" indent="-270407" algn="l">
              <a:lnSpc>
                <a:spcPts val="4007"/>
              </a:lnSpc>
              <a:buFont typeface="Arial"/>
              <a:buChar char="•"/>
            </a:pPr>
            <a:r>
              <a:rPr lang="en-US" sz="2504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šírka</a:t>
            </a:r>
            <a:r>
              <a:rPr lang="en-US" sz="2504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- 126 m</a:t>
            </a:r>
          </a:p>
          <a:p>
            <a:pPr marL="540813" lvl="1" indent="-270407" algn="l">
              <a:lnSpc>
                <a:spcPts val="4007"/>
              </a:lnSpc>
              <a:buFont typeface="Arial"/>
              <a:buChar char="•"/>
            </a:pPr>
            <a:r>
              <a:rPr lang="en-US" sz="2504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celková</a:t>
            </a:r>
            <a:r>
              <a:rPr lang="en-US" sz="2504" b="1" dirty="0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 </a:t>
            </a:r>
            <a:r>
              <a:rPr lang="en-US" sz="2504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rozloha</a:t>
            </a:r>
            <a:r>
              <a:rPr lang="en-US" sz="2504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- 1085 km2</a:t>
            </a:r>
          </a:p>
          <a:p>
            <a:pPr marL="540813" lvl="1" indent="-270407" algn="l">
              <a:lnSpc>
                <a:spcPts val="4007"/>
              </a:lnSpc>
              <a:buFont typeface="Arial"/>
              <a:buChar char="•"/>
            </a:pPr>
            <a:r>
              <a:rPr lang="en-US" sz="2504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výkon</a:t>
            </a:r>
            <a:r>
              <a:rPr lang="en-US" sz="2504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- 22 500 MW</a:t>
            </a:r>
          </a:p>
          <a:p>
            <a:pPr algn="l">
              <a:lnSpc>
                <a:spcPts val="3636"/>
              </a:lnSpc>
            </a:pPr>
            <a:endParaRPr lang="en-US" sz="2504" dirty="0">
              <a:solidFill>
                <a:srgbClr val="000000"/>
              </a:solidFill>
              <a:latin typeface="Times New Roman" panose="02020603050405020304" pitchFamily="18" charset="0"/>
              <a:ea typeface="Bitter"/>
              <a:cs typeface="Times New Roman" panose="02020603050405020304" pitchFamily="18" charset="0"/>
              <a:sym typeface="Bitter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950303" y="1333943"/>
            <a:ext cx="1537487" cy="1510581"/>
          </a:xfrm>
          <a:custGeom>
            <a:avLst/>
            <a:gdLst/>
            <a:ahLst/>
            <a:cxnLst/>
            <a:rect l="l" t="t" r="r" b="b"/>
            <a:pathLst>
              <a:path w="1537487" h="1510581">
                <a:moveTo>
                  <a:pt x="0" y="0"/>
                </a:moveTo>
                <a:lnTo>
                  <a:pt x="1537487" y="0"/>
                </a:lnTo>
                <a:lnTo>
                  <a:pt x="1537487" y="1510581"/>
                </a:lnTo>
                <a:lnTo>
                  <a:pt x="0" y="15105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950303" y="1606241"/>
            <a:ext cx="8773261" cy="110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7800" b="1">
                <a:solidFill>
                  <a:srgbClr val="243D29"/>
                </a:solidFill>
                <a:latin typeface="Times New Roman" panose="02020603050405020304" pitchFamily="18" charset="0"/>
                <a:ea typeface="Fraunces Heavy"/>
                <a:cs typeface="Times New Roman" panose="02020603050405020304" pitchFamily="18" charset="0"/>
                <a:sym typeface="Fraunces Heavy"/>
              </a:rPr>
              <a:t>Výstavba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230739" y="1324418"/>
            <a:ext cx="527821" cy="25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600" spc="160">
                <a:solidFill>
                  <a:srgbClr val="243D29"/>
                </a:solidFill>
                <a:latin typeface="Times New Roman" panose="02020603050405020304" pitchFamily="18" charset="0"/>
                <a:ea typeface="Roboto Mono"/>
                <a:cs typeface="Times New Roman" panose="02020603050405020304" pitchFamily="18" charset="0"/>
                <a:sym typeface="Roboto Mono"/>
              </a:rPr>
              <a:t>01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2981" y="1052513"/>
            <a:ext cx="16202039" cy="8191500"/>
            <a:chOff x="0" y="0"/>
            <a:chExt cx="33490639" cy="1693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490638" cy="16932348"/>
            </a:xfrm>
            <a:custGeom>
              <a:avLst/>
              <a:gdLst/>
              <a:ahLst/>
              <a:cxnLst/>
              <a:rect l="l" t="t" r="r" b="b"/>
              <a:pathLst>
                <a:path w="33490638" h="16932348">
                  <a:moveTo>
                    <a:pt x="0" y="0"/>
                  </a:moveTo>
                  <a:lnTo>
                    <a:pt x="0" y="16932348"/>
                  </a:lnTo>
                  <a:lnTo>
                    <a:pt x="33490638" y="16932348"/>
                  </a:lnTo>
                  <a:lnTo>
                    <a:pt x="33490638" y="0"/>
                  </a:lnTo>
                  <a:lnTo>
                    <a:pt x="0" y="0"/>
                  </a:lnTo>
                  <a:close/>
                  <a:moveTo>
                    <a:pt x="33429680" y="16871389"/>
                  </a:moveTo>
                  <a:lnTo>
                    <a:pt x="59690" y="16871389"/>
                  </a:lnTo>
                  <a:lnTo>
                    <a:pt x="59690" y="59690"/>
                  </a:lnTo>
                  <a:lnTo>
                    <a:pt x="33429680" y="59690"/>
                  </a:lnTo>
                  <a:lnTo>
                    <a:pt x="33429680" y="16871389"/>
                  </a:lnTo>
                  <a:close/>
                </a:path>
              </a:pathLst>
            </a:custGeom>
            <a:solidFill>
              <a:srgbClr val="243D29"/>
            </a:solidFill>
          </p:spPr>
          <p:txBody>
            <a:bodyPr/>
            <a:lstStyle/>
            <a:p>
              <a:endParaRPr lang="sk-SK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62038" y="1084659"/>
            <a:ext cx="6140733" cy="5113436"/>
            <a:chOff x="0" y="0"/>
            <a:chExt cx="8187644" cy="681791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10510" r="10510"/>
            <a:stretch>
              <a:fillRect/>
            </a:stretch>
          </p:blipFill>
          <p:spPr>
            <a:xfrm>
              <a:off x="0" y="0"/>
              <a:ext cx="8187644" cy="68179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" name="AutoShape 6"/>
          <p:cNvSpPr/>
          <p:nvPr/>
        </p:nvSpPr>
        <p:spPr>
          <a:xfrm>
            <a:off x="7188483" y="1052513"/>
            <a:ext cx="0" cy="8141494"/>
          </a:xfrm>
          <a:prstGeom prst="line">
            <a:avLst/>
          </a:prstGeom>
          <a:ln w="28575" cap="flat">
            <a:solidFill>
              <a:srgbClr val="1A32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7"/>
          <p:cNvSpPr/>
          <p:nvPr/>
        </p:nvSpPr>
        <p:spPr>
          <a:xfrm flipH="1">
            <a:off x="7202770" y="3380545"/>
            <a:ext cx="10051774" cy="76880"/>
          </a:xfrm>
          <a:prstGeom prst="line">
            <a:avLst/>
          </a:prstGeom>
          <a:ln w="28575" cap="flat">
            <a:solidFill>
              <a:srgbClr val="1A32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62038" y="6198095"/>
            <a:ext cx="6140733" cy="2995911"/>
          </a:xfrm>
          <a:custGeom>
            <a:avLst/>
            <a:gdLst/>
            <a:ahLst/>
            <a:cxnLst/>
            <a:rect l="l" t="t" r="r" b="b"/>
            <a:pathLst>
              <a:path w="6140733" h="2995911">
                <a:moveTo>
                  <a:pt x="0" y="0"/>
                </a:moveTo>
                <a:lnTo>
                  <a:pt x="6140732" y="0"/>
                </a:lnTo>
                <a:lnTo>
                  <a:pt x="6140732" y="2995911"/>
                </a:lnTo>
                <a:lnTo>
                  <a:pt x="0" y="2995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757" b="-5362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742257" y="1438902"/>
            <a:ext cx="1906154" cy="1527306"/>
          </a:xfrm>
          <a:custGeom>
            <a:avLst/>
            <a:gdLst/>
            <a:ahLst/>
            <a:cxnLst/>
            <a:rect l="l" t="t" r="r" b="b"/>
            <a:pathLst>
              <a:path w="1906154" h="1527306">
                <a:moveTo>
                  <a:pt x="0" y="0"/>
                </a:moveTo>
                <a:lnTo>
                  <a:pt x="1906154" y="0"/>
                </a:lnTo>
                <a:lnTo>
                  <a:pt x="1906154" y="1527306"/>
                </a:lnTo>
                <a:lnTo>
                  <a:pt x="0" y="1527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0" y="1743205"/>
            <a:ext cx="7504411" cy="110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0"/>
              </a:lnSpc>
            </a:pPr>
            <a:r>
              <a:rPr lang="en-US" sz="7800" b="1">
                <a:solidFill>
                  <a:srgbClr val="243D29"/>
                </a:solidFill>
                <a:latin typeface="Times New Roman" panose="02020603050405020304" pitchFamily="18" charset="0"/>
                <a:ea typeface="Fraunces Heavy"/>
                <a:cs typeface="Times New Roman" panose="02020603050405020304" pitchFamily="18" charset="0"/>
                <a:sym typeface="Fraunces Heavy"/>
              </a:rPr>
              <a:t>Nevýhody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90411" y="3619192"/>
            <a:ext cx="8756348" cy="471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6867" lvl="1" indent="-303434" algn="l">
              <a:lnSpc>
                <a:spcPts val="3654"/>
              </a:lnSpc>
              <a:buFont typeface="Arial"/>
              <a:buChar char="•"/>
            </a:pPr>
            <a:r>
              <a:rPr lang="en-US" sz="281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výrazné znečistenie vody</a:t>
            </a:r>
          </a:p>
          <a:p>
            <a:pPr marL="606867" lvl="1" indent="-303434" algn="l">
              <a:lnSpc>
                <a:spcPts val="3654"/>
              </a:lnSpc>
              <a:buFont typeface="Arial"/>
              <a:buChar char="•"/>
            </a:pPr>
            <a:r>
              <a:rPr lang="en-US" sz="281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hromadenie sedimentu za priehradou</a:t>
            </a:r>
          </a:p>
          <a:p>
            <a:pPr marL="606867" lvl="1" indent="-303434" algn="l">
              <a:lnSpc>
                <a:spcPts val="3654"/>
              </a:lnSpc>
              <a:buFont typeface="Arial"/>
              <a:buChar char="•"/>
            </a:pPr>
            <a:r>
              <a:rPr lang="en-US" sz="281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vymiznutie endemických druhov</a:t>
            </a:r>
          </a:p>
          <a:p>
            <a:pPr marL="606867" lvl="1" indent="-303434" algn="l">
              <a:lnSpc>
                <a:spcPts val="3654"/>
              </a:lnSpc>
              <a:buFont typeface="Arial"/>
              <a:buChar char="•"/>
            </a:pPr>
            <a:r>
              <a:rPr lang="en-US" sz="281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vplyv na biodiverzitu</a:t>
            </a:r>
          </a:p>
          <a:p>
            <a:pPr marL="606867" lvl="1" indent="-303434" algn="l">
              <a:lnSpc>
                <a:spcPts val="3654"/>
              </a:lnSpc>
              <a:buFont typeface="Arial"/>
              <a:buChar char="•"/>
            </a:pPr>
            <a:r>
              <a:rPr lang="en-US" sz="281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narušenie pôdy</a:t>
            </a:r>
          </a:p>
          <a:p>
            <a:pPr marL="606867" lvl="1" indent="-303434" algn="l">
              <a:lnSpc>
                <a:spcPts val="3654"/>
              </a:lnSpc>
              <a:buFont typeface="Arial"/>
              <a:buChar char="•"/>
            </a:pPr>
            <a:r>
              <a:rPr lang="en-US" sz="281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vplyv na rotáciu Zeme</a:t>
            </a:r>
          </a:p>
          <a:p>
            <a:pPr marL="606867" lvl="1" indent="-303434" algn="l">
              <a:lnSpc>
                <a:spcPts val="3654"/>
              </a:lnSpc>
              <a:buFont typeface="Arial"/>
              <a:buChar char="•"/>
            </a:pPr>
            <a:r>
              <a:rPr lang="en-US" sz="281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násilné vysťahovanie obyvateľstva </a:t>
            </a:r>
          </a:p>
          <a:p>
            <a:pPr algn="l">
              <a:lnSpc>
                <a:spcPts val="3654"/>
              </a:lnSpc>
            </a:pPr>
            <a:r>
              <a:rPr lang="en-US" sz="281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  (1.3 mil. ľudí) - a čo ďalej?</a:t>
            </a:r>
          </a:p>
          <a:p>
            <a:pPr marL="606867" lvl="1" indent="-303434" algn="l">
              <a:lnSpc>
                <a:spcPts val="3654"/>
              </a:lnSpc>
              <a:buFont typeface="Arial"/>
              <a:buChar char="•"/>
            </a:pPr>
            <a:r>
              <a:rPr lang="en-US" sz="281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zatopené obce a pamiatky</a:t>
            </a:r>
          </a:p>
          <a:p>
            <a:pPr algn="l">
              <a:lnSpc>
                <a:spcPts val="3654"/>
              </a:lnSpc>
            </a:pPr>
            <a:endParaRPr lang="en-US" sz="2810">
              <a:solidFill>
                <a:srgbClr val="000000"/>
              </a:solidFill>
              <a:latin typeface="Times New Roman" panose="02020603050405020304" pitchFamily="18" charset="0"/>
              <a:ea typeface="Bitter"/>
              <a:cs typeface="Times New Roman" panose="02020603050405020304" pitchFamily="18" charset="0"/>
              <a:sym typeface="Bit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2981" y="1052513"/>
            <a:ext cx="16202039" cy="8191500"/>
            <a:chOff x="0" y="0"/>
            <a:chExt cx="33490639" cy="1693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490638" cy="16932348"/>
            </a:xfrm>
            <a:custGeom>
              <a:avLst/>
              <a:gdLst/>
              <a:ahLst/>
              <a:cxnLst/>
              <a:rect l="l" t="t" r="r" b="b"/>
              <a:pathLst>
                <a:path w="33490638" h="16932348">
                  <a:moveTo>
                    <a:pt x="0" y="0"/>
                  </a:moveTo>
                  <a:lnTo>
                    <a:pt x="0" y="16932348"/>
                  </a:lnTo>
                  <a:lnTo>
                    <a:pt x="33490638" y="16932348"/>
                  </a:lnTo>
                  <a:lnTo>
                    <a:pt x="33490638" y="0"/>
                  </a:lnTo>
                  <a:lnTo>
                    <a:pt x="0" y="0"/>
                  </a:lnTo>
                  <a:close/>
                  <a:moveTo>
                    <a:pt x="33429680" y="16871389"/>
                  </a:moveTo>
                  <a:lnTo>
                    <a:pt x="59690" y="16871389"/>
                  </a:lnTo>
                  <a:lnTo>
                    <a:pt x="59690" y="59690"/>
                  </a:lnTo>
                  <a:lnTo>
                    <a:pt x="33429680" y="59690"/>
                  </a:lnTo>
                  <a:lnTo>
                    <a:pt x="33429680" y="16871389"/>
                  </a:lnTo>
                  <a:close/>
                </a:path>
              </a:pathLst>
            </a:custGeom>
            <a:solidFill>
              <a:srgbClr val="243D29"/>
            </a:solidFill>
          </p:spPr>
          <p:txBody>
            <a:bodyPr/>
            <a:lstStyle/>
            <a:p>
              <a:endParaRPr lang="sk-SK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12143673" y="1531849"/>
            <a:ext cx="4333351" cy="7101881"/>
          </a:xfrm>
          <a:custGeom>
            <a:avLst/>
            <a:gdLst/>
            <a:ahLst/>
            <a:cxnLst/>
            <a:rect l="l" t="t" r="r" b="b"/>
            <a:pathLst>
              <a:path w="4333351" h="7101881">
                <a:moveTo>
                  <a:pt x="0" y="0"/>
                </a:moveTo>
                <a:lnTo>
                  <a:pt x="4333351" y="0"/>
                </a:lnTo>
                <a:lnTo>
                  <a:pt x="4333351" y="7101881"/>
                </a:lnTo>
                <a:lnTo>
                  <a:pt x="0" y="71018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562819" y="1531849"/>
            <a:ext cx="6356108" cy="3490230"/>
          </a:xfrm>
          <a:custGeom>
            <a:avLst/>
            <a:gdLst/>
            <a:ahLst/>
            <a:cxnLst/>
            <a:rect l="l" t="t" r="r" b="b"/>
            <a:pathLst>
              <a:path w="6356108" h="3490230">
                <a:moveTo>
                  <a:pt x="0" y="0"/>
                </a:moveTo>
                <a:lnTo>
                  <a:pt x="6356108" y="0"/>
                </a:lnTo>
                <a:lnTo>
                  <a:pt x="6356108" y="3490230"/>
                </a:lnTo>
                <a:lnTo>
                  <a:pt x="0" y="3490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562819" y="5148263"/>
            <a:ext cx="6356108" cy="3508865"/>
          </a:xfrm>
          <a:custGeom>
            <a:avLst/>
            <a:gdLst/>
            <a:ahLst/>
            <a:cxnLst/>
            <a:rect l="l" t="t" r="r" b="b"/>
            <a:pathLst>
              <a:path w="6356108" h="3508865">
                <a:moveTo>
                  <a:pt x="0" y="0"/>
                </a:moveTo>
                <a:lnTo>
                  <a:pt x="6356108" y="0"/>
                </a:lnTo>
                <a:lnTo>
                  <a:pt x="6356108" y="3508865"/>
                </a:lnTo>
                <a:lnTo>
                  <a:pt x="0" y="35088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50" b="-115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54096" y="4560253"/>
            <a:ext cx="4080123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rozsiahle záplavy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               (2010)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1088" y="1079425"/>
            <a:ext cx="16178212" cy="8360795"/>
            <a:chOff x="0" y="0"/>
            <a:chExt cx="33441388" cy="17282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441388" cy="17282291"/>
            </a:xfrm>
            <a:custGeom>
              <a:avLst/>
              <a:gdLst/>
              <a:ahLst/>
              <a:cxnLst/>
              <a:rect l="l" t="t" r="r" b="b"/>
              <a:pathLst>
                <a:path w="33441388" h="17282291">
                  <a:moveTo>
                    <a:pt x="0" y="0"/>
                  </a:moveTo>
                  <a:lnTo>
                    <a:pt x="0" y="17282291"/>
                  </a:lnTo>
                  <a:lnTo>
                    <a:pt x="33441388" y="17282291"/>
                  </a:lnTo>
                  <a:lnTo>
                    <a:pt x="33441388" y="0"/>
                  </a:lnTo>
                  <a:lnTo>
                    <a:pt x="0" y="0"/>
                  </a:lnTo>
                  <a:close/>
                  <a:moveTo>
                    <a:pt x="33380428" y="17221332"/>
                  </a:moveTo>
                  <a:lnTo>
                    <a:pt x="59690" y="17221332"/>
                  </a:lnTo>
                  <a:lnTo>
                    <a:pt x="59690" y="59690"/>
                  </a:lnTo>
                  <a:lnTo>
                    <a:pt x="33380428" y="59690"/>
                  </a:lnTo>
                  <a:lnTo>
                    <a:pt x="33380428" y="17221332"/>
                  </a:lnTo>
                  <a:close/>
                </a:path>
              </a:pathLst>
            </a:custGeom>
            <a:solidFill>
              <a:srgbClr val="243D29"/>
            </a:solidFill>
          </p:spPr>
          <p:txBody>
            <a:bodyPr/>
            <a:lstStyle/>
            <a:p>
              <a:endParaRPr lang="sk-SK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AutoShape 4"/>
          <p:cNvSpPr/>
          <p:nvPr/>
        </p:nvSpPr>
        <p:spPr>
          <a:xfrm flipH="1">
            <a:off x="1081088" y="3736933"/>
            <a:ext cx="16178212" cy="0"/>
          </a:xfrm>
          <a:prstGeom prst="line">
            <a:avLst/>
          </a:prstGeom>
          <a:ln w="28575" cap="flat">
            <a:solidFill>
              <a:srgbClr val="1A32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8767622" y="1079479"/>
            <a:ext cx="0" cy="2657454"/>
          </a:xfrm>
          <a:prstGeom prst="line">
            <a:avLst/>
          </a:prstGeom>
          <a:ln w="28575" cap="flat">
            <a:solidFill>
              <a:srgbClr val="1A32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 rot="10685740">
            <a:off x="1773359" y="1721105"/>
            <a:ext cx="1993613" cy="1597382"/>
          </a:xfrm>
          <a:custGeom>
            <a:avLst/>
            <a:gdLst/>
            <a:ahLst/>
            <a:cxnLst/>
            <a:rect l="l" t="t" r="r" b="b"/>
            <a:pathLst>
              <a:path w="1993613" h="1597382">
                <a:moveTo>
                  <a:pt x="0" y="0"/>
                </a:moveTo>
                <a:lnTo>
                  <a:pt x="1993613" y="0"/>
                </a:lnTo>
                <a:lnTo>
                  <a:pt x="1993613" y="1597382"/>
                </a:lnTo>
                <a:lnTo>
                  <a:pt x="0" y="1597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945835" y="1955908"/>
            <a:ext cx="4217042" cy="110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0"/>
              </a:lnSpc>
            </a:pPr>
            <a:r>
              <a:rPr lang="en-US" sz="7800" b="1">
                <a:solidFill>
                  <a:srgbClr val="000000"/>
                </a:solidFill>
                <a:latin typeface="Times New Roman" panose="02020603050405020304" pitchFamily="18" charset="0"/>
                <a:ea typeface="Fraunces Heavy"/>
                <a:cs typeface="Times New Roman" panose="02020603050405020304" pitchFamily="18" charset="0"/>
                <a:sym typeface="Fraunces Heavy"/>
              </a:rPr>
              <a:t>Výhody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64432" y="1327305"/>
            <a:ext cx="9560148" cy="2261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4431" lvl="1" indent="-292216" algn="l">
              <a:lnSpc>
                <a:spcPts val="3519"/>
              </a:lnSpc>
              <a:buFont typeface="Arial"/>
              <a:buChar char="•"/>
            </a:pPr>
            <a:r>
              <a:rPr lang="en-US" sz="2706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plavby</a:t>
            </a:r>
            <a:r>
              <a:rPr lang="en-US" sz="2706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po </a:t>
            </a:r>
            <a:r>
              <a:rPr lang="en-US" sz="2706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rieke</a:t>
            </a:r>
            <a:r>
              <a:rPr lang="en-US" sz="2706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Jang-c´-</a:t>
            </a:r>
            <a:r>
              <a:rPr lang="en-US" sz="2706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ťiang</a:t>
            </a:r>
            <a:endParaRPr lang="en-US" sz="2706" dirty="0">
              <a:solidFill>
                <a:srgbClr val="000000"/>
              </a:solidFill>
              <a:latin typeface="Times New Roman" panose="02020603050405020304" pitchFamily="18" charset="0"/>
              <a:ea typeface="Bitter"/>
              <a:cs typeface="Times New Roman" panose="02020603050405020304" pitchFamily="18" charset="0"/>
              <a:sym typeface="Bitter"/>
            </a:endParaRPr>
          </a:p>
          <a:p>
            <a:pPr marL="584431" lvl="1" indent="-292216" algn="l">
              <a:lnSpc>
                <a:spcPts val="3519"/>
              </a:lnSpc>
              <a:buFont typeface="Arial"/>
              <a:buChar char="•"/>
            </a:pPr>
            <a:r>
              <a:rPr lang="en-US" sz="2706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najväčší</a:t>
            </a:r>
            <a:r>
              <a:rPr lang="en-US" sz="2706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</a:t>
            </a:r>
            <a:r>
              <a:rPr lang="en-US" sz="2706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lodný</a:t>
            </a:r>
            <a:r>
              <a:rPr lang="en-US" sz="2706" b="1" dirty="0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 </a:t>
            </a:r>
            <a:r>
              <a:rPr lang="en-US" sz="2706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výťah</a:t>
            </a:r>
            <a:r>
              <a:rPr lang="en-US" sz="2706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</a:t>
            </a:r>
            <a:r>
              <a:rPr lang="en-US" sz="2706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na</a:t>
            </a:r>
            <a:r>
              <a:rPr lang="en-US" sz="2706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</a:t>
            </a:r>
            <a:r>
              <a:rPr lang="en-US" sz="2706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svete</a:t>
            </a:r>
            <a:endParaRPr lang="en-US" sz="2706" dirty="0">
              <a:solidFill>
                <a:srgbClr val="000000"/>
              </a:solidFill>
              <a:latin typeface="Times New Roman" panose="02020603050405020304" pitchFamily="18" charset="0"/>
              <a:ea typeface="Bitter"/>
              <a:cs typeface="Times New Roman" panose="02020603050405020304" pitchFamily="18" charset="0"/>
              <a:sym typeface="Bitter"/>
            </a:endParaRPr>
          </a:p>
          <a:p>
            <a:pPr marL="584431" lvl="1" indent="-292216" algn="l">
              <a:lnSpc>
                <a:spcPts val="3519"/>
              </a:lnSpc>
              <a:buFont typeface="Arial"/>
              <a:buChar char="•"/>
            </a:pPr>
            <a:r>
              <a:rPr lang="en-US" sz="2706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priehrada</a:t>
            </a:r>
            <a:r>
              <a:rPr lang="en-US" sz="2706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</a:t>
            </a:r>
            <a:r>
              <a:rPr lang="en-US" sz="2706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ako</a:t>
            </a:r>
            <a:r>
              <a:rPr lang="en-US" sz="2706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</a:t>
            </a:r>
            <a:r>
              <a:rPr lang="en-US" sz="2706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turistická</a:t>
            </a:r>
            <a:r>
              <a:rPr lang="en-US" sz="2706" b="1" dirty="0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 </a:t>
            </a:r>
            <a:r>
              <a:rPr lang="en-US" sz="2706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atrakcia</a:t>
            </a:r>
            <a:endParaRPr lang="en-US" sz="2706" b="1" dirty="0">
              <a:solidFill>
                <a:srgbClr val="000000"/>
              </a:solidFill>
              <a:latin typeface="Times New Roman" panose="02020603050405020304" pitchFamily="18" charset="0"/>
              <a:ea typeface="Bitter Bold"/>
              <a:cs typeface="Times New Roman" panose="02020603050405020304" pitchFamily="18" charset="0"/>
              <a:sym typeface="Bitter Bold"/>
            </a:endParaRPr>
          </a:p>
          <a:p>
            <a:pPr marL="584431" lvl="1" indent="-292216" algn="l">
              <a:lnSpc>
                <a:spcPts val="3519"/>
              </a:lnSpc>
              <a:buFont typeface="Arial"/>
              <a:buChar char="•"/>
            </a:pPr>
            <a:r>
              <a:rPr lang="en-US" sz="2706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najväčší</a:t>
            </a:r>
            <a:r>
              <a:rPr lang="en-US" sz="2706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</a:t>
            </a:r>
            <a:r>
              <a:rPr lang="en-US" sz="2706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stavebný</a:t>
            </a:r>
            <a:r>
              <a:rPr lang="en-US" sz="2706" b="1" dirty="0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 </a:t>
            </a:r>
            <a:r>
              <a:rPr lang="en-US" sz="2706" b="1" dirty="0" err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projekt</a:t>
            </a:r>
            <a:r>
              <a:rPr lang="en-US" sz="2706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v </a:t>
            </a:r>
            <a:r>
              <a:rPr lang="en-US" sz="2706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histórii</a:t>
            </a:r>
            <a:endParaRPr lang="en-US" sz="2706" dirty="0">
              <a:solidFill>
                <a:srgbClr val="000000"/>
              </a:solidFill>
              <a:latin typeface="Times New Roman" panose="02020603050405020304" pitchFamily="18" charset="0"/>
              <a:ea typeface="Bitter"/>
              <a:cs typeface="Times New Roman" panose="02020603050405020304" pitchFamily="18" charset="0"/>
              <a:sym typeface="Bitter"/>
            </a:endParaRPr>
          </a:p>
          <a:p>
            <a:pPr marL="584431" lvl="1" indent="-292216" algn="l">
              <a:lnSpc>
                <a:spcPts val="3519"/>
              </a:lnSpc>
              <a:buFont typeface="Arial"/>
              <a:buChar char="•"/>
            </a:pPr>
            <a:r>
              <a:rPr lang="en-US" sz="2706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posilnenie</a:t>
            </a:r>
            <a:r>
              <a:rPr lang="en-US" sz="2706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</a:t>
            </a:r>
            <a:r>
              <a:rPr lang="en-US" sz="2706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regionálnej</a:t>
            </a:r>
            <a:r>
              <a:rPr lang="en-US" sz="2706" dirty="0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</a:t>
            </a:r>
            <a:r>
              <a:rPr lang="en-US" sz="2706" dirty="0" err="1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ekonomiky</a:t>
            </a:r>
            <a:endParaRPr lang="en-US" sz="2706" dirty="0">
              <a:solidFill>
                <a:srgbClr val="000000"/>
              </a:solidFill>
              <a:latin typeface="Times New Roman" panose="02020603050405020304" pitchFamily="18" charset="0"/>
              <a:ea typeface="Bitter"/>
              <a:cs typeface="Times New Roman" panose="02020603050405020304" pitchFamily="18" charset="0"/>
              <a:sym typeface="Bitter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00C4925-E9E8-521B-5E53-1CCA6EF55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122696"/>
            <a:ext cx="6784315" cy="4208395"/>
          </a:xfrm>
          <a:prstGeom prst="rect">
            <a:avLst/>
          </a:prstGeom>
        </p:spPr>
      </p:pic>
      <p:pic>
        <p:nvPicPr>
          <p:cNvPr id="7" name="World’s largest ‘ship lift’ in the Three Gorges Dam">
            <a:hlinkClick r:id="" action="ppaction://media"/>
            <a:extLst>
              <a:ext uri="{FF2B5EF4-FFF2-40B4-BE49-F238E27FC236}">
                <a16:creationId xmlns:a16="http://schemas.microsoft.com/office/drawing/2014/main" id="{36011B9A-2756-B953-3380-B3C4F84AFD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3504" y="3906196"/>
            <a:ext cx="8702052" cy="489490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20BDB79D-9EFB-F66B-B663-E317380AE8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849" y="9470967"/>
            <a:ext cx="5572227" cy="493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1088" y="1079425"/>
            <a:ext cx="16178212" cy="8360795"/>
            <a:chOff x="0" y="0"/>
            <a:chExt cx="33441388" cy="17282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441388" cy="17282291"/>
            </a:xfrm>
            <a:custGeom>
              <a:avLst/>
              <a:gdLst/>
              <a:ahLst/>
              <a:cxnLst/>
              <a:rect l="l" t="t" r="r" b="b"/>
              <a:pathLst>
                <a:path w="33441388" h="17282291">
                  <a:moveTo>
                    <a:pt x="0" y="0"/>
                  </a:moveTo>
                  <a:lnTo>
                    <a:pt x="0" y="17282291"/>
                  </a:lnTo>
                  <a:lnTo>
                    <a:pt x="33441388" y="17282291"/>
                  </a:lnTo>
                  <a:lnTo>
                    <a:pt x="33441388" y="0"/>
                  </a:lnTo>
                  <a:lnTo>
                    <a:pt x="0" y="0"/>
                  </a:lnTo>
                  <a:close/>
                  <a:moveTo>
                    <a:pt x="33380428" y="17221332"/>
                  </a:moveTo>
                  <a:lnTo>
                    <a:pt x="59690" y="17221332"/>
                  </a:lnTo>
                  <a:lnTo>
                    <a:pt x="59690" y="59690"/>
                  </a:lnTo>
                  <a:lnTo>
                    <a:pt x="33380428" y="59690"/>
                  </a:lnTo>
                  <a:lnTo>
                    <a:pt x="33380428" y="17221332"/>
                  </a:lnTo>
                  <a:close/>
                </a:path>
              </a:pathLst>
            </a:custGeom>
            <a:solidFill>
              <a:srgbClr val="243D29"/>
            </a:solidFill>
          </p:spPr>
          <p:txBody>
            <a:bodyPr/>
            <a:lstStyle/>
            <a:p>
              <a:endParaRPr lang="sk-SK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AutoShape 4"/>
          <p:cNvSpPr/>
          <p:nvPr/>
        </p:nvSpPr>
        <p:spPr>
          <a:xfrm flipH="1">
            <a:off x="1081088" y="3309788"/>
            <a:ext cx="16178212" cy="0"/>
          </a:xfrm>
          <a:prstGeom prst="line">
            <a:avLst/>
          </a:prstGeom>
          <a:ln w="28575" cap="flat">
            <a:solidFill>
              <a:srgbClr val="1A32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8767622" y="1079479"/>
            <a:ext cx="0" cy="2230309"/>
          </a:xfrm>
          <a:prstGeom prst="line">
            <a:avLst/>
          </a:prstGeom>
          <a:ln w="28575" cap="flat">
            <a:solidFill>
              <a:srgbClr val="1A32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368443" y="3484338"/>
            <a:ext cx="6610061" cy="5602399"/>
            <a:chOff x="0" y="0"/>
            <a:chExt cx="8813415" cy="74698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8001" r="8001"/>
            <a:stretch>
              <a:fillRect/>
            </a:stretch>
          </p:blipFill>
          <p:spPr>
            <a:xfrm>
              <a:off x="0" y="0"/>
              <a:ext cx="8813415" cy="74698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9" name="Freeform 9"/>
          <p:cNvSpPr/>
          <p:nvPr/>
        </p:nvSpPr>
        <p:spPr>
          <a:xfrm>
            <a:off x="1772816" y="1489383"/>
            <a:ext cx="1648224" cy="1596717"/>
          </a:xfrm>
          <a:custGeom>
            <a:avLst/>
            <a:gdLst/>
            <a:ahLst/>
            <a:cxnLst/>
            <a:rect l="l" t="t" r="r" b="b"/>
            <a:pathLst>
              <a:path w="1648224" h="1596717">
                <a:moveTo>
                  <a:pt x="0" y="0"/>
                </a:moveTo>
                <a:lnTo>
                  <a:pt x="1648224" y="0"/>
                </a:lnTo>
                <a:lnTo>
                  <a:pt x="1648224" y="1596717"/>
                </a:lnTo>
                <a:lnTo>
                  <a:pt x="0" y="1596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761462" y="1727308"/>
            <a:ext cx="4217042" cy="110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0"/>
              </a:lnSpc>
            </a:pPr>
            <a:r>
              <a:rPr lang="en-US" sz="7800" b="1">
                <a:solidFill>
                  <a:srgbClr val="000000"/>
                </a:solidFill>
                <a:latin typeface="Times New Roman" panose="02020603050405020304" pitchFamily="18" charset="0"/>
                <a:ea typeface="Fraunces Heavy"/>
                <a:cs typeface="Times New Roman" panose="02020603050405020304" pitchFamily="18" charset="0"/>
                <a:sym typeface="Fraunces Heavy"/>
              </a:rPr>
              <a:t>Význam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64432" y="1327305"/>
            <a:ext cx="7851566" cy="1803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4431" lvl="1" indent="-292216" algn="l">
              <a:lnSpc>
                <a:spcPts val="3519"/>
              </a:lnSpc>
              <a:buFont typeface="Arial"/>
              <a:buChar char="•"/>
            </a:pPr>
            <a:r>
              <a:rPr lang="en-US" sz="2706" b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regulácia</a:t>
            </a:r>
            <a:r>
              <a:rPr lang="en-US" sz="2706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povodní</a:t>
            </a:r>
          </a:p>
          <a:p>
            <a:pPr marL="584431" lvl="1" indent="-292216" algn="l">
              <a:lnSpc>
                <a:spcPts val="3519"/>
              </a:lnSpc>
              <a:buFont typeface="Arial"/>
              <a:buChar char="•"/>
            </a:pPr>
            <a:r>
              <a:rPr lang="en-US" sz="2706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výroba </a:t>
            </a:r>
            <a:r>
              <a:rPr lang="en-US" sz="2706" b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elektrickej energie</a:t>
            </a:r>
            <a:r>
              <a:rPr lang="en-US" sz="2706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 pre približne   60 miliónov ľudí</a:t>
            </a:r>
          </a:p>
          <a:p>
            <a:pPr marL="584431" lvl="1" indent="-292216" algn="l">
              <a:lnSpc>
                <a:spcPts val="3519"/>
              </a:lnSpc>
              <a:buFont typeface="Arial"/>
              <a:buChar char="•"/>
            </a:pPr>
            <a:r>
              <a:rPr lang="en-US" sz="2706">
                <a:solidFill>
                  <a:srgbClr val="000000"/>
                </a:solidFill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zlepšenie </a:t>
            </a:r>
            <a:r>
              <a:rPr lang="en-US" sz="2706" b="1">
                <a:solidFill>
                  <a:srgbClr val="000000"/>
                </a:solidFill>
                <a:latin typeface="Times New Roman" panose="02020603050405020304" pitchFamily="18" charset="0"/>
                <a:ea typeface="Bitter Bold"/>
                <a:cs typeface="Times New Roman" panose="02020603050405020304" pitchFamily="18" charset="0"/>
                <a:sym typeface="Bitter Bold"/>
              </a:rPr>
              <a:t>lodnej dopravy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2EF11203-9CD3-1C4C-F690-613659B9D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859" y="3484338"/>
            <a:ext cx="8096873" cy="5397915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F16F0BB1-E23A-0B01-6101-99D6EA8DF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7298" y="8782458"/>
            <a:ext cx="9559357" cy="5486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2981" y="1052513"/>
            <a:ext cx="16202039" cy="8191500"/>
            <a:chOff x="0" y="0"/>
            <a:chExt cx="33490639" cy="1693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490638" cy="16932348"/>
            </a:xfrm>
            <a:custGeom>
              <a:avLst/>
              <a:gdLst/>
              <a:ahLst/>
              <a:cxnLst/>
              <a:rect l="l" t="t" r="r" b="b"/>
              <a:pathLst>
                <a:path w="33490638" h="16932348">
                  <a:moveTo>
                    <a:pt x="0" y="0"/>
                  </a:moveTo>
                  <a:lnTo>
                    <a:pt x="0" y="16932348"/>
                  </a:lnTo>
                  <a:lnTo>
                    <a:pt x="33490638" y="16932348"/>
                  </a:lnTo>
                  <a:lnTo>
                    <a:pt x="33490638" y="0"/>
                  </a:lnTo>
                  <a:lnTo>
                    <a:pt x="0" y="0"/>
                  </a:lnTo>
                  <a:close/>
                  <a:moveTo>
                    <a:pt x="33429680" y="16871389"/>
                  </a:moveTo>
                  <a:lnTo>
                    <a:pt x="59690" y="16871389"/>
                  </a:lnTo>
                  <a:lnTo>
                    <a:pt x="59690" y="59690"/>
                  </a:lnTo>
                  <a:lnTo>
                    <a:pt x="33429680" y="59690"/>
                  </a:lnTo>
                  <a:lnTo>
                    <a:pt x="33429680" y="16871389"/>
                  </a:lnTo>
                  <a:close/>
                </a:path>
              </a:pathLst>
            </a:custGeom>
            <a:solidFill>
              <a:srgbClr val="243D29"/>
            </a:solidFill>
          </p:spPr>
          <p:txBody>
            <a:bodyPr/>
            <a:lstStyle/>
            <a:p>
              <a:endParaRPr lang="sk-SK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4216" y="1052513"/>
            <a:ext cx="7735902" cy="8160544"/>
            <a:chOff x="0" y="0"/>
            <a:chExt cx="10314536" cy="1088072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19853" r="19853"/>
            <a:stretch>
              <a:fillRect/>
            </a:stretch>
          </p:blipFill>
          <p:spPr>
            <a:xfrm>
              <a:off x="0" y="0"/>
              <a:ext cx="10314536" cy="108807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" name="AutoShape 6"/>
          <p:cNvSpPr/>
          <p:nvPr/>
        </p:nvSpPr>
        <p:spPr>
          <a:xfrm rot="5400000">
            <a:off x="4208896" y="5123259"/>
            <a:ext cx="8151019" cy="0"/>
          </a:xfrm>
          <a:prstGeom prst="line">
            <a:avLst/>
          </a:prstGeom>
          <a:ln w="28575" cap="flat">
            <a:solidFill>
              <a:srgbClr val="1A32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7"/>
          <p:cNvSpPr/>
          <p:nvPr/>
        </p:nvSpPr>
        <p:spPr>
          <a:xfrm rot="-10800000">
            <a:off x="8270118" y="4334304"/>
            <a:ext cx="8941571" cy="0"/>
          </a:xfrm>
          <a:prstGeom prst="line">
            <a:avLst/>
          </a:prstGeom>
          <a:ln w="28575" cap="flat">
            <a:solidFill>
              <a:srgbClr val="1A32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8"/>
          <p:cNvSpPr/>
          <p:nvPr/>
        </p:nvSpPr>
        <p:spPr>
          <a:xfrm rot="-1185583">
            <a:off x="8734483" y="2003349"/>
            <a:ext cx="2033808" cy="2062163"/>
          </a:xfrm>
          <a:custGeom>
            <a:avLst/>
            <a:gdLst/>
            <a:ahLst/>
            <a:cxnLst/>
            <a:rect l="l" t="t" r="r" b="b"/>
            <a:pathLst>
              <a:path w="2033808" h="2062163">
                <a:moveTo>
                  <a:pt x="0" y="0"/>
                </a:moveTo>
                <a:lnTo>
                  <a:pt x="2033807" y="0"/>
                </a:lnTo>
                <a:lnTo>
                  <a:pt x="2033807" y="2062162"/>
                </a:lnTo>
                <a:lnTo>
                  <a:pt x="0" y="2062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033886" y="1624039"/>
            <a:ext cx="7332458" cy="219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7800" b="1">
                <a:solidFill>
                  <a:srgbClr val="000000"/>
                </a:solidFill>
                <a:latin typeface="Times New Roman" panose="02020603050405020304" pitchFamily="18" charset="0"/>
                <a:ea typeface="Fraunces Heavy"/>
                <a:cs typeface="Times New Roman" panose="02020603050405020304" pitchFamily="18" charset="0"/>
                <a:sym typeface="Fraunces Heavy"/>
              </a:rPr>
              <a:t>Didaktická aktivita</a:t>
            </a:r>
          </a:p>
        </p:txBody>
      </p:sp>
      <p:pic>
        <p:nvPicPr>
          <p:cNvPr id="15" name="Obrázok 14" descr="Obrázok, na ktorom je grafika, kreslený obrázok, animák, náčrt&#10;&#10;Automaticky generovaný popis">
            <a:extLst>
              <a:ext uri="{FF2B5EF4-FFF2-40B4-BE49-F238E27FC236}">
                <a16:creationId xmlns:a16="http://schemas.microsoft.com/office/drawing/2014/main" id="{ADB643BA-025D-505B-BE3E-F32DCC2B9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23" y="4305760"/>
            <a:ext cx="5100638" cy="51006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399</Words>
  <Application>Microsoft Office PowerPoint</Application>
  <PresentationFormat>Vlastná</PresentationFormat>
  <Paragraphs>64</Paragraphs>
  <Slides>11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5" baseType="lpstr">
      <vt:lpstr>Times New Roman</vt:lpstr>
      <vt:lpstr>Arial</vt:lpstr>
      <vt:lpstr>Calibri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 Lesson Skeleton Education Presentation in a Dark Green Light Green Beige Lined Grids and Frames Style</dc:title>
  <dc:creator>user</dc:creator>
  <cp:lastModifiedBy>doc. Mgr. Ladislav Novotný PhD.</cp:lastModifiedBy>
  <cp:revision>16</cp:revision>
  <dcterms:created xsi:type="dcterms:W3CDTF">2006-08-16T00:00:00Z</dcterms:created>
  <dcterms:modified xsi:type="dcterms:W3CDTF">2024-11-04T07:37:23Z</dcterms:modified>
  <dc:identifier>DAGVC7NBKgk</dc:identifier>
</cp:coreProperties>
</file>