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4" r:id="rId4"/>
    <p:sldId id="263" r:id="rId5"/>
    <p:sldId id="271" r:id="rId6"/>
    <p:sldId id="267" r:id="rId7"/>
    <p:sldId id="268" r:id="rId8"/>
    <p:sldId id="260" r:id="rId9"/>
    <p:sldId id="273" r:id="rId10"/>
    <p:sldId id="257" r:id="rId11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690" y="126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A0690953-E808-4761-AFB2-60BA92EED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F5B7F59-7087-4976-BE53-CF8511BAE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4629AF-257E-45F0-8827-4E4F350E0B05}" type="datetime1">
              <a:rPr lang="sk-SK" smtClean="0"/>
              <a:t>18. 11. 2024</a:t>
            </a:fld>
            <a:endParaRPr lang="sk-SK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A39EDC1D-30F7-44F6-912E-D71DABABF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FC47A68D-5180-4F6E-86C8-5571836B2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72EE49-6006-4DFE-8B6E-8D0F0C026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230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875C9B-CEAE-4BF9-AAFB-1F1B681CDF55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35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38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90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78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4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601EA-5604-3C47-49E2-C9CCA15E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9FA82E8-F3C9-588F-B37F-C2D10D894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334AC84-F26B-83D3-3813-F3C7B97BE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138F659-AD80-DF8A-E188-927A951D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0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04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 obrázk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ý tvar 6" title="Tvar čísla strany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cxnSp>
        <p:nvCxnSpPr>
          <p:cNvPr id="9" name="Priama spojnica 8" title="Zvislá vodiaca čiara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obrázok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sk-SK" noProof="0"/>
              <a:t>Vložte fotografiu na výšku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FF468A-91F8-4CE3-9E0F-AA9E73E5F708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sahu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4FC8EE1-3028-40F2-BEDA-F20D20CF7F2C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rázok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61F7C48-5A85-480A-BC44-F7061DB0ABB9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16055-F350-4EC3-A26A-9DB48B3C03AF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036724-3973-413D-986D-5A53DE22F0E8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1B83F-3D3A-44F8-BDB6-37FB5779E09A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701AF-1103-4591-B7AF-600632F05475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10" name="Zástupný symbol textu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E37217-166A-48F2-A727-C51F598639FD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cxnSp>
        <p:nvCxnSpPr>
          <p:cNvPr id="12" name="Priama spojnica 11" title="Vodorovná vodiaca čiara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vetlých odrážok s obrázkom alebo iko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00D20-268A-4AEE-8CF6-F64BA815EB55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obsahu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19" name="Zástupný symbol textu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2" name="Zástupný symbol textu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3" name="Zástupný symbol textu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4" name="Zástupný symbol textu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5" name="Zástupný symbol textu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6" name="Zástupný obrázok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7" name="Zástupný obrázok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8" name="Zástupný obrázok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9" name="Zástupný obrázok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0" name="Zástupný obrázok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1" name="Zástupný obrázok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vané odrážky v ria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/>
              <a:t>Popis podujatia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ECBD5E-B23F-4DB9-8E17-57D84125A2B7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9" name="Zástupný symbol textu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/>
              <a:t>Popis podujatia</a:t>
            </a:r>
          </a:p>
        </p:txBody>
      </p:sp>
      <p:sp>
        <p:nvSpPr>
          <p:cNvPr id="11" name="Zástupný symbol textu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sk-SK" noProof="0"/>
              <a:t>Popis podujatia</a:t>
            </a:r>
          </a:p>
        </p:txBody>
      </p:sp>
      <p:sp>
        <p:nvSpPr>
          <p:cNvPr id="13" name="Zástupný symbol textu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k-SK" noProof="0"/>
              <a:t>1</a:t>
            </a:r>
          </a:p>
        </p:txBody>
      </p:sp>
      <p:sp>
        <p:nvSpPr>
          <p:cNvPr id="15" name="Zástupný symbol textu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k-SK" noProof="0"/>
              <a:t>2</a:t>
            </a:r>
          </a:p>
        </p:txBody>
      </p:sp>
      <p:sp>
        <p:nvSpPr>
          <p:cNvPr id="17" name="Zástupný symbol textu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k-SK" noProof="0"/>
              <a:t>3</a:t>
            </a:r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83E1FC-3914-469E-BAEB-E1F7E4D7D312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odrážok s obrázkom alebo ikon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ľný tvar 6" title="Tvar čísla strany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00C59B8-819B-487C-8985-94769A874770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obsahu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11" name="Zástupný symbol textu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12" name="Zástupný symbol textu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16" name="Zástupný symbol textu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19" name="Zástupný symbol textu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3" name="Zástupný obrázok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5" name="Zástupný obrázok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7" name="Zástupný obrázok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1" name="Zástupný obrázok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3" name="Zástupný obrázok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5" name="Zástupný obrázok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redne veľkých fotografií s 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sk-SK" noProof="0"/>
              <a:t>Kliknutím upravte nadpis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DCCBE8-1AC8-4510-8915-DB2871B45ACA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20" name="Zástupný symbol textu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sk-SK" noProof="0"/>
              <a:t>Sem umiestnite podnadpis</a:t>
            </a:r>
          </a:p>
        </p:txBody>
      </p:sp>
      <p:cxnSp>
        <p:nvCxnSpPr>
          <p:cNvPr id="21" name="Priama spojnica 20" title="Vodorovná vodiaca čiara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obrázok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sk-SK" noProof="0"/>
              <a:t>Vložte fotografiu na výšku</a:t>
            </a:r>
          </a:p>
        </p:txBody>
      </p:sp>
      <p:sp>
        <p:nvSpPr>
          <p:cNvPr id="19" name="Zástupný symbol obsahu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2" name="Zástupný symbol textu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3" name="Zástupný symbol textu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4" name="Zástupný symbol textu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5" name="Zástupný symbol textu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6" name="Zástupný symbol textu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sk-SK" noProof="0"/>
              <a:t>Popis položky</a:t>
            </a:r>
          </a:p>
        </p:txBody>
      </p:sp>
      <p:sp>
        <p:nvSpPr>
          <p:cNvPr id="27" name="Zástupný obrázok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8" name="Zástupný obrázok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29" name="Zástupný obrázok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0" name="Zástupný obrázok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1" name="Zástupný obrázok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  <p:sp>
        <p:nvSpPr>
          <p:cNvPr id="32" name="Zástupný obrázok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Vložte ikonu alebo obrázok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ý tvar 6" title="Tvar čísla strany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cxnSp>
        <p:nvCxnSpPr>
          <p:cNvPr id="9" name="Priama spojnica 8" title="Zvislá vodiaca čiara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ý tvar 6" title="Tvar čísla strany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260B6C24-60FF-4B4A-84EB-7A973B71AF5A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cxnSp>
        <p:nvCxnSpPr>
          <p:cNvPr id="10" name="Priama spojnica 9" title="Vodorovná vodiaca čiara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oľný tvar 6" title="Tvar čísla strany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10C759BD-3439-4C00-88AD-CDD23CB17D03}" type="datetime1">
              <a:rPr lang="sk-SK" noProof="0" smtClean="0"/>
              <a:t>18. 11. 2024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sk-SK" noProof="0" smtClean="0"/>
              <a:t>‹#›</a:t>
            </a:fld>
            <a:endParaRPr lang="sk-SK" noProof="0"/>
          </a:p>
        </p:txBody>
      </p:sp>
      <p:cxnSp>
        <p:nvCxnSpPr>
          <p:cNvPr id="10" name="Priama spojnica 9" title="Vodorovná vodiaca čiara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openxmlformats.org/officeDocument/2006/relationships/video" Target="https://www.youtube.com/embed/R3ah6NJdygo?start=1&amp;feature=oembed" TargetMode="External"/><Relationship Id="rId1" Type="http://schemas.openxmlformats.org/officeDocument/2006/relationships/video" Target="https://www.youtube.com/embed/eebhq6sSE8A?feature=oembed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om.sk/sk/migracia/migracia-vo-svete.html" TargetMode="External"/><Relationship Id="rId13" Type="http://schemas.openxmlformats.org/officeDocument/2006/relationships/hyperlink" Target="https://www.iransafar.co/persian-gulf-history-facts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gem.wiki/Manifa_Oil_Field_(Saudi_Arabia)" TargetMode="External"/><Relationship Id="rId12" Type="http://schemas.openxmlformats.org/officeDocument/2006/relationships/hyperlink" Target="https://oceanfdn.org/sk/the-catastrophic-damages-from-oil-spil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senergybusiness.com/projects/safaniya-oil-field-arabian-gulf/" TargetMode="External"/><Relationship Id="rId11" Type="http://schemas.openxmlformats.org/officeDocument/2006/relationships/hyperlink" Target="https://apps.dtic.mil/sti/pdfs/ADA289144.pdf" TargetMode="External"/><Relationship Id="rId5" Type="http://schemas.openxmlformats.org/officeDocument/2006/relationships/hyperlink" Target="https://www.nsenergybusiness.com/projects/upper-zakum-offshore-oil-field-expansion-abu-dhabi/" TargetMode="External"/><Relationship Id="rId10" Type="http://schemas.openxmlformats.org/officeDocument/2006/relationships/hyperlink" Target="https://csis-website-prod.s3.amazonaws.com/s3fs-public/publication/220829_Cordesman_Arab_Demographics_0.pdf" TargetMode="External"/><Relationship Id="rId4" Type="http://schemas.openxmlformats.org/officeDocument/2006/relationships/image" Target="../media/image20.svg"/><Relationship Id="rId9" Type="http://schemas.openxmlformats.org/officeDocument/2006/relationships/hyperlink" Target="https://www.opec.org/opec_web/en/about_us/25.htm" TargetMode="External"/><Relationship Id="rId14" Type="http://schemas.openxmlformats.org/officeDocument/2006/relationships/hyperlink" Target="https://www.neom.com/en-us/newsroom/hrh-announces-theline-design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ec.world/en/profile/country/omn?yearSelector1=2022" TargetMode="External"/><Relationship Id="rId13" Type="http://schemas.openxmlformats.org/officeDocument/2006/relationships/hyperlink" Target="https://www.iransafar.co/persian-gulf-history-facts/" TargetMode="External"/><Relationship Id="rId3" Type="http://schemas.openxmlformats.org/officeDocument/2006/relationships/hyperlink" Target="https://www.mappr.co/thematic-maps/persian-gulf-countries-council/" TargetMode="External"/><Relationship Id="rId7" Type="http://schemas.openxmlformats.org/officeDocument/2006/relationships/hyperlink" Target="https://publications.opec.org/asb/chapter/show/123/2165/2176" TargetMode="External"/><Relationship Id="rId12" Type="http://schemas.openxmlformats.org/officeDocument/2006/relationships/hyperlink" Target="https://oceanfdn.org/sk/the-catastrophic-damages-from-oil-spills/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ea.org/reports/oil-market-report-august-2024" TargetMode="External"/><Relationship Id="rId11" Type="http://schemas.openxmlformats.org/officeDocument/2006/relationships/hyperlink" Target="https://bubo.sk/zajazd/saudska-arabia-copy-mpu0tknuxb-copy-ybd3nesul3" TargetMode="External"/><Relationship Id="rId5" Type="http://schemas.openxmlformats.org/officeDocument/2006/relationships/hyperlink" Target="https://www.jstor.org/stable/pdf/resrep03692.11.pdf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s://oec.world/en/profile/country/bhr" TargetMode="External"/><Relationship Id="rId4" Type="http://schemas.openxmlformats.org/officeDocument/2006/relationships/hyperlink" Target="https://www.diva-portal.org/smash/get/diva2:169774/FULLTEXT01.pdf" TargetMode="External"/><Relationship Id="rId9" Type="http://schemas.openxmlformats.org/officeDocument/2006/relationships/hyperlink" Target="https://oec.world/en/profile/country/qat" TargetMode="External"/><Relationship Id="rId14" Type="http://schemas.openxmlformats.org/officeDocument/2006/relationships/hyperlink" Target="https://bubo.sk/zajazd/oman-dubaj-katar-bahrajn-kuvaj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" y="1450015"/>
            <a:ext cx="4606066" cy="2221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sk-SK" sz="4300" dirty="0"/>
            </a:br>
            <a:r>
              <a:rPr lang="sk-SK" sz="4500" dirty="0"/>
              <a:t>Perzský záliv -</a:t>
            </a:r>
            <a:br>
              <a:rPr lang="sk-SK" sz="4500" dirty="0"/>
            </a:br>
            <a:r>
              <a:rPr lang="sk-SK" sz="4500" dirty="0"/>
              <a:t>zdroj bohatstva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3524987-8B31-0157-D1A9-B0D8A8D2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sk-SK" noProof="0" smtClean="0"/>
              <a:pPr rtl="0">
                <a:spcAft>
                  <a:spcPts val="600"/>
                </a:spcAft>
              </a:pPr>
              <a:t>1</a:t>
            </a:fld>
            <a:endParaRPr lang="sk-SK" noProof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895600"/>
            <a:ext cx="3831665" cy="32913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algn="ctr"/>
            <a:r>
              <a:rPr lang="sk-SK" sz="1200" dirty="0"/>
              <a:t>Marcel </a:t>
            </a:r>
            <a:r>
              <a:rPr lang="sk-SK" sz="1200" dirty="0" err="1"/>
              <a:t>Goga</a:t>
            </a:r>
            <a:r>
              <a:rPr lang="sk-SK" sz="1200" dirty="0"/>
              <a:t>, Daniela Frisová</a:t>
            </a:r>
          </a:p>
          <a:p>
            <a:pPr algn="ctr"/>
            <a:r>
              <a:rPr lang="sk-SK" sz="1200" dirty="0"/>
              <a:t>1SjGm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B07A1FE-D1E5-9C11-09A7-7BFB469EA41D}"/>
              </a:ext>
            </a:extLst>
          </p:cNvPr>
          <p:cNvSpPr txBox="1"/>
          <p:nvPr/>
        </p:nvSpPr>
        <p:spPr>
          <a:xfrm>
            <a:off x="5077327" y="5568934"/>
            <a:ext cx="635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Obr.1  </a:t>
            </a:r>
            <a:r>
              <a:rPr lang="sk-SK" sz="1600" dirty="0"/>
              <a:t>Krajiny Perzského zálivu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4A364AB-94FD-00A2-E58C-C4788751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28" y="600263"/>
            <a:ext cx="6378493" cy="4968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18" y="548792"/>
            <a:ext cx="10606616" cy="4952492"/>
          </a:xfrm>
        </p:spPr>
        <p:txBody>
          <a:bodyPr rtlCol="0"/>
          <a:lstStyle/>
          <a:p>
            <a:pPr algn="ctr"/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Ďakujeme za pozornosť!</a:t>
            </a:r>
            <a:endParaRPr lang="sk-SK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3B351B-DCA8-871D-C858-C3834B6D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826503"/>
            <a:ext cx="3833906" cy="2221622"/>
          </a:xfrm>
        </p:spPr>
        <p:txBody>
          <a:bodyPr/>
          <a:lstStyle/>
          <a:p>
            <a:pPr algn="ctr"/>
            <a:r>
              <a:rPr lang="sk-SK" dirty="0"/>
              <a:t>História ťažby</a:t>
            </a:r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E7ECCF-F969-668B-C14A-033B13AE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sk-SK" noProof="0" smtClean="0"/>
              <a:pPr rtl="0">
                <a:spcAft>
                  <a:spcPts val="600"/>
                </a:spcAft>
              </a:pPr>
              <a:t>2</a:t>
            </a:fld>
            <a:endParaRPr lang="sk-SK" noProof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429745F-0C71-F63E-6FD8-FE6B447652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00" y="1247775"/>
            <a:ext cx="7048499" cy="4503738"/>
          </a:xfrm>
        </p:spPr>
        <p:txBody>
          <a:bodyPr>
            <a:normAutofit lnSpcReduction="10000"/>
          </a:bodyPr>
          <a:lstStyle/>
          <a:p>
            <a:r>
              <a:rPr lang="sk-SK" sz="1800" b="1" dirty="0">
                <a:cs typeface="Times New Roman" panose="02020603050405020304" pitchFamily="18" charset="0"/>
              </a:rPr>
              <a:t>1</a:t>
            </a:r>
            <a:r>
              <a:rPr lang="sk-SK" sz="1600" b="1" dirty="0">
                <a:cs typeface="Times New Roman" panose="02020603050405020304" pitchFamily="18" charset="0"/>
              </a:rPr>
              <a:t>. objavenie ropy 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 1908 Irán – G. B. </a:t>
            </a:r>
            <a:r>
              <a:rPr lang="sk-SK" sz="1600" dirty="0" err="1">
                <a:cs typeface="Times New Roman" panose="02020603050405020304" pitchFamily="18" charset="0"/>
                <a:sym typeface="Wingdings" panose="05000000000000000000" pitchFamily="2" charset="2"/>
              </a:rPr>
              <a:t>Reynolds</a:t>
            </a:r>
            <a:endParaRPr lang="sk-SK" sz="16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Ostatné štáty 30. – 40. roky 20. storočia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30. roky - súťaženie medzi </a:t>
            </a:r>
            <a:r>
              <a:rPr lang="sk-SK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USA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sk-SK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Veľkou Britániou 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v objavovaní ropy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2. sv. vojna spomalila rozvoj prieskumu  po vojne veľké príjmy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Kuvajt 1953 najväčší producent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Do 70. rokov vlastníci </a:t>
            </a:r>
            <a:r>
              <a:rPr lang="sk-SK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zahraničné spoločnosti 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1971 nezávislosť štátov od Spojeného Kráľovstva (Katar, SAE, Bahrajn)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90. roky odkup </a:t>
            </a:r>
            <a:r>
              <a:rPr lang="sk-SK" sz="1600" dirty="0" err="1">
                <a:cs typeface="Times New Roman" panose="02020603050405020304" pitchFamily="18" charset="0"/>
                <a:sym typeface="Wingdings" panose="05000000000000000000" pitchFamily="2" charset="2"/>
              </a:rPr>
              <a:t>zahran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. spoločností  vznik štátnych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Pobrežie PZ vlastní 10 rodín – zmluvy o suverenite (1820 – 1916)</a:t>
            </a:r>
          </a:p>
          <a:p>
            <a:r>
              <a:rPr lang="sk-SK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OPEC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 – 1960 (Irán, Irak, Kuvajt, Saudská Arábia + Venezuela)</a:t>
            </a:r>
          </a:p>
          <a:p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Dnes </a:t>
            </a:r>
            <a:r>
              <a:rPr lang="sk-SK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12 členov </a:t>
            </a:r>
            <a:r>
              <a:rPr lang="sk-SK" sz="1600" dirty="0">
                <a:cs typeface="Times New Roman" panose="02020603050405020304" pitchFamily="18" charset="0"/>
                <a:sym typeface="Wingdings" panose="05000000000000000000" pitchFamily="2" charset="2"/>
              </a:rPr>
              <a:t>(SAE + Líbya, Alžírsko, Nigéria, Gabon, Rovníková Guinea, Kongo) 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74839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24E083-6D7D-2D13-625D-5A23AD59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3195874"/>
            <a:ext cx="4634816" cy="504791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Najväčšie ropné polia Perzského zálivu 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C17E3876-AA90-E962-EBE1-1BE0141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sk-SK" noProof="0" smtClean="0"/>
              <a:pPr/>
              <a:t>3</a:t>
            </a:fld>
            <a:endParaRPr lang="sk-SK" noProof="0"/>
          </a:p>
        </p:txBody>
      </p:sp>
      <p:pic>
        <p:nvPicPr>
          <p:cNvPr id="3" name="Obrázok 2" descr="Obrázok, na ktorom je mapa, text, atlas, diagram&#10;&#10;Automaticky generovaný popis">
            <a:extLst>
              <a:ext uri="{FF2B5EF4-FFF2-40B4-BE49-F238E27FC236}">
                <a16:creationId xmlns:a16="http://schemas.microsoft.com/office/drawing/2014/main" id="{73678CB8-A775-8432-8B86-5963F757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44" y="147334"/>
            <a:ext cx="6888161" cy="479445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968FEC4-2A04-6B8E-EBCE-3E1F31334DA9}"/>
              </a:ext>
            </a:extLst>
          </p:cNvPr>
          <p:cNvSpPr txBox="1"/>
          <p:nvPr/>
        </p:nvSpPr>
        <p:spPr>
          <a:xfrm>
            <a:off x="5008379" y="4950422"/>
            <a:ext cx="6100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/>
              <a:t>Obr.2  </a:t>
            </a:r>
            <a:r>
              <a:rPr lang="sk-SK" sz="1600" dirty="0"/>
              <a:t>Ropné a plynové polia Perzského zálivu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76E6ABA-7042-5E9A-38FE-29ADFA070DCB}"/>
              </a:ext>
            </a:extLst>
          </p:cNvPr>
          <p:cNvSpPr txBox="1"/>
          <p:nvPr/>
        </p:nvSpPr>
        <p:spPr>
          <a:xfrm>
            <a:off x="5008379" y="5359267"/>
            <a:ext cx="6775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1600" dirty="0" err="1">
                <a:cs typeface="Times New Roman" panose="02020603050405020304" pitchFamily="18" charset="0"/>
              </a:rPr>
              <a:t>Safanyia</a:t>
            </a:r>
            <a:r>
              <a:rPr lang="sk-SK" sz="1600" dirty="0">
                <a:cs typeface="Times New Roman" panose="02020603050405020304" pitchFamily="18" charset="0"/>
              </a:rPr>
              <a:t> (S. Arábia)– najväčšie </a:t>
            </a:r>
            <a:r>
              <a:rPr lang="sk-SK" sz="1600" dirty="0" err="1">
                <a:cs typeface="Times New Roman" panose="02020603050405020304" pitchFamily="18" charset="0"/>
              </a:rPr>
              <a:t>mimopevninské</a:t>
            </a:r>
            <a:r>
              <a:rPr lang="sk-SK" sz="1600" dirty="0">
                <a:cs typeface="Times New Roman" panose="02020603050405020304" pitchFamily="18" charset="0"/>
              </a:rPr>
              <a:t> ropné pole na svete </a:t>
            </a:r>
          </a:p>
          <a:p>
            <a:pPr marL="342900" indent="-342900">
              <a:buAutoNum type="arabicPeriod"/>
            </a:pPr>
            <a:r>
              <a:rPr lang="sk-SK" sz="1600" dirty="0" err="1">
                <a:cs typeface="Times New Roman" panose="02020603050405020304" pitchFamily="18" charset="0"/>
              </a:rPr>
              <a:t>Upper</a:t>
            </a:r>
            <a:r>
              <a:rPr lang="sk-SK" sz="1600" dirty="0"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cs typeface="Times New Roman" panose="02020603050405020304" pitchFamily="18" charset="0"/>
              </a:rPr>
              <a:t>Zakum</a:t>
            </a:r>
            <a:r>
              <a:rPr lang="sk-SK" sz="1600" dirty="0">
                <a:cs typeface="Times New Roman" panose="02020603050405020304" pitchFamily="18" charset="0"/>
              </a:rPr>
              <a:t> (SAE)</a:t>
            </a:r>
          </a:p>
          <a:p>
            <a:pPr marL="342900" indent="-342900">
              <a:buAutoNum type="arabicPeriod"/>
            </a:pPr>
            <a:r>
              <a:rPr lang="sk-SK" sz="1600" dirty="0" err="1">
                <a:cs typeface="Times New Roman" panose="02020603050405020304" pitchFamily="18" charset="0"/>
              </a:rPr>
              <a:t>Manifa</a:t>
            </a:r>
            <a:r>
              <a:rPr lang="sk-SK" sz="1600" dirty="0">
                <a:cs typeface="Times New Roman" panose="02020603050405020304" pitchFamily="18" charset="0"/>
              </a:rPr>
              <a:t> (SAE)</a:t>
            </a:r>
          </a:p>
          <a:p>
            <a:pPr marL="342900" indent="-342900">
              <a:buAutoNum type="arabicPeriod"/>
            </a:pPr>
            <a:endParaRPr lang="sk-SK" sz="1600" dirty="0">
              <a:cs typeface="Times New Roman" panose="02020603050405020304" pitchFamily="18" charset="0"/>
            </a:endParaRPr>
          </a:p>
          <a:p>
            <a:r>
              <a:rPr lang="sk-SK" sz="1600" dirty="0">
                <a:cs typeface="Times New Roman" panose="02020603050405020304" pitchFamily="18" charset="0"/>
              </a:rPr>
              <a:t>North </a:t>
            </a:r>
            <a:r>
              <a:rPr lang="sk-SK" sz="1600" dirty="0" err="1">
                <a:cs typeface="Times New Roman" panose="02020603050405020304" pitchFamily="18" charset="0"/>
              </a:rPr>
              <a:t>Field</a:t>
            </a:r>
            <a:r>
              <a:rPr lang="sk-SK" sz="1600" dirty="0">
                <a:cs typeface="Times New Roman" panose="02020603050405020304" pitchFamily="18" charset="0"/>
              </a:rPr>
              <a:t> (Katar) – najväčšie plynové pole na svete </a:t>
            </a:r>
          </a:p>
        </p:txBody>
      </p:sp>
    </p:spTree>
    <p:extLst>
      <p:ext uri="{BB962C8B-B14F-4D97-AF65-F5344CB8AC3E}">
        <p14:creationId xmlns:p14="http://schemas.microsoft.com/office/powerpoint/2010/main" val="34010435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389" y="1834001"/>
            <a:ext cx="5058700" cy="2307886"/>
          </a:xfrm>
        </p:spPr>
        <p:txBody>
          <a:bodyPr rtlCol="0"/>
          <a:lstStyle/>
          <a:p>
            <a:pPr algn="ctr"/>
            <a:r>
              <a:rPr lang="sk-SK" dirty="0"/>
              <a:t>Charakteristika krajín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smtClean="0"/>
              <a:t>4</a:t>
            </a:fld>
            <a:endParaRPr lang="sk-SK" dirty="0"/>
          </a:p>
        </p:txBody>
      </p:sp>
      <p:pic>
        <p:nvPicPr>
          <p:cNvPr id="69" name="Obrázok 68" descr="Obrázok, na ktorom je snímka obrazovky, text, rad, rovnobežný&#10;&#10;Automaticky generovaný popis">
            <a:extLst>
              <a:ext uri="{FF2B5EF4-FFF2-40B4-BE49-F238E27FC236}">
                <a16:creationId xmlns:a16="http://schemas.microsoft.com/office/drawing/2014/main" id="{83C0F083-950D-E989-4CAD-07EDC5F0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12" y="1704795"/>
            <a:ext cx="6486525" cy="344840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B0117CA-0980-1D1D-ECBF-15B8EDA788C9}"/>
              </a:ext>
            </a:extLst>
          </p:cNvPr>
          <p:cNvSpPr txBox="1"/>
          <p:nvPr/>
        </p:nvSpPr>
        <p:spPr>
          <a:xfrm>
            <a:off x="5228294" y="1366241"/>
            <a:ext cx="65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/>
              <a:t>Tab. 1  </a:t>
            </a:r>
            <a:r>
              <a:rPr lang="sk-SK" sz="1600" dirty="0"/>
              <a:t>Produkcia (júl 2024) a zásoby (2015) ropy v krajinách Perzského zálivu</a:t>
            </a:r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92" y="341847"/>
            <a:ext cx="4414818" cy="2401547"/>
          </a:xfrm>
        </p:spPr>
        <p:txBody>
          <a:bodyPr rtlCol="0" anchor="t">
            <a:normAutofit/>
          </a:bodyPr>
          <a:lstStyle/>
          <a:p>
            <a:pPr algn="l"/>
            <a:r>
              <a:rPr lang="sk-SK" dirty="0"/>
              <a:t>Ropa </a:t>
            </a:r>
            <a:br>
              <a:rPr lang="sk-SK" dirty="0"/>
            </a:br>
            <a:r>
              <a:rPr lang="sk-SK" dirty="0"/>
              <a:t>ako exportná komodita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sk-SK" smtClean="0"/>
              <a:pPr rtl="0">
                <a:spcAft>
                  <a:spcPts val="600"/>
                </a:spcAft>
              </a:pPr>
              <a:t>5</a:t>
            </a:fld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BF93BC2-5BA0-0BF7-FB1F-340BB5C36929}"/>
              </a:ext>
            </a:extLst>
          </p:cNvPr>
          <p:cNvSpPr txBox="1"/>
          <p:nvPr/>
        </p:nvSpPr>
        <p:spPr>
          <a:xfrm>
            <a:off x="338903" y="3327386"/>
            <a:ext cx="516450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b="1" dirty="0"/>
              <a:t>Saudská Arábia </a:t>
            </a:r>
            <a:r>
              <a:rPr lang="sk-SK" sz="1400" dirty="0"/>
              <a:t>– najväčší exportér na svete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/>
              <a:t>Najväčší odberatelia - Čína, India, Japonsko, Južná Kórea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b="1" dirty="0"/>
              <a:t>Bahrajn -</a:t>
            </a:r>
            <a:r>
              <a:rPr lang="sk-SK" sz="1400" dirty="0"/>
              <a:t> iba regionálny odberatelia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b="1" dirty="0" err="1"/>
              <a:t>Hormuzský</a:t>
            </a:r>
            <a:r>
              <a:rPr lang="sk-SK" sz="1400" b="1" dirty="0"/>
              <a:t> prieliv - </a:t>
            </a:r>
            <a:r>
              <a:rPr lang="sk-SK" sz="1400" dirty="0"/>
              <a:t>jeden z najdôležitejších ,,</a:t>
            </a:r>
            <a:r>
              <a:rPr lang="sk-SK" sz="1400" dirty="0" err="1"/>
              <a:t>checkpointov</a:t>
            </a:r>
            <a:r>
              <a:rPr lang="sk-SK" sz="1400" dirty="0"/>
              <a:t>"  pre svetový obchod s ropou</a:t>
            </a:r>
            <a:endParaRPr lang="sk-SK" sz="1400" dirty="0">
              <a:ea typeface="+mn-lt"/>
              <a:cs typeface="+mn-lt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D67128B9-D677-4B4B-6833-2E417BE8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58" y="1128409"/>
            <a:ext cx="6057900" cy="4844308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69CE76EF-711D-6B6E-0B13-32F3D1569DEE}"/>
              </a:ext>
            </a:extLst>
          </p:cNvPr>
          <p:cNvSpPr txBox="1"/>
          <p:nvPr/>
        </p:nvSpPr>
        <p:spPr>
          <a:xfrm>
            <a:off x="5270270" y="789855"/>
            <a:ext cx="7062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/>
              <a:t>Tab. 2  </a:t>
            </a:r>
            <a:r>
              <a:rPr lang="sk-SK" sz="1600" dirty="0"/>
              <a:t>Export ropy z krajín Perzského zálivu a jej import u najväčších odberateľov </a:t>
            </a:r>
          </a:p>
        </p:txBody>
      </p:sp>
    </p:spTree>
    <p:extLst>
      <p:ext uri="{BB962C8B-B14F-4D97-AF65-F5344CB8AC3E}">
        <p14:creationId xmlns:p14="http://schemas.microsoft.com/office/powerpoint/2010/main" val="7102172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1" y="245607"/>
            <a:ext cx="4265226" cy="331916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sk-SK" dirty="0"/>
              <a:t>Vplyv </a:t>
            </a:r>
            <a:br>
              <a:rPr lang="sk-SK" dirty="0"/>
            </a:br>
            <a:r>
              <a:rPr lang="sk-SK" dirty="0"/>
              <a:t>na migráciu </a:t>
            </a:r>
            <a:br>
              <a:rPr lang="sk-SK" dirty="0"/>
            </a:br>
            <a:r>
              <a:rPr lang="sk-SK" dirty="0"/>
              <a:t>a humánno-geografickú charakteristiku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52ACB615-64CF-4226-B7EB-A7D9E8A8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379" y="381383"/>
            <a:ext cx="2822583" cy="304761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0" tIns="1332000" rIns="0" bIns="0" rtlCol="0" anchor="t">
            <a:normAutofit/>
          </a:bodyPr>
          <a:lstStyle/>
          <a:p>
            <a:r>
              <a:rPr lang="sk-SK" b="1" dirty="0">
                <a:solidFill>
                  <a:srgbClr val="000000"/>
                </a:solidFill>
              </a:rPr>
              <a:t>MIGRÁCIA PRACOVNEJ SILY</a:t>
            </a:r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7CC704F7-10A3-438C-BF49-21B39AA5F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7767" y="381383"/>
            <a:ext cx="2822583" cy="3047615"/>
          </a:xfrm>
          <a:ln>
            <a:solidFill>
              <a:srgbClr val="000000"/>
            </a:solidFill>
          </a:ln>
        </p:spPr>
        <p:txBody>
          <a:bodyPr vert="horz" lIns="0" tIns="1332000" rIns="0" bIns="0" rtlCol="0" anchor="t">
            <a:normAutofit/>
          </a:bodyPr>
          <a:lstStyle/>
          <a:p>
            <a:r>
              <a:rPr lang="sk-SK" b="1" dirty="0">
                <a:solidFill>
                  <a:srgbClr val="000000"/>
                </a:solidFill>
              </a:rPr>
              <a:t>ZMENY V DEMOGRAFII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C0CB0B93-889C-4918-9E62-5E0470169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4982" y="3631970"/>
            <a:ext cx="2822583" cy="2937882"/>
          </a:xfrm>
          <a:ln>
            <a:solidFill>
              <a:srgbClr val="000000"/>
            </a:solidFill>
          </a:ln>
        </p:spPr>
        <p:txBody>
          <a:bodyPr vert="horz" lIns="0" tIns="1332000" rIns="0" bIns="0" rtlCol="0" anchor="t">
            <a:normAutofit/>
          </a:bodyPr>
          <a:lstStyle/>
          <a:p>
            <a:r>
              <a:rPr lang="sk-SK" b="1" dirty="0">
                <a:solidFill>
                  <a:srgbClr val="000000"/>
                </a:solidFill>
              </a:rPr>
              <a:t>SOCIÁLNE DOPADY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E818D25A-67F7-4CDC-A9F9-92E596277C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7768" y="3631970"/>
            <a:ext cx="2822583" cy="2937882"/>
          </a:xfrm>
          <a:ln>
            <a:solidFill>
              <a:srgbClr val="000000"/>
            </a:solidFill>
          </a:ln>
        </p:spPr>
        <p:txBody>
          <a:bodyPr vert="horz" lIns="0" tIns="1332000" rIns="0" bIns="0" rtlCol="0" anchor="t">
            <a:normAutofit/>
          </a:bodyPr>
          <a:lstStyle/>
          <a:p>
            <a:r>
              <a:rPr lang="sk-SK" b="1" dirty="0"/>
              <a:t>VPLYV NA INFRAŠTRUKTÚRU</a:t>
            </a:r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smtClean="0"/>
              <a:t>6</a:t>
            </a:fld>
            <a:endParaRPr lang="sk-SK"/>
          </a:p>
        </p:txBody>
      </p:sp>
      <p:pic>
        <p:nvPicPr>
          <p:cNvPr id="22" name="Zástupný objekt pre obrázok 21" descr="Univerzálny prístup obrys">
            <a:extLst>
              <a:ext uri="{FF2B5EF4-FFF2-40B4-BE49-F238E27FC236}">
                <a16:creationId xmlns:a16="http://schemas.microsoft.com/office/drawing/2014/main" id="{BEF1A441-7DF5-BFD3-FBFF-E2AF4898A53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63058" y="559677"/>
            <a:ext cx="972000" cy="972000"/>
          </a:xfrm>
        </p:spPr>
      </p:pic>
      <p:pic>
        <p:nvPicPr>
          <p:cNvPr id="28" name="Zástupný objekt pre obrázok 27" descr="Pripojenia výplň plnou farbou">
            <a:extLst>
              <a:ext uri="{FF2B5EF4-FFF2-40B4-BE49-F238E27FC236}">
                <a16:creationId xmlns:a16="http://schemas.microsoft.com/office/drawing/2014/main" id="{A9C6F51F-E8C7-F4D7-C0BB-C77A4325F5A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2" b="82"/>
          <a:stretch/>
        </p:blipFill>
        <p:spPr>
          <a:xfrm>
            <a:off x="6396920" y="3776617"/>
            <a:ext cx="972000" cy="972000"/>
          </a:xfrm>
        </p:spPr>
      </p:pic>
      <p:pic>
        <p:nvPicPr>
          <p:cNvPr id="31" name="Zástupný objekt pre obrázok 30" descr="Autobus obrys">
            <a:extLst>
              <a:ext uri="{FF2B5EF4-FFF2-40B4-BE49-F238E27FC236}">
                <a16:creationId xmlns:a16="http://schemas.microsoft.com/office/drawing/2014/main" id="{57B8C4D8-FB2F-F84B-368F-AF5EE10AD4D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463058" y="3776617"/>
            <a:ext cx="972000" cy="972000"/>
          </a:xfrm>
        </p:spPr>
      </p:pic>
      <p:pic>
        <p:nvPicPr>
          <p:cNvPr id="41" name="Zástupný objekt pre obrázok 40" descr="Batožina obrys">
            <a:extLst>
              <a:ext uri="{FF2B5EF4-FFF2-40B4-BE49-F238E27FC236}">
                <a16:creationId xmlns:a16="http://schemas.microsoft.com/office/drawing/2014/main" id="{555D7928-E8F1-007F-10E8-4A716BCD935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96920" y="559677"/>
            <a:ext cx="972000" cy="972000"/>
          </a:xfr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50237A44-094E-10DF-50EC-F5135F78F1AF}"/>
              </a:ext>
            </a:extLst>
          </p:cNvPr>
          <p:cNvSpPr txBox="1"/>
          <p:nvPr/>
        </p:nvSpPr>
        <p:spPr>
          <a:xfrm>
            <a:off x="5611794" y="2192665"/>
            <a:ext cx="2637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Migranti najmä z Ázie, Afriky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Migranti- väčšina populácie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Nízkokvalifikované pracovné miesta</a:t>
            </a:r>
          </a:p>
          <a:p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C7F0312-A908-E323-34DC-4E0D1BA91543}"/>
              </a:ext>
            </a:extLst>
          </p:cNvPr>
          <p:cNvSpPr txBox="1"/>
          <p:nvPr/>
        </p:nvSpPr>
        <p:spPr>
          <a:xfrm>
            <a:off x="8692327" y="2192665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dirty="0"/>
              <a:t>Prevaha mužov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dirty="0"/>
              <a:t>Rýchly rast populácie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E0BA07-541D-EBD5-9068-7BAE8E66C658}"/>
              </a:ext>
            </a:extLst>
          </p:cNvPr>
          <p:cNvSpPr txBox="1"/>
          <p:nvPr/>
        </p:nvSpPr>
        <p:spPr>
          <a:xfrm>
            <a:off x="5611794" y="5511052"/>
            <a:ext cx="2691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Zmes náboženstiev, jazykov, kultúr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Nacionálne politiky- ,,</a:t>
            </a:r>
            <a:r>
              <a:rPr lang="sk-SK" sz="1200" dirty="0" err="1">
                <a:solidFill>
                  <a:srgbClr val="000000"/>
                </a:solidFill>
              </a:rPr>
              <a:t>saudizácia</a:t>
            </a:r>
            <a:r>
              <a:rPr lang="sk-SK" sz="1200" dirty="0">
                <a:solidFill>
                  <a:srgbClr val="000000"/>
                </a:solidFill>
              </a:rPr>
              <a:t>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,,</a:t>
            </a:r>
            <a:r>
              <a:rPr lang="sk-SK" sz="1200" dirty="0" err="1">
                <a:solidFill>
                  <a:srgbClr val="000000"/>
                </a:solidFill>
              </a:rPr>
              <a:t>Kalafa</a:t>
            </a:r>
            <a:r>
              <a:rPr lang="sk-SK" sz="1200" dirty="0">
                <a:solidFill>
                  <a:srgbClr val="000000"/>
                </a:solidFill>
              </a:rPr>
              <a:t>“</a:t>
            </a:r>
          </a:p>
          <a:p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270EE5A-0261-CBE1-3239-752A7A6A2A71}"/>
              </a:ext>
            </a:extLst>
          </p:cNvPr>
          <p:cNvSpPr txBox="1"/>
          <p:nvPr/>
        </p:nvSpPr>
        <p:spPr>
          <a:xfrm>
            <a:off x="8679029" y="5511052"/>
            <a:ext cx="1568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Ubytovanie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Doprava a logistika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0000"/>
                </a:solidFill>
              </a:rPr>
              <a:t>Urbanizácia </a:t>
            </a:r>
          </a:p>
          <a:p>
            <a:endParaRPr lang="sk-SK" dirty="0"/>
          </a:p>
        </p:txBody>
      </p:sp>
      <p:pic>
        <p:nvPicPr>
          <p:cNvPr id="1026" name="Picture 2" descr="Saudská Arábia, 11 dní v * hoteli Saudská Arábia XL za 5920€ | Všetci na  pláž.sk">
            <a:extLst>
              <a:ext uri="{FF2B5EF4-FFF2-40B4-BE49-F238E27FC236}">
                <a16:creationId xmlns:a16="http://schemas.microsoft.com/office/drawing/2014/main" id="{180429C5-BDE5-8DFD-95D6-D7F0C12F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7" y="3776617"/>
            <a:ext cx="3278443" cy="21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CD1BBB80-06EF-0BD0-9F89-67876715683E}"/>
              </a:ext>
            </a:extLst>
          </p:cNvPr>
          <p:cNvSpPr txBox="1"/>
          <p:nvPr/>
        </p:nvSpPr>
        <p:spPr>
          <a:xfrm>
            <a:off x="697642" y="5927508"/>
            <a:ext cx="22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Obr. 3  Zmes kultúr</a:t>
            </a:r>
          </a:p>
        </p:txBody>
      </p:sp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4">
            <a:extLst>
              <a:ext uri="{FF2B5EF4-FFF2-40B4-BE49-F238E27FC236}">
                <a16:creationId xmlns:a16="http://schemas.microsoft.com/office/drawing/2014/main" id="{4AD2D6BC-2B88-C0DE-95E8-C55A6F56050F}"/>
              </a:ext>
            </a:extLst>
          </p:cNvPr>
          <p:cNvSpPr txBox="1">
            <a:spLocks/>
          </p:cNvSpPr>
          <p:nvPr/>
        </p:nvSpPr>
        <p:spPr>
          <a:xfrm>
            <a:off x="797166" y="-67229"/>
            <a:ext cx="3216343" cy="3791199"/>
          </a:xfrm>
          <a:prstGeom prst="rect">
            <a:avLst/>
          </a:prstGeom>
          <a:solidFill>
            <a:srgbClr val="000000"/>
          </a:solidFill>
        </p:spPr>
        <p:txBody>
          <a:bodyPr vert="horz" lIns="0" tIns="1944000" rIns="0" bIns="72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559" y="52258"/>
            <a:ext cx="429320" cy="6386070"/>
          </a:xfrm>
        </p:spPr>
        <p:txBody>
          <a:bodyPr rtlCol="0">
            <a:noAutofit/>
          </a:bodyPr>
          <a:lstStyle/>
          <a:p>
            <a:pPr algn="ctr"/>
            <a:r>
              <a:rPr lang="sk-SK" sz="3600" b="1" dirty="0">
                <a:latin typeface="+mn-lt"/>
              </a:rPr>
              <a:t>Z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A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U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J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Í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M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A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V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O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S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T</a:t>
            </a:r>
            <a:br>
              <a:rPr lang="sk-SK" sz="3600" b="1" dirty="0">
                <a:latin typeface="+mn-lt"/>
              </a:rPr>
            </a:br>
            <a:r>
              <a:rPr lang="sk-SK" sz="3600" b="1" dirty="0">
                <a:latin typeface="+mn-lt"/>
              </a:rPr>
              <a:t>I</a:t>
            </a:r>
          </a:p>
        </p:txBody>
      </p:sp>
      <p:sp>
        <p:nvSpPr>
          <p:cNvPr id="3" name="Zástupný symbol obsahu 4">
            <a:extLst>
              <a:ext uri="{FF2B5EF4-FFF2-40B4-BE49-F238E27FC236}">
                <a16:creationId xmlns:a16="http://schemas.microsoft.com/office/drawing/2014/main" id="{42503D3E-E1DB-DAB7-5137-E646C59E2D61}"/>
              </a:ext>
            </a:extLst>
          </p:cNvPr>
          <p:cNvSpPr txBox="1">
            <a:spLocks/>
          </p:cNvSpPr>
          <p:nvPr/>
        </p:nvSpPr>
        <p:spPr>
          <a:xfrm>
            <a:off x="797166" y="3041880"/>
            <a:ext cx="3216343" cy="3791199"/>
          </a:xfrm>
          <a:prstGeom prst="rect">
            <a:avLst/>
          </a:prstGeom>
          <a:solidFill>
            <a:srgbClr val="000000"/>
          </a:solidFill>
        </p:spPr>
        <p:txBody>
          <a:bodyPr vert="horz" lIns="0" tIns="1944000" rIns="0" bIns="72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pic>
        <p:nvPicPr>
          <p:cNvPr id="6" name="Online médium 5" title="1991: Gulf War: Persian Gulf Oil Spill">
            <a:hlinkClick r:id="" action="ppaction://media"/>
            <a:extLst>
              <a:ext uri="{FF2B5EF4-FFF2-40B4-BE49-F238E27FC236}">
                <a16:creationId xmlns:a16="http://schemas.microsoft.com/office/drawing/2014/main" id="{0DB4DC10-84D7-2E2D-7093-A0B6659BFD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96918" y="580312"/>
            <a:ext cx="4917599" cy="2776769"/>
          </a:xfrm>
          <a:prstGeom prst="rect">
            <a:avLst/>
          </a:prstGeom>
        </p:spPr>
      </p:pic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smtClean="0"/>
              <a:t>7</a:t>
            </a:fld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666DFE00-CA42-F716-3E55-AA92CD0CD95B}"/>
              </a:ext>
            </a:extLst>
          </p:cNvPr>
          <p:cNvSpPr txBox="1"/>
          <p:nvPr/>
        </p:nvSpPr>
        <p:spPr>
          <a:xfrm>
            <a:off x="1236425" y="1968697"/>
            <a:ext cx="22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Obr. 4  Ropná katastrofa, 1991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8D7A426E-1D5C-B44E-0D16-ED3EA04066E9}"/>
              </a:ext>
            </a:extLst>
          </p:cNvPr>
          <p:cNvSpPr txBox="1"/>
          <p:nvPr/>
        </p:nvSpPr>
        <p:spPr>
          <a:xfrm>
            <a:off x="1236425" y="6506386"/>
            <a:ext cx="251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Obr. 6 Rýchlo rozvíjajúce sa mestá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DD75E11-5608-C9BC-88D5-4C81E4697F5B}"/>
              </a:ext>
            </a:extLst>
          </p:cNvPr>
          <p:cNvSpPr txBox="1"/>
          <p:nvPr/>
        </p:nvSpPr>
        <p:spPr>
          <a:xfrm>
            <a:off x="1236425" y="4244890"/>
            <a:ext cx="19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Obr. 5 Bohatá biodiverzita</a:t>
            </a:r>
          </a:p>
        </p:txBody>
      </p:sp>
      <p:pic>
        <p:nvPicPr>
          <p:cNvPr id="29" name="Zástupný objekt pre obrázok 28">
            <a:extLst>
              <a:ext uri="{FF2B5EF4-FFF2-40B4-BE49-F238E27FC236}">
                <a16:creationId xmlns:a16="http://schemas.microsoft.com/office/drawing/2014/main" id="{821BEF39-3C55-23A4-314F-03870B4424B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/>
          <a:srcRect l="17188" r="17188"/>
          <a:stretch>
            <a:fillRect/>
          </a:stretch>
        </p:blipFill>
        <p:spPr>
          <a:xfrm>
            <a:off x="1342177" y="24921"/>
            <a:ext cx="2126307" cy="1975120"/>
          </a:xfrm>
        </p:spPr>
      </p:pic>
      <p:pic>
        <p:nvPicPr>
          <p:cNvPr id="38" name="Zástupný objekt pre obrázok 37">
            <a:extLst>
              <a:ext uri="{FF2B5EF4-FFF2-40B4-BE49-F238E27FC236}">
                <a16:creationId xmlns:a16="http://schemas.microsoft.com/office/drawing/2014/main" id="{393E47C2-EF2E-670B-B803-EB772688585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l="44" r="44"/>
          <a:stretch>
            <a:fillRect/>
          </a:stretch>
        </p:blipFill>
        <p:spPr>
          <a:xfrm>
            <a:off x="1342179" y="2257732"/>
            <a:ext cx="2126307" cy="1975122"/>
          </a:xfrm>
        </p:spPr>
      </p:pic>
      <p:pic>
        <p:nvPicPr>
          <p:cNvPr id="44" name="Zástupný objekt pre obrázok 43">
            <a:extLst>
              <a:ext uri="{FF2B5EF4-FFF2-40B4-BE49-F238E27FC236}">
                <a16:creationId xmlns:a16="http://schemas.microsoft.com/office/drawing/2014/main" id="{75366EC0-9A4F-303A-303E-3134EAC9044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/>
          <a:srcRect l="16650" r="16650"/>
          <a:stretch>
            <a:fillRect/>
          </a:stretch>
        </p:blipFill>
        <p:spPr>
          <a:xfrm>
            <a:off x="1342178" y="4545406"/>
            <a:ext cx="2126307" cy="1975121"/>
          </a:xfrm>
        </p:spPr>
      </p:pic>
      <p:pic>
        <p:nvPicPr>
          <p:cNvPr id="21" name="Online médium 20" title="Dubai, UAE - Earth Timelapse">
            <a:hlinkClick r:id="" action="ppaction://media"/>
            <a:extLst>
              <a:ext uri="{FF2B5EF4-FFF2-40B4-BE49-F238E27FC236}">
                <a16:creationId xmlns:a16="http://schemas.microsoft.com/office/drawing/2014/main" id="{CCD1294D-DE64-7B66-1DF8-7E80D988094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288897" y="3701925"/>
            <a:ext cx="4917599" cy="27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442" y="1341582"/>
            <a:ext cx="5670487" cy="4268965"/>
          </a:xfrm>
        </p:spPr>
        <p:txBody>
          <a:bodyPr rtlCol="0"/>
          <a:lstStyle/>
          <a:p>
            <a:pPr rtl="0"/>
            <a:r>
              <a:rPr lang="sk-SK" dirty="0"/>
              <a:t>Zdroje</a:t>
            </a: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5607050"/>
            <a:ext cx="407987" cy="365125"/>
          </a:xfrm>
        </p:spPr>
        <p:txBody>
          <a:bodyPr rtlCol="0"/>
          <a:lstStyle/>
          <a:p>
            <a:pPr rtl="0"/>
            <a:fld id="{13D2E340-0663-474B-992C-9192B5C45E57}" type="slidenum">
              <a:rPr lang="sk-SK" smtClean="0"/>
              <a:t>8</a:t>
            </a:fld>
            <a:endParaRPr lang="sk-SK"/>
          </a:p>
        </p:txBody>
      </p:sp>
      <p:grpSp>
        <p:nvGrpSpPr>
          <p:cNvPr id="7" name="Skupina 6" descr="Ikona kurzora myši">
            <a:extLst>
              <a:ext uri="{FF2B5EF4-FFF2-40B4-BE49-F238E27FC236}">
                <a16:creationId xmlns:a16="http://schemas.microsoft.com/office/drawing/2014/main" id="{643E3450-B92D-4704-A017-74EA9B0F2E75}"/>
              </a:ext>
            </a:extLst>
          </p:cNvPr>
          <p:cNvGrpSpPr/>
          <p:nvPr/>
        </p:nvGrpSpPr>
        <p:grpSpPr>
          <a:xfrm>
            <a:off x="5642677" y="4614785"/>
            <a:ext cx="645828" cy="542752"/>
            <a:chOff x="5540351" y="4504508"/>
            <a:chExt cx="254048" cy="25404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059F3F1F-6FF1-4907-A469-28B65C79B6AC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pic>
          <p:nvPicPr>
            <p:cNvPr id="5" name="Grafika 4" descr="Ikona kurzora myši">
              <a:extLst>
                <a:ext uri="{FF2B5EF4-FFF2-40B4-BE49-F238E27FC236}">
                  <a16:creationId xmlns:a16="http://schemas.microsoft.com/office/drawing/2014/main" id="{36C1DCFE-C1BD-476B-84D7-4F971B2B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sp>
        <p:nvSpPr>
          <p:cNvPr id="9" name="BlokTextu 8">
            <a:extLst>
              <a:ext uri="{FF2B5EF4-FFF2-40B4-BE49-F238E27FC236}">
                <a16:creationId xmlns:a16="http://schemas.microsoft.com/office/drawing/2014/main" id="{1B20BC26-F62E-E5C2-764B-6331C80B1422}"/>
              </a:ext>
            </a:extLst>
          </p:cNvPr>
          <p:cNvSpPr txBox="1"/>
          <p:nvPr/>
        </p:nvSpPr>
        <p:spPr>
          <a:xfrm>
            <a:off x="-4144" y="86916"/>
            <a:ext cx="550068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/>
              <a:t>NS Energy, 2018: </a:t>
            </a:r>
            <a:r>
              <a:rPr lang="en-US" sz="1100" dirty="0"/>
              <a:t>Upper </a:t>
            </a:r>
            <a:r>
              <a:rPr lang="en-US" sz="1100" dirty="0" err="1"/>
              <a:t>Zakum</a:t>
            </a:r>
            <a:r>
              <a:rPr lang="en-US" sz="1100" dirty="0"/>
              <a:t> Offshore Oil Field Expansion, Abu Dhabi</a:t>
            </a:r>
            <a:r>
              <a:rPr lang="sk-SK" sz="1100" dirty="0"/>
              <a:t>. Dostupné na: </a:t>
            </a:r>
            <a:r>
              <a:rPr lang="sk-SK" sz="1100" dirty="0">
                <a:hlinkClick r:id="rId5"/>
              </a:rPr>
              <a:t>https://www.nsenergybusiness.com/projects/upper-zakum-offshore-oil-field-expansion-abu-dhabi/</a:t>
            </a:r>
            <a:r>
              <a:rPr lang="sk-SK" sz="1100" dirty="0"/>
              <a:t> </a:t>
            </a:r>
          </a:p>
          <a:p>
            <a:endParaRPr lang="sk-SK" sz="1100" dirty="0"/>
          </a:p>
          <a:p>
            <a:r>
              <a:rPr lang="sk-SK" sz="1100" dirty="0"/>
              <a:t>NS Energy, 2020: </a:t>
            </a:r>
            <a:r>
              <a:rPr lang="sk-SK" sz="1100" dirty="0" err="1"/>
              <a:t>Safaniya</a:t>
            </a:r>
            <a:r>
              <a:rPr lang="sk-SK" sz="1100" dirty="0"/>
              <a:t> Oil </a:t>
            </a:r>
            <a:r>
              <a:rPr lang="sk-SK" sz="1100" dirty="0" err="1"/>
              <a:t>Field</a:t>
            </a:r>
            <a:r>
              <a:rPr lang="sk-SK" sz="1100" dirty="0"/>
              <a:t>, </a:t>
            </a:r>
            <a:r>
              <a:rPr lang="sk-SK" sz="1100" dirty="0" err="1"/>
              <a:t>Arabian</a:t>
            </a:r>
            <a:r>
              <a:rPr lang="sk-SK" sz="1100" dirty="0"/>
              <a:t> </a:t>
            </a:r>
            <a:r>
              <a:rPr lang="sk-SK" sz="1100" dirty="0" err="1"/>
              <a:t>Gulf</a:t>
            </a:r>
            <a:r>
              <a:rPr lang="sk-SK" sz="1100" dirty="0"/>
              <a:t>. Dostupné na: </a:t>
            </a:r>
            <a:r>
              <a:rPr lang="sk-SK" sz="1100" dirty="0">
                <a:hlinkClick r:id="rId6"/>
              </a:rPr>
              <a:t>https://www.nsenergybusiness.com/projects/safaniya-oil-field-arabian-gulf/</a:t>
            </a:r>
            <a:r>
              <a:rPr lang="sk-SK" sz="1100" dirty="0"/>
              <a:t> </a:t>
            </a:r>
          </a:p>
          <a:p>
            <a:endParaRPr lang="sk-SK" sz="1100" dirty="0"/>
          </a:p>
          <a:p>
            <a:r>
              <a:rPr lang="sk-SK" sz="1100" dirty="0" err="1"/>
              <a:t>Global</a:t>
            </a:r>
            <a:r>
              <a:rPr lang="sk-SK" sz="1100" dirty="0"/>
              <a:t> Energy Monitor, 2024: </a:t>
            </a:r>
            <a:r>
              <a:rPr lang="en-US" sz="1100" dirty="0"/>
              <a:t>Manifa Oil Field (Saudi Arabia)</a:t>
            </a:r>
            <a:r>
              <a:rPr lang="sk-SK" sz="1100" dirty="0"/>
              <a:t>. Dostupné na: </a:t>
            </a:r>
            <a:r>
              <a:rPr lang="sk-SK" sz="1100" dirty="0">
                <a:hlinkClick r:id="rId7"/>
              </a:rPr>
              <a:t>https://www.gem.wiki/Manifa_Oil_Field_(Saudi_Arabia)</a:t>
            </a:r>
            <a:endParaRPr lang="sk-SK" sz="1100" dirty="0"/>
          </a:p>
          <a:p>
            <a:endParaRPr lang="sk-SK" sz="1100" dirty="0"/>
          </a:p>
          <a:p>
            <a:r>
              <a:rPr lang="sk-SK" sz="1100" dirty="0"/>
              <a:t>Medzinárodná organizácia pre migráciu (IOM) na Slovensku. Migrácia vo svete. Dostupné na: </a:t>
            </a:r>
            <a:r>
              <a:rPr lang="sk-SK" sz="1100" dirty="0">
                <a:hlinkClick r:id="rId8"/>
              </a:rPr>
              <a:t>https://iom.sk/sk/migracia/migracia-vo-svete.html</a:t>
            </a:r>
            <a:r>
              <a:rPr lang="sk-SK" sz="1100" dirty="0"/>
              <a:t> [Citované 7. 11. 2024].</a:t>
            </a:r>
          </a:p>
          <a:p>
            <a:r>
              <a:rPr lang="sk-SK" sz="1100" dirty="0"/>
              <a:t>OPEC,  2024: </a:t>
            </a:r>
            <a:r>
              <a:rPr lang="sk-SK" sz="1100" dirty="0" err="1"/>
              <a:t>Member</a:t>
            </a:r>
            <a:r>
              <a:rPr lang="sk-SK" sz="1100" dirty="0"/>
              <a:t> </a:t>
            </a:r>
            <a:r>
              <a:rPr lang="sk-SK" sz="1100" dirty="0" err="1"/>
              <a:t>Countries</a:t>
            </a:r>
            <a:r>
              <a:rPr lang="sk-SK" sz="1100" dirty="0"/>
              <a:t>. Dostupné na: </a:t>
            </a:r>
            <a:r>
              <a:rPr lang="sk-SK" sz="1100" dirty="0">
                <a:hlinkClick r:id="rId9"/>
              </a:rPr>
              <a:t>https://www.opec.org/opec_web/en/about_us/25.htm</a:t>
            </a:r>
            <a:r>
              <a:rPr lang="sk-SK" sz="1100" dirty="0"/>
              <a:t> </a:t>
            </a:r>
          </a:p>
          <a:p>
            <a:endParaRPr lang="sk-SK" sz="1100" dirty="0"/>
          </a:p>
          <a:p>
            <a:r>
              <a:rPr lang="en-US" sz="1100" dirty="0"/>
              <a:t>C</a:t>
            </a:r>
            <a:r>
              <a:rPr lang="sk-SK" sz="1100" dirty="0" err="1"/>
              <a:t>ordesman</a:t>
            </a:r>
            <a:r>
              <a:rPr lang="en-US" sz="1100" dirty="0"/>
              <a:t>, </a:t>
            </a:r>
            <a:r>
              <a:rPr lang="sk-SK" sz="1100" dirty="0"/>
              <a:t>A.</a:t>
            </a:r>
            <a:r>
              <a:rPr lang="en-US" sz="1100" dirty="0"/>
              <a:t> H. Arab Demographics and Health: Population Growth, Age Structures, Education, Health Conditions, and Economic Impacts. Washington, D.C.: Center for Strategic and International Studies, 2022. </a:t>
            </a:r>
            <a:r>
              <a:rPr lang="en-US" sz="1100" dirty="0" err="1"/>
              <a:t>Dostupné</a:t>
            </a:r>
            <a:r>
              <a:rPr lang="en-US" sz="1100" dirty="0"/>
              <a:t> </a:t>
            </a:r>
            <a:r>
              <a:rPr lang="en-US" sz="1100" dirty="0" err="1"/>
              <a:t>na</a:t>
            </a:r>
            <a:r>
              <a:rPr lang="en-US" sz="1100" dirty="0"/>
              <a:t>: </a:t>
            </a:r>
            <a:r>
              <a:rPr lang="en-US" sz="1100" dirty="0">
                <a:hlinkClick r:id="rId10"/>
              </a:rPr>
              <a:t>https://csis-website-prod.s3.amazonaws.com/s3fs-public/publication/220829_Cordesman_Arab_Demographics_0.pdf</a:t>
            </a:r>
            <a:r>
              <a:rPr lang="en-US" sz="1100" dirty="0"/>
              <a:t> </a:t>
            </a:r>
            <a:endParaRPr lang="sk-SK" sz="1100" dirty="0"/>
          </a:p>
          <a:p>
            <a:endParaRPr lang="sk-SK" sz="1100" dirty="0"/>
          </a:p>
          <a:p>
            <a:r>
              <a:rPr lang="sk-SK" sz="1100" dirty="0"/>
              <a:t>Bičík, I., </a:t>
            </a:r>
            <a:r>
              <a:rPr lang="sk-SK" sz="1100" dirty="0" err="1"/>
              <a:t>Obermann</a:t>
            </a:r>
            <a:r>
              <a:rPr lang="sk-SK" sz="1100" dirty="0"/>
              <a:t>, A. Ázia – Poklady ďalekého východu. Bratislava: Mladé letá, 1980. 295 s. Edícia Albatros. </a:t>
            </a:r>
          </a:p>
          <a:p>
            <a:endParaRPr lang="sk-SK" sz="1100" dirty="0"/>
          </a:p>
          <a:p>
            <a:r>
              <a:rPr lang="sk-SK" sz="1100" dirty="0"/>
              <a:t>Majer, M., </a:t>
            </a:r>
            <a:r>
              <a:rPr lang="sk-SK" sz="1100" dirty="0" err="1"/>
              <a:t>Turcsányi</a:t>
            </a:r>
            <a:r>
              <a:rPr lang="sk-SK" sz="1100" dirty="0"/>
              <a:t>, R., </a:t>
            </a:r>
            <a:r>
              <a:rPr lang="sk-SK" sz="1100" dirty="0" err="1"/>
              <a:t>Ondrejcsák</a:t>
            </a:r>
            <a:r>
              <a:rPr lang="sk-SK" sz="1100" dirty="0"/>
              <a:t>, R. </a:t>
            </a:r>
            <a:r>
              <a:rPr lang="sk-SK" sz="1100" i="1" dirty="0"/>
              <a:t>Perspektívy ázijského storočia</a:t>
            </a:r>
            <a:r>
              <a:rPr lang="sk-SK" sz="1100" dirty="0"/>
              <a:t>. Bratislava: </a:t>
            </a:r>
            <a:r>
              <a:rPr lang="sk-SK" sz="1100" dirty="0" err="1"/>
              <a:t>Institute</a:t>
            </a:r>
            <a:r>
              <a:rPr lang="sk-SK" sz="1100" dirty="0"/>
              <a:t> of </a:t>
            </a:r>
            <a:r>
              <a:rPr lang="sk-SK" sz="1100" dirty="0" err="1"/>
              <a:t>Asian</a:t>
            </a:r>
            <a:r>
              <a:rPr lang="sk-SK" sz="1100" dirty="0"/>
              <a:t> </a:t>
            </a:r>
            <a:r>
              <a:rPr lang="sk-SK" sz="1100" dirty="0" err="1"/>
              <a:t>Studies</a:t>
            </a:r>
            <a:r>
              <a:rPr lang="sk-SK" sz="1100" dirty="0"/>
              <a:t>, 2014.</a:t>
            </a:r>
          </a:p>
          <a:p>
            <a:endParaRPr lang="sk-SK" sz="1100" dirty="0"/>
          </a:p>
          <a:p>
            <a:r>
              <a:rPr lang="sk-SK" sz="1100" dirty="0" err="1"/>
              <a:t>Metz</a:t>
            </a:r>
            <a:r>
              <a:rPr lang="sk-SK" sz="1100" dirty="0"/>
              <a:t>, H., CH., 1993: </a:t>
            </a:r>
            <a:r>
              <a:rPr lang="sk-SK" sz="1100" dirty="0" err="1"/>
              <a:t>Persian</a:t>
            </a:r>
            <a:r>
              <a:rPr lang="sk-SK" sz="1100" dirty="0"/>
              <a:t> </a:t>
            </a:r>
            <a:r>
              <a:rPr lang="sk-SK" sz="1100" dirty="0" err="1"/>
              <a:t>Gulf</a:t>
            </a:r>
            <a:r>
              <a:rPr lang="sk-SK" sz="1100" dirty="0"/>
              <a:t> </a:t>
            </a:r>
            <a:r>
              <a:rPr lang="sk-SK" sz="1100" dirty="0" err="1"/>
              <a:t>States</a:t>
            </a:r>
            <a:r>
              <a:rPr lang="sk-SK" sz="1100" dirty="0"/>
              <a:t>: Country </a:t>
            </a:r>
            <a:r>
              <a:rPr lang="sk-SK" sz="1100" dirty="0" err="1"/>
              <a:t>Studies</a:t>
            </a:r>
            <a:r>
              <a:rPr lang="sk-SK" sz="1100" dirty="0"/>
              <a:t>. Dostupné na: </a:t>
            </a:r>
            <a:r>
              <a:rPr lang="sk-SK" sz="1100" dirty="0">
                <a:hlinkClick r:id="rId11"/>
              </a:rPr>
              <a:t>https://apps.dtic.mil/sti/pdfs/ADA289144.pdf</a:t>
            </a:r>
            <a:r>
              <a:rPr lang="sk-SK" sz="1100" dirty="0"/>
              <a:t> </a:t>
            </a:r>
          </a:p>
          <a:p>
            <a:endParaRPr lang="sk-SK" sz="1100" dirty="0"/>
          </a:p>
          <a:p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Ocean</a:t>
            </a:r>
            <a:r>
              <a:rPr lang="sk-SK" sz="1100" dirty="0"/>
              <a:t> </a:t>
            </a:r>
            <a:r>
              <a:rPr lang="sk-SK" sz="1100" dirty="0" err="1"/>
              <a:t>Foundation</a:t>
            </a:r>
            <a:r>
              <a:rPr lang="sk-SK" sz="1100" dirty="0"/>
              <a:t>.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Catastrophic</a:t>
            </a:r>
            <a:r>
              <a:rPr lang="sk-SK" sz="1100" dirty="0"/>
              <a:t> </a:t>
            </a:r>
            <a:r>
              <a:rPr lang="sk-SK" sz="1100" dirty="0" err="1"/>
              <a:t>Damages</a:t>
            </a:r>
            <a:r>
              <a:rPr lang="sk-SK" sz="1100" dirty="0"/>
              <a:t> </a:t>
            </a:r>
            <a:r>
              <a:rPr lang="sk-SK" sz="1100" dirty="0" err="1"/>
              <a:t>from</a:t>
            </a:r>
            <a:r>
              <a:rPr lang="sk-SK" sz="1100" dirty="0"/>
              <a:t> Oil </a:t>
            </a:r>
            <a:r>
              <a:rPr lang="sk-SK" sz="1100" dirty="0" err="1"/>
              <a:t>Spills</a:t>
            </a:r>
            <a:r>
              <a:rPr lang="sk-SK" sz="1100" dirty="0"/>
              <a:t>. Dostupné na: </a:t>
            </a:r>
            <a:r>
              <a:rPr lang="sk-SK" sz="1100" dirty="0">
                <a:hlinkClick r:id="rId12"/>
              </a:rPr>
              <a:t>https://oceanfdn.org/sk/the-catastrophic-damages-from-oil-spills/</a:t>
            </a:r>
            <a:endParaRPr lang="sk-SK" sz="1100" dirty="0"/>
          </a:p>
          <a:p>
            <a:endParaRPr lang="sk-SK" sz="1100" dirty="0"/>
          </a:p>
          <a:p>
            <a:r>
              <a:rPr lang="sk-SK" sz="1100" dirty="0" err="1"/>
              <a:t>Iransafar</a:t>
            </a:r>
            <a:r>
              <a:rPr lang="sk-SK" sz="1100" dirty="0"/>
              <a:t>. </a:t>
            </a:r>
            <a:r>
              <a:rPr lang="sk-SK" sz="1100" dirty="0" err="1"/>
              <a:t>Persian</a:t>
            </a:r>
            <a:r>
              <a:rPr lang="sk-SK" sz="1100" dirty="0"/>
              <a:t> </a:t>
            </a:r>
            <a:r>
              <a:rPr lang="sk-SK" sz="1100" dirty="0" err="1"/>
              <a:t>Gulf</a:t>
            </a:r>
            <a:r>
              <a:rPr lang="sk-SK" sz="1100" dirty="0"/>
              <a:t>: </a:t>
            </a:r>
            <a:r>
              <a:rPr lang="sk-SK" sz="1100" dirty="0" err="1"/>
              <a:t>History</a:t>
            </a:r>
            <a:r>
              <a:rPr lang="sk-SK" sz="1100" dirty="0"/>
              <a:t> &amp; </a:t>
            </a:r>
            <a:r>
              <a:rPr lang="sk-SK" sz="1100" dirty="0" err="1"/>
              <a:t>Facts</a:t>
            </a:r>
            <a:r>
              <a:rPr lang="sk-SK" sz="1100" dirty="0"/>
              <a:t>. Dostupné na: </a:t>
            </a:r>
            <a:r>
              <a:rPr lang="sk-SK" sz="1100" dirty="0">
                <a:hlinkClick r:id="rId13"/>
              </a:rPr>
              <a:t>https://www.iransafar.co/persian-gulf-history-facts/</a:t>
            </a:r>
            <a:endParaRPr lang="sk-SK" sz="1100" dirty="0"/>
          </a:p>
          <a:p>
            <a:endParaRPr lang="sk-SK" sz="1100" dirty="0"/>
          </a:p>
          <a:p>
            <a:r>
              <a:rPr lang="sk-SK" sz="1100" dirty="0"/>
              <a:t>NEOM. </a:t>
            </a:r>
            <a:r>
              <a:rPr lang="sk-SK" sz="1100" dirty="0" err="1"/>
              <a:t>His</a:t>
            </a:r>
            <a:r>
              <a:rPr lang="sk-SK" sz="1100" dirty="0"/>
              <a:t> Royal </a:t>
            </a:r>
            <a:r>
              <a:rPr lang="sk-SK" sz="1100" dirty="0" err="1"/>
              <a:t>Highness</a:t>
            </a:r>
            <a:r>
              <a:rPr lang="sk-SK" sz="1100" dirty="0"/>
              <a:t> </a:t>
            </a:r>
            <a:r>
              <a:rPr lang="sk-SK" sz="1100" dirty="0" err="1"/>
              <a:t>Announces</a:t>
            </a:r>
            <a:r>
              <a:rPr lang="sk-SK" sz="1100" dirty="0"/>
              <a:t> </a:t>
            </a:r>
            <a:r>
              <a:rPr lang="sk-SK" sz="1100" dirty="0" err="1"/>
              <a:t>Designs</a:t>
            </a:r>
            <a:r>
              <a:rPr lang="sk-SK" sz="1100" dirty="0"/>
              <a:t> </a:t>
            </a:r>
            <a:r>
              <a:rPr lang="sk-SK" sz="1100" dirty="0" err="1"/>
              <a:t>for</a:t>
            </a:r>
            <a:r>
              <a:rPr lang="sk-SK" sz="1100" dirty="0"/>
              <a:t> THE LINE at NEOM. Dostupné na: </a:t>
            </a:r>
            <a:r>
              <a:rPr lang="sk-SK" sz="1100" dirty="0">
                <a:hlinkClick r:id="rId14"/>
              </a:rPr>
              <a:t>https://www.neom.com/en-us/newsroom/hrh-announces-theline-designs</a:t>
            </a:r>
            <a:endParaRPr lang="sk-SK" sz="1100" dirty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1534F-28E6-B0F7-18F0-076F044B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6E6E0A45-36EF-38C3-456B-12B27160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sk-SK" smtClean="0"/>
              <a:t>9</a:t>
            </a:fld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0BC120-E5C2-B4E1-A761-C44682797C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169" y="116641"/>
            <a:ext cx="11790947" cy="678884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sk-SK" dirty="0">
                <a:solidFill>
                  <a:schemeClr val="bg1"/>
                </a:solidFill>
              </a:rPr>
              <a:t>Zdroje obrázkov a tabuliek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518B04D7-E9F6-987F-D754-C4B7674FF2F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6929" y="795523"/>
            <a:ext cx="12105070" cy="5945836"/>
          </a:xfrm>
        </p:spPr>
        <p:txBody>
          <a:bodyPr>
            <a:normAutofit/>
          </a:bodyPr>
          <a:lstStyle/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i="1" dirty="0">
                <a:solidFill>
                  <a:schemeClr val="bg1"/>
                </a:solidFill>
              </a:rPr>
              <a:t>Obr. 1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i="1" dirty="0" err="1">
                <a:solidFill>
                  <a:schemeClr val="bg1"/>
                </a:solidFill>
              </a:rPr>
              <a:t>Mappr</a:t>
            </a:r>
            <a:r>
              <a:rPr lang="sk-SK" sz="1100" i="1" dirty="0">
                <a:solidFill>
                  <a:schemeClr val="bg1"/>
                </a:solidFill>
              </a:rPr>
              <a:t>, 2024: </a:t>
            </a:r>
            <a:r>
              <a:rPr lang="sk-SK" sz="1100" i="1" dirty="0" err="1">
                <a:solidFill>
                  <a:schemeClr val="bg1"/>
                </a:solidFill>
              </a:rPr>
              <a:t>Persian</a:t>
            </a:r>
            <a:r>
              <a:rPr lang="sk-SK" sz="1100" i="1" dirty="0">
                <a:solidFill>
                  <a:schemeClr val="bg1"/>
                </a:solidFill>
              </a:rPr>
              <a:t> </a:t>
            </a:r>
            <a:r>
              <a:rPr lang="sk-SK" sz="1100" i="1" dirty="0" err="1">
                <a:solidFill>
                  <a:schemeClr val="bg1"/>
                </a:solidFill>
              </a:rPr>
              <a:t>Gulf</a:t>
            </a:r>
            <a:r>
              <a:rPr lang="sk-SK" sz="1100" i="1" dirty="0">
                <a:solidFill>
                  <a:schemeClr val="bg1"/>
                </a:solidFill>
              </a:rPr>
              <a:t>/ </a:t>
            </a:r>
            <a:r>
              <a:rPr lang="sk-SK" sz="1100" i="1" dirty="0" err="1">
                <a:solidFill>
                  <a:schemeClr val="bg1"/>
                </a:solidFill>
              </a:rPr>
              <a:t>Countries</a:t>
            </a:r>
            <a:r>
              <a:rPr lang="sk-SK" sz="1100" i="1" dirty="0">
                <a:solidFill>
                  <a:schemeClr val="bg1"/>
                </a:solidFill>
              </a:rPr>
              <a:t>, </a:t>
            </a:r>
            <a:r>
              <a:rPr lang="sk-SK" sz="1100" i="1" dirty="0" err="1">
                <a:solidFill>
                  <a:schemeClr val="bg1"/>
                </a:solidFill>
              </a:rPr>
              <a:t>Gulf</a:t>
            </a:r>
            <a:r>
              <a:rPr lang="sk-SK" sz="1100" i="1" dirty="0">
                <a:solidFill>
                  <a:schemeClr val="bg1"/>
                </a:solidFill>
              </a:rPr>
              <a:t> </a:t>
            </a:r>
            <a:r>
              <a:rPr lang="sk-SK" sz="1100" i="1" dirty="0" err="1">
                <a:solidFill>
                  <a:schemeClr val="bg1"/>
                </a:solidFill>
              </a:rPr>
              <a:t>Cooperation</a:t>
            </a:r>
            <a:r>
              <a:rPr lang="sk-SK" sz="1100" i="1" dirty="0">
                <a:solidFill>
                  <a:schemeClr val="bg1"/>
                </a:solidFill>
              </a:rPr>
              <a:t> </a:t>
            </a:r>
            <a:r>
              <a:rPr lang="sk-SK" sz="1100" i="1" dirty="0" err="1">
                <a:solidFill>
                  <a:schemeClr val="bg1"/>
                </a:solidFill>
              </a:rPr>
              <a:t>Council</a:t>
            </a:r>
            <a:r>
              <a:rPr lang="sk-SK" sz="1100" i="1" dirty="0">
                <a:solidFill>
                  <a:schemeClr val="bg1"/>
                </a:solidFill>
              </a:rPr>
              <a:t>, </a:t>
            </a:r>
            <a:r>
              <a:rPr lang="sk-SK" sz="1100" i="1" dirty="0" err="1">
                <a:solidFill>
                  <a:schemeClr val="bg1"/>
                </a:solidFill>
              </a:rPr>
              <a:t>Gulf</a:t>
            </a:r>
            <a:r>
              <a:rPr lang="sk-SK" sz="1100" i="1" dirty="0">
                <a:solidFill>
                  <a:schemeClr val="bg1"/>
                </a:solidFill>
              </a:rPr>
              <a:t> </a:t>
            </a:r>
            <a:r>
              <a:rPr lang="sk-SK" sz="1100" i="1" dirty="0" err="1">
                <a:solidFill>
                  <a:schemeClr val="bg1"/>
                </a:solidFill>
              </a:rPr>
              <a:t>War</a:t>
            </a:r>
            <a:r>
              <a:rPr lang="sk-SK" sz="1100" i="1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Dostupné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sk-SK" sz="1100" dirty="0">
                <a:solidFill>
                  <a:schemeClr val="bg1"/>
                </a:solidFill>
              </a:rPr>
              <a:t>na</a:t>
            </a:r>
            <a:r>
              <a:rPr lang="en-US" sz="1100" dirty="0">
                <a:solidFill>
                  <a:schemeClr val="bg1"/>
                </a:solidFill>
              </a:rPr>
              <a:t>: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>
                <a:solidFill>
                  <a:schemeClr val="bg1"/>
                </a:solidFill>
                <a:hlinkClick r:id="rId3"/>
              </a:rPr>
              <a:t>https://www.mappr.co/thematic-maps/persian-gulf-countries-council/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dirty="0">
              <a:solidFill>
                <a:srgbClr val="0070C0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Obr. 2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 err="1">
                <a:solidFill>
                  <a:schemeClr val="bg1"/>
                </a:solidFill>
              </a:rPr>
              <a:t>Robelius</a:t>
            </a:r>
            <a:r>
              <a:rPr lang="sk-SK" sz="1100" dirty="0">
                <a:solidFill>
                  <a:schemeClr val="bg1"/>
                </a:solidFill>
              </a:rPr>
              <a:t>, F.,  2007</a:t>
            </a:r>
            <a:r>
              <a:rPr lang="sk-SK" sz="1100" b="1" dirty="0">
                <a:solidFill>
                  <a:schemeClr val="bg1"/>
                </a:solidFill>
              </a:rPr>
              <a:t>: </a:t>
            </a:r>
            <a:r>
              <a:rPr lang="sk-SK" sz="1100" dirty="0" err="1">
                <a:solidFill>
                  <a:schemeClr val="bg1"/>
                </a:solidFill>
              </a:rPr>
              <a:t>Giant</a:t>
            </a:r>
            <a:r>
              <a:rPr lang="sk-SK" sz="1100" dirty="0">
                <a:solidFill>
                  <a:schemeClr val="bg1"/>
                </a:solidFill>
              </a:rPr>
              <a:t> Oil </a:t>
            </a:r>
            <a:r>
              <a:rPr lang="sk-SK" sz="1100" dirty="0" err="1">
                <a:solidFill>
                  <a:schemeClr val="bg1"/>
                </a:solidFill>
              </a:rPr>
              <a:t>Fields</a:t>
            </a:r>
            <a:r>
              <a:rPr lang="sk-SK" sz="1100" dirty="0">
                <a:solidFill>
                  <a:schemeClr val="bg1"/>
                </a:solidFill>
              </a:rPr>
              <a:t> – </a:t>
            </a:r>
            <a:r>
              <a:rPr lang="sk-SK" sz="1100" dirty="0" err="1">
                <a:solidFill>
                  <a:schemeClr val="bg1"/>
                </a:solidFill>
              </a:rPr>
              <a:t>The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Highway</a:t>
            </a:r>
            <a:r>
              <a:rPr lang="sk-SK" sz="1100" dirty="0">
                <a:solidFill>
                  <a:schemeClr val="bg1"/>
                </a:solidFill>
              </a:rPr>
              <a:t> to Oil: </a:t>
            </a:r>
            <a:r>
              <a:rPr lang="sk-SK" sz="1100" dirty="0" err="1">
                <a:solidFill>
                  <a:schemeClr val="bg1"/>
                </a:solidFill>
              </a:rPr>
              <a:t>Giant</a:t>
            </a:r>
            <a:r>
              <a:rPr lang="sk-SK" sz="1100" dirty="0">
                <a:solidFill>
                  <a:schemeClr val="bg1"/>
                </a:solidFill>
              </a:rPr>
              <a:t> Oil </a:t>
            </a:r>
            <a:r>
              <a:rPr lang="sk-SK" sz="1100" dirty="0" err="1">
                <a:solidFill>
                  <a:schemeClr val="bg1"/>
                </a:solidFill>
              </a:rPr>
              <a:t>Fields</a:t>
            </a:r>
            <a:r>
              <a:rPr lang="sk-SK" sz="1100" dirty="0">
                <a:solidFill>
                  <a:schemeClr val="bg1"/>
                </a:solidFill>
              </a:rPr>
              <a:t> and </a:t>
            </a:r>
            <a:r>
              <a:rPr lang="sk-SK" sz="1100" dirty="0" err="1">
                <a:solidFill>
                  <a:schemeClr val="bg1"/>
                </a:solidFill>
              </a:rPr>
              <a:t>Their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Importance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for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Future</a:t>
            </a:r>
            <a:r>
              <a:rPr lang="sk-SK" sz="1100" dirty="0">
                <a:solidFill>
                  <a:schemeClr val="bg1"/>
                </a:solidFill>
              </a:rPr>
              <a:t> Oil </a:t>
            </a:r>
            <a:r>
              <a:rPr lang="sk-SK" sz="1100" dirty="0" err="1">
                <a:solidFill>
                  <a:schemeClr val="bg1"/>
                </a:solidFill>
              </a:rPr>
              <a:t>Production</a:t>
            </a:r>
            <a:r>
              <a:rPr lang="sk-SK" sz="1100" dirty="0">
                <a:solidFill>
                  <a:schemeClr val="bg1"/>
                </a:solidFill>
              </a:rPr>
              <a:t>. </a:t>
            </a:r>
            <a:r>
              <a:rPr lang="sk-SK" sz="1100" dirty="0" err="1">
                <a:solidFill>
                  <a:schemeClr val="bg1"/>
                </a:solidFill>
              </a:rPr>
              <a:t>Uppsala</a:t>
            </a:r>
            <a:r>
              <a:rPr lang="sk-SK" sz="1100" dirty="0">
                <a:solidFill>
                  <a:schemeClr val="bg1"/>
                </a:solidFill>
              </a:rPr>
              <a:t> (</a:t>
            </a:r>
            <a:r>
              <a:rPr lang="sk-SK" sz="1100" dirty="0" err="1">
                <a:solidFill>
                  <a:schemeClr val="bg1"/>
                </a:solidFill>
              </a:rPr>
              <a:t>Universitetstryckerie</a:t>
            </a:r>
            <a:r>
              <a:rPr lang="sk-SK" sz="1100" dirty="0">
                <a:solidFill>
                  <a:schemeClr val="bg1"/>
                </a:solidFill>
              </a:rPr>
              <a:t>). Dostupné na: </a:t>
            </a:r>
            <a:r>
              <a:rPr lang="sk-SK" sz="1100" dirty="0">
                <a:solidFill>
                  <a:schemeClr val="bg1"/>
                </a:solidFill>
                <a:hlinkClick r:id="rId4"/>
              </a:rPr>
              <a:t>https://www.diva-portal.org/smash/get/diva2:169774/FULLTEXT01.pdf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b="1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Tab. 1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Vlastné spracovanie; zdroje: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 err="1">
                <a:solidFill>
                  <a:schemeClr val="bg1"/>
                </a:solidFill>
              </a:rPr>
              <a:t>Seznec</a:t>
            </a:r>
            <a:r>
              <a:rPr lang="sk-SK" sz="1100" dirty="0">
                <a:solidFill>
                  <a:schemeClr val="bg1"/>
                </a:solidFill>
              </a:rPr>
              <a:t>, J., F., </a:t>
            </a:r>
            <a:r>
              <a:rPr lang="fr-FR" sz="1100" dirty="0">
                <a:solidFill>
                  <a:schemeClr val="bg1"/>
                </a:solidFill>
              </a:rPr>
              <a:t>Pallakonda</a:t>
            </a:r>
            <a:r>
              <a:rPr lang="sk-SK" sz="1100" dirty="0">
                <a:solidFill>
                  <a:schemeClr val="bg1"/>
                </a:solidFill>
              </a:rPr>
              <a:t>, R., 2017: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sk-SK" sz="1100" dirty="0">
                <a:solidFill>
                  <a:schemeClr val="bg1"/>
                </a:solidFill>
              </a:rPr>
              <a:t>Oil and  </a:t>
            </a:r>
            <a:r>
              <a:rPr lang="sk-SK" sz="1100" dirty="0" err="1">
                <a:solidFill>
                  <a:schemeClr val="bg1"/>
                </a:solidFill>
              </a:rPr>
              <a:t>production</a:t>
            </a:r>
            <a:r>
              <a:rPr lang="sk-SK" sz="1100" dirty="0">
                <a:solidFill>
                  <a:schemeClr val="bg1"/>
                </a:solidFill>
              </a:rPr>
              <a:t> by </a:t>
            </a:r>
            <a:r>
              <a:rPr lang="sk-SK" sz="1100" dirty="0" err="1">
                <a:solidFill>
                  <a:schemeClr val="bg1"/>
                </a:solidFill>
              </a:rPr>
              <a:t>gulf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countries</a:t>
            </a:r>
            <a:r>
              <a:rPr lang="en-US" sz="1100" dirty="0">
                <a:solidFill>
                  <a:schemeClr val="bg1"/>
                </a:solidFill>
              </a:rPr>
              <a:t>[online]. JSTOR, [cit. 2024-10-24]. </a:t>
            </a:r>
            <a:r>
              <a:rPr lang="en-US" sz="1100" dirty="0" err="1">
                <a:solidFill>
                  <a:schemeClr val="bg1"/>
                </a:solidFill>
              </a:rPr>
              <a:t>Dostupné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sk-SK" sz="1100" dirty="0">
                <a:solidFill>
                  <a:schemeClr val="bg1"/>
                </a:solidFill>
              </a:rPr>
              <a:t>na</a:t>
            </a:r>
            <a:r>
              <a:rPr lang="en-US" sz="1100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https://www.jstor.org/stable/pdf/resrep03692.11.pdf</a:t>
            </a:r>
            <a:endParaRPr lang="sk-SK" sz="1100" dirty="0">
              <a:solidFill>
                <a:srgbClr val="0070C0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i="1" dirty="0">
                <a:solidFill>
                  <a:schemeClr val="bg1"/>
                </a:solidFill>
              </a:rPr>
              <a:t>IEA, 2024: </a:t>
            </a:r>
            <a:r>
              <a:rPr lang="en-US" sz="1100" i="1" dirty="0">
                <a:solidFill>
                  <a:schemeClr val="bg1"/>
                </a:solidFill>
              </a:rPr>
              <a:t>Oil Market Report – August 2024</a:t>
            </a:r>
            <a:r>
              <a:rPr lang="en-US" sz="1100" dirty="0">
                <a:solidFill>
                  <a:schemeClr val="bg1"/>
                </a:solidFill>
              </a:rPr>
              <a:t> [online]. Paris: International Energy Agency, [cit. 2024-10-24]. </a:t>
            </a:r>
            <a:r>
              <a:rPr lang="en-US" sz="1100" dirty="0" err="1">
                <a:solidFill>
                  <a:schemeClr val="bg1"/>
                </a:solidFill>
              </a:rPr>
              <a:t>Dostupné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sk-SK" sz="1100" dirty="0">
                <a:solidFill>
                  <a:schemeClr val="bg1"/>
                </a:solidFill>
              </a:rPr>
              <a:t>na</a:t>
            </a:r>
            <a:r>
              <a:rPr lang="en-US" sz="1100" dirty="0">
                <a:solidFill>
                  <a:schemeClr val="bg1"/>
                </a:solidFill>
              </a:rPr>
              <a:t>: </a:t>
            </a:r>
            <a:r>
              <a:rPr lang="en-US" sz="11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https://www.iea.org/reports/oil-market-report-august-2024</a:t>
            </a:r>
            <a:endParaRPr lang="sk-SK" sz="1100" dirty="0">
              <a:solidFill>
                <a:srgbClr val="0070C0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b="1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Tab. 2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Vlastné spracovanie; zdroj: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OPEC, 2024: </a:t>
            </a:r>
            <a:r>
              <a:rPr lang="sk-SK" sz="1100" dirty="0" err="1">
                <a:solidFill>
                  <a:schemeClr val="bg1"/>
                </a:solidFill>
              </a:rPr>
              <a:t>Annual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sk-SK" sz="1100" dirty="0" err="1">
                <a:solidFill>
                  <a:schemeClr val="bg1"/>
                </a:solidFill>
              </a:rPr>
              <a:t>Statistical</a:t>
            </a:r>
            <a:r>
              <a:rPr lang="sk-SK" sz="1100" dirty="0">
                <a:solidFill>
                  <a:schemeClr val="bg1"/>
                </a:solidFill>
              </a:rPr>
              <a:t> Bulletin 2024. Dostupné na: </a:t>
            </a:r>
            <a:r>
              <a:rPr lang="sk-SK" sz="1100" dirty="0">
                <a:solidFill>
                  <a:schemeClr val="bg1"/>
                </a:solidFill>
                <a:hlinkClick r:id="rId7"/>
              </a:rPr>
              <a:t>https://publications.opec.org/asb/chapter/show/123/2165/2176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OEC, 2024: </a:t>
            </a:r>
            <a:r>
              <a:rPr lang="sk-SK" sz="1100" dirty="0" err="1">
                <a:solidFill>
                  <a:schemeClr val="bg1"/>
                </a:solidFill>
              </a:rPr>
              <a:t>Oman</a:t>
            </a:r>
            <a:r>
              <a:rPr lang="sk-SK" sz="1100" dirty="0">
                <a:solidFill>
                  <a:schemeClr val="bg1"/>
                </a:solidFill>
              </a:rPr>
              <a:t>. Dostupné na: </a:t>
            </a:r>
            <a:r>
              <a:rPr lang="sk-SK" sz="1100" dirty="0">
                <a:solidFill>
                  <a:schemeClr val="bg1"/>
                </a:solidFill>
                <a:hlinkClick r:id="rId8"/>
              </a:rPr>
              <a:t>https://oec.world/en/profile/country/omn?yearSelector1=2022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OEC, 2024: </a:t>
            </a:r>
            <a:r>
              <a:rPr lang="sk-SK" sz="1100" dirty="0" err="1">
                <a:solidFill>
                  <a:schemeClr val="bg1"/>
                </a:solidFill>
              </a:rPr>
              <a:t>Qatar</a:t>
            </a:r>
            <a:r>
              <a:rPr lang="sk-SK" sz="1100" dirty="0">
                <a:solidFill>
                  <a:schemeClr val="bg1"/>
                </a:solidFill>
              </a:rPr>
              <a:t>. Dostupné na: </a:t>
            </a:r>
            <a:r>
              <a:rPr lang="sk-SK" sz="1100" dirty="0">
                <a:solidFill>
                  <a:schemeClr val="bg1"/>
                </a:solidFill>
                <a:hlinkClick r:id="rId9"/>
              </a:rPr>
              <a:t>https://oec.world/en/profile/country/qat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>
                <a:solidFill>
                  <a:schemeClr val="bg1"/>
                </a:solidFill>
              </a:rPr>
              <a:t>OEC, 2024: </a:t>
            </a:r>
            <a:r>
              <a:rPr lang="sk-SK" sz="1100" dirty="0" err="1">
                <a:solidFill>
                  <a:schemeClr val="bg1"/>
                </a:solidFill>
              </a:rPr>
              <a:t>Bahrain</a:t>
            </a:r>
            <a:r>
              <a:rPr lang="sk-SK" sz="1100" dirty="0">
                <a:solidFill>
                  <a:schemeClr val="bg1"/>
                </a:solidFill>
              </a:rPr>
              <a:t>. Dostupné na: </a:t>
            </a:r>
            <a:r>
              <a:rPr lang="sk-SK" sz="1100" dirty="0">
                <a:solidFill>
                  <a:schemeClr val="bg1"/>
                </a:solidFill>
                <a:hlinkClick r:id="rId10"/>
              </a:rPr>
              <a:t>https://oec.world/en/profile/country/bhr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b="1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2"/>
                </a:solidFill>
              </a:rPr>
              <a:t>Obr. 3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 err="1">
                <a:solidFill>
                  <a:schemeClr val="bg1"/>
                </a:solidFill>
              </a:rPr>
              <a:t>Bubo</a:t>
            </a:r>
            <a:r>
              <a:rPr lang="sk-SK" sz="1100" b="1" dirty="0">
                <a:solidFill>
                  <a:schemeClr val="bg1"/>
                </a:solidFill>
              </a:rPr>
              <a:t>.</a:t>
            </a:r>
            <a:r>
              <a:rPr lang="sk-SK" sz="1100" dirty="0">
                <a:solidFill>
                  <a:schemeClr val="bg1"/>
                </a:solidFill>
              </a:rPr>
              <a:t> Saudská Arábia - zájazd. Dostupné na:</a:t>
            </a:r>
            <a:r>
              <a:rPr lang="sk-SK" sz="1100" dirty="0"/>
              <a:t> </a:t>
            </a:r>
            <a:r>
              <a:rPr lang="sk-SK" sz="1100" dirty="0">
                <a:hlinkClick r:id="rId11"/>
              </a:rPr>
              <a:t>https://bubo.sk/zajazd/saudska-arabia-copy-mpu0tknuxb-copy-ybd3nesul3</a:t>
            </a:r>
            <a:endParaRPr lang="sk-SK" sz="1100" b="1" dirty="0">
              <a:solidFill>
                <a:schemeClr val="bg2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b="1" dirty="0">
              <a:solidFill>
                <a:schemeClr val="bg2"/>
              </a:solidFill>
            </a:endParaRPr>
          </a:p>
          <a:p>
            <a:pPr marL="0" indent="0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Obr. 4</a:t>
            </a:r>
            <a:endParaRPr lang="sk-SK" sz="1100" b="1" dirty="0">
              <a:solidFill>
                <a:schemeClr val="bg2"/>
              </a:solidFill>
            </a:endParaRPr>
          </a:p>
          <a:p>
            <a:pPr marL="0" indent="0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Wright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2020: Katastrofálne škody spôsobené únikom ropy. </a:t>
            </a: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Ocean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Dostupné na:  </a:t>
            </a:r>
            <a:r>
              <a:rPr lang="sk-SK" sz="11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https://oceanfdn.org/sk/the-catastrophic-damages-from-oil-spills/</a:t>
            </a:r>
            <a:r>
              <a:rPr lang="sk-SK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2"/>
                </a:solidFill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Obr. 5</a:t>
            </a:r>
          </a:p>
          <a:p>
            <a:pPr marL="0" indent="0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Iransafar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2021: </a:t>
            </a: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Persian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100" dirty="0" err="1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Gulf</a:t>
            </a:r>
            <a:r>
              <a:rPr lang="sk-SK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Dostupné na: </a:t>
            </a:r>
            <a:r>
              <a:rPr lang="sk-SK" sz="11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https://www.iransafar.co/persian-gulf-history-facts/</a:t>
            </a:r>
            <a:r>
              <a:rPr lang="sk-SK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2"/>
                </a:solidFill>
              </a:rPr>
              <a:t> </a:t>
            </a:r>
            <a:endParaRPr lang="sk-SK" sz="1100" b="1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endParaRPr lang="sk-SK" sz="1100" dirty="0">
              <a:solidFill>
                <a:schemeClr val="bg1"/>
              </a:solidFill>
            </a:endParaRP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b="1" dirty="0">
                <a:solidFill>
                  <a:schemeClr val="bg1"/>
                </a:solidFill>
              </a:rPr>
              <a:t>Obr. 6</a:t>
            </a:r>
          </a:p>
          <a:p>
            <a:pPr marL="0" indent="0" algn="l">
              <a:lnSpc>
                <a:spcPts val="1320"/>
              </a:lnSpc>
              <a:spcBef>
                <a:spcPts val="0"/>
              </a:spcBef>
              <a:buNone/>
            </a:pPr>
            <a:r>
              <a:rPr lang="sk-SK" sz="1100" i="1" dirty="0" err="1">
                <a:solidFill>
                  <a:schemeClr val="bg1"/>
                </a:solidFill>
              </a:rPr>
              <a:t>Oman</a:t>
            </a:r>
            <a:r>
              <a:rPr lang="sk-SK" sz="1100" i="1" dirty="0">
                <a:solidFill>
                  <a:schemeClr val="bg1"/>
                </a:solidFill>
              </a:rPr>
              <a:t>, Dubaj, Katar, Bahrajn, Kuvajt</a:t>
            </a:r>
            <a:r>
              <a:rPr lang="sk-SK" sz="1100" dirty="0">
                <a:solidFill>
                  <a:schemeClr val="bg1"/>
                </a:solidFill>
              </a:rPr>
              <a:t> [online]. </a:t>
            </a:r>
            <a:r>
              <a:rPr lang="sk-SK" sz="1100" dirty="0" err="1">
                <a:solidFill>
                  <a:schemeClr val="bg1"/>
                </a:solidFill>
              </a:rPr>
              <a:t>Bubo</a:t>
            </a:r>
            <a:r>
              <a:rPr lang="sk-SK" sz="1100" dirty="0">
                <a:solidFill>
                  <a:schemeClr val="bg1"/>
                </a:solidFill>
              </a:rPr>
              <a:t>, [cit. 2024-10-24]. Dostupné na: </a:t>
            </a:r>
            <a:r>
              <a:rPr lang="sk-SK" sz="11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https://bubo.sk/zajazd/oman-dubaj-katar-bahrajn-kuvajt</a:t>
            </a:r>
            <a:endParaRPr lang="sk-SK" sz="1100" dirty="0">
              <a:solidFill>
                <a:srgbClr val="0070C0"/>
              </a:solidFill>
            </a:endParaRPr>
          </a:p>
          <a:p>
            <a:pPr algn="l"/>
            <a:endParaRPr lang="sk-SK" sz="1000" dirty="0">
              <a:solidFill>
                <a:schemeClr val="bg1"/>
              </a:solidFill>
            </a:endParaRPr>
          </a:p>
        </p:txBody>
      </p:sp>
      <p:grpSp>
        <p:nvGrpSpPr>
          <p:cNvPr id="7" name="Skupina 6" descr="Ikona kurzora myši">
            <a:extLst>
              <a:ext uri="{FF2B5EF4-FFF2-40B4-BE49-F238E27FC236}">
                <a16:creationId xmlns:a16="http://schemas.microsoft.com/office/drawing/2014/main" id="{7514CCF4-E7C4-FE56-1C88-574390E0B337}"/>
              </a:ext>
            </a:extLst>
          </p:cNvPr>
          <p:cNvGrpSpPr/>
          <p:nvPr/>
        </p:nvGrpSpPr>
        <p:grpSpPr>
          <a:xfrm>
            <a:off x="10953990" y="619793"/>
            <a:ext cx="821919" cy="845887"/>
            <a:chOff x="5540351" y="4504508"/>
            <a:chExt cx="254048" cy="25404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B314151-5F7D-BBA8-70E3-331A5855D549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pic>
          <p:nvPicPr>
            <p:cNvPr id="5" name="Grafika 4" descr="Ikona kurzora myši">
              <a:extLst>
                <a:ext uri="{FF2B5EF4-FFF2-40B4-BE49-F238E27FC236}">
                  <a16:creationId xmlns:a16="http://schemas.microsoft.com/office/drawing/2014/main" id="{EE85B73E-1930-A176-8FB1-CB5B3A22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022225"/>
      </p:ext>
    </p:extLst>
  </p:cSld>
  <p:clrMapOvr>
    <a:masterClrMapping/>
  </p:clrMapOvr>
</p:sld>
</file>

<file path=ppt/theme/theme1.xml><?xml version="1.0" encoding="utf-8"?>
<a:theme xmlns:a="http://schemas.openxmlformats.org/drawingml/2006/main" name="Nadpisy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win32_fixed" id="{298DF0F2-36F9-4A74-B6A1-D411A5A5673C}" vid="{B6281B58-CD46-4204-99FA-24FAE48D699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1200</Words>
  <Application>Microsoft Office PowerPoint</Application>
  <PresentationFormat>Širokouhlá</PresentationFormat>
  <Paragraphs>135</Paragraphs>
  <Slides>10</Slides>
  <Notes>8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Times New Roman</vt:lpstr>
      <vt:lpstr>Wingdings</vt:lpstr>
      <vt:lpstr>Nadpisy</vt:lpstr>
      <vt:lpstr> Perzský záliv - zdroj bohatstva</vt:lpstr>
      <vt:lpstr>História ťažby</vt:lpstr>
      <vt:lpstr>Najväčšie ropné polia Perzského zálivu       </vt:lpstr>
      <vt:lpstr>Charakteristika krajín</vt:lpstr>
      <vt:lpstr>Ropa  ako exportná komodita</vt:lpstr>
      <vt:lpstr>Vplyv  na migráciu  a humánno-geografickú charakteristiku</vt:lpstr>
      <vt:lpstr>Z A U J Í M A V O S T I</vt:lpstr>
      <vt:lpstr>Zdroje</vt:lpstr>
      <vt:lpstr>Zdroje obrázkov a tabuliek</vt:lpstr>
      <vt:lpstr>   Ďakujeme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doc. Mgr. Ladislav Novotný PhD.</cp:lastModifiedBy>
  <cp:revision>436</cp:revision>
  <dcterms:created xsi:type="dcterms:W3CDTF">2024-10-28T09:27:38Z</dcterms:created>
  <dcterms:modified xsi:type="dcterms:W3CDTF">2024-11-18T08:18:04Z</dcterms:modified>
</cp:coreProperties>
</file>