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7" r:id="rId3"/>
    <p:sldId id="259" r:id="rId4"/>
    <p:sldId id="260" r:id="rId5"/>
    <p:sldId id="261" r:id="rId6"/>
    <p:sldId id="258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67" r:id="rId16"/>
    <p:sldId id="272" r:id="rId17"/>
    <p:sldId id="273" r:id="rId1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dvolená sekcia" id="{282629ED-7B99-4F7F-A0F9-CDD01E6DF0FD}">
          <p14:sldIdLst>
            <p14:sldId id="256"/>
            <p14:sldId id="257"/>
            <p14:sldId id="259"/>
            <p14:sldId id="260"/>
            <p14:sldId id="261"/>
            <p14:sldId id="258"/>
            <p14:sldId id="262"/>
            <p14:sldId id="263"/>
            <p14:sldId id="264"/>
            <p14:sldId id="265"/>
            <p14:sldId id="266"/>
            <p14:sldId id="268"/>
            <p14:sldId id="269"/>
            <p14:sldId id="270"/>
            <p14:sldId id="267"/>
            <p14:sldId id="272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F5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redný štý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12BED07-6713-92AA-40AF-AE58F4F83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8406" y="4512376"/>
            <a:ext cx="8639776" cy="90019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9EF77-BF49-E4C1-0FC7-563354777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D5853-25AA-1C3D-EAD2-49667479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F0DAD-5850-CAAE-CD25-4D6DDDFF3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4851B1-0B20-9549-0D70-886AA9D045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8406" y="1720884"/>
            <a:ext cx="8639775" cy="2734693"/>
          </a:xfrm>
          <a:noFill/>
        </p:spPr>
        <p:txBody>
          <a:bodyPr anchor="b">
            <a:normAutofit/>
          </a:bodyPr>
          <a:lstStyle>
            <a:lvl1pPr algn="l">
              <a:defRPr sz="3200" spc="53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9274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2C3AB-851A-0D2F-B3AE-5B161CFFC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338" y="1255172"/>
            <a:ext cx="9297346" cy="1050707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89FD6B-3621-3904-7878-A2825C6925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24338" y="2419468"/>
            <a:ext cx="9297346" cy="32543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08AE9-D8ED-ED5D-D7B0-A43811777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EF98B-AC81-D122-3D05-9C4E2FE42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FB543-B138-6627-3714-12105D172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13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3DE16D-F1A0-DDB5-A98C-A9055C93D9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26961" y="1414196"/>
            <a:ext cx="1817441" cy="4100602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8A548F-8DA7-C53C-1BFE-7C720CB20F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46042" y="1414196"/>
            <a:ext cx="7780919" cy="4100602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EA2C8-1C90-25D0-8B0A-30B73CFD3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FF1A4-0404-DA2D-1EA4-828091C0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57155-0F4A-F7B7-C4A8-755572E98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27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48F26-B5E3-8A90-51FC-8520D1D73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A4D95-10F3-6212-8302-5610C43E3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81BE7-A53D-441E-0393-0E59412C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F10F0-B23F-BF4B-DB66-9BCF734D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5DDEC-13A7-D988-D082-03076F80F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4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80CFA-45ED-71B0-EE3E-CCE6D5C19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2474" y="2413788"/>
            <a:ext cx="8085116" cy="2737521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37BECA-A01D-7D7A-F2A6-891EC9D22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2474" y="1351721"/>
            <a:ext cx="8085118" cy="993913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16478-6FAF-D420-0B87-6EABB81E8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4289B-CB0D-8AFC-7C02-F755C0DCC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971E4-8A9E-2A30-D7FE-B3505124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10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7F941-C3A7-545F-8046-C7A9AC803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817" y="1272209"/>
            <a:ext cx="9164725" cy="103367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D4277-CFAE-EEF6-3346-61F06D5A39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15817" y="2425148"/>
            <a:ext cx="4188635" cy="316064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43384-699D-84FC-C8B5-7BDE49BB4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1355" y="2425148"/>
            <a:ext cx="4188635" cy="31606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49386-AFC8-03DA-4563-07B0A011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AED60A-7704-31D9-7D4D-65C635EDF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6927DA-3B5E-13B8-0BA8-5DCFF001E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57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7B55A-280B-BDCB-F966-8578DDE74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442" y="600817"/>
            <a:ext cx="10079497" cy="1168706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76EA03-7008-14AB-547B-E66EA4EC9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7442" y="1798488"/>
            <a:ext cx="4599587" cy="668492"/>
          </a:xfrm>
        </p:spPr>
        <p:txBody>
          <a:bodyPr anchor="b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629F56-D2C8-71FE-FA59-002819D51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7442" y="2777279"/>
            <a:ext cx="4599587" cy="32769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2524D2-CA8D-75F3-D089-C2F0E20D47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97352" y="1798488"/>
            <a:ext cx="4599588" cy="668492"/>
          </a:xfrm>
        </p:spPr>
        <p:txBody>
          <a:bodyPr anchor="b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9B0E3-5AE5-0516-27BF-9F246137FE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97352" y="2777279"/>
            <a:ext cx="4599588" cy="32769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B319A7-6048-4735-B2AC-6D6043F14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15F875-F23E-D0D2-9115-CD494FDA0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B4F88F-F488-D9D5-CF99-AA1750AAF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5094593-EFC2-EEEF-74CD-BD00F4132A94}"/>
              </a:ext>
            </a:extLst>
          </p:cNvPr>
          <p:cNvCxnSpPr>
            <a:cxnSpLocks/>
          </p:cNvCxnSpPr>
          <p:nvPr/>
        </p:nvCxnSpPr>
        <p:spPr>
          <a:xfrm>
            <a:off x="6571185" y="2593591"/>
            <a:ext cx="4525755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851F6D-436C-FA47-8CD1-2C10E735764A}"/>
              </a:ext>
            </a:extLst>
          </p:cNvPr>
          <p:cNvCxnSpPr>
            <a:cxnSpLocks/>
          </p:cNvCxnSpPr>
          <p:nvPr/>
        </p:nvCxnSpPr>
        <p:spPr>
          <a:xfrm>
            <a:off x="1107503" y="2593591"/>
            <a:ext cx="4509526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122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91B86-9261-4E82-EF65-30F78154E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A5E84-E43B-20AE-E80D-47CB0B07B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FF5797-14F1-9FEB-247C-0E325AF74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5D7AF-1489-8F93-4828-0AE784B8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49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6CAF1C-8901-AE05-E52C-D5B95941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CD4F90-2973-4FE2-6C2C-5C2AC5C5A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0414B-A7EC-0C14-EFD2-29C5582CC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00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378C7-A764-C5E4-A6A4-DC5B1B353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121" y="1391478"/>
            <a:ext cx="3288432" cy="1951414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FE178-4B5D-413B-6583-AB81E8D04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3235" y="920080"/>
            <a:ext cx="5312467" cy="50263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B92F6D-71AB-9630-9DBE-46041C50C7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0121" y="3566727"/>
            <a:ext cx="3288432" cy="1766325"/>
          </a:xfrm>
        </p:spPr>
        <p:txBody>
          <a:bodyPr anchor="b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FEAAD1-C919-6E2E-32D2-E199025FB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8B5D8-E15B-BE38-2A89-BD0F02E1A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ECC26-B78C-4CBD-6883-97E80D3E5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AAC029-BE5C-900C-E7D2-DE6E31789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198" y="931857"/>
            <a:ext cx="4305523" cy="4996302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13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04EAA-30F7-390A-C77C-2E5BD8218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120" y="1391478"/>
            <a:ext cx="3322510" cy="2037522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 useBgFill="1">
        <p:nvSpPr>
          <p:cNvPr id="3" name="Picture Placeholder 2">
            <a:extLst>
              <a:ext uri="{FF2B5EF4-FFF2-40B4-BE49-F238E27FC236}">
                <a16:creationId xmlns:a16="http://schemas.microsoft.com/office/drawing/2014/main" id="{513A1C34-81AC-D534-67B1-427212289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907143" y="931857"/>
            <a:ext cx="5351659" cy="499630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E1012D-3524-26C6-64C1-8CE6E7A9A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0120" y="3742792"/>
            <a:ext cx="3322510" cy="1590261"/>
          </a:xfrm>
        </p:spPr>
        <p:txBody>
          <a:bodyPr anchor="b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FA6D7-1BE0-F14D-A2F7-4836180BC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6B5AC-3F20-FDC1-D579-7C4C6B4ED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074ACA-1D54-81FA-70B1-31AB3011B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D8EE65-D4F9-418A-1628-F5DFD3DBA2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198" y="931857"/>
            <a:ext cx="4305523" cy="4996302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74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792104-6F24-CD50-F55E-22A55084D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442" y="1233199"/>
            <a:ext cx="8977511" cy="10738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059CB-D00E-398D-E4D9-59792FC40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0444" y="2419639"/>
            <a:ext cx="8977509" cy="3141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FBC38-D897-7CBE-AC89-A95A2222D7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7726" y="6199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fld id="{E7736193-EDE3-4BB5-AE5F-E6E5472AB8BE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28008-2A03-D518-4A75-30816EB0D1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86625" y="6199188"/>
            <a:ext cx="34099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91D49-2BD8-1C36-B43A-CF2F91777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96577" y="6199188"/>
            <a:ext cx="619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E2A49E-0BD9-321C-F602-AFA2FCF9B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198" y="931857"/>
            <a:ext cx="10326946" cy="4996302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15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75" r:id="rId4"/>
    <p:sldLayoutId id="2147483676" r:id="rId5"/>
    <p:sldLayoutId id="2147483681" r:id="rId6"/>
    <p:sldLayoutId id="2147483677" r:id="rId7"/>
    <p:sldLayoutId id="2147483678" r:id="rId8"/>
    <p:sldLayoutId id="2147483679" r:id="rId9"/>
    <p:sldLayoutId id="2147483680" r:id="rId10"/>
    <p:sldLayoutId id="2147483682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5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forms.office.com/e/gZxRuQenjH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ndfonline.com/doi/full/10.1080/03071847.2024.2355136#d1e297" TargetMode="External"/><Relationship Id="rId2" Type="http://schemas.openxmlformats.org/officeDocument/2006/relationships/hyperlink" Target="https://www.reuters.com/world/asia-pacific/north-koreas-military-is-one-worlds-largest-how-powerful-is-it-2024-10-25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nterez.sk/porovnanie-severnej-a-juznej-korey-ktore-sa-rozdelili-pred-70-rokmi/" TargetMode="External"/><Relationship Id="rId4" Type="http://schemas.openxmlformats.org/officeDocument/2006/relationships/hyperlink" Target="https://dennikn.sk/988034/auta-mobily-a-osem-centimetrov-vysky-ako-sa-lisia-severna-a-juzna-korea-s-ktorou-chce-kim-znova-hovorit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sk.wikipedia.org/wiki/Korjo" TargetMode="External"/><Relationship Id="rId3" Type="http://schemas.openxmlformats.org/officeDocument/2006/relationships/hyperlink" Target="https://en.m.wikipedia.org/wiki/File:South_Korea_on_the_globe_%28South_Korea_centered%29.svg" TargetMode="External"/><Relationship Id="rId7" Type="http://schemas.openxmlformats.org/officeDocument/2006/relationships/hyperlink" Target="https://sk.wikipedia.org/wiki/Silla" TargetMode="External"/><Relationship Id="rId12" Type="http://schemas.openxmlformats.org/officeDocument/2006/relationships/hyperlink" Target="https://sk.wikipedia.org/wiki/I_Sung-man" TargetMode="External"/><Relationship Id="rId2" Type="http://schemas.openxmlformats.org/officeDocument/2006/relationships/hyperlink" Target="https://www.worldatlas.com/peninsulas/korean-peninsula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marthistory.org/horse-rider-shaped-vessels-silla/" TargetMode="External"/><Relationship Id="rId11" Type="http://schemas.openxmlformats.org/officeDocument/2006/relationships/hyperlink" Target="https://sk.wikipedia.org/wiki/Kim_Il-song" TargetMode="External"/><Relationship Id="rId5" Type="http://schemas.openxmlformats.org/officeDocument/2006/relationships/hyperlink" Target="https://stock.adobe.com/cz/search?k=%22anapji+pond%22" TargetMode="External"/><Relationship Id="rId10" Type="http://schemas.openxmlformats.org/officeDocument/2006/relationships/hyperlink" Target="https://cs.m.wikipedia.org/wiki/Soubor:Flag_of_the_King_of_Korea_%281882%E2%80%931907%29.svg" TargetMode="External"/><Relationship Id="rId4" Type="http://schemas.openxmlformats.org/officeDocument/2006/relationships/hyperlink" Target="https://sk.wikipedia.org/wiki/Tri_kr%C3%A1%C4%BEovstv%C3%A1_%28K%C3%B3rea%29" TargetMode="External"/><Relationship Id="rId9" Type="http://schemas.openxmlformats.org/officeDocument/2006/relationships/hyperlink" Target="https://www.khondrion.com/Category-Joseon-Dynasty-Wikimedia-Commons-m-721977.htm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bin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65735658-270A-8D75-091E-AFB444A3D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97081EE3-B6BE-9584-F5AF-E5F6484DA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Južná Kórea si buchla po stole: Tento krok sa KĽDR páčiť nebude! Aha, o čo  ide | Nový Čas">
            <a:extLst>
              <a:ext uri="{FF2B5EF4-FFF2-40B4-BE49-F238E27FC236}">
                <a16:creationId xmlns:a16="http://schemas.microsoft.com/office/drawing/2014/main" id="{A5525BDF-16DC-486F-7F00-36C509D88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4711BF64-C99B-2F90-ADA1-0C08F9BE8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934286" y="934038"/>
            <a:ext cx="4316884" cy="4991433"/>
          </a:xfrm>
          <a:custGeom>
            <a:avLst/>
            <a:gdLst>
              <a:gd name="connsiteX0" fmla="*/ 0 w 9985794"/>
              <a:gd name="connsiteY0" fmla="*/ 0 h 4920343"/>
              <a:gd name="connsiteX1" fmla="*/ 9985794 w 9985794"/>
              <a:gd name="connsiteY1" fmla="*/ 0 h 4920343"/>
              <a:gd name="connsiteX2" fmla="*/ 9985794 w 9985794"/>
              <a:gd name="connsiteY2" fmla="*/ 4920343 h 4920343"/>
              <a:gd name="connsiteX3" fmla="*/ 0 w 9985794"/>
              <a:gd name="connsiteY3" fmla="*/ 4920343 h 4920343"/>
              <a:gd name="connsiteX4" fmla="*/ 0 w 9985794"/>
              <a:gd name="connsiteY4" fmla="*/ 4119525 h 4920343"/>
              <a:gd name="connsiteX5" fmla="*/ 4905554 w 9985794"/>
              <a:gd name="connsiteY5" fmla="*/ 4119525 h 4920343"/>
              <a:gd name="connsiteX6" fmla="*/ 4905554 w 9985794"/>
              <a:gd name="connsiteY6" fmla="*/ 1451087 h 4920343"/>
              <a:gd name="connsiteX7" fmla="*/ 0 w 9985794"/>
              <a:gd name="connsiteY7" fmla="*/ 1451087 h 4920343"/>
              <a:gd name="connsiteX0" fmla="*/ 4905554 w 9985794"/>
              <a:gd name="connsiteY0" fmla="*/ 4119525 h 4920343"/>
              <a:gd name="connsiteX1" fmla="*/ 4905554 w 9985794"/>
              <a:gd name="connsiteY1" fmla="*/ 1451087 h 4920343"/>
              <a:gd name="connsiteX2" fmla="*/ 0 w 9985794"/>
              <a:gd name="connsiteY2" fmla="*/ 1451087 h 4920343"/>
              <a:gd name="connsiteX3" fmla="*/ 0 w 9985794"/>
              <a:gd name="connsiteY3" fmla="*/ 0 h 4920343"/>
              <a:gd name="connsiteX4" fmla="*/ 9985794 w 9985794"/>
              <a:gd name="connsiteY4" fmla="*/ 0 h 4920343"/>
              <a:gd name="connsiteX5" fmla="*/ 9985794 w 9985794"/>
              <a:gd name="connsiteY5" fmla="*/ 4920343 h 4920343"/>
              <a:gd name="connsiteX6" fmla="*/ 0 w 9985794"/>
              <a:gd name="connsiteY6" fmla="*/ 4920343 h 4920343"/>
              <a:gd name="connsiteX7" fmla="*/ 0 w 9985794"/>
              <a:gd name="connsiteY7" fmla="*/ 4119525 h 4920343"/>
              <a:gd name="connsiteX8" fmla="*/ 4996994 w 9985794"/>
              <a:gd name="connsiteY8" fmla="*/ 4210965 h 4920343"/>
              <a:gd name="connsiteX0" fmla="*/ 4905554 w 9985794"/>
              <a:gd name="connsiteY0" fmla="*/ 4119525 h 4920343"/>
              <a:gd name="connsiteX1" fmla="*/ 4905554 w 9985794"/>
              <a:gd name="connsiteY1" fmla="*/ 1451087 h 4920343"/>
              <a:gd name="connsiteX2" fmla="*/ 0 w 9985794"/>
              <a:gd name="connsiteY2" fmla="*/ 1451087 h 4920343"/>
              <a:gd name="connsiteX3" fmla="*/ 0 w 9985794"/>
              <a:gd name="connsiteY3" fmla="*/ 0 h 4920343"/>
              <a:gd name="connsiteX4" fmla="*/ 9985794 w 9985794"/>
              <a:gd name="connsiteY4" fmla="*/ 0 h 4920343"/>
              <a:gd name="connsiteX5" fmla="*/ 9985794 w 9985794"/>
              <a:gd name="connsiteY5" fmla="*/ 4920343 h 4920343"/>
              <a:gd name="connsiteX6" fmla="*/ 0 w 9985794"/>
              <a:gd name="connsiteY6" fmla="*/ 4920343 h 4920343"/>
              <a:gd name="connsiteX7" fmla="*/ 0 w 9985794"/>
              <a:gd name="connsiteY7" fmla="*/ 4119525 h 4920343"/>
              <a:gd name="connsiteX0" fmla="*/ 4905554 w 9985794"/>
              <a:gd name="connsiteY0" fmla="*/ 1451087 h 4920343"/>
              <a:gd name="connsiteX1" fmla="*/ 0 w 9985794"/>
              <a:gd name="connsiteY1" fmla="*/ 1451087 h 4920343"/>
              <a:gd name="connsiteX2" fmla="*/ 0 w 9985794"/>
              <a:gd name="connsiteY2" fmla="*/ 0 h 4920343"/>
              <a:gd name="connsiteX3" fmla="*/ 9985794 w 9985794"/>
              <a:gd name="connsiteY3" fmla="*/ 0 h 4920343"/>
              <a:gd name="connsiteX4" fmla="*/ 9985794 w 9985794"/>
              <a:gd name="connsiteY4" fmla="*/ 4920343 h 4920343"/>
              <a:gd name="connsiteX5" fmla="*/ 0 w 9985794"/>
              <a:gd name="connsiteY5" fmla="*/ 4920343 h 4920343"/>
              <a:gd name="connsiteX6" fmla="*/ 0 w 9985794"/>
              <a:gd name="connsiteY6" fmla="*/ 4119525 h 4920343"/>
              <a:gd name="connsiteX0" fmla="*/ 0 w 9985794"/>
              <a:gd name="connsiteY0" fmla="*/ 1451087 h 4920343"/>
              <a:gd name="connsiteX1" fmla="*/ 0 w 9985794"/>
              <a:gd name="connsiteY1" fmla="*/ 0 h 4920343"/>
              <a:gd name="connsiteX2" fmla="*/ 9985794 w 9985794"/>
              <a:gd name="connsiteY2" fmla="*/ 0 h 4920343"/>
              <a:gd name="connsiteX3" fmla="*/ 9985794 w 9985794"/>
              <a:gd name="connsiteY3" fmla="*/ 4920343 h 4920343"/>
              <a:gd name="connsiteX4" fmla="*/ 0 w 9985794"/>
              <a:gd name="connsiteY4" fmla="*/ 4920343 h 4920343"/>
              <a:gd name="connsiteX5" fmla="*/ 0 w 9985794"/>
              <a:gd name="connsiteY5" fmla="*/ 4119525 h 4920343"/>
              <a:gd name="connsiteX0" fmla="*/ 0 w 10019371"/>
              <a:gd name="connsiteY0" fmla="*/ 1655069 h 4920343"/>
              <a:gd name="connsiteX1" fmla="*/ 33577 w 10019371"/>
              <a:gd name="connsiteY1" fmla="*/ 0 h 4920343"/>
              <a:gd name="connsiteX2" fmla="*/ 10019371 w 10019371"/>
              <a:gd name="connsiteY2" fmla="*/ 0 h 4920343"/>
              <a:gd name="connsiteX3" fmla="*/ 10019371 w 10019371"/>
              <a:gd name="connsiteY3" fmla="*/ 4920343 h 4920343"/>
              <a:gd name="connsiteX4" fmla="*/ 33577 w 10019371"/>
              <a:gd name="connsiteY4" fmla="*/ 4920343 h 4920343"/>
              <a:gd name="connsiteX5" fmla="*/ 33577 w 10019371"/>
              <a:gd name="connsiteY5" fmla="*/ 4119525 h 4920343"/>
              <a:gd name="connsiteX0" fmla="*/ 0 w 9991028"/>
              <a:gd name="connsiteY0" fmla="*/ 1645173 h 4920343"/>
              <a:gd name="connsiteX1" fmla="*/ 5234 w 9991028"/>
              <a:gd name="connsiteY1" fmla="*/ 0 h 4920343"/>
              <a:gd name="connsiteX2" fmla="*/ 9991028 w 9991028"/>
              <a:gd name="connsiteY2" fmla="*/ 0 h 4920343"/>
              <a:gd name="connsiteX3" fmla="*/ 9991028 w 9991028"/>
              <a:gd name="connsiteY3" fmla="*/ 4920343 h 4920343"/>
              <a:gd name="connsiteX4" fmla="*/ 5234 w 9991028"/>
              <a:gd name="connsiteY4" fmla="*/ 4920343 h 4920343"/>
              <a:gd name="connsiteX5" fmla="*/ 5234 w 9991028"/>
              <a:gd name="connsiteY5" fmla="*/ 4119525 h 4920343"/>
              <a:gd name="connsiteX0" fmla="*/ 59 w 9986364"/>
              <a:gd name="connsiteY0" fmla="*/ 1639236 h 4920343"/>
              <a:gd name="connsiteX1" fmla="*/ 570 w 9986364"/>
              <a:gd name="connsiteY1" fmla="*/ 0 h 4920343"/>
              <a:gd name="connsiteX2" fmla="*/ 9986364 w 9986364"/>
              <a:gd name="connsiteY2" fmla="*/ 0 h 4920343"/>
              <a:gd name="connsiteX3" fmla="*/ 9986364 w 9986364"/>
              <a:gd name="connsiteY3" fmla="*/ 4920343 h 4920343"/>
              <a:gd name="connsiteX4" fmla="*/ 570 w 9986364"/>
              <a:gd name="connsiteY4" fmla="*/ 4920343 h 4920343"/>
              <a:gd name="connsiteX5" fmla="*/ 570 w 9986364"/>
              <a:gd name="connsiteY5" fmla="*/ 4119525 h 4920343"/>
              <a:gd name="connsiteX0" fmla="*/ 60 w 9986364"/>
              <a:gd name="connsiteY0" fmla="*/ 1847740 h 4920343"/>
              <a:gd name="connsiteX1" fmla="*/ 570 w 9986364"/>
              <a:gd name="connsiteY1" fmla="*/ 0 h 4920343"/>
              <a:gd name="connsiteX2" fmla="*/ 9986364 w 9986364"/>
              <a:gd name="connsiteY2" fmla="*/ 0 h 4920343"/>
              <a:gd name="connsiteX3" fmla="*/ 9986364 w 9986364"/>
              <a:gd name="connsiteY3" fmla="*/ 4920343 h 4920343"/>
              <a:gd name="connsiteX4" fmla="*/ 570 w 9986364"/>
              <a:gd name="connsiteY4" fmla="*/ 4920343 h 4920343"/>
              <a:gd name="connsiteX5" fmla="*/ 570 w 9986364"/>
              <a:gd name="connsiteY5" fmla="*/ 4119525 h 4920343"/>
              <a:gd name="connsiteX0" fmla="*/ 11626 w 9985937"/>
              <a:gd name="connsiteY0" fmla="*/ 1797498 h 4920343"/>
              <a:gd name="connsiteX1" fmla="*/ 143 w 9985937"/>
              <a:gd name="connsiteY1" fmla="*/ 0 h 4920343"/>
              <a:gd name="connsiteX2" fmla="*/ 9985937 w 9985937"/>
              <a:gd name="connsiteY2" fmla="*/ 0 h 4920343"/>
              <a:gd name="connsiteX3" fmla="*/ 9985937 w 9985937"/>
              <a:gd name="connsiteY3" fmla="*/ 4920343 h 4920343"/>
              <a:gd name="connsiteX4" fmla="*/ 143 w 9985937"/>
              <a:gd name="connsiteY4" fmla="*/ 4920343 h 4920343"/>
              <a:gd name="connsiteX5" fmla="*/ 143 w 9985937"/>
              <a:gd name="connsiteY5" fmla="*/ 4119525 h 4920343"/>
              <a:gd name="connsiteX0" fmla="*/ 62 w 9986364"/>
              <a:gd name="connsiteY0" fmla="*/ 1779914 h 4920343"/>
              <a:gd name="connsiteX1" fmla="*/ 570 w 9986364"/>
              <a:gd name="connsiteY1" fmla="*/ 0 h 4920343"/>
              <a:gd name="connsiteX2" fmla="*/ 9986364 w 9986364"/>
              <a:gd name="connsiteY2" fmla="*/ 0 h 4920343"/>
              <a:gd name="connsiteX3" fmla="*/ 9986364 w 9986364"/>
              <a:gd name="connsiteY3" fmla="*/ 4920343 h 4920343"/>
              <a:gd name="connsiteX4" fmla="*/ 570 w 9986364"/>
              <a:gd name="connsiteY4" fmla="*/ 4920343 h 4920343"/>
              <a:gd name="connsiteX5" fmla="*/ 570 w 9986364"/>
              <a:gd name="connsiteY5" fmla="*/ 4119525 h 4920343"/>
              <a:gd name="connsiteX0" fmla="*/ 17584 w 9985899"/>
              <a:gd name="connsiteY0" fmla="*/ 1779914 h 4920343"/>
              <a:gd name="connsiteX1" fmla="*/ 105 w 9985899"/>
              <a:gd name="connsiteY1" fmla="*/ 0 h 4920343"/>
              <a:gd name="connsiteX2" fmla="*/ 9985899 w 9985899"/>
              <a:gd name="connsiteY2" fmla="*/ 0 h 4920343"/>
              <a:gd name="connsiteX3" fmla="*/ 9985899 w 9985899"/>
              <a:gd name="connsiteY3" fmla="*/ 4920343 h 4920343"/>
              <a:gd name="connsiteX4" fmla="*/ 105 w 9985899"/>
              <a:gd name="connsiteY4" fmla="*/ 4920343 h 4920343"/>
              <a:gd name="connsiteX5" fmla="*/ 105 w 9985899"/>
              <a:gd name="connsiteY5" fmla="*/ 4119525 h 4920343"/>
              <a:gd name="connsiteX0" fmla="*/ 17584 w 9985899"/>
              <a:gd name="connsiteY0" fmla="*/ 1779914 h 4920343"/>
              <a:gd name="connsiteX1" fmla="*/ 105 w 9985899"/>
              <a:gd name="connsiteY1" fmla="*/ 0 h 4920343"/>
              <a:gd name="connsiteX2" fmla="*/ 9985899 w 9985899"/>
              <a:gd name="connsiteY2" fmla="*/ 0 h 4920343"/>
              <a:gd name="connsiteX3" fmla="*/ 9985899 w 9985899"/>
              <a:gd name="connsiteY3" fmla="*/ 4920343 h 4920343"/>
              <a:gd name="connsiteX4" fmla="*/ 105 w 9985899"/>
              <a:gd name="connsiteY4" fmla="*/ 4920343 h 4920343"/>
              <a:gd name="connsiteX5" fmla="*/ 3331 w 9985899"/>
              <a:gd name="connsiteY5" fmla="*/ 4251727 h 4920343"/>
              <a:gd name="connsiteX0" fmla="*/ 23936 w 9992251"/>
              <a:gd name="connsiteY0" fmla="*/ 1779914 h 4920343"/>
              <a:gd name="connsiteX1" fmla="*/ 6457 w 9992251"/>
              <a:gd name="connsiteY1" fmla="*/ 0 h 4920343"/>
              <a:gd name="connsiteX2" fmla="*/ 9992251 w 9992251"/>
              <a:gd name="connsiteY2" fmla="*/ 0 h 4920343"/>
              <a:gd name="connsiteX3" fmla="*/ 9992251 w 9992251"/>
              <a:gd name="connsiteY3" fmla="*/ 4920343 h 4920343"/>
              <a:gd name="connsiteX4" fmla="*/ 6457 w 9992251"/>
              <a:gd name="connsiteY4" fmla="*/ 4920343 h 4920343"/>
              <a:gd name="connsiteX5" fmla="*/ 0 w 9992251"/>
              <a:gd name="connsiteY5" fmla="*/ 4250393 h 4920343"/>
              <a:gd name="connsiteX0" fmla="*/ 20707 w 9989022"/>
              <a:gd name="connsiteY0" fmla="*/ 1779914 h 4920343"/>
              <a:gd name="connsiteX1" fmla="*/ 3228 w 9989022"/>
              <a:gd name="connsiteY1" fmla="*/ 0 h 4920343"/>
              <a:gd name="connsiteX2" fmla="*/ 9989022 w 9989022"/>
              <a:gd name="connsiteY2" fmla="*/ 0 h 4920343"/>
              <a:gd name="connsiteX3" fmla="*/ 9989022 w 9989022"/>
              <a:gd name="connsiteY3" fmla="*/ 4920343 h 4920343"/>
              <a:gd name="connsiteX4" fmla="*/ 3228 w 9989022"/>
              <a:gd name="connsiteY4" fmla="*/ 4920343 h 4920343"/>
              <a:gd name="connsiteX5" fmla="*/ 0 w 9989022"/>
              <a:gd name="connsiteY5" fmla="*/ 4250394 h 4920343"/>
              <a:gd name="connsiteX0" fmla="*/ 17583 w 9985898"/>
              <a:gd name="connsiteY0" fmla="*/ 1779914 h 4920343"/>
              <a:gd name="connsiteX1" fmla="*/ 104 w 9985898"/>
              <a:gd name="connsiteY1" fmla="*/ 0 h 4920343"/>
              <a:gd name="connsiteX2" fmla="*/ 9985898 w 9985898"/>
              <a:gd name="connsiteY2" fmla="*/ 0 h 4920343"/>
              <a:gd name="connsiteX3" fmla="*/ 9985898 w 9985898"/>
              <a:gd name="connsiteY3" fmla="*/ 4920343 h 4920343"/>
              <a:gd name="connsiteX4" fmla="*/ 104 w 9985898"/>
              <a:gd name="connsiteY4" fmla="*/ 4920343 h 4920343"/>
              <a:gd name="connsiteX5" fmla="*/ 6559 w 9985898"/>
              <a:gd name="connsiteY5" fmla="*/ 4251729 h 4920343"/>
              <a:gd name="connsiteX0" fmla="*/ 23935 w 9992250"/>
              <a:gd name="connsiteY0" fmla="*/ 1779914 h 4920343"/>
              <a:gd name="connsiteX1" fmla="*/ 6456 w 9992250"/>
              <a:gd name="connsiteY1" fmla="*/ 0 h 4920343"/>
              <a:gd name="connsiteX2" fmla="*/ 9992250 w 9992250"/>
              <a:gd name="connsiteY2" fmla="*/ 0 h 4920343"/>
              <a:gd name="connsiteX3" fmla="*/ 9992250 w 9992250"/>
              <a:gd name="connsiteY3" fmla="*/ 4920343 h 4920343"/>
              <a:gd name="connsiteX4" fmla="*/ 6456 w 9992250"/>
              <a:gd name="connsiteY4" fmla="*/ 4920343 h 4920343"/>
              <a:gd name="connsiteX5" fmla="*/ 0 w 9992250"/>
              <a:gd name="connsiteY5" fmla="*/ 4255735 h 4920343"/>
              <a:gd name="connsiteX0" fmla="*/ 20706 w 9989021"/>
              <a:gd name="connsiteY0" fmla="*/ 1779914 h 4920343"/>
              <a:gd name="connsiteX1" fmla="*/ 3227 w 9989021"/>
              <a:gd name="connsiteY1" fmla="*/ 0 h 4920343"/>
              <a:gd name="connsiteX2" fmla="*/ 9989021 w 9989021"/>
              <a:gd name="connsiteY2" fmla="*/ 0 h 4920343"/>
              <a:gd name="connsiteX3" fmla="*/ 9989021 w 9989021"/>
              <a:gd name="connsiteY3" fmla="*/ 4920343 h 4920343"/>
              <a:gd name="connsiteX4" fmla="*/ 3227 w 9989021"/>
              <a:gd name="connsiteY4" fmla="*/ 4920343 h 4920343"/>
              <a:gd name="connsiteX5" fmla="*/ 0 w 9989021"/>
              <a:gd name="connsiteY5" fmla="*/ 4255735 h 4920343"/>
              <a:gd name="connsiteX0" fmla="*/ 1339 w 9989021"/>
              <a:gd name="connsiteY0" fmla="*/ 2408875 h 4920343"/>
              <a:gd name="connsiteX1" fmla="*/ 3227 w 9989021"/>
              <a:gd name="connsiteY1" fmla="*/ 0 h 4920343"/>
              <a:gd name="connsiteX2" fmla="*/ 9989021 w 9989021"/>
              <a:gd name="connsiteY2" fmla="*/ 0 h 4920343"/>
              <a:gd name="connsiteX3" fmla="*/ 9989021 w 9989021"/>
              <a:gd name="connsiteY3" fmla="*/ 4920343 h 4920343"/>
              <a:gd name="connsiteX4" fmla="*/ 3227 w 9989021"/>
              <a:gd name="connsiteY4" fmla="*/ 4920343 h 4920343"/>
              <a:gd name="connsiteX5" fmla="*/ 0 w 9989021"/>
              <a:gd name="connsiteY5" fmla="*/ 4255735 h 4920343"/>
              <a:gd name="connsiteX0" fmla="*/ 11022 w 9989021"/>
              <a:gd name="connsiteY0" fmla="*/ 2454278 h 4920343"/>
              <a:gd name="connsiteX1" fmla="*/ 3227 w 9989021"/>
              <a:gd name="connsiteY1" fmla="*/ 0 h 4920343"/>
              <a:gd name="connsiteX2" fmla="*/ 9989021 w 9989021"/>
              <a:gd name="connsiteY2" fmla="*/ 0 h 4920343"/>
              <a:gd name="connsiteX3" fmla="*/ 9989021 w 9989021"/>
              <a:gd name="connsiteY3" fmla="*/ 4920343 h 4920343"/>
              <a:gd name="connsiteX4" fmla="*/ 3227 w 9989021"/>
              <a:gd name="connsiteY4" fmla="*/ 4920343 h 4920343"/>
              <a:gd name="connsiteX5" fmla="*/ 0 w 9989021"/>
              <a:gd name="connsiteY5" fmla="*/ 4255735 h 4920343"/>
              <a:gd name="connsiteX0" fmla="*/ 0 w 9990908"/>
              <a:gd name="connsiteY0" fmla="*/ 2455614 h 4920343"/>
              <a:gd name="connsiteX1" fmla="*/ 5114 w 9990908"/>
              <a:gd name="connsiteY1" fmla="*/ 0 h 4920343"/>
              <a:gd name="connsiteX2" fmla="*/ 9990908 w 9990908"/>
              <a:gd name="connsiteY2" fmla="*/ 0 h 4920343"/>
              <a:gd name="connsiteX3" fmla="*/ 9990908 w 9990908"/>
              <a:gd name="connsiteY3" fmla="*/ 4920343 h 4920343"/>
              <a:gd name="connsiteX4" fmla="*/ 5114 w 9990908"/>
              <a:gd name="connsiteY4" fmla="*/ 4920343 h 4920343"/>
              <a:gd name="connsiteX5" fmla="*/ 1887 w 9990908"/>
              <a:gd name="connsiteY5" fmla="*/ 4255735 h 4920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90908" h="4920343">
                <a:moveTo>
                  <a:pt x="0" y="2455614"/>
                </a:moveTo>
                <a:cubicBezTo>
                  <a:pt x="1745" y="1907223"/>
                  <a:pt x="3369" y="548391"/>
                  <a:pt x="5114" y="0"/>
                </a:cubicBezTo>
                <a:lnTo>
                  <a:pt x="9990908" y="0"/>
                </a:lnTo>
                <a:lnTo>
                  <a:pt x="9990908" y="4920343"/>
                </a:lnTo>
                <a:lnTo>
                  <a:pt x="5114" y="4920343"/>
                </a:lnTo>
                <a:cubicBezTo>
                  <a:pt x="5114" y="4653404"/>
                  <a:pt x="1887" y="4522674"/>
                  <a:pt x="1887" y="4255735"/>
                </a:cubicBezTo>
              </a:path>
            </a:pathLst>
          </a:cu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3CE8C72-8E30-14CB-9613-789088ED2E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9620" y="1597224"/>
            <a:ext cx="3939362" cy="1841435"/>
          </a:xfrm>
          <a:noFill/>
        </p:spPr>
        <p:txBody>
          <a:bodyPr anchor="ctr">
            <a:normAutofit fontScale="90000"/>
          </a:bodyPr>
          <a:lstStyle/>
          <a:p>
            <a:pPr>
              <a:lnSpc>
                <a:spcPct val="110000"/>
              </a:lnSpc>
            </a:pPr>
            <a:r>
              <a:rPr lang="sk-SK" sz="2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Južná Kórea </a:t>
            </a:r>
            <a:br>
              <a:rPr lang="sk-SK" sz="22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sk-SK" sz="2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&amp; </a:t>
            </a:r>
            <a:br>
              <a:rPr lang="sk-SK" sz="22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sk-SK" sz="2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Kórejská ľudovodemokratická republika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58B5471-294F-387E-4FCB-75BE666717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4286" y="2443758"/>
            <a:ext cx="3043621" cy="1319184"/>
          </a:xfrm>
          <a:noFill/>
        </p:spPr>
        <p:txBody>
          <a:bodyPr anchor="b">
            <a:normAutofit/>
          </a:bodyPr>
          <a:lstStyle/>
          <a:p>
            <a:pPr algn="ctr"/>
            <a:r>
              <a:rPr lang="sk-SK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Dva štáty na jednom polostrove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909F6C53-3C49-21A5-1FF0-C25FBF391F87}"/>
              </a:ext>
            </a:extLst>
          </p:cNvPr>
          <p:cNvSpPr txBox="1"/>
          <p:nvPr/>
        </p:nvSpPr>
        <p:spPr>
          <a:xfrm>
            <a:off x="9537290" y="5683045"/>
            <a:ext cx="233024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sk-SK" dirty="0">
                <a:solidFill>
                  <a:srgbClr val="E0F53D"/>
                </a:solidFill>
              </a:rPr>
              <a:t>Bc. Oliver Bobovčák</a:t>
            </a:r>
          </a:p>
          <a:p>
            <a:pPr algn="ctr">
              <a:spcAft>
                <a:spcPts val="600"/>
              </a:spcAft>
            </a:pPr>
            <a:r>
              <a:rPr lang="sk-SK" dirty="0">
                <a:solidFill>
                  <a:srgbClr val="E0F53D"/>
                </a:solidFill>
              </a:rPr>
              <a:t>Bc. Jozef Gerší </a:t>
            </a:r>
          </a:p>
        </p:txBody>
      </p:sp>
    </p:spTree>
    <p:extLst>
      <p:ext uri="{BB962C8B-B14F-4D97-AF65-F5344CB8AC3E}">
        <p14:creationId xmlns:p14="http://schemas.microsoft.com/office/powerpoint/2010/main" val="429260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662CF6-A331-CE3A-F62D-1E2550A1C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Porovnanie | </a:t>
            </a:r>
            <a:r>
              <a:rPr lang="sk-SK" sz="1600" dirty="0"/>
              <a:t>hospodárstvo a ekonomika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A4F716A-0DFE-5D82-636B-C85A06F57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0444" y="2419639"/>
            <a:ext cx="4475555" cy="3141785"/>
          </a:xfrm>
        </p:spPr>
        <p:txBody>
          <a:bodyPr>
            <a:normAutofit lnSpcReduction="10000"/>
          </a:bodyPr>
          <a:lstStyle/>
          <a:p>
            <a:r>
              <a:rPr lang="sk-SK" b="1" dirty="0">
                <a:latin typeface="Abadi" panose="020B0604020104020204" pitchFamily="34" charset="0"/>
              </a:rPr>
              <a:t>Kórejská ľudovodemokratická republika</a:t>
            </a:r>
          </a:p>
          <a:p>
            <a:r>
              <a:rPr lang="sk-SK" dirty="0">
                <a:latin typeface="Abadi" panose="020B0604020104020204" pitchFamily="34" charset="0"/>
              </a:rPr>
              <a:t>113. miesto HDP a 184. miesto HDP / obyvateľa</a:t>
            </a:r>
          </a:p>
          <a:p>
            <a:r>
              <a:rPr lang="sk-SK" dirty="0">
                <a:latin typeface="Abadi" panose="020B0604020104020204" pitchFamily="34" charset="0"/>
              </a:rPr>
              <a:t>Komunistický spôsob riadenia ekonomiky</a:t>
            </a:r>
          </a:p>
          <a:p>
            <a:r>
              <a:rPr lang="sk-SK" dirty="0">
                <a:latin typeface="Abadi" panose="020B0604020104020204" pitchFamily="34" charset="0"/>
              </a:rPr>
              <a:t>Hospodársky izolovaná, závislá na svojich spojencoch</a:t>
            </a:r>
          </a:p>
          <a:p>
            <a:r>
              <a:rPr lang="sk-SK" dirty="0">
                <a:latin typeface="Abadi" panose="020B0604020104020204" pitchFamily="34" charset="0"/>
              </a:rPr>
              <a:t>Export: uhlie, nerastné suroviny, zbrane, poľnohospodárske výrobky, textílie</a:t>
            </a:r>
          </a:p>
        </p:txBody>
      </p:sp>
      <p:sp>
        <p:nvSpPr>
          <p:cNvPr id="4" name="Zástupný objekt pre obsah 2">
            <a:extLst>
              <a:ext uri="{FF2B5EF4-FFF2-40B4-BE49-F238E27FC236}">
                <a16:creationId xmlns:a16="http://schemas.microsoft.com/office/drawing/2014/main" id="{D2232791-41C7-BC84-CF31-8B0DFC005F21}"/>
              </a:ext>
            </a:extLst>
          </p:cNvPr>
          <p:cNvSpPr txBox="1">
            <a:spLocks/>
          </p:cNvSpPr>
          <p:nvPr/>
        </p:nvSpPr>
        <p:spPr>
          <a:xfrm>
            <a:off x="6109199" y="2445162"/>
            <a:ext cx="4784944" cy="3141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b="1" dirty="0">
                <a:latin typeface="Abadi" panose="020B0604020104020204" pitchFamily="34" charset="0"/>
              </a:rPr>
              <a:t>Kórejská republika</a:t>
            </a:r>
          </a:p>
          <a:p>
            <a:r>
              <a:rPr lang="sk-SK" dirty="0">
                <a:latin typeface="Abadi" panose="020B0604020104020204" pitchFamily="34" charset="0"/>
              </a:rPr>
              <a:t>11. miesto HDP a 28. miesto HDP / obyvateľa</a:t>
            </a:r>
          </a:p>
          <a:p>
            <a:r>
              <a:rPr lang="sk-SK" dirty="0">
                <a:latin typeface="Abadi" panose="020B0604020104020204" pitchFamily="34" charset="0"/>
              </a:rPr>
              <a:t>Trhové riadenie ekonomiky a kapitalizmus</a:t>
            </a:r>
          </a:p>
          <a:p>
            <a:r>
              <a:rPr lang="sk-SK" i="1" dirty="0">
                <a:latin typeface="Abadi" panose="020B0604020104020204" pitchFamily="34" charset="0"/>
              </a:rPr>
              <a:t>Ázijský tiger </a:t>
            </a:r>
          </a:p>
          <a:p>
            <a:r>
              <a:rPr lang="sk-SK" dirty="0">
                <a:latin typeface="Abadi" panose="020B0604020104020204" pitchFamily="34" charset="0"/>
              </a:rPr>
              <a:t>Export: strojárenské produkty (KIA), elektronika (Sony, Samsung), hi-tech, oceľ </a:t>
            </a:r>
          </a:p>
        </p:txBody>
      </p:sp>
      <p:pic>
        <p:nvPicPr>
          <p:cNvPr id="5" name="Picture 2" descr="Vlajka Severnej Kórei na Mesiaci ? Do 10 rokov by to mala byť realita |  SECURITY MAGAZÍN">
            <a:extLst>
              <a:ext uri="{FF2B5EF4-FFF2-40B4-BE49-F238E27FC236}">
                <a16:creationId xmlns:a16="http://schemas.microsoft.com/office/drawing/2014/main" id="{120CC01C-3FBE-9043-D9DA-7565C9878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36722" cy="158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Vlajka Jižní Koreje — Stock Fotografie © tony4urban #1919144">
            <a:extLst>
              <a:ext uri="{FF2B5EF4-FFF2-40B4-BE49-F238E27FC236}">
                <a16:creationId xmlns:a16="http://schemas.microsoft.com/office/drawing/2014/main" id="{E17FDCDA-CD56-DB44-3A3A-B42D4A360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316" y="5270090"/>
            <a:ext cx="2603684" cy="158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7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6DC727-B037-433D-9FAF-21D0B56E5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Porovnanie | </a:t>
            </a:r>
            <a:r>
              <a:rPr lang="sk-SK" sz="1600" dirty="0"/>
              <a:t>armáda 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CD85658-2718-4978-0BED-7FEFF5238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0445" y="2419639"/>
            <a:ext cx="4475556" cy="3141785"/>
          </a:xfrm>
        </p:spPr>
        <p:txBody>
          <a:bodyPr/>
          <a:lstStyle/>
          <a:p>
            <a:r>
              <a:rPr lang="sk-SK" b="1" dirty="0">
                <a:latin typeface="Abadi" panose="020B0604020104020204" pitchFamily="34" charset="0"/>
              </a:rPr>
              <a:t>Kórejská ľudovodemokratická republika</a:t>
            </a:r>
          </a:p>
          <a:p>
            <a:r>
              <a:rPr lang="sk-SK" dirty="0">
                <a:latin typeface="Abadi" panose="020B0604020104020204" pitchFamily="34" charset="0"/>
              </a:rPr>
              <a:t>Veľkosť armády: 1 200 000 aktívnych a 600 000 rezervných </a:t>
            </a:r>
          </a:p>
          <a:p>
            <a:r>
              <a:rPr lang="sk-SK" dirty="0">
                <a:latin typeface="Abadi" panose="020B0604020104020204" pitchFamily="34" charset="0"/>
              </a:rPr>
              <a:t>Tanky a obrnené vozidlá: 7 000</a:t>
            </a:r>
          </a:p>
          <a:p>
            <a:r>
              <a:rPr lang="sk-SK" dirty="0">
                <a:latin typeface="Abadi" panose="020B0604020104020204" pitchFamily="34" charset="0"/>
              </a:rPr>
              <a:t>Stíhačky a helikoptéry: 480</a:t>
            </a:r>
          </a:p>
          <a:p>
            <a:r>
              <a:rPr lang="sk-SK" dirty="0">
                <a:latin typeface="Abadi" panose="020B0604020104020204" pitchFamily="34" charset="0"/>
              </a:rPr>
              <a:t>50 jadrových rakiet</a:t>
            </a:r>
          </a:p>
        </p:txBody>
      </p:sp>
      <p:sp>
        <p:nvSpPr>
          <p:cNvPr id="4" name="Zástupný objekt pre obsah 2">
            <a:extLst>
              <a:ext uri="{FF2B5EF4-FFF2-40B4-BE49-F238E27FC236}">
                <a16:creationId xmlns:a16="http://schemas.microsoft.com/office/drawing/2014/main" id="{A5B1B5EB-BC55-284E-BCAF-856A04350C07}"/>
              </a:ext>
            </a:extLst>
          </p:cNvPr>
          <p:cNvSpPr txBox="1">
            <a:spLocks/>
          </p:cNvSpPr>
          <p:nvPr/>
        </p:nvSpPr>
        <p:spPr>
          <a:xfrm>
            <a:off x="6095999" y="2419638"/>
            <a:ext cx="5053781" cy="3141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b="1" dirty="0">
                <a:latin typeface="Abadi" panose="020B0604020104020204" pitchFamily="34" charset="0"/>
              </a:rPr>
              <a:t>Kórejská republika</a:t>
            </a:r>
          </a:p>
          <a:p>
            <a:r>
              <a:rPr lang="sk-SK" dirty="0">
                <a:latin typeface="Abadi" panose="020B0604020104020204" pitchFamily="34" charset="0"/>
              </a:rPr>
              <a:t>Veľkosť armády: 600 000 aktívnych a 3 100 000 rezervných</a:t>
            </a:r>
          </a:p>
          <a:p>
            <a:r>
              <a:rPr lang="sk-SK" dirty="0">
                <a:latin typeface="Abadi" panose="020B0604020104020204" pitchFamily="34" charset="0"/>
              </a:rPr>
              <a:t>Tanky a obrnené vozidlá: 2 800</a:t>
            </a:r>
          </a:p>
          <a:p>
            <a:r>
              <a:rPr lang="sk-SK" dirty="0">
                <a:latin typeface="Abadi" panose="020B0604020104020204" pitchFamily="34" charset="0"/>
              </a:rPr>
              <a:t>Stíhačky a helikoptéry: 720</a:t>
            </a:r>
          </a:p>
          <a:p>
            <a:r>
              <a:rPr lang="sk-SK" dirty="0">
                <a:latin typeface="Abadi" panose="020B0604020104020204" pitchFamily="34" charset="0"/>
              </a:rPr>
              <a:t>0 jadrových rakiet</a:t>
            </a:r>
          </a:p>
        </p:txBody>
      </p:sp>
      <p:pic>
        <p:nvPicPr>
          <p:cNvPr id="5" name="Picture 2" descr="Vlajka Severnej Kórei na Mesiaci ? Do 10 rokov by to mala byť realita |  SECURITY MAGAZÍN">
            <a:extLst>
              <a:ext uri="{FF2B5EF4-FFF2-40B4-BE49-F238E27FC236}">
                <a16:creationId xmlns:a16="http://schemas.microsoft.com/office/drawing/2014/main" id="{D62925B8-2DE5-D6A4-3EB3-8072EFDBE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36722" cy="158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Vlajka Jižní Koreje — Stock Fotografie © tony4urban #1919144">
            <a:extLst>
              <a:ext uri="{FF2B5EF4-FFF2-40B4-BE49-F238E27FC236}">
                <a16:creationId xmlns:a16="http://schemas.microsoft.com/office/drawing/2014/main" id="{789DC5CD-18F7-D26B-E418-B2DE8DBB5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316" y="5223070"/>
            <a:ext cx="2603684" cy="163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286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304ED2-073B-3476-34A2-13A955141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Súčasná geopolitická situácia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12B6B24-3C77-00BA-A062-C5F7AA435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latin typeface="Abadi" panose="020B0604020104020204" pitchFamily="34" charset="0"/>
              </a:rPr>
              <a:t>Nepodpísaný mier od roku 1953, existujúce len </a:t>
            </a:r>
            <a:r>
              <a:rPr lang="sk-SK" b="1" dirty="0">
                <a:latin typeface="Abadi" panose="020B0604020104020204" pitchFamily="34" charset="0"/>
              </a:rPr>
              <a:t>prímerie</a:t>
            </a:r>
            <a:endParaRPr lang="sk-SK" dirty="0">
              <a:latin typeface="Abadi" panose="020B0604020104020204" pitchFamily="34" charset="0"/>
            </a:endParaRPr>
          </a:p>
          <a:p>
            <a:r>
              <a:rPr lang="sk-SK" dirty="0">
                <a:latin typeface="Abadi" panose="020B0604020104020204" pitchFamily="34" charset="0"/>
              </a:rPr>
              <a:t>Napätie sa stupňuje v posledných rokoch</a:t>
            </a:r>
          </a:p>
          <a:p>
            <a:r>
              <a:rPr lang="sk-SK" dirty="0">
                <a:latin typeface="Abadi" panose="020B0604020104020204" pitchFamily="34" charset="0"/>
              </a:rPr>
              <a:t>KĽDR rozvíja spojenecké vzťahy s Ruskom a Čínou (12 000 vojakov v Kurskej oblasti)</a:t>
            </a:r>
          </a:p>
          <a:p>
            <a:r>
              <a:rPr lang="sk-SK" dirty="0">
                <a:latin typeface="Abadi" panose="020B0604020104020204" pitchFamily="34" charset="0"/>
              </a:rPr>
              <a:t>Kórejská republika sa orientuje na podporu USA a Japonska</a:t>
            </a:r>
          </a:p>
          <a:p>
            <a:r>
              <a:rPr lang="sk-SK" dirty="0">
                <a:latin typeface="Abadi" panose="020B0604020104020204" pitchFamily="34" charset="0"/>
              </a:rPr>
              <a:t>Zo strany KĽDR: propaganda, špionáž, balóny s odpadkami, testy rakiet</a:t>
            </a:r>
          </a:p>
          <a:p>
            <a:r>
              <a:rPr lang="sk-SK" dirty="0">
                <a:latin typeface="Abadi" panose="020B0604020104020204" pitchFamily="34" charset="0"/>
              </a:rPr>
              <a:t>Zo strany Kórejskej republiky: snaha o deeskaláciu napätia</a:t>
            </a:r>
          </a:p>
        </p:txBody>
      </p:sp>
      <p:pic>
        <p:nvPicPr>
          <p:cNvPr id="4" name="Picture 2" descr="Vlajka Severnej Kórei na Mesiaci ? Do 10 rokov by to mala byť realita |  SECURITY MAGAZÍN">
            <a:extLst>
              <a:ext uri="{FF2B5EF4-FFF2-40B4-BE49-F238E27FC236}">
                <a16:creationId xmlns:a16="http://schemas.microsoft.com/office/drawing/2014/main" id="{192447A1-5C10-FC16-89E5-983EBC780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36722" cy="158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lajka Jižní Koreje — Stock Fotografie © tony4urban #1919144">
            <a:extLst>
              <a:ext uri="{FF2B5EF4-FFF2-40B4-BE49-F238E27FC236}">
                <a16:creationId xmlns:a16="http://schemas.microsoft.com/office/drawing/2014/main" id="{75A11934-BE43-5299-B3A3-8229E1F82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316" y="5223070"/>
            <a:ext cx="2603684" cy="163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731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FE80D3-2234-5581-D52D-B95051252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443" y="1365706"/>
            <a:ext cx="8977511" cy="1073825"/>
          </a:xfrm>
        </p:spPr>
        <p:txBody>
          <a:bodyPr/>
          <a:lstStyle/>
          <a:p>
            <a:r>
              <a:rPr lang="sk-SK" dirty="0"/>
              <a:t>zaujímavosti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CF0E52E-282B-D57C-F9D1-9D48A717B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9199" y="2572039"/>
            <a:ext cx="4942260" cy="3141785"/>
          </a:xfrm>
        </p:spPr>
        <p:txBody>
          <a:bodyPr/>
          <a:lstStyle/>
          <a:p>
            <a:r>
              <a:rPr lang="sk-SK" b="1" dirty="0">
                <a:latin typeface="Abadi" panose="020B0604020104020204" pitchFamily="34" charset="0"/>
              </a:rPr>
              <a:t>Kórejská ľudovodemokratická republika</a:t>
            </a:r>
          </a:p>
          <a:p>
            <a:r>
              <a:rPr lang="sk-SK" dirty="0">
                <a:latin typeface="Abadi" panose="020B0604020104020204" pitchFamily="34" charset="0"/>
              </a:rPr>
              <a:t>475 áut / 1 000 obyvateľov</a:t>
            </a:r>
          </a:p>
          <a:p>
            <a:r>
              <a:rPr lang="sk-SK" dirty="0">
                <a:latin typeface="Abadi" panose="020B0604020104020204" pitchFamily="34" charset="0"/>
              </a:rPr>
              <a:t>Priemerná výška 173 cm</a:t>
            </a:r>
          </a:p>
          <a:p>
            <a:r>
              <a:rPr lang="sk-SK" dirty="0">
                <a:latin typeface="Abadi" panose="020B0604020104020204" pitchFamily="34" charset="0"/>
              </a:rPr>
              <a:t>Stredná dĺžka dožitia: 83 rokov</a:t>
            </a:r>
          </a:p>
          <a:p>
            <a:r>
              <a:rPr lang="sk-SK" dirty="0">
                <a:latin typeface="Abadi" panose="020B0604020104020204" pitchFamily="34" charset="0"/>
              </a:rPr>
              <a:t>Počet mobilov: 59 miliónov</a:t>
            </a:r>
          </a:p>
          <a:p>
            <a:r>
              <a:rPr lang="sk-SK" dirty="0">
                <a:latin typeface="Abadi" panose="020B0604020104020204" pitchFamily="34" charset="0"/>
              </a:rPr>
              <a:t>Cestná infraštruktúra: 99 tisíc km</a:t>
            </a:r>
          </a:p>
          <a:p>
            <a:r>
              <a:rPr lang="sk-SK" dirty="0">
                <a:latin typeface="Abadi" panose="020B0604020104020204" pitchFamily="34" charset="0"/>
              </a:rPr>
              <a:t>337 olympijských kovov</a:t>
            </a:r>
          </a:p>
        </p:txBody>
      </p:sp>
      <p:sp>
        <p:nvSpPr>
          <p:cNvPr id="4" name="Zástupný objekt pre obsah 2">
            <a:extLst>
              <a:ext uri="{FF2B5EF4-FFF2-40B4-BE49-F238E27FC236}">
                <a16:creationId xmlns:a16="http://schemas.microsoft.com/office/drawing/2014/main" id="{BD927C34-4DD1-BD19-B2DB-BF91A8C96EAB}"/>
              </a:ext>
            </a:extLst>
          </p:cNvPr>
          <p:cNvSpPr txBox="1">
            <a:spLocks/>
          </p:cNvSpPr>
          <p:nvPr/>
        </p:nvSpPr>
        <p:spPr>
          <a:xfrm>
            <a:off x="1772845" y="2572039"/>
            <a:ext cx="4323156" cy="3141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b="1" dirty="0">
                <a:latin typeface="Abadi" panose="020B0604020104020204" pitchFamily="34" charset="0"/>
              </a:rPr>
              <a:t>Kórejská ľudovodemokratická republika</a:t>
            </a:r>
          </a:p>
          <a:p>
            <a:r>
              <a:rPr lang="sk-SK" dirty="0">
                <a:latin typeface="Abadi" panose="020B0604020104020204" pitchFamily="34" charset="0"/>
              </a:rPr>
              <a:t>14 áut / 1 000 obyvateľov</a:t>
            </a:r>
          </a:p>
          <a:p>
            <a:r>
              <a:rPr lang="sk-SK" dirty="0">
                <a:latin typeface="Abadi" panose="020B0604020104020204" pitchFamily="34" charset="0"/>
              </a:rPr>
              <a:t>Priemerná výška 168 cm</a:t>
            </a:r>
          </a:p>
          <a:p>
            <a:r>
              <a:rPr lang="sk-SK" dirty="0">
                <a:latin typeface="Abadi" panose="020B0604020104020204" pitchFamily="34" charset="0"/>
              </a:rPr>
              <a:t>Stredná dĺžka dožitia: 71 rokov</a:t>
            </a:r>
          </a:p>
          <a:p>
            <a:r>
              <a:rPr lang="sk-SK" dirty="0">
                <a:latin typeface="Abadi" panose="020B0604020104020204" pitchFamily="34" charset="0"/>
              </a:rPr>
              <a:t>Počet mobilov: 3,2 milióna</a:t>
            </a:r>
          </a:p>
          <a:p>
            <a:r>
              <a:rPr lang="sk-SK" dirty="0">
                <a:latin typeface="Abadi" panose="020B0604020104020204" pitchFamily="34" charset="0"/>
              </a:rPr>
              <a:t>Cestná infraštruktúra: 25 tisíc km</a:t>
            </a:r>
          </a:p>
          <a:p>
            <a:r>
              <a:rPr lang="sk-SK" dirty="0">
                <a:latin typeface="Abadi" panose="020B0604020104020204" pitchFamily="34" charset="0"/>
              </a:rPr>
              <a:t>56 olympijských kovov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B6CC4898-C290-38E4-FA80-6DB8B2BD5B04}"/>
              </a:ext>
            </a:extLst>
          </p:cNvPr>
          <p:cNvSpPr txBox="1"/>
          <p:nvPr/>
        </p:nvSpPr>
        <p:spPr>
          <a:xfrm>
            <a:off x="1546703" y="5978839"/>
            <a:ext cx="10025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badi" panose="020B0604020104020204" pitchFamily="34" charset="0"/>
              </a:rPr>
              <a:t>Demilitarizovaná zóna </a:t>
            </a:r>
            <a:r>
              <a:rPr lang="sk-SK" dirty="0">
                <a:latin typeface="Abadi" panose="020B0604020104020204" pitchFamily="34" charset="0"/>
              </a:rPr>
              <a:t>– najstráženejšia oblasť sveta, turistická atrakcia a unikátny ekosystém</a:t>
            </a:r>
            <a:endParaRPr lang="sk-SK" b="1" dirty="0">
              <a:latin typeface="Abadi" panose="020B0604020104020204" pitchFamily="34" charset="0"/>
            </a:endParaRPr>
          </a:p>
        </p:txBody>
      </p:sp>
      <p:pic>
        <p:nvPicPr>
          <p:cNvPr id="6146" name="Picture 2" descr="Demilitarizovaná zóna medzi Kóreami - fotogaléria - Svet SME">
            <a:extLst>
              <a:ext uri="{FF2B5EF4-FFF2-40B4-BE49-F238E27FC236}">
                <a16:creationId xmlns:a16="http://schemas.microsoft.com/office/drawing/2014/main" id="{33377A20-A0FA-7117-2D6A-3FBB66823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322" y="-11375"/>
            <a:ext cx="2939365" cy="180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outh Korea invests $176B in its auto chip sector | Sourcengine">
            <a:extLst>
              <a:ext uri="{FF2B5EF4-FFF2-40B4-BE49-F238E27FC236}">
                <a16:creationId xmlns:a16="http://schemas.microsoft.com/office/drawing/2014/main" id="{7E5FFF1F-BC85-9EF9-D332-8CA91C812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36" y="0"/>
            <a:ext cx="2939365" cy="182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he mobile landscape in South Korea">
            <a:extLst>
              <a:ext uri="{FF2B5EF4-FFF2-40B4-BE49-F238E27FC236}">
                <a16:creationId xmlns:a16="http://schemas.microsoft.com/office/drawing/2014/main" id="{A744AD2D-A3A2-4ACE-5AA9-7E05B06B2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315" y="-11375"/>
            <a:ext cx="2939365" cy="182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South Korea expresses regret after athletes introduced as North Korea at  Paris Olympics opening | News24">
            <a:extLst>
              <a:ext uri="{FF2B5EF4-FFF2-40B4-BE49-F238E27FC236}">
                <a16:creationId xmlns:a16="http://schemas.microsoft.com/office/drawing/2014/main" id="{13D495B9-3291-B78B-2153-70CDC6AF9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576" y="-11375"/>
            <a:ext cx="2930012" cy="182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050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482E1A-2929-B292-1508-7D672979A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Didaktický aspekt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665ED04-D68E-9A5E-6D04-26B94F1C6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hlinkClick r:id="rId2"/>
              </a:rPr>
              <a:t>https://forms.office.com/e/gZxRuQenjH</a:t>
            </a:r>
            <a:r>
              <a:rPr lang="sk-SK" dirty="0"/>
              <a:t> 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A7E6CAC1-B50B-71DB-F390-9F7D4C2C0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667" y="3091705"/>
            <a:ext cx="2582334" cy="258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411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B408C6-2CEF-74B7-A2DD-16AF88170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zdroje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CF67209-331F-604F-D49A-1B7D96D2B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0444" y="2419639"/>
            <a:ext cx="8977509" cy="3410890"/>
          </a:xfrm>
        </p:spPr>
        <p:txBody>
          <a:bodyPr>
            <a:normAutofit fontScale="92500" lnSpcReduction="10000"/>
          </a:bodyPr>
          <a:lstStyle/>
          <a:p>
            <a:r>
              <a:rPr lang="sk-SK" sz="1400" dirty="0">
                <a:latin typeface="Abadi" panose="020B0604020104020204" pitchFamily="34" charset="0"/>
              </a:rPr>
              <a:t>FILDER, Jiří – PLECHANOVOVÁ, Běla. </a:t>
            </a:r>
            <a:r>
              <a:rPr lang="sk-SK" sz="1400" i="1" dirty="0">
                <a:latin typeface="Abadi" panose="020B0604020104020204" pitchFamily="34" charset="0"/>
              </a:rPr>
              <a:t>Kapitoly z dějin mezinárodních vztahů. </a:t>
            </a:r>
            <a:r>
              <a:rPr lang="sk-SK" sz="1400" dirty="0">
                <a:latin typeface="Abadi" panose="020B0604020104020204" pitchFamily="34" charset="0"/>
              </a:rPr>
              <a:t>Praha : Institut pro středoevropskou kulturu a politiku, 1997. 240 s. ISBN 80-85241-79-X. </a:t>
            </a:r>
          </a:p>
          <a:p>
            <a:r>
              <a:rPr lang="sk-SK" sz="1400" dirty="0">
                <a:latin typeface="Abadi" panose="020B0604020104020204" pitchFamily="34" charset="0"/>
              </a:rPr>
              <a:t>GALANDR, Zdeněk. </a:t>
            </a:r>
            <a:r>
              <a:rPr lang="sk-SK" sz="1400" i="1" dirty="0">
                <a:latin typeface="Abadi" panose="020B0604020104020204" pitchFamily="34" charset="0"/>
              </a:rPr>
              <a:t>Kórea : harmónia tradície a pokroku. </a:t>
            </a:r>
            <a:r>
              <a:rPr lang="sk-SK" sz="1400" dirty="0">
                <a:latin typeface="Abadi" panose="020B0604020104020204" pitchFamily="34" charset="0"/>
              </a:rPr>
              <a:t>Brno : Lingea, 2022. 224 s. ISBN 9788075087287. </a:t>
            </a:r>
          </a:p>
          <a:p>
            <a:r>
              <a:rPr lang="sk-SK" sz="1400" dirty="0">
                <a:latin typeface="Abadi" panose="020B0604020104020204" pitchFamily="34" charset="0"/>
              </a:rPr>
              <a:t>HUSENICOVÁ, Lucia. </a:t>
            </a:r>
            <a:r>
              <a:rPr lang="sk-SK" sz="1400" i="1" dirty="0">
                <a:latin typeface="Abadi" panose="020B0604020104020204" pitchFamily="34" charset="0"/>
              </a:rPr>
              <a:t>Severná Kórea: politický systém, ideológia, zahraničná politika. </a:t>
            </a:r>
            <a:r>
              <a:rPr lang="sk-SK" sz="1400" dirty="0">
                <a:latin typeface="Abadi" panose="020B0604020104020204" pitchFamily="34" charset="0"/>
              </a:rPr>
              <a:t>Banská Bystrica : Belianum, Univerzita Mateja Bela, 2020. 199 s. ISBN   9788055715209. </a:t>
            </a:r>
          </a:p>
          <a:p>
            <a:r>
              <a:rPr lang="sk-SK" sz="1400" dirty="0">
                <a:latin typeface="Abadi" panose="020B0604020104020204" pitchFamily="34" charset="0"/>
              </a:rPr>
              <a:t>ROBERTS, J. M. </a:t>
            </a:r>
            <a:r>
              <a:rPr lang="sk-SK" sz="1400" i="1" dirty="0">
                <a:latin typeface="Abadi" panose="020B0604020104020204" pitchFamily="34" charset="0"/>
              </a:rPr>
              <a:t>Twentieth century. </a:t>
            </a:r>
            <a:r>
              <a:rPr lang="sk-SK" sz="1400" dirty="0">
                <a:latin typeface="Abadi" panose="020B0604020104020204" pitchFamily="34" charset="0"/>
              </a:rPr>
              <a:t>Londýn : Allen Lane Press, 1999. 631 s. ISBN 80-7306-131-7. </a:t>
            </a:r>
            <a:endParaRPr lang="sk-SK" sz="1400" dirty="0">
              <a:solidFill>
                <a:srgbClr val="5F864B"/>
              </a:solidFill>
              <a:latin typeface="Abadi" panose="020B060402010402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sk-SK" sz="1400" dirty="0">
                <a:latin typeface="Abadi" panose="020B06040201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https://www.reuters.com/world/asia-pacific/north-koreas-military-is-one-worlds-largest-how-powerful-is-it-2024-10-25/</a:t>
            </a:r>
            <a:r>
              <a:rPr lang="sk-SK" sz="1400" dirty="0">
                <a:latin typeface="Abadi" panose="020B0604020104020204" pitchFamily="34" charset="0"/>
              </a:rPr>
              <a:t> </a:t>
            </a:r>
          </a:p>
          <a:p>
            <a:r>
              <a:rPr lang="sk-SK" sz="1400" dirty="0">
                <a:latin typeface="Abadi" panose="020B06040201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https://www.tandfonline.com/doi/full/10.1080/03071847.2024.2355136#d1e297</a:t>
            </a:r>
            <a:r>
              <a:rPr lang="sk-SK" sz="1400" dirty="0">
                <a:latin typeface="Abadi" panose="020B0604020104020204" pitchFamily="34" charset="0"/>
              </a:rPr>
              <a:t> </a:t>
            </a:r>
          </a:p>
          <a:p>
            <a:r>
              <a:rPr lang="sk-SK" sz="1400" dirty="0">
                <a:latin typeface="Abadi" panose="020B06040201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https://dennikn.sk/988034/auta-mobily-a-osem-centimetrov-vysky-ako-sa-lisia-severna-a-juzna-korea-s-ktorou-chce-kim-znova-hovorit/</a:t>
            </a:r>
            <a:r>
              <a:rPr lang="sk-SK" sz="1400" dirty="0">
                <a:latin typeface="Abadi" panose="020B0604020104020204" pitchFamily="34" charset="0"/>
              </a:rPr>
              <a:t> </a:t>
            </a:r>
          </a:p>
          <a:p>
            <a:r>
              <a:rPr lang="sk-SK" sz="1400" dirty="0">
                <a:latin typeface="Abadi" panose="020B06040201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https://www.interez.sk/porovnanie-severnej-a-juznej-korey-ktore-sa-rozdelili-pred-70-rokmi/</a:t>
            </a:r>
            <a:r>
              <a:rPr lang="sk-SK" sz="1400" dirty="0">
                <a:latin typeface="Abadi" panose="020B0604020104020204" pitchFamily="34" charset="0"/>
              </a:rPr>
              <a:t> 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66610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39177B-16B2-706F-3883-29739BE33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Zdroje obrázkov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B71148E-A672-CA91-1189-7B8010C8E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7245" y="2411172"/>
            <a:ext cx="8977509" cy="3481628"/>
          </a:xfrm>
        </p:spPr>
        <p:txBody>
          <a:bodyPr>
            <a:normAutofit fontScale="55000" lnSpcReduction="20000"/>
          </a:bodyPr>
          <a:lstStyle/>
          <a:p>
            <a:r>
              <a:rPr lang="sk-SK" dirty="0"/>
              <a:t>Obr. 1: </a:t>
            </a:r>
            <a:r>
              <a:rPr lang="sk-SK" dirty="0">
                <a:hlinkClick r:id="rId2"/>
              </a:rPr>
              <a:t>https://www.worldatlas.com/peninsulas/korean-peninsula.html</a:t>
            </a:r>
            <a:endParaRPr lang="sk-SK" dirty="0"/>
          </a:p>
          <a:p>
            <a:r>
              <a:rPr lang="sk-SK" dirty="0"/>
              <a:t>Obr. 2: </a:t>
            </a:r>
            <a:r>
              <a:rPr lang="sk-SK" dirty="0">
                <a:hlinkClick r:id="rId3"/>
              </a:rPr>
              <a:t>https://en.m.wikipedia.org/wiki/File:South_Korea_on_the_globe_%28South_Korea_centered%29.svg</a:t>
            </a:r>
            <a:r>
              <a:rPr lang="sk-SK" dirty="0"/>
              <a:t> </a:t>
            </a:r>
          </a:p>
          <a:p>
            <a:r>
              <a:rPr lang="sk-SK" dirty="0"/>
              <a:t>Obr. 3:</a:t>
            </a:r>
            <a:r>
              <a:rPr lang="sk-SK" dirty="0">
                <a:hlinkClick r:id="rId4"/>
              </a:rPr>
              <a:t>https://sk.wikipedia.org/wiki/Tri_kr%C3%A1%C4%BEovstv%C3%A1_%28K%C3%B3rea%29</a:t>
            </a:r>
            <a:r>
              <a:rPr lang="sk-SK" dirty="0"/>
              <a:t> </a:t>
            </a:r>
          </a:p>
          <a:p>
            <a:r>
              <a:rPr lang="sk-SK" dirty="0"/>
              <a:t>Obr. 4: </a:t>
            </a:r>
            <a:r>
              <a:rPr lang="sk-SK" dirty="0">
                <a:hlinkClick r:id="rId5"/>
              </a:rPr>
              <a:t>https://stock.adobe.com/cz/search?k=%22anapji+pond%22</a:t>
            </a:r>
            <a:r>
              <a:rPr lang="sk-SK" dirty="0"/>
              <a:t> </a:t>
            </a:r>
          </a:p>
          <a:p>
            <a:r>
              <a:rPr lang="sk-SK" dirty="0"/>
              <a:t>Obr. 5: </a:t>
            </a:r>
            <a:r>
              <a:rPr lang="sk-SK" dirty="0">
                <a:hlinkClick r:id="rId6"/>
              </a:rPr>
              <a:t>https://smarthistory.org/horse-rider-shaped-vessels-silla/</a:t>
            </a:r>
            <a:r>
              <a:rPr lang="sk-SK" dirty="0"/>
              <a:t> </a:t>
            </a:r>
          </a:p>
          <a:p>
            <a:r>
              <a:rPr lang="sk-SK" dirty="0"/>
              <a:t>Obr. 6: </a:t>
            </a:r>
            <a:r>
              <a:rPr lang="sk-SK" dirty="0">
                <a:hlinkClick r:id="rId7"/>
              </a:rPr>
              <a:t>https://sk.wikipedia.org/wiki/Silla</a:t>
            </a:r>
            <a:r>
              <a:rPr lang="sk-SK" dirty="0"/>
              <a:t> </a:t>
            </a:r>
          </a:p>
          <a:p>
            <a:r>
              <a:rPr lang="sk-SK" dirty="0"/>
              <a:t>Obr. 7: </a:t>
            </a:r>
            <a:r>
              <a:rPr lang="sk-SK" dirty="0">
                <a:hlinkClick r:id="rId8"/>
              </a:rPr>
              <a:t>https://sk.wikipedia.org/wiki/Korjo</a:t>
            </a:r>
            <a:r>
              <a:rPr lang="sk-SK" dirty="0"/>
              <a:t> </a:t>
            </a:r>
          </a:p>
          <a:p>
            <a:r>
              <a:rPr lang="sk-SK" dirty="0"/>
              <a:t>Obr. 8: </a:t>
            </a:r>
            <a:r>
              <a:rPr lang="sk-SK" dirty="0">
                <a:hlinkClick r:id="rId8"/>
              </a:rPr>
              <a:t>https://sk.wikipedia.org/wiki/Korjo</a:t>
            </a:r>
            <a:r>
              <a:rPr lang="sk-SK" dirty="0"/>
              <a:t> </a:t>
            </a:r>
          </a:p>
          <a:p>
            <a:r>
              <a:rPr lang="sk-SK" dirty="0"/>
              <a:t>Obr. 9: </a:t>
            </a:r>
            <a:r>
              <a:rPr lang="sk-SK" dirty="0">
                <a:hlinkClick r:id="rId9"/>
              </a:rPr>
              <a:t>https://www.khondrion.com/Category-Joseon-Dynasty-Wikimedia-Commons-m-721977.htm</a:t>
            </a:r>
            <a:r>
              <a:rPr lang="sk-SK" dirty="0"/>
              <a:t> </a:t>
            </a:r>
          </a:p>
          <a:p>
            <a:r>
              <a:rPr lang="sk-SK" dirty="0"/>
              <a:t>Obr. 10: </a:t>
            </a:r>
            <a:r>
              <a:rPr lang="sk-SK" dirty="0">
                <a:hlinkClick r:id="rId10"/>
              </a:rPr>
              <a:t>https://cs.m.wikipedia.org/wiki/Soubor:Flag_of_the_King_of_Korea_%281882%E2%80%931907%29.svg</a:t>
            </a:r>
            <a:r>
              <a:rPr lang="sk-SK" dirty="0"/>
              <a:t> </a:t>
            </a:r>
          </a:p>
          <a:p>
            <a:r>
              <a:rPr lang="sk-SK" dirty="0"/>
              <a:t>Obr. 11: </a:t>
            </a:r>
            <a:r>
              <a:rPr lang="sk-SK" dirty="0">
                <a:hlinkClick r:id="rId11"/>
              </a:rPr>
              <a:t>https://sk.wikipedia.org/wiki/Kim_Il-song</a:t>
            </a:r>
            <a:r>
              <a:rPr lang="sk-SK" dirty="0"/>
              <a:t> </a:t>
            </a:r>
          </a:p>
          <a:p>
            <a:r>
              <a:rPr lang="sk-SK" dirty="0"/>
              <a:t>Obr. 12: </a:t>
            </a:r>
            <a:r>
              <a:rPr lang="sk-SK" dirty="0">
                <a:hlinkClick r:id="rId12"/>
              </a:rPr>
              <a:t>https://sk.wikipedia.org/wiki/I_Sung-man</a:t>
            </a:r>
            <a:r>
              <a:rPr lang="sk-S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6941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BC0513-801D-9D9A-722B-EC45031BE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244" y="499533"/>
            <a:ext cx="8977511" cy="943891"/>
          </a:xfrm>
        </p:spPr>
        <p:txBody>
          <a:bodyPr/>
          <a:lstStyle/>
          <a:p>
            <a:pPr algn="ctr"/>
            <a:r>
              <a:rPr lang="sk-SK" dirty="0"/>
              <a:t>Ďakujeme za pozornosť</a:t>
            </a:r>
          </a:p>
        </p:txBody>
      </p:sp>
      <p:pic>
        <p:nvPicPr>
          <p:cNvPr id="8" name="Zástupný objekt pre obsah 7">
            <a:extLst>
              <a:ext uri="{FF2B5EF4-FFF2-40B4-BE49-F238E27FC236}">
                <a16:creationId xmlns:a16="http://schemas.microsoft.com/office/drawing/2014/main" id="{E268539D-6189-0B2E-B484-418683DAE3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889" y="1443424"/>
            <a:ext cx="9271000" cy="5297715"/>
          </a:xfrm>
        </p:spPr>
      </p:pic>
    </p:spTree>
    <p:extLst>
      <p:ext uri="{BB962C8B-B14F-4D97-AF65-F5344CB8AC3E}">
        <p14:creationId xmlns:p14="http://schemas.microsoft.com/office/powerpoint/2010/main" val="3107539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1ADBE4-436A-0810-1A69-BC9D7264A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244" y="559383"/>
            <a:ext cx="8977511" cy="1073825"/>
          </a:xfrm>
        </p:spPr>
        <p:txBody>
          <a:bodyPr/>
          <a:lstStyle/>
          <a:p>
            <a:r>
              <a:rPr lang="sk-SK" dirty="0"/>
              <a:t>Fyzické pomery a lokalizácia</a:t>
            </a:r>
          </a:p>
        </p:txBody>
      </p:sp>
      <p:pic>
        <p:nvPicPr>
          <p:cNvPr id="2050" name="Picture 2" descr="Fotografie, Obraz North Korea and South Korea political map with capitals  Pyongyang and Seoul, Peter Hermes Furian | Plakáty, obrazy, fototapety |  Posters.cz">
            <a:extLst>
              <a:ext uri="{FF2B5EF4-FFF2-40B4-BE49-F238E27FC236}">
                <a16:creationId xmlns:a16="http://schemas.microsoft.com/office/drawing/2014/main" id="{C538011C-5EF6-D343-548E-EF44C2FD4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761" y="0"/>
            <a:ext cx="3913239" cy="490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8E90D88-DBD1-4FCC-F167-DC3383708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438" y="1633207"/>
            <a:ext cx="6235530" cy="5042896"/>
          </a:xfrm>
        </p:spPr>
        <p:txBody>
          <a:bodyPr>
            <a:noAutofit/>
          </a:bodyPr>
          <a:lstStyle/>
          <a:p>
            <a:pPr algn="just"/>
            <a:r>
              <a:rPr lang="sk-SK" sz="1600" dirty="0">
                <a:latin typeface="Abadi" panose="020F0502020204030204" pitchFamily="34" charset="0"/>
              </a:rPr>
              <a:t>Polostrov vo východnej Ázii (38. rovnobežka)</a:t>
            </a:r>
          </a:p>
          <a:p>
            <a:pPr algn="just"/>
            <a:r>
              <a:rPr lang="sk-SK" sz="1600" dirty="0">
                <a:latin typeface="Abadi" panose="020F0502020204030204" pitchFamily="34" charset="0"/>
              </a:rPr>
              <a:t>Ohraničený </a:t>
            </a:r>
            <a:r>
              <a:rPr lang="sk-SK" sz="1600" i="1" dirty="0">
                <a:latin typeface="Abadi" panose="020F0502020204030204" pitchFamily="34" charset="0"/>
              </a:rPr>
              <a:t>Diamantovými vrchmi, Západokórejským zálivom, Východokórejským zálivom, Žltým morom, Kórejským prielivom, Japonským morom </a:t>
            </a:r>
            <a:r>
              <a:rPr lang="sk-SK" sz="1600" dirty="0">
                <a:latin typeface="Abadi" panose="020F0502020204030204" pitchFamily="34" charset="0"/>
              </a:rPr>
              <a:t>a tvorený </a:t>
            </a:r>
            <a:r>
              <a:rPr lang="sk-SK" sz="1600" i="1" dirty="0">
                <a:latin typeface="Abadi" panose="020F0502020204030204" pitchFamily="34" charset="0"/>
              </a:rPr>
              <a:t>Kórejskými vrchmi</a:t>
            </a:r>
          </a:p>
          <a:p>
            <a:pPr algn="just"/>
            <a:r>
              <a:rPr lang="sk-SK" sz="1600" dirty="0">
                <a:latin typeface="Abadi" panose="020F0502020204030204" pitchFamily="34" charset="0"/>
              </a:rPr>
              <a:t>Celková rozloha: 220 000 km² </a:t>
            </a:r>
          </a:p>
          <a:p>
            <a:pPr lvl="1" algn="just"/>
            <a:r>
              <a:rPr lang="sk-SK" dirty="0">
                <a:latin typeface="Abadi" panose="020F0502020204030204" pitchFamily="34" charset="0"/>
              </a:rPr>
              <a:t>Kórejská republika 100 000 </a:t>
            </a:r>
            <a:r>
              <a:rPr lang="sk-SK" sz="1600" dirty="0">
                <a:latin typeface="Abadi" panose="020F0502020204030204" pitchFamily="34" charset="0"/>
              </a:rPr>
              <a:t>km²</a:t>
            </a:r>
            <a:endParaRPr lang="sk-SK" dirty="0">
              <a:latin typeface="Abadi" panose="020F0502020204030204" pitchFamily="34" charset="0"/>
            </a:endParaRPr>
          </a:p>
          <a:p>
            <a:pPr lvl="1" algn="just"/>
            <a:r>
              <a:rPr lang="sk-SK" dirty="0">
                <a:latin typeface="Abadi" panose="020F0502020204030204" pitchFamily="34" charset="0"/>
              </a:rPr>
              <a:t>KĽDR 120 000 </a:t>
            </a:r>
            <a:r>
              <a:rPr lang="sk-SK" sz="1600" dirty="0">
                <a:latin typeface="Abadi" panose="020F0502020204030204" pitchFamily="34" charset="0"/>
              </a:rPr>
              <a:t>km²</a:t>
            </a:r>
            <a:endParaRPr lang="sk-SK" dirty="0">
              <a:latin typeface="Abadi" panose="020F0502020204030204" pitchFamily="34" charset="0"/>
            </a:endParaRPr>
          </a:p>
          <a:p>
            <a:pPr algn="just"/>
            <a:r>
              <a:rPr lang="sk-SK" sz="1600" dirty="0">
                <a:latin typeface="Abadi" panose="020F0502020204030204" pitchFamily="34" charset="0"/>
              </a:rPr>
              <a:t>Počet obyvateľov: 78 000 000 </a:t>
            </a:r>
          </a:p>
          <a:p>
            <a:pPr lvl="1" algn="just"/>
            <a:r>
              <a:rPr lang="sk-SK" dirty="0">
                <a:latin typeface="Abadi" panose="020F0502020204030204" pitchFamily="34" charset="0"/>
              </a:rPr>
              <a:t>Kórejská republika 52 000 000</a:t>
            </a:r>
          </a:p>
          <a:p>
            <a:pPr lvl="1" algn="just"/>
            <a:r>
              <a:rPr lang="sk-SK" dirty="0">
                <a:latin typeface="Abadi" panose="020F0502020204030204" pitchFamily="34" charset="0"/>
              </a:rPr>
              <a:t>KĽDR 26 000 000</a:t>
            </a:r>
          </a:p>
          <a:p>
            <a:pPr algn="just"/>
            <a:r>
              <a:rPr lang="sk-SK" sz="1600" dirty="0">
                <a:latin typeface="Abadi" panose="020F0502020204030204" pitchFamily="34" charset="0"/>
              </a:rPr>
              <a:t>Hornatý reliéf – vrch Paktusan (2744 m, KĽDR)</a:t>
            </a:r>
          </a:p>
          <a:p>
            <a:pPr algn="just"/>
            <a:r>
              <a:rPr lang="sk-SK" sz="1600" dirty="0">
                <a:latin typeface="Abadi" panose="020F0502020204030204" pitchFamily="34" charset="0"/>
              </a:rPr>
              <a:t>Rieka Amnok-Kang / Yala (790 km, KĽDR)</a:t>
            </a:r>
          </a:p>
          <a:p>
            <a:pPr algn="just"/>
            <a:r>
              <a:rPr lang="sk-SK" sz="1600" dirty="0">
                <a:latin typeface="Abadi" panose="020F0502020204030204" pitchFamily="34" charset="0"/>
              </a:rPr>
              <a:t>Členité pobrežie, vyše 3 000 ostrovov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B69046E8-1D46-59DD-8F3A-638CC3266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449" y="3625723"/>
            <a:ext cx="2243952" cy="224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419A0A63-B60A-FE5B-66FD-2CA4807B8876}"/>
              </a:ext>
            </a:extLst>
          </p:cNvPr>
          <p:cNvSpPr txBox="1"/>
          <p:nvPr/>
        </p:nvSpPr>
        <p:spPr>
          <a:xfrm>
            <a:off x="8278761" y="4925332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i="1" dirty="0"/>
              <a:t>Obr. 1 a Obr. 2 – mapa Kórejského polostrova a jeho poloha v rámci sveta</a:t>
            </a:r>
          </a:p>
        </p:txBody>
      </p:sp>
    </p:spTree>
    <p:extLst>
      <p:ext uri="{BB962C8B-B14F-4D97-AF65-F5344CB8AC3E}">
        <p14:creationId xmlns:p14="http://schemas.microsoft.com/office/powerpoint/2010/main" val="362580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E231C9-0426-830E-25C8-EE79358C5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História | </a:t>
            </a:r>
            <a:r>
              <a:rPr lang="sk-SK" sz="1600" dirty="0"/>
              <a:t>tri kráľovstvá(57 pred kr.-918)  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4C51095-FCE8-7EC3-56A6-BC1AB3863D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k-SK" dirty="0">
                <a:latin typeface="Abadi" panose="020B0604020104020204" pitchFamily="34" charset="0"/>
              </a:rPr>
              <a:t>Obdobie troch kráľovstiev </a:t>
            </a:r>
            <a:r>
              <a:rPr lang="sk-SK" i="1" dirty="0">
                <a:latin typeface="Abadi" panose="020B0604020104020204" pitchFamily="34" charset="0"/>
              </a:rPr>
              <a:t>(Kogurjo, Päkce, Silla)</a:t>
            </a:r>
          </a:p>
          <a:p>
            <a:pPr algn="just"/>
            <a:r>
              <a:rPr lang="sk-SK" dirty="0">
                <a:latin typeface="Abadi" panose="020B0604020104020204" pitchFamily="34" charset="0"/>
              </a:rPr>
              <a:t>Predtým súčasťou Čínskych dynastií </a:t>
            </a:r>
            <a:r>
              <a:rPr lang="sk-SK" i="1" dirty="0">
                <a:latin typeface="Abadi" panose="020B0604020104020204" pitchFamily="34" charset="0"/>
              </a:rPr>
              <a:t>(Chan) </a:t>
            </a:r>
            <a:endParaRPr lang="sk-SK" dirty="0">
              <a:latin typeface="Abadi" panose="020B0604020104020204" pitchFamily="34" charset="0"/>
            </a:endParaRPr>
          </a:p>
          <a:p>
            <a:pPr algn="just"/>
            <a:r>
              <a:rPr lang="sk-SK" dirty="0">
                <a:latin typeface="Abadi" panose="020B0604020104020204" pitchFamily="34" charset="0"/>
              </a:rPr>
              <a:t>7. storočie – vojna medzi kráľovstvami, víťazstvo </a:t>
            </a:r>
            <a:r>
              <a:rPr lang="sk-SK" i="1" dirty="0">
                <a:latin typeface="Abadi" panose="020B0604020104020204" pitchFamily="34" charset="0"/>
              </a:rPr>
              <a:t>Silla – </a:t>
            </a:r>
            <a:r>
              <a:rPr lang="sk-SK" dirty="0">
                <a:latin typeface="Abadi" panose="020B0604020104020204" pitchFamily="34" charset="0"/>
              </a:rPr>
              <a:t>obdobie </a:t>
            </a:r>
            <a:r>
              <a:rPr lang="sk-SK" b="1" dirty="0">
                <a:latin typeface="Abadi" panose="020B0604020104020204" pitchFamily="34" charset="0"/>
              </a:rPr>
              <a:t>Zjednotenej sily</a:t>
            </a:r>
          </a:p>
          <a:p>
            <a:pPr algn="just"/>
            <a:r>
              <a:rPr lang="sk-SK" dirty="0">
                <a:latin typeface="Abadi" panose="020B0604020104020204" pitchFamily="34" charset="0"/>
              </a:rPr>
              <a:t>Politické a mocenské zmeny v 10. storočí – vznik </a:t>
            </a:r>
            <a:r>
              <a:rPr lang="sk-SK" b="1" dirty="0">
                <a:latin typeface="Abadi" panose="020B0604020104020204" pitchFamily="34" charset="0"/>
              </a:rPr>
              <a:t>Korjo </a:t>
            </a:r>
            <a:endParaRPr lang="sk-SK" dirty="0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1655C0E5-CA7A-82BB-3B95-DAF5791C3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218" y="-6340"/>
            <a:ext cx="2731782" cy="336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napji Pond&quot; Images – Browse 59 Stock Photos, Vectors, and Video | Adobe  Stock">
            <a:extLst>
              <a:ext uri="{FF2B5EF4-FFF2-40B4-BE49-F238E27FC236}">
                <a16:creationId xmlns:a16="http://schemas.microsoft.com/office/drawing/2014/main" id="{0B7A2878-BF7A-B4CA-4FA4-0F19AADDE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6614"/>
            <a:ext cx="5032748" cy="251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BBBA9318-D75E-3879-0030-EDC47990504A}"/>
              </a:ext>
            </a:extLst>
          </p:cNvPr>
          <p:cNvSpPr txBox="1"/>
          <p:nvPr/>
        </p:nvSpPr>
        <p:spPr>
          <a:xfrm>
            <a:off x="9897984" y="3427268"/>
            <a:ext cx="2320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i="1" dirty="0"/>
              <a:t>Obr. 3 – mapa troch kráľovstiev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5DCB96E6-83DB-A3E3-918F-6B0C78EAE1EE}"/>
              </a:ext>
            </a:extLst>
          </p:cNvPr>
          <p:cNvSpPr txBox="1"/>
          <p:nvPr/>
        </p:nvSpPr>
        <p:spPr>
          <a:xfrm>
            <a:off x="3472602" y="6581001"/>
            <a:ext cx="2320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i="1" dirty="0">
                <a:solidFill>
                  <a:schemeClr val="bg1"/>
                </a:solidFill>
              </a:rPr>
              <a:t>Obr. 4 – Anapji Pond</a:t>
            </a:r>
          </a:p>
        </p:txBody>
      </p:sp>
      <p:pic>
        <p:nvPicPr>
          <p:cNvPr id="1030" name="Picture 6" descr="undefined">
            <a:extLst>
              <a:ext uri="{FF2B5EF4-FFF2-40B4-BE49-F238E27FC236}">
                <a16:creationId xmlns:a16="http://schemas.microsoft.com/office/drawing/2014/main" id="{56E06BB8-1E49-F031-6A0C-341A2A813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879" y="4571190"/>
            <a:ext cx="1615518" cy="228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illa Clay Dolls">
            <a:extLst>
              <a:ext uri="{FF2B5EF4-FFF2-40B4-BE49-F238E27FC236}">
                <a16:creationId xmlns:a16="http://schemas.microsoft.com/office/drawing/2014/main" id="{1855CFBE-66AB-520E-E744-C62AC0DDC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197" y="4915196"/>
            <a:ext cx="2229448" cy="194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D6086739-6D2A-ADE8-DE03-EA3A6A566FCB}"/>
              </a:ext>
            </a:extLst>
          </p:cNvPr>
          <p:cNvSpPr txBox="1"/>
          <p:nvPr/>
        </p:nvSpPr>
        <p:spPr>
          <a:xfrm>
            <a:off x="6355018" y="4664081"/>
            <a:ext cx="2320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i="1" dirty="0"/>
              <a:t>Obr. 5 – hlinená váza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822CE81C-4DDB-9081-15BF-226209B28E09}"/>
              </a:ext>
            </a:extLst>
          </p:cNvPr>
          <p:cNvSpPr txBox="1"/>
          <p:nvPr/>
        </p:nvSpPr>
        <p:spPr>
          <a:xfrm>
            <a:off x="10571556" y="4355846"/>
            <a:ext cx="2320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i="1" dirty="0"/>
              <a:t>Obr. 6 – Buddha v skale</a:t>
            </a:r>
          </a:p>
        </p:txBody>
      </p:sp>
    </p:spTree>
    <p:extLst>
      <p:ext uri="{BB962C8B-B14F-4D97-AF65-F5344CB8AC3E}">
        <p14:creationId xmlns:p14="http://schemas.microsoft.com/office/powerpoint/2010/main" val="1958835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F51F19-F3A6-25B3-D61A-14A051FF5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História | </a:t>
            </a:r>
            <a:r>
              <a:rPr lang="sk-SK" sz="1600" dirty="0"/>
              <a:t>Korjo (918-1392) </a:t>
            </a:r>
            <a:endParaRPr lang="sk-SK" dirty="0"/>
          </a:p>
        </p:txBody>
      </p:sp>
      <p:pic>
        <p:nvPicPr>
          <p:cNvPr id="2050" name="Picture 2" descr="Vlajka Goryeo">
            <a:extLst>
              <a:ext uri="{FF2B5EF4-FFF2-40B4-BE49-F238E27FC236}">
                <a16:creationId xmlns:a16="http://schemas.microsoft.com/office/drawing/2014/main" id="{C41B07B8-5FF4-56A2-B9DD-021820809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238" y="11008"/>
            <a:ext cx="3706761" cy="247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3E4A876-89CF-77BC-94C1-972AED035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0444" y="2419639"/>
            <a:ext cx="7641543" cy="3141785"/>
          </a:xfrm>
        </p:spPr>
        <p:txBody>
          <a:bodyPr/>
          <a:lstStyle/>
          <a:p>
            <a:pPr algn="just"/>
            <a:r>
              <a:rPr lang="sk-SK" dirty="0">
                <a:latin typeface="Abadi" panose="020B0604020104020204" pitchFamily="34" charset="0"/>
              </a:rPr>
              <a:t>Kráľ </a:t>
            </a:r>
            <a:r>
              <a:rPr lang="sk-SK" b="1" dirty="0">
                <a:latin typeface="Abadi" panose="020B0604020104020204" pitchFamily="34" charset="0"/>
              </a:rPr>
              <a:t>Tchädžo</a:t>
            </a:r>
            <a:r>
              <a:rPr lang="sk-SK" dirty="0">
                <a:latin typeface="Abadi" panose="020B0604020104020204" pitchFamily="34" charset="0"/>
              </a:rPr>
              <a:t> (kórejská dynastia) v roku </a:t>
            </a:r>
            <a:r>
              <a:rPr lang="sk-SK" b="1" dirty="0">
                <a:latin typeface="Abadi" panose="020B0604020104020204" pitchFamily="34" charset="0"/>
              </a:rPr>
              <a:t>918</a:t>
            </a:r>
            <a:r>
              <a:rPr lang="sk-SK" dirty="0">
                <a:latin typeface="Abadi" panose="020B0604020104020204" pitchFamily="34" charset="0"/>
              </a:rPr>
              <a:t> prevzal moc, postupne preberal územie</a:t>
            </a:r>
          </a:p>
          <a:p>
            <a:pPr algn="just"/>
            <a:r>
              <a:rPr lang="sk-SK" dirty="0">
                <a:latin typeface="Abadi" panose="020B0604020104020204" pitchFamily="34" charset="0"/>
              </a:rPr>
              <a:t>Prvé cisárstvo, viacero hlavných miest (Pchjongjang a Namkjong)   </a:t>
            </a:r>
          </a:p>
          <a:p>
            <a:pPr algn="just"/>
            <a:r>
              <a:rPr lang="sk-SK" dirty="0">
                <a:latin typeface="Abadi" panose="020B0604020104020204" pitchFamily="34" charset="0"/>
              </a:rPr>
              <a:t>Obdobie vlády charakteristické pádmi a porážkami, vzbury a vlády vojenských vodcov</a:t>
            </a:r>
          </a:p>
          <a:p>
            <a:pPr algn="just"/>
            <a:r>
              <a:rPr lang="sk-SK" dirty="0">
                <a:latin typeface="Abadi" panose="020B0604020104020204" pitchFamily="34" charset="0"/>
              </a:rPr>
              <a:t>13. a 14. storočie – výrazne oslabené </a:t>
            </a:r>
          </a:p>
        </p:txBody>
      </p:sp>
      <p:pic>
        <p:nvPicPr>
          <p:cNvPr id="2052" name="Picture 4" descr="undefined">
            <a:extLst>
              <a:ext uri="{FF2B5EF4-FFF2-40B4-BE49-F238E27FC236}">
                <a16:creationId xmlns:a16="http://schemas.microsoft.com/office/drawing/2014/main" id="{CF561B62-CF48-2242-D579-9F116404B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127" y="2880404"/>
            <a:ext cx="2776872" cy="367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D1C5AB8C-9C2F-0A3D-C784-2FFBF667D44C}"/>
              </a:ext>
            </a:extLst>
          </p:cNvPr>
          <p:cNvSpPr txBox="1"/>
          <p:nvPr/>
        </p:nvSpPr>
        <p:spPr>
          <a:xfrm>
            <a:off x="10152546" y="2484090"/>
            <a:ext cx="2320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i="1" dirty="0"/>
              <a:t>Obr. 7 – vlajka Korjo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1B395342-169A-1D7F-AB3A-05EDEBA34905}"/>
              </a:ext>
            </a:extLst>
          </p:cNvPr>
          <p:cNvSpPr txBox="1"/>
          <p:nvPr/>
        </p:nvSpPr>
        <p:spPr>
          <a:xfrm>
            <a:off x="9741299" y="6555676"/>
            <a:ext cx="2320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i="1" dirty="0"/>
              <a:t>Obr. 8 – maľba: šľachta Korjo</a:t>
            </a:r>
          </a:p>
        </p:txBody>
      </p:sp>
    </p:spTree>
    <p:extLst>
      <p:ext uri="{BB962C8B-B14F-4D97-AF65-F5344CB8AC3E}">
        <p14:creationId xmlns:p14="http://schemas.microsoft.com/office/powerpoint/2010/main" val="3566665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2F7562-C480-A692-DD96-606FAA43F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História | </a:t>
            </a:r>
            <a:r>
              <a:rPr lang="sk-SK" sz="1600" dirty="0"/>
              <a:t>dynastia Čoson (1392 - 1910) 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64EDB6D-2B38-1863-5744-769D6ED6E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0445" y="2419639"/>
            <a:ext cx="7749698" cy="3141785"/>
          </a:xfrm>
        </p:spPr>
        <p:txBody>
          <a:bodyPr/>
          <a:lstStyle/>
          <a:p>
            <a:pPr algn="just"/>
            <a:r>
              <a:rPr lang="sk-SK" dirty="0">
                <a:latin typeface="Abadi" panose="020B0604020104020204" pitchFamily="34" charset="0"/>
              </a:rPr>
              <a:t>Vznik kórejskej abecedy, rozšírenie konfucianizmu, vznik kást </a:t>
            </a:r>
          </a:p>
          <a:p>
            <a:pPr algn="just"/>
            <a:r>
              <a:rPr lang="sk-SK" dirty="0">
                <a:latin typeface="Abadi" panose="020B0604020104020204" pitchFamily="34" charset="0"/>
              </a:rPr>
              <a:t>Pod nátlakom Mandžuska a japonských samurajov </a:t>
            </a:r>
          </a:p>
          <a:p>
            <a:pPr algn="just"/>
            <a:r>
              <a:rPr lang="sk-SK" b="1" dirty="0">
                <a:latin typeface="Abadi" panose="020B0604020104020204" pitchFamily="34" charset="0"/>
              </a:rPr>
              <a:t>1830 </a:t>
            </a:r>
            <a:r>
              <a:rPr lang="sk-SK" dirty="0">
                <a:latin typeface="Abadi" panose="020B0604020104020204" pitchFamily="34" charset="0"/>
              </a:rPr>
              <a:t>– snaha USA o rozšírenie vplyvu → </a:t>
            </a:r>
            <a:r>
              <a:rPr lang="sk-SK" b="1" dirty="0">
                <a:latin typeface="Abadi" panose="020B0604020104020204" pitchFamily="34" charset="0"/>
              </a:rPr>
              <a:t>1866 -1871 kolonialistická vojna </a:t>
            </a:r>
            <a:endParaRPr lang="sk-SK" dirty="0">
              <a:latin typeface="Abadi" panose="020B0604020104020204" pitchFamily="34" charset="0"/>
            </a:endParaRPr>
          </a:p>
          <a:p>
            <a:pPr algn="just"/>
            <a:r>
              <a:rPr lang="sk-SK" b="1" dirty="0">
                <a:latin typeface="Abadi" panose="020B0604020104020204" pitchFamily="34" charset="0"/>
              </a:rPr>
              <a:t>1894 -1895 čínsko-japonská vojna, 1897 </a:t>
            </a:r>
            <a:r>
              <a:rPr lang="sk-SK" dirty="0">
                <a:latin typeface="Abadi" panose="020B0604020104020204" pitchFamily="34" charset="0"/>
              </a:rPr>
              <a:t>vznik Kórejského cisárstva, </a:t>
            </a:r>
            <a:r>
              <a:rPr lang="sk-SK" b="1" dirty="0">
                <a:latin typeface="Abadi" panose="020B0604020104020204" pitchFamily="34" charset="0"/>
              </a:rPr>
              <a:t>1904 -1905 rusko-japonská vojna </a:t>
            </a:r>
            <a:r>
              <a:rPr lang="sk-SK" dirty="0">
                <a:latin typeface="Abadi" panose="020B0604020104020204" pitchFamily="34" charset="0"/>
              </a:rPr>
              <a:t>o Kóreu </a:t>
            </a:r>
          </a:p>
          <a:p>
            <a:pPr algn="just"/>
            <a:r>
              <a:rPr lang="sk-SK" b="1" dirty="0">
                <a:latin typeface="Abadi" panose="020B0604020104020204" pitchFamily="34" charset="0"/>
              </a:rPr>
              <a:t>1910 </a:t>
            </a:r>
            <a:r>
              <a:rPr lang="sk-SK" dirty="0">
                <a:latin typeface="Abadi" panose="020B0604020104020204" pitchFamily="34" charset="0"/>
              </a:rPr>
              <a:t>– anektovanie Japonskom</a:t>
            </a:r>
          </a:p>
          <a:p>
            <a:pPr algn="just"/>
            <a:r>
              <a:rPr lang="sk-SK" b="1" dirty="0">
                <a:latin typeface="Abadi" panose="020B0604020104020204" pitchFamily="34" charset="0"/>
              </a:rPr>
              <a:t>1943 </a:t>
            </a:r>
            <a:r>
              <a:rPr lang="sk-SK" dirty="0">
                <a:latin typeface="Abadi" panose="020B0604020104020204" pitchFamily="34" charset="0"/>
              </a:rPr>
              <a:t>– konferencia v Káhire</a:t>
            </a:r>
            <a:endParaRPr lang="sk-SK" b="1" dirty="0">
              <a:latin typeface="Abadi" panose="020B0604020104020204" pitchFamily="34" charset="0"/>
            </a:endParaRPr>
          </a:p>
        </p:txBody>
      </p:sp>
      <p:pic>
        <p:nvPicPr>
          <p:cNvPr id="3074" name="Picture 2" descr="Znak dynastie Čoson">
            <a:extLst>
              <a:ext uri="{FF2B5EF4-FFF2-40B4-BE49-F238E27FC236}">
                <a16:creationId xmlns:a16="http://schemas.microsoft.com/office/drawing/2014/main" id="{5E24EE4D-BC4B-F706-A955-2A830743A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316" y="78658"/>
            <a:ext cx="3652684" cy="365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lajka státu">
            <a:extLst>
              <a:ext uri="{FF2B5EF4-FFF2-40B4-BE49-F238E27FC236}">
                <a16:creationId xmlns:a16="http://schemas.microsoft.com/office/drawing/2014/main" id="{8FA29313-0E82-8C10-ECF5-39F730A88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263" y="4185340"/>
            <a:ext cx="3696930" cy="243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EA812122-EF20-6B8D-F50F-B2CAA751D6B2}"/>
              </a:ext>
            </a:extLst>
          </p:cNvPr>
          <p:cNvSpPr txBox="1"/>
          <p:nvPr/>
        </p:nvSpPr>
        <p:spPr>
          <a:xfrm>
            <a:off x="9620865" y="3713532"/>
            <a:ext cx="2320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i="1" dirty="0"/>
              <a:t>Obr. 9 – erb dynastie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DEDA9965-6353-0B02-5A0F-9A1BD6EA8809}"/>
              </a:ext>
            </a:extLst>
          </p:cNvPr>
          <p:cNvSpPr txBox="1"/>
          <p:nvPr/>
        </p:nvSpPr>
        <p:spPr>
          <a:xfrm>
            <a:off x="9281651" y="6581001"/>
            <a:ext cx="2320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i="1" dirty="0"/>
              <a:t>Obr. 10 – vlajka dynastie</a:t>
            </a:r>
          </a:p>
        </p:txBody>
      </p:sp>
    </p:spTree>
    <p:extLst>
      <p:ext uri="{BB962C8B-B14F-4D97-AF65-F5344CB8AC3E}">
        <p14:creationId xmlns:p14="http://schemas.microsoft.com/office/powerpoint/2010/main" val="661759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C0930C-EE5E-344C-DD4D-ECEA60A05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Kórejská vojna </a:t>
            </a:r>
            <a:r>
              <a:rPr lang="sk-SK" sz="1600" dirty="0"/>
              <a:t>| Vlastenecká vojna | vojna 625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6F36882-F1CA-9563-4818-7945FD280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0445" y="2419639"/>
            <a:ext cx="8113490" cy="3141785"/>
          </a:xfrm>
        </p:spPr>
        <p:txBody>
          <a:bodyPr/>
          <a:lstStyle/>
          <a:p>
            <a:pPr algn="just"/>
            <a:r>
              <a:rPr lang="sk-SK" dirty="0">
                <a:latin typeface="Abadi" panose="020B0604020104020204" pitchFamily="34" charset="0"/>
              </a:rPr>
              <a:t>Jaltská konferencia rozhodla rozdelenie polostrova </a:t>
            </a:r>
            <a:r>
              <a:rPr lang="sk-SK" b="1" dirty="0">
                <a:latin typeface="Abadi" panose="020B0604020104020204" pitchFamily="34" charset="0"/>
              </a:rPr>
              <a:t>38. rovnobežkou</a:t>
            </a:r>
            <a:r>
              <a:rPr lang="sk-SK" dirty="0">
                <a:latin typeface="Abadi" panose="020B0604020104020204" pitchFamily="34" charset="0"/>
              </a:rPr>
              <a:t>, po kapitulácii Japonska obsadená USA a ZSSR</a:t>
            </a:r>
          </a:p>
          <a:p>
            <a:pPr algn="just"/>
            <a:r>
              <a:rPr lang="sk-SK" dirty="0">
                <a:latin typeface="Abadi" panose="020B0604020104020204" pitchFamily="34" charset="0"/>
              </a:rPr>
              <a:t>Postupimská konferencia rozhodla o nezávislosti na 5 rokov</a:t>
            </a:r>
          </a:p>
          <a:p>
            <a:pPr algn="just"/>
            <a:r>
              <a:rPr lang="sk-SK" dirty="0">
                <a:latin typeface="Abadi" panose="020B0604020104020204" pitchFamily="34" charset="0"/>
              </a:rPr>
              <a:t>Začiatok obsadzovania zo severu ZSRR a z juhu USA – stanovenie vlastných politických režimov</a:t>
            </a:r>
          </a:p>
          <a:p>
            <a:pPr algn="just"/>
            <a:r>
              <a:rPr lang="sk-SK" b="1" dirty="0">
                <a:latin typeface="Abadi" panose="020B0604020104020204" pitchFamily="34" charset="0"/>
              </a:rPr>
              <a:t>Máj 1948 </a:t>
            </a:r>
            <a:r>
              <a:rPr lang="sk-SK" dirty="0">
                <a:latin typeface="Abadi" panose="020B0604020104020204" pitchFamily="34" charset="0"/>
              </a:rPr>
              <a:t>– voľby na juhu, schválenie OSN</a:t>
            </a:r>
          </a:p>
          <a:p>
            <a:pPr algn="just"/>
            <a:r>
              <a:rPr lang="sk-SK" b="1" dirty="0">
                <a:latin typeface="Abadi" panose="020B0604020104020204" pitchFamily="34" charset="0"/>
              </a:rPr>
              <a:t>August 1948 </a:t>
            </a:r>
            <a:r>
              <a:rPr lang="sk-SK" dirty="0">
                <a:latin typeface="Abadi" panose="020B0604020104020204" pitchFamily="34" charset="0"/>
              </a:rPr>
              <a:t>– voľby na severe</a:t>
            </a:r>
          </a:p>
        </p:txBody>
      </p:sp>
      <p:pic>
        <p:nvPicPr>
          <p:cNvPr id="4098" name="Picture 2" descr="Oficiálny portrét">
            <a:extLst>
              <a:ext uri="{FF2B5EF4-FFF2-40B4-BE49-F238E27FC236}">
                <a16:creationId xmlns:a16="http://schemas.microsoft.com/office/drawing/2014/main" id="{0E7D7DAD-2D78-399A-6A9A-2A99E362A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536" y="167149"/>
            <a:ext cx="2345464" cy="296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órejský aktivista, politik a prezident Kórejskej republiky">
            <a:extLst>
              <a:ext uri="{FF2B5EF4-FFF2-40B4-BE49-F238E27FC236}">
                <a16:creationId xmlns:a16="http://schemas.microsoft.com/office/drawing/2014/main" id="{13CD17C7-C422-9F92-B500-BE30830A6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536" y="3540223"/>
            <a:ext cx="2345464" cy="296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4D562E4D-1B1F-F76D-EE29-F3438F8820C5}"/>
              </a:ext>
            </a:extLst>
          </p:cNvPr>
          <p:cNvSpPr txBox="1"/>
          <p:nvPr/>
        </p:nvSpPr>
        <p:spPr>
          <a:xfrm>
            <a:off x="10333703" y="3159985"/>
            <a:ext cx="2320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i="1" dirty="0"/>
              <a:t>Obr. 11 – Kim Il-Song 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C9F4054D-15C9-FEB8-5C69-1FE1411B4142}"/>
              </a:ext>
            </a:extLst>
          </p:cNvPr>
          <p:cNvSpPr txBox="1"/>
          <p:nvPr/>
        </p:nvSpPr>
        <p:spPr>
          <a:xfrm>
            <a:off x="10205883" y="6524924"/>
            <a:ext cx="2320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i="1" dirty="0"/>
              <a:t>Obr. 12 – I Sung-man </a:t>
            </a:r>
          </a:p>
        </p:txBody>
      </p:sp>
    </p:spTree>
    <p:extLst>
      <p:ext uri="{BB962C8B-B14F-4D97-AF65-F5344CB8AC3E}">
        <p14:creationId xmlns:p14="http://schemas.microsoft.com/office/powerpoint/2010/main" val="31325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94DCD7-A604-AF41-010B-7A6E7D98E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Kórejská vojna </a:t>
            </a:r>
            <a:r>
              <a:rPr lang="sk-SK" sz="1600" dirty="0"/>
              <a:t>| Vlastenecká vojna | vojna 625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AB12200-49BD-2EB2-6BD7-EC2F51EB7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0444" y="2419639"/>
            <a:ext cx="8103659" cy="3141785"/>
          </a:xfrm>
        </p:spPr>
        <p:txBody>
          <a:bodyPr/>
          <a:lstStyle/>
          <a:p>
            <a:r>
              <a:rPr lang="sk-SK" dirty="0">
                <a:latin typeface="Abadi" panose="020B0604020104020204" pitchFamily="34" charset="0"/>
              </a:rPr>
              <a:t>25. jún 1950 – 27. júl 1953</a:t>
            </a:r>
          </a:p>
          <a:p>
            <a:r>
              <a:rPr lang="sk-SK" dirty="0">
                <a:latin typeface="Abadi" panose="020B0604020104020204" pitchFamily="34" charset="0"/>
              </a:rPr>
              <a:t>Napadnutie zo severu so súhlasom Josipa Stalina, obsadenie hlavného mesta </a:t>
            </a:r>
          </a:p>
          <a:p>
            <a:r>
              <a:rPr lang="sk-SK" dirty="0">
                <a:latin typeface="Abadi" panose="020B0604020104020204" pitchFamily="34" charset="0"/>
              </a:rPr>
              <a:t>Casus belli – snaha komunistov o zjednotenie polostrova </a:t>
            </a:r>
          </a:p>
          <a:p>
            <a:r>
              <a:rPr lang="sk-SK" dirty="0">
                <a:latin typeface="Abadi" panose="020B0604020104020204" pitchFamily="34" charset="0"/>
              </a:rPr>
              <a:t>Proxy vojna – boj USA a Číny</a:t>
            </a:r>
          </a:p>
          <a:p>
            <a:r>
              <a:rPr lang="sk-SK" dirty="0">
                <a:latin typeface="Abadi" panose="020B0604020104020204" pitchFamily="34" charset="0"/>
              </a:rPr>
              <a:t>Rokovania o mieri od roku 1951, uzavretie prímeria v roku 1953 (KĽDR, ZSSR, Čína, USA a krajiny OSN), Kórejská republika to odmietla</a:t>
            </a:r>
          </a:p>
          <a:p>
            <a:endParaRPr lang="sk-SK" dirty="0">
              <a:latin typeface="Abadi" panose="020B0604020104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2F57237-FE53-D1BC-1B1C-E56B7584C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900" y="10914"/>
            <a:ext cx="2163100" cy="146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D3C8DFD9-9FFA-A211-023D-BE16F3E5B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900" y="2938100"/>
            <a:ext cx="2163100" cy="145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uľka 3">
            <a:extLst>
              <a:ext uri="{FF2B5EF4-FFF2-40B4-BE49-F238E27FC236}">
                <a16:creationId xmlns:a16="http://schemas.microsoft.com/office/drawing/2014/main" id="{7E114083-2B01-ECB4-B39E-AC4E833BD2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983277"/>
              </p:ext>
            </p:extLst>
          </p:nvPr>
        </p:nvGraphicFramePr>
        <p:xfrm>
          <a:off x="1890904" y="5168579"/>
          <a:ext cx="7567728" cy="1005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582551">
                  <a:extLst>
                    <a:ext uri="{9D8B030D-6E8A-4147-A177-3AD203B41FA5}">
                      <a16:colId xmlns:a16="http://schemas.microsoft.com/office/drawing/2014/main" val="1299818868"/>
                    </a:ext>
                  </a:extLst>
                </a:gridCol>
                <a:gridCol w="3985177">
                  <a:extLst>
                    <a:ext uri="{9D8B030D-6E8A-4147-A177-3AD203B41FA5}">
                      <a16:colId xmlns:a16="http://schemas.microsoft.com/office/drawing/2014/main" val="2187243909"/>
                    </a:ext>
                  </a:extLst>
                </a:gridCol>
              </a:tblGrid>
              <a:tr h="131008"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latin typeface="Abadi" panose="020B0604020104020204" pitchFamily="34" charset="0"/>
                        </a:rPr>
                        <a:t>Kórejská republika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latin typeface="Abadi" panose="020B0604020104020204" pitchFamily="34" charset="0"/>
                        </a:rPr>
                        <a:t>KĽDR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327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b="1" dirty="0">
                          <a:latin typeface="Abadi" panose="020B0604020104020204" pitchFamily="34" charset="0"/>
                        </a:rPr>
                        <a:t>Sily OSN </a:t>
                      </a:r>
                      <a:r>
                        <a:rPr lang="sk-SK" dirty="0">
                          <a:latin typeface="Abadi" panose="020B0604020104020204" pitchFamily="34" charset="0"/>
                        </a:rPr>
                        <a:t>(Spojené kráľovstvo, Francúzsko, Austrália) a </a:t>
                      </a:r>
                      <a:r>
                        <a:rPr lang="sk-SK" b="1" dirty="0">
                          <a:latin typeface="Abadi" panose="020B0604020104020204" pitchFamily="34" charset="0"/>
                        </a:rPr>
                        <a:t>USA</a:t>
                      </a:r>
                      <a:endParaRPr lang="sk-SK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b="1" dirty="0">
                          <a:latin typeface="Abadi" panose="020B0604020104020204" pitchFamily="34" charset="0"/>
                        </a:rPr>
                        <a:t>ZSSR</a:t>
                      </a:r>
                      <a:r>
                        <a:rPr lang="sk-SK" b="0" dirty="0">
                          <a:latin typeface="Abadi" panose="020B0604020104020204" pitchFamily="34" charset="0"/>
                        </a:rPr>
                        <a:t>, </a:t>
                      </a:r>
                      <a:r>
                        <a:rPr lang="sk-SK" b="1" dirty="0">
                          <a:latin typeface="Abadi" panose="020B0604020104020204" pitchFamily="34" charset="0"/>
                        </a:rPr>
                        <a:t>Čína </a:t>
                      </a:r>
                      <a:r>
                        <a:rPr lang="sk-SK" b="0" dirty="0">
                          <a:latin typeface="Abadi" panose="020B0604020104020204" pitchFamily="34" charset="0"/>
                        </a:rPr>
                        <a:t>a podpora z východnej Európy</a:t>
                      </a:r>
                      <a:endParaRPr lang="sk-SK" b="1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8474401"/>
                  </a:ext>
                </a:extLst>
              </a:tr>
            </a:tbl>
          </a:graphicData>
        </a:graphic>
      </p:graphicFrame>
      <p:pic>
        <p:nvPicPr>
          <p:cNvPr id="1028" name="Picture 4">
            <a:extLst>
              <a:ext uri="{FF2B5EF4-FFF2-40B4-BE49-F238E27FC236}">
                <a16:creationId xmlns:a16="http://schemas.microsoft.com/office/drawing/2014/main" id="{001587CC-CF85-5E36-023F-44645B633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900" y="1482475"/>
            <a:ext cx="2163100" cy="14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7F1F7C5F-0FCF-5D65-49E5-4197BE4D2F3B}"/>
              </a:ext>
            </a:extLst>
          </p:cNvPr>
          <p:cNvSpPr txBox="1"/>
          <p:nvPr/>
        </p:nvSpPr>
        <p:spPr>
          <a:xfrm>
            <a:off x="10028900" y="5849349"/>
            <a:ext cx="2320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i="1" dirty="0"/>
              <a:t>Obr. 13 – proxy krajiny konfliktu 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A4AF644C-11AE-98E1-4469-B0C842E8F439}"/>
              </a:ext>
            </a:extLst>
          </p:cNvPr>
          <p:cNvSpPr txBox="1"/>
          <p:nvPr/>
        </p:nvSpPr>
        <p:spPr>
          <a:xfrm>
            <a:off x="4630992" y="6179499"/>
            <a:ext cx="2320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i="1" dirty="0"/>
              <a:t>Tab. 1 – bojujúce strany </a:t>
            </a:r>
          </a:p>
        </p:txBody>
      </p:sp>
      <p:pic>
        <p:nvPicPr>
          <p:cNvPr id="1030" name="Picture 6" descr="Vlajka Kórejskej republiky – Wikipédia">
            <a:extLst>
              <a:ext uri="{FF2B5EF4-FFF2-40B4-BE49-F238E27FC236}">
                <a16:creationId xmlns:a16="http://schemas.microsoft.com/office/drawing/2014/main" id="{70101F2A-DAA5-0F9A-C00C-51AD2940A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57754" y="5250425"/>
            <a:ext cx="375614" cy="24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lajka Kórejskej ľudovodemokratickej republiky | Statnevlajky.sk">
            <a:extLst>
              <a:ext uri="{FF2B5EF4-FFF2-40B4-BE49-F238E27FC236}">
                <a16:creationId xmlns:a16="http://schemas.microsoft.com/office/drawing/2014/main" id="{3C9AB785-0131-C3C7-4601-629866DF9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179" y="5250425"/>
            <a:ext cx="442452" cy="24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515B7F2-00C7-2712-B7B9-BD7BC8C3B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900" y="4465059"/>
            <a:ext cx="2163100" cy="140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04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726F55-80B9-F34E-1103-F84149C3A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1955DD7-C5E4-C1BE-62F0-42638FFF51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A5E21489-7A59-5F5C-6B59-E16B47B85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884" y="0"/>
            <a:ext cx="4393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A919D1B6-5DC8-6FFB-BD8C-29C978D0A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1983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OREAN WAR MONTAGE | Imagine what would have happened in Kor… | Flickr">
            <a:extLst>
              <a:ext uri="{FF2B5EF4-FFF2-40B4-BE49-F238E27FC236}">
                <a16:creationId xmlns:a16="http://schemas.microsoft.com/office/drawing/2014/main" id="{5931B7B3-9CF4-BF13-0303-E35D33AEC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084" y="0"/>
            <a:ext cx="38413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465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43DAEC-45A2-8DCE-BC62-E16D85803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Porovnanie | </a:t>
            </a:r>
            <a:r>
              <a:rPr lang="sk-SK" sz="1600" dirty="0"/>
              <a:t>politika a spoločnosť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B2956FA-DBC5-202B-83E4-A205D903E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7898" y="2572038"/>
            <a:ext cx="4475556" cy="3141785"/>
          </a:xfrm>
        </p:spPr>
        <p:txBody>
          <a:bodyPr/>
          <a:lstStyle/>
          <a:p>
            <a:r>
              <a:rPr lang="sk-SK" b="1" dirty="0">
                <a:latin typeface="Abadi" panose="020B0604020104020204" pitchFamily="34" charset="0"/>
              </a:rPr>
              <a:t>Kórejská republika</a:t>
            </a:r>
          </a:p>
          <a:p>
            <a:r>
              <a:rPr lang="sk-SK" dirty="0">
                <a:latin typeface="Abadi" panose="020B0604020104020204" pitchFamily="34" charset="0"/>
              </a:rPr>
              <a:t>Demokracia na čele s prezidentom</a:t>
            </a:r>
          </a:p>
          <a:p>
            <a:r>
              <a:rPr lang="sk-SK" dirty="0">
                <a:latin typeface="Abadi" panose="020B0604020104020204" pitchFamily="34" charset="0"/>
              </a:rPr>
              <a:t>Prozápadná orientácia </a:t>
            </a:r>
          </a:p>
          <a:p>
            <a:r>
              <a:rPr lang="sk-SK" dirty="0">
                <a:latin typeface="Abadi" panose="020B0604020104020204" pitchFamily="34" charset="0"/>
              </a:rPr>
              <a:t>Sloboda cestovania, prejavu a zhromažďovania sa, život bez limitov a obmedzení</a:t>
            </a:r>
          </a:p>
          <a:p>
            <a:r>
              <a:rPr lang="sk-SK" dirty="0">
                <a:latin typeface="Abadi" panose="020B0604020104020204" pitchFamily="34" charset="0"/>
              </a:rPr>
              <a:t>6. republika</a:t>
            </a:r>
          </a:p>
        </p:txBody>
      </p:sp>
      <p:sp>
        <p:nvSpPr>
          <p:cNvPr id="5" name="Zástupný objekt pre obsah 2">
            <a:extLst>
              <a:ext uri="{FF2B5EF4-FFF2-40B4-BE49-F238E27FC236}">
                <a16:creationId xmlns:a16="http://schemas.microsoft.com/office/drawing/2014/main" id="{938F12F8-4684-7A93-7978-3DE238CC1CCC}"/>
              </a:ext>
            </a:extLst>
          </p:cNvPr>
          <p:cNvSpPr txBox="1">
            <a:spLocks/>
          </p:cNvSpPr>
          <p:nvPr/>
        </p:nvSpPr>
        <p:spPr>
          <a:xfrm>
            <a:off x="1772845" y="2572039"/>
            <a:ext cx="4475556" cy="3141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b="1" dirty="0">
                <a:latin typeface="Abadi" panose="020B0604020104020204" pitchFamily="34" charset="0"/>
              </a:rPr>
              <a:t>Kórejská ľudovodemokratická republika</a:t>
            </a:r>
          </a:p>
          <a:p>
            <a:r>
              <a:rPr lang="sk-SK" dirty="0">
                <a:latin typeface="Abadi" panose="020B0604020104020204" pitchFamily="34" charset="0"/>
              </a:rPr>
              <a:t>Totalitný režim (Kim Čong-un a Kórejská strana práce) a kult osobnosti</a:t>
            </a:r>
          </a:p>
          <a:p>
            <a:r>
              <a:rPr lang="sk-SK" dirty="0">
                <a:latin typeface="Abadi" panose="020B0604020104020204" pitchFamily="34" charset="0"/>
              </a:rPr>
              <a:t>Zbližovanie s Ruskom a Čínou</a:t>
            </a:r>
          </a:p>
          <a:p>
            <a:r>
              <a:rPr lang="sk-SK" dirty="0">
                <a:latin typeface="Abadi" panose="020B0604020104020204" pitchFamily="34" charset="0"/>
              </a:rPr>
              <a:t>Prísna kontrola, silná cenzúra, obmedzené dodávky elektriny, zákaz cestovania, silná propaganda, zákaz internetu</a:t>
            </a:r>
          </a:p>
          <a:p>
            <a:pPr marL="0" indent="0">
              <a:buNone/>
            </a:pPr>
            <a:endParaRPr lang="sk-SK" dirty="0"/>
          </a:p>
          <a:p>
            <a:endParaRPr lang="sk-SK" dirty="0"/>
          </a:p>
        </p:txBody>
      </p:sp>
      <p:pic>
        <p:nvPicPr>
          <p:cNvPr id="1026" name="Picture 2" descr="Vlajka Severnej Kórei na Mesiaci ? Do 10 rokov by to mala byť realita |  SECURITY MAGAZÍN">
            <a:extLst>
              <a:ext uri="{FF2B5EF4-FFF2-40B4-BE49-F238E27FC236}">
                <a16:creationId xmlns:a16="http://schemas.microsoft.com/office/drawing/2014/main" id="{F375E7CC-DDD3-E3A8-41FF-0DD221642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36722" cy="158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lajka Jižní Koreje — Stock Fotografie © tony4urban #1919144">
            <a:extLst>
              <a:ext uri="{FF2B5EF4-FFF2-40B4-BE49-F238E27FC236}">
                <a16:creationId xmlns:a16="http://schemas.microsoft.com/office/drawing/2014/main" id="{C64A07FE-9F35-CA09-0061-E1499A092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316" y="5223070"/>
            <a:ext cx="2603684" cy="163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536547"/>
      </p:ext>
    </p:extLst>
  </p:cSld>
  <p:clrMapOvr>
    <a:masterClrMapping/>
  </p:clrMapOvr>
</p:sld>
</file>

<file path=ppt/theme/theme1.xml><?xml version="1.0" encoding="utf-8"?>
<a:theme xmlns:a="http://schemas.openxmlformats.org/drawingml/2006/main" name="LimelightVTI">
  <a:themeElements>
    <a:clrScheme name="Limelight">
      <a:dk1>
        <a:sysClr val="windowText" lastClr="000000"/>
      </a:dk1>
      <a:lt1>
        <a:sysClr val="window" lastClr="FFFFFF"/>
      </a:lt1>
      <a:dk2>
        <a:srgbClr val="23353B"/>
      </a:dk2>
      <a:lt2>
        <a:srgbClr val="E0DDD8"/>
      </a:lt2>
      <a:accent1>
        <a:srgbClr val="90A208"/>
      </a:accent1>
      <a:accent2>
        <a:srgbClr val="6A8755"/>
      </a:accent2>
      <a:accent3>
        <a:srgbClr val="49716B"/>
      </a:accent3>
      <a:accent4>
        <a:srgbClr val="A16F7C"/>
      </a:accent4>
      <a:accent5>
        <a:srgbClr val="B16455"/>
      </a:accent5>
      <a:accent6>
        <a:srgbClr val="E08350"/>
      </a:accent6>
      <a:hlink>
        <a:srgbClr val="5F864B"/>
      </a:hlink>
      <a:folHlink>
        <a:srgbClr val="3F877D"/>
      </a:folHlink>
    </a:clrScheme>
    <a:fontScheme name="Trade Gothic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melightVTI" id="{7936DCFD-B587-41FD-9126-64F2709ED40B}" vid="{74F41540-78F1-4C56-9EAA-6FA6E9F1D77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1318</Words>
  <Application>Microsoft Office PowerPoint</Application>
  <PresentationFormat>Širokouhlá</PresentationFormat>
  <Paragraphs>142</Paragraphs>
  <Slides>17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22" baseType="lpstr">
      <vt:lpstr>Abadi</vt:lpstr>
      <vt:lpstr>Arial</vt:lpstr>
      <vt:lpstr>Trade Gothic Next Cond</vt:lpstr>
      <vt:lpstr>Trade Gothic Next Light</vt:lpstr>
      <vt:lpstr>LimelightVTI</vt:lpstr>
      <vt:lpstr>Južná Kórea  &amp;  Kórejská ľudovodemokratická republika</vt:lpstr>
      <vt:lpstr>Fyzické pomery a lokalizácia</vt:lpstr>
      <vt:lpstr>História | tri kráľovstvá(57 pred kr.-918)  </vt:lpstr>
      <vt:lpstr>História | Korjo (918-1392) </vt:lpstr>
      <vt:lpstr>História | dynastia Čoson (1392 - 1910) </vt:lpstr>
      <vt:lpstr>Kórejská vojna | Vlastenecká vojna | vojna 625</vt:lpstr>
      <vt:lpstr>Kórejská vojna | Vlastenecká vojna | vojna 625</vt:lpstr>
      <vt:lpstr>Prezentácia programu PowerPoint</vt:lpstr>
      <vt:lpstr>Porovnanie | politika a spoločnosť</vt:lpstr>
      <vt:lpstr>Porovnanie | hospodárstvo a ekonomika</vt:lpstr>
      <vt:lpstr>Porovnanie | armáda </vt:lpstr>
      <vt:lpstr>Súčasná geopolitická situácia</vt:lpstr>
      <vt:lpstr>zaujímavosti</vt:lpstr>
      <vt:lpstr>Didaktický aspekt</vt:lpstr>
      <vt:lpstr>zdroje</vt:lpstr>
      <vt:lpstr>Zdroje obrázkov</vt:lpstr>
      <vt:lpstr>Ďakujeme za pozornosť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Jozef Gerší</dc:creator>
  <cp:lastModifiedBy>doc. Mgr. Ladislav Novotný PhD.</cp:lastModifiedBy>
  <cp:revision>78</cp:revision>
  <dcterms:created xsi:type="dcterms:W3CDTF">2024-11-11T11:17:01Z</dcterms:created>
  <dcterms:modified xsi:type="dcterms:W3CDTF">2024-11-18T11:13:37Z</dcterms:modified>
</cp:coreProperties>
</file>