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3" r:id="rId9"/>
    <p:sldId id="268" r:id="rId10"/>
    <p:sldId id="266" r:id="rId11"/>
    <p:sldId id="267" r:id="rId12"/>
    <p:sldId id="260" r:id="rId13"/>
    <p:sldId id="265" r:id="rId14"/>
    <p:sldId id="261" r:id="rId15"/>
    <p:sldId id="26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3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3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135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0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177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046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45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17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46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97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89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4552B66-8DBD-4642-A3CE-BB3EE1071582}" type="datetimeFigureOut">
              <a:rPr lang="sk-SK" smtClean="0"/>
              <a:t>18. 11. 2024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2BC088F-EAC9-4F05-A315-D3FDDD71B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554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am.org/homepage/our-history/" TargetMode="External"/><Relationship Id="rId7" Type="http://schemas.openxmlformats.org/officeDocument/2006/relationships/hyperlink" Target="https://www.pohrebnictvo.sk/krvilacnost-cervenych-kmerov/" TargetMode="External"/><Relationship Id="rId2" Type="http://schemas.openxmlformats.org/officeDocument/2006/relationships/hyperlink" Target="https://cdn.angkordatabase.asia/libs/docs/d.chandler-a-history-of-cambodi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m/news/world-asia-pacific-10684399" TargetMode="External"/><Relationship Id="rId5" Type="http://schemas.openxmlformats.org/officeDocument/2006/relationships/hyperlink" Target="https://www.history.com/topics/cold-war/the-khmer-rouge" TargetMode="External"/><Relationship Id="rId4" Type="http://schemas.openxmlformats.org/officeDocument/2006/relationships/hyperlink" Target="https://cambodiatribunal.org/history/cambodian-history/khmer-rouge-history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w.com/en/cambodia-will-the-final-khmer-rouge-ruling-close-a-dark-chapter/a-63243079" TargetMode="External"/><Relationship Id="rId3" Type="http://schemas.openxmlformats.org/officeDocument/2006/relationships/hyperlink" Target="https://www.travelistan.sk/kambodza-za-vlady-cervenych-kmerov-1975-1979/" TargetMode="External"/><Relationship Id="rId7" Type="http://schemas.openxmlformats.org/officeDocument/2006/relationships/hyperlink" Target="https://theintercept.com/2023/05/23/kissinger-cambodia-deaths-neak-luong/" TargetMode="External"/><Relationship Id="rId2" Type="http://schemas.openxmlformats.org/officeDocument/2006/relationships/hyperlink" Target="https://hnonline.sk/history/nove-dejiny/1869471-cerveni-kmeri-vyvrazdili-za-styri-roky-stvrtinu-populacie-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hmer-rouge.weebly.com/cambodian-civil-war.html" TargetMode="External"/><Relationship Id="rId5" Type="http://schemas.openxmlformats.org/officeDocument/2006/relationships/hyperlink" Target="https://fthmb.tqn.com/AMUSvUN86x-rVlIeRcONgO2fGGI=/768x0/filters:no_upscale()/Pol_Pot_-594312e45f9b58d58ac7c301.jpg" TargetMode="External"/><Relationship Id="rId4" Type="http://schemas.openxmlformats.org/officeDocument/2006/relationships/hyperlink" Target="https://dennikn.sk/108042/40-rokov-od-pol-potovych-zverstiev-v-kambodzi-fotogaleria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71D0A88-1C61-B197-C1E9-5485D9D83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4CEA91-A50A-2C85-8D86-804A6B707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416" y="981786"/>
            <a:ext cx="7333415" cy="3318458"/>
          </a:xfrm>
        </p:spPr>
        <p:txBody>
          <a:bodyPr anchor="t">
            <a:normAutofit/>
          </a:bodyPr>
          <a:lstStyle/>
          <a:p>
            <a:pPr algn="l"/>
            <a:r>
              <a:rPr lang="sk-SK" sz="8000" b="1" dirty="0">
                <a:solidFill>
                  <a:srgbClr val="FFFFFF"/>
                </a:solidFill>
              </a:rPr>
              <a:t>Červení </a:t>
            </a:r>
            <a:r>
              <a:rPr lang="sk-SK" sz="8000" b="1" dirty="0" err="1">
                <a:solidFill>
                  <a:srgbClr val="FFFFFF"/>
                </a:solidFill>
              </a:rPr>
              <a:t>Kméri</a:t>
            </a:r>
            <a:endParaRPr lang="sk-SK" sz="8000" b="1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A7EF8D-AF74-F514-FA9C-B4D2C7FDC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16" y="5279946"/>
            <a:ext cx="5449479" cy="1578054"/>
          </a:xfrm>
        </p:spPr>
        <p:txBody>
          <a:bodyPr anchor="b">
            <a:normAutofit fontScale="92500" lnSpcReduction="10000"/>
          </a:bodyPr>
          <a:lstStyle/>
          <a:p>
            <a:pPr algn="l"/>
            <a:r>
              <a:rPr lang="sk-SK" dirty="0">
                <a:solidFill>
                  <a:srgbClr val="FFFFFF"/>
                </a:solidFill>
              </a:rPr>
              <a:t>Vanesa </a:t>
            </a:r>
            <a:r>
              <a:rPr lang="sk-SK" dirty="0" err="1">
                <a:solidFill>
                  <a:srgbClr val="FFFFFF"/>
                </a:solidFill>
              </a:rPr>
              <a:t>Hniličková</a:t>
            </a:r>
            <a:endParaRPr lang="sk-SK" dirty="0">
              <a:solidFill>
                <a:srgbClr val="FFFFFF"/>
              </a:solidFill>
            </a:endParaRPr>
          </a:p>
          <a:p>
            <a:pPr algn="l"/>
            <a:r>
              <a:rPr lang="sk-SK" dirty="0">
                <a:solidFill>
                  <a:srgbClr val="FFFFFF"/>
                </a:solidFill>
              </a:rPr>
              <a:t>Viktória Titová</a:t>
            </a:r>
          </a:p>
          <a:p>
            <a:pPr algn="l"/>
            <a:r>
              <a:rPr lang="sk-SK" dirty="0">
                <a:solidFill>
                  <a:srgbClr val="FFFFFF"/>
                </a:solidFill>
              </a:rPr>
              <a:t>ÚGE PF UPJŠ</a:t>
            </a:r>
          </a:p>
          <a:p>
            <a:pPr algn="l"/>
            <a:r>
              <a:rPr lang="sk-SK" dirty="0">
                <a:solidFill>
                  <a:srgbClr val="FFFFFF"/>
                </a:solidFill>
              </a:rPr>
              <a:t>2024/2025 </a:t>
            </a:r>
          </a:p>
          <a:p>
            <a:pPr algn="l"/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4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F6EEC9-876C-18B3-AFD3-404CD3F0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Aktivita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B10664-F335-26BA-EC91-F598439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609764"/>
            <a:ext cx="5708649" cy="56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4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D0D89-13D9-8D31-A4AA-25F78A6C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sk-SK" sz="5400" dirty="0"/>
              <a:t>Zdroje</a:t>
            </a:r>
            <a:r>
              <a:rPr lang="sk-SK" sz="4000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BAE8C4-FFC7-0D15-9B19-A4744F04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081" y="1641752"/>
            <a:ext cx="5260975" cy="396000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sk-SK" sz="2600" dirty="0">
                <a:ea typeface="Tahoma"/>
                <a:cs typeface="Times New Roman"/>
              </a:rPr>
              <a:t>FR</a:t>
            </a:r>
            <a:r>
              <a:rPr lang="sk-SK" sz="2600" b="0" i="0" dirty="0">
                <a:effectLst/>
              </a:rPr>
              <a:t>ÖBER IDLING, Peter. </a:t>
            </a:r>
            <a:r>
              <a:rPr lang="sk-SK" sz="2600" b="0" i="1" dirty="0">
                <a:effectLst/>
              </a:rPr>
              <a:t>Pol Potov úsmev. </a:t>
            </a:r>
            <a:r>
              <a:rPr lang="sk-SK" sz="2600" b="0" i="0" dirty="0">
                <a:effectLst/>
              </a:rPr>
              <a:t>Žilina : </a:t>
            </a:r>
            <a:r>
              <a:rPr lang="sk-SK" sz="2600" b="0" i="0" dirty="0" err="1">
                <a:effectLst/>
              </a:rPr>
              <a:t>Absynt</a:t>
            </a:r>
            <a:r>
              <a:rPr lang="sk-SK" sz="2600" dirty="0"/>
              <a:t>,</a:t>
            </a:r>
            <a:r>
              <a:rPr lang="sk-SK" sz="2600" b="0" i="0" dirty="0">
                <a:effectLst/>
              </a:rPr>
              <a:t> 201</a:t>
            </a:r>
            <a:r>
              <a:rPr lang="sk-SK" sz="2600" dirty="0"/>
              <a:t>7, </a:t>
            </a:r>
            <a:r>
              <a:rPr lang="sk-SK" sz="2600" b="0" i="0" dirty="0">
                <a:effectLst/>
              </a:rPr>
              <a:t>200 s. ISBN 978-80-89916-00-9.</a:t>
            </a:r>
          </a:p>
          <a:p>
            <a:r>
              <a:rPr lang="sk-SK" sz="2600" i="0" dirty="0">
                <a:effectLst/>
                <a:ea typeface="Tahoma"/>
                <a:cs typeface="Times New Roman"/>
              </a:rPr>
              <a:t>TOCHMAN, </a:t>
            </a:r>
            <a:r>
              <a:rPr lang="sk-SK" sz="2600" i="0" dirty="0" err="1">
                <a:effectLst/>
                <a:ea typeface="Tahoma"/>
                <a:cs typeface="Times New Roman"/>
              </a:rPr>
              <a:t>Wojciech</a:t>
            </a:r>
            <a:r>
              <a:rPr lang="sk-SK" sz="2600" i="0" dirty="0">
                <a:effectLst/>
                <a:ea typeface="Tahoma"/>
                <a:cs typeface="Times New Roman"/>
              </a:rPr>
              <a:t>. </a:t>
            </a:r>
            <a:r>
              <a:rPr lang="sk-SK" sz="2600" i="1" dirty="0" err="1">
                <a:effectLst/>
                <a:ea typeface="Tahoma"/>
                <a:cs typeface="Times New Roman"/>
              </a:rPr>
              <a:t>Kokrhání</a:t>
            </a:r>
            <a:r>
              <a:rPr lang="sk-SK" sz="2600" i="1" dirty="0">
                <a:effectLst/>
                <a:ea typeface="Tahoma"/>
                <a:cs typeface="Times New Roman"/>
              </a:rPr>
              <a:t> </a:t>
            </a:r>
            <a:r>
              <a:rPr lang="sk-SK" sz="2600" i="1" dirty="0" err="1">
                <a:effectLst/>
                <a:ea typeface="Tahoma"/>
                <a:cs typeface="Times New Roman"/>
              </a:rPr>
              <a:t>kohout</a:t>
            </a:r>
            <a:r>
              <a:rPr lang="sk-SK" sz="2600" b="0" i="1" dirty="0" err="1">
                <a:effectLst/>
              </a:rPr>
              <a:t>ů</a:t>
            </a:r>
            <a:r>
              <a:rPr lang="sk-SK" sz="2600" i="1" dirty="0">
                <a:effectLst/>
                <a:ea typeface="Tahoma"/>
                <a:cs typeface="Times New Roman"/>
              </a:rPr>
              <a:t>, </a:t>
            </a:r>
            <a:r>
              <a:rPr lang="sk-SK" sz="2600" i="1" dirty="0" err="1">
                <a:effectLst/>
                <a:ea typeface="Tahoma"/>
                <a:cs typeface="Times New Roman"/>
              </a:rPr>
              <a:t>pláč</a:t>
            </a:r>
            <a:r>
              <a:rPr lang="sk-SK" sz="2600" i="1" dirty="0">
                <a:effectLst/>
                <a:ea typeface="Tahoma"/>
                <a:cs typeface="Times New Roman"/>
              </a:rPr>
              <a:t> </a:t>
            </a:r>
            <a:r>
              <a:rPr lang="sk-SK" sz="2600" i="1" dirty="0" err="1">
                <a:effectLst/>
                <a:ea typeface="Tahoma"/>
                <a:cs typeface="Times New Roman"/>
              </a:rPr>
              <a:t>ps</a:t>
            </a:r>
            <a:r>
              <a:rPr lang="sk-SK" sz="2600" b="0" i="1" dirty="0" err="1">
                <a:effectLst/>
              </a:rPr>
              <a:t>ů</a:t>
            </a:r>
            <a:r>
              <a:rPr lang="sk-SK" sz="2600" b="0" i="1" dirty="0">
                <a:effectLst/>
              </a:rPr>
              <a:t>. </a:t>
            </a:r>
            <a:r>
              <a:rPr lang="sk-SK" sz="2600" b="0" i="0" dirty="0">
                <a:effectLst/>
              </a:rPr>
              <a:t>Žilina : </a:t>
            </a:r>
            <a:r>
              <a:rPr lang="sk-SK" sz="2600" b="0" i="0" dirty="0" err="1">
                <a:effectLst/>
              </a:rPr>
              <a:t>Absynt</a:t>
            </a:r>
            <a:r>
              <a:rPr lang="sk-SK" sz="2600" dirty="0"/>
              <a:t>,</a:t>
            </a:r>
            <a:r>
              <a:rPr lang="sk-SK" sz="2600" b="0" i="0" dirty="0">
                <a:effectLst/>
              </a:rPr>
              <a:t> 2022, </a:t>
            </a:r>
            <a:r>
              <a:rPr lang="sk-SK" sz="2600" dirty="0"/>
              <a:t>168</a:t>
            </a:r>
            <a:r>
              <a:rPr lang="sk-SK" sz="2600" b="0" i="0" dirty="0">
                <a:effectLst/>
              </a:rPr>
              <a:t> s. ISBN 978-80-8203-330-7. </a:t>
            </a:r>
          </a:p>
          <a:p>
            <a:r>
              <a:rPr lang="sk-SK" sz="2600" b="0" i="0" u="none" strike="noStrike" dirty="0">
                <a:effectLst/>
              </a:rPr>
              <a:t>CHANDLER, D., 2008 : </a:t>
            </a:r>
            <a:r>
              <a:rPr lang="sk-SK" sz="2600" b="0" i="1" u="none" strike="noStrike" dirty="0">
                <a:effectLst/>
              </a:rPr>
              <a:t>A </a:t>
            </a:r>
            <a:r>
              <a:rPr lang="sk-SK" sz="2600" b="0" i="1" u="none" strike="noStrike" dirty="0" err="1">
                <a:effectLst/>
              </a:rPr>
              <a:t>History</a:t>
            </a:r>
            <a:r>
              <a:rPr lang="sk-SK" sz="2600" b="0" i="1" u="none" strike="noStrike" dirty="0">
                <a:effectLst/>
              </a:rPr>
              <a:t> of </a:t>
            </a:r>
            <a:r>
              <a:rPr lang="sk-SK" sz="2600" b="0" i="1" u="none" strike="noStrike" dirty="0" err="1">
                <a:effectLst/>
              </a:rPr>
              <a:t>Cambodia</a:t>
            </a:r>
            <a:r>
              <a:rPr lang="sk-SK" sz="2600" b="0" i="1" u="none" strike="noStrike" dirty="0">
                <a:effectLst/>
              </a:rPr>
              <a:t>. </a:t>
            </a:r>
            <a:r>
              <a:rPr lang="sk-SK" sz="2600" b="0" i="0" u="none" strike="noStrike" dirty="0">
                <a:effectLst/>
              </a:rPr>
              <a:t>Dostupné na: </a:t>
            </a:r>
            <a:r>
              <a:rPr lang="sk-SK" sz="2600" b="0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https://cdn.angkordatabase.asia/libs/docs/d.chandler-a-history-of-cambodia.pdf</a:t>
            </a:r>
            <a:r>
              <a:rPr lang="sk-SK" sz="2600" b="0" i="0" u="none" strike="noStrike" dirty="0">
                <a:effectLst/>
              </a:rPr>
              <a:t> </a:t>
            </a:r>
            <a:endParaRPr lang="sk-SK" sz="2600" i="0" dirty="0">
              <a:effectLst/>
              <a:ea typeface="Tahoma"/>
              <a:cs typeface="Times New Roman"/>
            </a:endParaRPr>
          </a:p>
          <a:p>
            <a:r>
              <a:rPr lang="en-US" sz="2600" i="0" dirty="0">
                <a:effectLst/>
                <a:ea typeface="Tahoma"/>
                <a:cs typeface="Times New Roman"/>
              </a:rPr>
              <a:t>The Documentation Center of Cambodia:</a:t>
            </a:r>
            <a:r>
              <a:rPr lang="sk-SK" sz="2600" dirty="0">
                <a:ea typeface="Tahoma"/>
                <a:cs typeface="Times New Roman"/>
              </a:rPr>
              <a:t>/</a:t>
            </a:r>
            <a:r>
              <a:rPr lang="sk-SK" sz="2600" dirty="0" err="1">
                <a:ea typeface="Tahoma"/>
                <a:cs typeface="Times New Roman"/>
              </a:rPr>
              <a:t>our</a:t>
            </a:r>
            <a:r>
              <a:rPr lang="sk-SK" sz="2600" dirty="0">
                <a:ea typeface="Tahoma"/>
                <a:cs typeface="Times New Roman"/>
              </a:rPr>
              <a:t> </a:t>
            </a:r>
            <a:r>
              <a:rPr lang="sk-SK" sz="2600" dirty="0" err="1">
                <a:ea typeface="Tahoma"/>
                <a:cs typeface="Times New Roman"/>
              </a:rPr>
              <a:t>history</a:t>
            </a:r>
            <a:r>
              <a:rPr lang="sk-SK" sz="2600" dirty="0">
                <a:ea typeface="Tahoma"/>
                <a:cs typeface="Times New Roman"/>
              </a:rPr>
              <a:t>. Dostupné na: </a:t>
            </a:r>
            <a:r>
              <a:rPr lang="sk-SK" sz="2600" dirty="0">
                <a:ea typeface="Tahoma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https://www.dccam.org/homepage/our-history/</a:t>
            </a:r>
            <a:r>
              <a:rPr lang="sk-SK" sz="2600" dirty="0">
                <a:ea typeface="Tahoma"/>
                <a:cs typeface="Times New Roman"/>
              </a:rPr>
              <a:t>   (07.11.2024)</a:t>
            </a:r>
            <a:endParaRPr lang="sk-SK" sz="260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sk-SK" sz="2600" dirty="0" err="1">
                <a:ea typeface="Tahoma"/>
                <a:cs typeface="Times New Roman"/>
              </a:rPr>
              <a:t>Cambodia</a:t>
            </a:r>
            <a:r>
              <a:rPr lang="sk-SK" sz="2600" dirty="0">
                <a:ea typeface="Tahoma"/>
                <a:cs typeface="Times New Roman"/>
              </a:rPr>
              <a:t> </a:t>
            </a:r>
            <a:r>
              <a:rPr lang="sk-SK" sz="2600" dirty="0" err="1">
                <a:ea typeface="Tahoma"/>
                <a:cs typeface="Times New Roman"/>
              </a:rPr>
              <a:t>tribunal</a:t>
            </a:r>
            <a:r>
              <a:rPr lang="sk-SK" sz="2600" dirty="0">
                <a:ea typeface="Tahoma"/>
                <a:cs typeface="Times New Roman"/>
              </a:rPr>
              <a:t> </a:t>
            </a:r>
            <a:r>
              <a:rPr lang="sk-SK" sz="2600" dirty="0" err="1">
                <a:ea typeface="Tahoma"/>
                <a:cs typeface="Times New Roman"/>
              </a:rPr>
              <a:t>monitor:Khmer</a:t>
            </a:r>
            <a:r>
              <a:rPr lang="sk-SK" sz="2600" dirty="0">
                <a:ea typeface="Tahoma"/>
                <a:cs typeface="Times New Roman"/>
              </a:rPr>
              <a:t> </a:t>
            </a:r>
            <a:r>
              <a:rPr lang="sk-SK" sz="2600" dirty="0" err="1">
                <a:ea typeface="Tahoma"/>
                <a:cs typeface="Times New Roman"/>
              </a:rPr>
              <a:t>rouge</a:t>
            </a:r>
            <a:r>
              <a:rPr lang="sk-SK" sz="2600" dirty="0">
                <a:ea typeface="Tahoma"/>
                <a:cs typeface="Times New Roman"/>
              </a:rPr>
              <a:t> </a:t>
            </a:r>
            <a:r>
              <a:rPr lang="sk-SK" sz="2600" dirty="0" err="1">
                <a:ea typeface="Tahoma"/>
                <a:cs typeface="Times New Roman"/>
              </a:rPr>
              <a:t>history</a:t>
            </a:r>
            <a:r>
              <a:rPr lang="sk-SK" sz="2600" dirty="0">
                <a:ea typeface="Tahoma"/>
                <a:cs typeface="Times New Roman"/>
              </a:rPr>
              <a:t>. Dostupné na: </a:t>
            </a:r>
            <a:r>
              <a:rPr lang="sk-SK" sz="2600" dirty="0">
                <a:ea typeface="Tahoma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https://cambodiatribunal.org/history/cambodian-history/khmer-rouge-history/</a:t>
            </a:r>
            <a:r>
              <a:rPr lang="sk-SK" sz="2600" dirty="0">
                <a:ea typeface="Tahoma"/>
                <a:cs typeface="Times New Roman"/>
              </a:rPr>
              <a:t>  (07.11.2024)</a:t>
            </a:r>
          </a:p>
          <a:p>
            <a:r>
              <a:rPr lang="sk-SK" sz="2600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https://www.history.com/topics/cold-war/the-khmer-rouge</a:t>
            </a:r>
            <a:r>
              <a:rPr lang="sk-SK" sz="2600" dirty="0">
                <a:ea typeface="+mn-lt"/>
                <a:cs typeface="+mn-lt"/>
              </a:rPr>
              <a:t>  (09.11.2024)</a:t>
            </a:r>
            <a:endParaRPr lang="sk-SK" sz="2600" dirty="0">
              <a:ea typeface="Tahoma"/>
              <a:cs typeface="Times New Roman"/>
            </a:endParaRPr>
          </a:p>
          <a:p>
            <a:r>
              <a:rPr lang="sk-SK" sz="2600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https://www.bbc.com/news/world-asia-pacific-10684399</a:t>
            </a:r>
            <a:r>
              <a:rPr lang="sk-SK" sz="2600" dirty="0">
                <a:ea typeface="+mn-lt"/>
                <a:cs typeface="+mn-lt"/>
              </a:rPr>
              <a:t>  (09.11.2024)</a:t>
            </a:r>
          </a:p>
          <a:p>
            <a:r>
              <a:rPr lang="sk-SK" sz="2600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https://www.pohrebnictvo.sk/krvilacnost-cervenych-kmerov/</a:t>
            </a:r>
            <a:r>
              <a:rPr lang="sk-SK" sz="2600" dirty="0">
                <a:ea typeface="+mn-lt"/>
                <a:cs typeface="+mn-lt"/>
              </a:rPr>
              <a:t>  (09.11.2024)</a:t>
            </a:r>
            <a:endParaRPr lang="sk-SK" sz="260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sk-SK" sz="1700" dirty="0">
              <a:solidFill>
                <a:schemeClr val="tx1">
                  <a:alpha val="80000"/>
                </a:schemeClr>
              </a:solidFill>
              <a:latin typeface="Aptos" panose="02110004020202020204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7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93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5F51A-8A2A-2F46-54C0-22BAFC2D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sk-SK" sz="5400" dirty="0"/>
              <a:t>Zdroje obrázkov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8A862D-0644-95AE-C720-7DD66EAD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548" y="620602"/>
            <a:ext cx="5947364" cy="5616795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1: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2"/>
              </a:rPr>
              <a:t>https://hnonline.sk/history/nove-dejiny/1869471-cerveni-kmeri-vyvrazdili-za-styri-roky-stvrtinu-populacie-a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2: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https://www.travelistan.sk/kambodza-za-vlady-cervenych-kmerov-1975-1979/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3: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https://dennikn.sk/108042/40-rokov-od-pol-potovych-zverstiev-v-kambodzi-fotogaleria/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4: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https://dennikn.sk/108042/40-rokov-od-pol-potovych-zverstiev-v-kambodzi-fotogaleria/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5: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https://dennikn.sk/108042/40-rokov-od-pol-potovych-zverstiev-v-kambodzi-fotogaleria/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6: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2"/>
              </a:rPr>
              <a:t>https://hnonline.sk/history/nove-dejiny/1869471-cerveni-kmeri-vyvrazdili-za-styri-roky-stvrtinu-populacie-a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7: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5"/>
              </a:rPr>
              <a:t>https://fthmb.tqn.com/AMUSvUN86x-rVlIeRcONgO2fGGI=/768x0/filters:no_upscale()/Pol_Pot_-594312e45f9b58d58ac7c301.jpg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8: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6"/>
              </a:rPr>
              <a:t>https://khmer-rouge.weebly.com/cambodian-civil-war.html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9: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7"/>
              </a:rPr>
              <a:t>https://theintercept.com/2023/05/23/kissinger-cambodia-deaths-neak-luong/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10: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8"/>
              </a:rPr>
              <a:t>https://www.dw.com/en/cambodia-will-the-final-khmer-rouge-ruling-close-a-dark-chapter/a-63243079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11: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https://dennikn.sk/108042/40-rokov-od-pol-potovych-zverstiev-v-kambodzi-fotogaleria/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Obr. 12: 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https://dennikn.sk/108042/40-rokov-od-pol-potovych-zverstiev-v-kambodzi-fotogaleria/</a:t>
            </a:r>
            <a:r>
              <a:rPr lang="sk-SK" sz="2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endParaRPr lang="sk-SK" sz="8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34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6D161-8F0F-2E22-4ECF-FEE81B51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243" y="2274838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dirty="0" err="1">
                <a:latin typeface="+mj-lt"/>
                <a:ea typeface="+mj-ea"/>
                <a:cs typeface="+mj-cs"/>
              </a:rPr>
              <a:t>Ďakujeme</a:t>
            </a:r>
            <a:r>
              <a:rPr lang="en-US" sz="7200" kern="1200" dirty="0">
                <a:latin typeface="+mj-lt"/>
                <a:ea typeface="+mj-ea"/>
                <a:cs typeface="+mj-cs"/>
              </a:rPr>
              <a:t> za </a:t>
            </a:r>
            <a:r>
              <a:rPr lang="en-US" sz="7200" kern="1200" dirty="0" err="1">
                <a:latin typeface="+mj-lt"/>
                <a:ea typeface="+mj-ea"/>
                <a:cs typeface="+mj-cs"/>
              </a:rPr>
              <a:t>pozornosť</a:t>
            </a:r>
            <a:r>
              <a:rPr lang="en-US" sz="7200" kern="1200" dirty="0"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1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Kambodža za vlády Červených Kmérov 1975 - 1979">
            <a:extLst>
              <a:ext uri="{FF2B5EF4-FFF2-40B4-BE49-F238E27FC236}">
                <a16:creationId xmlns:a16="http://schemas.microsoft.com/office/drawing/2014/main" id="{64CF49AB-1BDA-E046-EFDA-94BC7F5165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91FB07-2811-0D2C-9143-E7A57806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53" y="-172781"/>
            <a:ext cx="10515600" cy="4351338"/>
          </a:xfrm>
        </p:spPr>
        <p:txBody>
          <a:bodyPr>
            <a:normAutofit/>
          </a:bodyPr>
          <a:lstStyle/>
          <a:p>
            <a:endParaRPr lang="sk-SK" sz="2400" kern="1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k-SK" sz="2400" b="1" kern="100" dirty="0">
                <a:solidFill>
                  <a:srgbClr val="FFFFFF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17. 4. </a:t>
            </a:r>
            <a:r>
              <a:rPr lang="sk-SK" sz="2400" b="1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1975  </a:t>
            </a:r>
            <a:r>
              <a:rPr lang="sk-SK" sz="24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 hlavnom meste Phnom Penh začal </a:t>
            </a:r>
            <a:r>
              <a:rPr lang="sk-SK" sz="2400" b="1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brutálny experiment</a:t>
            </a:r>
            <a:r>
              <a:rPr lang="sk-SK" sz="24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 radikálnym komunizmom</a:t>
            </a:r>
            <a:endParaRPr lang="sk-SK" sz="2400" kern="100" dirty="0">
              <a:solidFill>
                <a:srgbClr val="FFFFFF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k-SK" sz="2400" dirty="0">
                <a:effectLst/>
                <a:ea typeface="Aptos" panose="020B0004020202020204" pitchFamily="34" charset="0"/>
              </a:rPr>
              <a:t>snaha premeniť Kambodžu na </a:t>
            </a:r>
            <a:r>
              <a:rPr lang="sk-SK" sz="2400" b="1" dirty="0">
                <a:effectLst/>
                <a:ea typeface="Aptos" panose="020B0004020202020204" pitchFamily="34" charset="0"/>
              </a:rPr>
              <a:t>agrárnu utópiu</a:t>
            </a:r>
            <a:endParaRPr lang="cs-CZ" sz="2400" b="1" kern="100" dirty="0">
              <a:solidFill>
                <a:srgbClr val="FFFFFF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k-SK" sz="2400" dirty="0">
                <a:solidFill>
                  <a:srgbClr val="FFFFFF"/>
                </a:solidFill>
                <a:effectLst/>
                <a:ea typeface="Aptos" panose="020B0004020202020204" pitchFamily="34" charset="0"/>
              </a:rPr>
              <a:t>násilne vysťahovanie do vidieckych oblastí </a:t>
            </a:r>
          </a:p>
          <a:p>
            <a:r>
              <a:rPr lang="sk-SK" sz="2400" b="1" dirty="0">
                <a:effectLst/>
                <a:ea typeface="Aptos" panose="020B0004020202020204" pitchFamily="34" charset="0"/>
              </a:rPr>
              <a:t>brutalita a masové vraždenie</a:t>
            </a:r>
          </a:p>
          <a:p>
            <a:pPr marL="0" indent="0">
              <a:buNone/>
            </a:pP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25DF4AD-5702-993A-6470-5EBB499910B8}"/>
              </a:ext>
            </a:extLst>
          </p:cNvPr>
          <p:cNvSpPr txBox="1"/>
          <p:nvPr/>
        </p:nvSpPr>
        <p:spPr>
          <a:xfrm>
            <a:off x="7267074" y="6488658"/>
            <a:ext cx="512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/>
              <a:t>Obr. 2 – Vysťahovanie obyvateľov Phnom Penh</a:t>
            </a:r>
          </a:p>
        </p:txBody>
      </p:sp>
    </p:spTree>
    <p:extLst>
      <p:ext uri="{BB962C8B-B14F-4D97-AF65-F5344CB8AC3E}">
        <p14:creationId xmlns:p14="http://schemas.microsoft.com/office/powerpoint/2010/main" val="2412369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4B5AA-53D0-292F-ED30-A15521E4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br>
              <a:rPr lang="sk-SK" sz="3700">
                <a:solidFill>
                  <a:schemeClr val="bg1"/>
                </a:solidFill>
              </a:rPr>
            </a:br>
            <a:endParaRPr lang="sk-SK" sz="370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73CEF7-4F4F-50DD-47A4-460666A47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1401"/>
            <a:ext cx="6830962" cy="16650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k-SK" sz="1800" b="1" dirty="0">
                <a:effectLst/>
                <a:ea typeface="Aptos" panose="020B0004020202020204" pitchFamily="34" charset="0"/>
                <a:cs typeface="Times New Roman"/>
              </a:rPr>
              <a:t>Väznica S-21 </a:t>
            </a:r>
            <a:endParaRPr lang="sk-SK" sz="1800" kern="100" dirty="0">
              <a:effectLst/>
              <a:ea typeface="Aptos" panose="020B0004020202020204" pitchFamily="34" charset="0"/>
              <a:cs typeface="Times New Roman"/>
            </a:endParaRPr>
          </a:p>
          <a:p>
            <a:r>
              <a:rPr lang="sk-SK" sz="1800" dirty="0">
                <a:effectLst/>
                <a:ea typeface="Aptos" panose="020B0004020202020204" pitchFamily="34" charset="0"/>
              </a:rPr>
              <a:t>približne </a:t>
            </a:r>
            <a:r>
              <a:rPr lang="sk-SK" sz="1800" b="1" dirty="0">
                <a:effectLst/>
                <a:ea typeface="Aptos" panose="020B0004020202020204" pitchFamily="34" charset="0"/>
              </a:rPr>
              <a:t>1,7 až 2 milióny zavraždených</a:t>
            </a:r>
            <a:endParaRPr lang="sk-SK" sz="1800" kern="100" dirty="0">
              <a:effectLst/>
              <a:ea typeface="Aptos" panose="020B0004020202020204" pitchFamily="34" charset="0"/>
              <a:cs typeface="Times New Roman"/>
            </a:endParaRPr>
          </a:p>
          <a:p>
            <a:r>
              <a:rPr lang="sk-SK" sz="1800" kern="100" dirty="0">
                <a:effectLst/>
                <a:ea typeface="Aptos" panose="020B0004020202020204" pitchFamily="34" charset="0"/>
                <a:cs typeface="Times New Roman"/>
              </a:rPr>
              <a:t>väzni boli bičovaní, elektrizovaní, topení, lámali im kosti alebo ich vešali dolu hlavou</a:t>
            </a:r>
          </a:p>
          <a:p>
            <a:r>
              <a:rPr lang="sk-SK" sz="1800" dirty="0">
                <a:effectLst/>
                <a:ea typeface="Aptos" panose="020B0004020202020204" pitchFamily="34" charset="0"/>
                <a:cs typeface="Times New Roman"/>
              </a:rPr>
              <a:t>cieľ – </a:t>
            </a:r>
            <a:r>
              <a:rPr lang="sk-SK" sz="1800" b="1" dirty="0">
                <a:effectLst/>
                <a:ea typeface="Aptos" panose="020B0004020202020204" pitchFamily="34" charset="0"/>
                <a:cs typeface="Times New Roman"/>
              </a:rPr>
              <a:t>získať priznanie</a:t>
            </a:r>
          </a:p>
          <a:p>
            <a:r>
              <a:rPr lang="sk-SK" sz="1800" i="0" dirty="0">
                <a:effectLst/>
              </a:rPr>
              <a:t>Pravidlo číslo šesť: „Keď ťa bičujú alebo pália elektrinou, nesmieš kričať.“ </a:t>
            </a:r>
            <a:endParaRPr lang="sk-SK" sz="1800" b="1" dirty="0">
              <a:effectLst/>
              <a:ea typeface="Aptos" panose="020B0004020202020204" pitchFamily="34" charset="0"/>
            </a:endParaRPr>
          </a:p>
        </p:txBody>
      </p:sp>
      <p:pic>
        <p:nvPicPr>
          <p:cNvPr id="2058" name="Picture 10" descr="V útrobách tajného väzenia Tuol Sleng. Do kobiek sa ledva zmestil dospelý človek. FOTO: Tomáš Forró (happy2travel.eu)">
            <a:extLst>
              <a:ext uri="{FF2B5EF4-FFF2-40B4-BE49-F238E27FC236}">
                <a16:creationId xmlns:a16="http://schemas.microsoft.com/office/drawing/2014/main" id="{784AD7EA-7492-5CC2-83D1-EB2A6CFCC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5750"/>
          <a:stretch/>
        </p:blipFill>
        <p:spPr bwMode="auto">
          <a:xfrm>
            <a:off x="3779072" y="13986"/>
            <a:ext cx="4412431" cy="39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yšetrovacia miestnosť v tajnom väzení S-21 s mučiacimi nástrojmi. Vypočúvaný bol priviazaný k posteli a okamžite začínalo mučenie. FOTO: Tomáš Forró (happy2travel.eu)">
            <a:extLst>
              <a:ext uri="{FF2B5EF4-FFF2-40B4-BE49-F238E27FC236}">
                <a16:creationId xmlns:a16="http://schemas.microsoft.com/office/drawing/2014/main" id="{EF8C1D01-2347-527E-6FC2-89230ECC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3" b="2"/>
          <a:stretch/>
        </p:blipFill>
        <p:spPr bwMode="auto">
          <a:xfrm>
            <a:off x="8184434" y="17303"/>
            <a:ext cx="4000479" cy="3904881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jné väzenie Tuol Sleng bola pôvodne stredná škola. Umučili a zavraždili tu 10 tisíc ľudí, prežilo len sedem. FOTO: Tomáš Forró (happy2travel.eu)">
            <a:extLst>
              <a:ext uri="{FF2B5EF4-FFF2-40B4-BE49-F238E27FC236}">
                <a16:creationId xmlns:a16="http://schemas.microsoft.com/office/drawing/2014/main" id="{5A76540E-7905-FD95-59E5-7BB6867F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r="-2" b="-2"/>
          <a:stretch/>
        </p:blipFill>
        <p:spPr bwMode="auto">
          <a:xfrm>
            <a:off x="-30925" y="13986"/>
            <a:ext cx="3809997" cy="3904880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22C8DAF-A1A3-6B5A-AD5B-078C0A06B451}"/>
              </a:ext>
            </a:extLst>
          </p:cNvPr>
          <p:cNvSpPr txBox="1"/>
          <p:nvPr/>
        </p:nvSpPr>
        <p:spPr>
          <a:xfrm>
            <a:off x="1048690" y="3665118"/>
            <a:ext cx="35085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/>
              <a:t>Obr. 3 – Tajné väzenie </a:t>
            </a:r>
            <a:r>
              <a:rPr lang="sk-SK" sz="1400" b="1" dirty="0" err="1"/>
              <a:t>Tuol</a:t>
            </a:r>
            <a:r>
              <a:rPr lang="sk-SK" sz="1400" b="1" dirty="0"/>
              <a:t> </a:t>
            </a:r>
            <a:r>
              <a:rPr lang="sk-SK" sz="1400" b="1" dirty="0" err="1"/>
              <a:t>Sleng</a:t>
            </a:r>
            <a:endParaRPr lang="sk-SK" sz="1400" b="1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D467BD1-A9DE-E551-08C4-5DCB4589209A}"/>
              </a:ext>
            </a:extLst>
          </p:cNvPr>
          <p:cNvSpPr txBox="1"/>
          <p:nvPr/>
        </p:nvSpPr>
        <p:spPr>
          <a:xfrm>
            <a:off x="5477788" y="3653468"/>
            <a:ext cx="28894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/>
              <a:t>Obr. 4 – Tajné väzenie </a:t>
            </a:r>
            <a:r>
              <a:rPr lang="sk-SK" sz="1400" b="1" dirty="0" err="1"/>
              <a:t>Tuol</a:t>
            </a:r>
            <a:r>
              <a:rPr lang="sk-SK" sz="1400" b="1" dirty="0"/>
              <a:t> </a:t>
            </a:r>
            <a:r>
              <a:rPr lang="sk-SK" sz="1400" b="1" dirty="0" err="1"/>
              <a:t>Sleng</a:t>
            </a:r>
            <a:endParaRPr lang="sk-SK" sz="1400" b="1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EADF18A-D0CD-34D0-04A8-99CDE1FB9864}"/>
              </a:ext>
            </a:extLst>
          </p:cNvPr>
          <p:cNvSpPr txBox="1"/>
          <p:nvPr/>
        </p:nvSpPr>
        <p:spPr>
          <a:xfrm>
            <a:off x="8109705" y="3447361"/>
            <a:ext cx="4157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b="1" dirty="0"/>
              <a:t>Obr. 5 – Vyšetrovacia miestnosť v tajnom väzení  S-21 s mučiacimi nástrojmi</a:t>
            </a:r>
          </a:p>
        </p:txBody>
      </p:sp>
    </p:spTree>
    <p:extLst>
      <p:ext uri="{BB962C8B-B14F-4D97-AF65-F5344CB8AC3E}">
        <p14:creationId xmlns:p14="http://schemas.microsoft.com/office/powerpoint/2010/main" val="192519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36ECC-6D54-9957-8776-11BE4181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F93CA9-E1C4-5964-359C-5F01E947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7AD8C07-9C67-F90A-5370-3C4B73819699}"/>
              </a:ext>
            </a:extLst>
          </p:cNvPr>
          <p:cNvSpPr/>
          <p:nvPr/>
        </p:nvSpPr>
        <p:spPr>
          <a:xfrm>
            <a:off x="11130116" y="0"/>
            <a:ext cx="1061884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E467149-EFC3-D930-2439-10115F0C4026}"/>
              </a:ext>
            </a:extLst>
          </p:cNvPr>
          <p:cNvSpPr/>
          <p:nvPr/>
        </p:nvSpPr>
        <p:spPr>
          <a:xfrm>
            <a:off x="0" y="0"/>
            <a:ext cx="1061884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8" name="Picture 2" descr="Snímky obetí režimu Červených Kmérov v Múzeu kambodžskej genocídy, ktoré bolo zriadené v bývalej väznici Tuol Sleng v Phnom Penhe, známej aj ako S-21.">
            <a:extLst>
              <a:ext uri="{FF2B5EF4-FFF2-40B4-BE49-F238E27FC236}">
                <a16:creationId xmlns:a16="http://schemas.microsoft.com/office/drawing/2014/main" id="{5B8CFE56-B590-4143-E266-8AED15FC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32736"/>
            <a:ext cx="10685207" cy="71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7E21BC9-37F5-CE28-A50A-0421D2029BED}"/>
              </a:ext>
            </a:extLst>
          </p:cNvPr>
          <p:cNvSpPr txBox="1"/>
          <p:nvPr/>
        </p:nvSpPr>
        <p:spPr>
          <a:xfrm>
            <a:off x="1061884" y="6488668"/>
            <a:ext cx="6349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/>
              <a:t>Obr. 6 – Fotografická dokumentácia obetí – pred a po smrti</a:t>
            </a:r>
          </a:p>
        </p:txBody>
      </p:sp>
    </p:spTree>
    <p:extLst>
      <p:ext uri="{BB962C8B-B14F-4D97-AF65-F5344CB8AC3E}">
        <p14:creationId xmlns:p14="http://schemas.microsoft.com/office/powerpoint/2010/main" val="56677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4022E-6382-A197-C87D-536C8A96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sk-SK" sz="5400" dirty="0"/>
              <a:t>História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6FEDDF-AD93-488A-596F-D6AE3599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z="2400" b="1" dirty="0" err="1"/>
              <a:t>Khméri</a:t>
            </a:r>
            <a:r>
              <a:rPr lang="sk-SK" sz="2400" dirty="0"/>
              <a:t> – jeden z národov Kambodže</a:t>
            </a:r>
          </a:p>
          <a:p>
            <a:r>
              <a:rPr lang="sk-SK" sz="2400" b="1" dirty="0" err="1"/>
              <a:t>Kampučia</a:t>
            </a:r>
            <a:r>
              <a:rPr lang="sk-SK" sz="2400" dirty="0"/>
              <a:t> – khmérsky názov pre Kambodžu</a:t>
            </a:r>
          </a:p>
          <a:p>
            <a:r>
              <a:rPr lang="sk-SK" sz="2400" u="sng" dirty="0"/>
              <a:t>Strana pracujúcich </a:t>
            </a:r>
            <a:r>
              <a:rPr lang="sk-SK" sz="2400" u="sng" dirty="0" err="1"/>
              <a:t>Kampučie</a:t>
            </a:r>
            <a:r>
              <a:rPr lang="sk-SK" sz="2400" dirty="0"/>
              <a:t> založená v roku 1960 </a:t>
            </a:r>
          </a:p>
          <a:p>
            <a:r>
              <a:rPr lang="sk-SK" sz="2400" dirty="0"/>
              <a:t>1965 – hnutie sa premenovalo na </a:t>
            </a:r>
            <a:r>
              <a:rPr lang="sk-SK" sz="2400" b="1" u="sng" dirty="0"/>
              <a:t>Komunistickú stranu Kambodže</a:t>
            </a:r>
            <a:r>
              <a:rPr lang="sk-SK" sz="2400" dirty="0"/>
              <a:t> – všeobecne sa zaužíval pojem </a:t>
            </a:r>
            <a:r>
              <a:rPr lang="sk-SK" sz="2400" b="1" dirty="0"/>
              <a:t>Červení </a:t>
            </a:r>
            <a:r>
              <a:rPr lang="sk-SK" sz="2400" b="1" dirty="0" err="1"/>
              <a:t>Kméri</a:t>
            </a:r>
            <a:endParaRPr lang="sk-SK" sz="2400" b="1" dirty="0"/>
          </a:p>
          <a:p>
            <a:r>
              <a:rPr lang="sk-SK" sz="2400" dirty="0"/>
              <a:t>1962 – vodcom ČK sa stal </a:t>
            </a:r>
            <a:r>
              <a:rPr lang="sk-SK" sz="2400" dirty="0" err="1"/>
              <a:t>Saloth</a:t>
            </a:r>
            <a:r>
              <a:rPr lang="sk-SK" sz="2400" dirty="0"/>
              <a:t> </a:t>
            </a:r>
            <a:r>
              <a:rPr lang="sk-SK" sz="2400" dirty="0" err="1"/>
              <a:t>Sar</a:t>
            </a:r>
            <a:r>
              <a:rPr lang="sk-SK" sz="2400" dirty="0"/>
              <a:t> známy ako </a:t>
            </a:r>
            <a:r>
              <a:rPr lang="sk-SK" sz="2400" b="1" dirty="0"/>
              <a:t>Pol Pot  </a:t>
            </a:r>
          </a:p>
        </p:txBody>
      </p:sp>
      <p:pic>
        <p:nvPicPr>
          <p:cNvPr id="4" name="Obrázok 3" descr="Obrázok, na ktorom je ľudská tvár, portrét, osoba, ošatenie&#10;&#10;Automaticky generovaný popis">
            <a:extLst>
              <a:ext uri="{FF2B5EF4-FFF2-40B4-BE49-F238E27FC236}">
                <a16:creationId xmlns:a16="http://schemas.microsoft.com/office/drawing/2014/main" id="{895970A4-09ED-8A26-2CC2-75BC8CDC4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2" r="84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73B7900-31B7-5CCB-A3CB-041343AE6B72}"/>
              </a:ext>
            </a:extLst>
          </p:cNvPr>
          <p:cNvSpPr txBox="1"/>
          <p:nvPr/>
        </p:nvSpPr>
        <p:spPr>
          <a:xfrm>
            <a:off x="6857796" y="6364374"/>
            <a:ext cx="286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Obr. 7 – Pol Pot</a:t>
            </a:r>
          </a:p>
        </p:txBody>
      </p:sp>
    </p:spTree>
    <p:extLst>
      <p:ext uri="{BB962C8B-B14F-4D97-AF65-F5344CB8AC3E}">
        <p14:creationId xmlns:p14="http://schemas.microsoft.com/office/powerpoint/2010/main" val="298406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exteriér, znečistenie, nebo, katastrofa&#10;&#10;Automaticky generovaný popis">
            <a:extLst>
              <a:ext uri="{FF2B5EF4-FFF2-40B4-BE49-F238E27FC236}">
                <a16:creationId xmlns:a16="http://schemas.microsoft.com/office/drawing/2014/main" id="{95731627-E766-9DA0-1065-1640F370A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73" r="974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E5CBAE9-6B70-FCF7-0B21-3AA0B378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2" y="400436"/>
            <a:ext cx="3438144" cy="1125728"/>
          </a:xfrm>
        </p:spPr>
        <p:txBody>
          <a:bodyPr anchor="b">
            <a:normAutofit/>
          </a:bodyPr>
          <a:lstStyle/>
          <a:p>
            <a:r>
              <a:rPr lang="sk-SK" sz="5400" dirty="0"/>
              <a:t>História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6C67BB-B7FB-2DF9-6BDA-17899D84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50" y="1651286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z="1800" dirty="0"/>
              <a:t>1970 – zosadený nástupník trónu </a:t>
            </a:r>
            <a:r>
              <a:rPr lang="sk-SK" sz="1800" dirty="0" err="1"/>
              <a:t>Norodom</a:t>
            </a:r>
            <a:r>
              <a:rPr lang="sk-SK" sz="1800" dirty="0"/>
              <a:t> </a:t>
            </a:r>
            <a:r>
              <a:rPr lang="sk-SK" sz="1800" dirty="0" err="1"/>
              <a:t>Sihanuka</a:t>
            </a:r>
            <a:endParaRPr lang="sk-SK" sz="1800" dirty="0"/>
          </a:p>
          <a:p>
            <a:r>
              <a:rPr lang="sk-SK" sz="1800" dirty="0"/>
              <a:t>1970-1975 vláda </a:t>
            </a:r>
            <a:r>
              <a:rPr lang="sk-SK" sz="1800" dirty="0" err="1"/>
              <a:t>proamerického</a:t>
            </a:r>
            <a:r>
              <a:rPr lang="sk-SK" sz="1800" dirty="0"/>
              <a:t> generála </a:t>
            </a:r>
            <a:r>
              <a:rPr lang="sk-SK" sz="1800" dirty="0" err="1"/>
              <a:t>Lon</a:t>
            </a:r>
            <a:r>
              <a:rPr lang="sk-SK" sz="1800" dirty="0"/>
              <a:t> </a:t>
            </a:r>
            <a:r>
              <a:rPr lang="sk-SK" sz="1800" dirty="0" err="1"/>
              <a:t>Noloma</a:t>
            </a:r>
            <a:r>
              <a:rPr lang="sk-SK" sz="1800" dirty="0"/>
              <a:t> </a:t>
            </a:r>
          </a:p>
          <a:p>
            <a:r>
              <a:rPr lang="sk-SK" sz="1800" dirty="0"/>
              <a:t>1970-1975 - </a:t>
            </a:r>
            <a:r>
              <a:rPr lang="sk-SK" sz="1800" b="1" dirty="0"/>
              <a:t>občianska vojna v Kambodži</a:t>
            </a:r>
            <a:r>
              <a:rPr lang="sk-SK" sz="1800" dirty="0"/>
              <a:t> - pravicovo orientovaná armáda (podpora </a:t>
            </a:r>
            <a:r>
              <a:rPr lang="sk-SK" sz="1800" dirty="0" err="1"/>
              <a:t>juhovietnamskej</a:t>
            </a:r>
            <a:r>
              <a:rPr lang="sk-SK" sz="1800" dirty="0"/>
              <a:t> armády) </a:t>
            </a:r>
            <a:r>
              <a:rPr lang="sk-SK" sz="1800" dirty="0" err="1"/>
              <a:t>vs</a:t>
            </a:r>
            <a:r>
              <a:rPr lang="sk-SK" sz="1800" dirty="0"/>
              <a:t>. </a:t>
            </a:r>
            <a:r>
              <a:rPr lang="sk-SK" sz="1800" dirty="0" err="1"/>
              <a:t>alianca</a:t>
            </a:r>
            <a:r>
              <a:rPr lang="sk-SK" sz="1800" dirty="0"/>
              <a:t> </a:t>
            </a:r>
            <a:r>
              <a:rPr lang="sk-SK" sz="1800" dirty="0" err="1"/>
              <a:t>Norodoma</a:t>
            </a:r>
            <a:r>
              <a:rPr lang="sk-SK" sz="1800" dirty="0"/>
              <a:t> a ČK (podpora Číny) </a:t>
            </a:r>
          </a:p>
          <a:p>
            <a:r>
              <a:rPr lang="sk-SK" sz="1800" dirty="0"/>
              <a:t>1975 - </a:t>
            </a:r>
            <a:r>
              <a:rPr lang="sk-SK" sz="1800" b="1" dirty="0"/>
              <a:t>víťazstvo ČK</a:t>
            </a:r>
            <a:r>
              <a:rPr lang="sk-SK" sz="1800" dirty="0"/>
              <a:t> - </a:t>
            </a:r>
            <a:r>
              <a:rPr lang="sk-SK" sz="1800" u="sng" dirty="0"/>
              <a:t>Pol Pot sa stal premiérom novovytvorenej Demokratickej </a:t>
            </a:r>
            <a:r>
              <a:rPr lang="sk-SK" sz="1800" u="sng" dirty="0" err="1"/>
              <a:t>Kampučie</a:t>
            </a:r>
            <a:endParaRPr lang="sk-SK" sz="1800" u="sng" dirty="0"/>
          </a:p>
          <a:p>
            <a:r>
              <a:rPr lang="sk-SK" sz="1800" dirty="0" err="1"/>
              <a:t>Norodom</a:t>
            </a:r>
            <a:r>
              <a:rPr lang="sk-SK" sz="1800" dirty="0"/>
              <a:t> - prinútený žiť v exile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9A266DF-F9FD-515B-36B2-F66CBE1C7F46}"/>
              </a:ext>
            </a:extLst>
          </p:cNvPr>
          <p:cNvSpPr txBox="1"/>
          <p:nvPr/>
        </p:nvSpPr>
        <p:spPr>
          <a:xfrm>
            <a:off x="3680656" y="6366563"/>
            <a:ext cx="774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Obr. 8 – Phnom Penh v roku 1975 po bombardovaní Červenými </a:t>
            </a:r>
            <a:r>
              <a:rPr lang="sk-SK" b="1" dirty="0" err="1"/>
              <a:t>Kmérmi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2917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124F9-2683-8F0C-C06B-77F04379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sk-SK" sz="5400" dirty="0"/>
              <a:t>Dôvody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FFEA47-F178-FF85-2E51-7C32556C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568321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1800" dirty="0"/>
              <a:t>Ideológia – vytvorenie agrárnej beztriednej spoločnosti</a:t>
            </a:r>
          </a:p>
          <a:p>
            <a:r>
              <a:rPr lang="sk-SK" sz="1800" dirty="0"/>
              <a:t>Odpor voči západným hodnotám</a:t>
            </a:r>
          </a:p>
          <a:p>
            <a:r>
              <a:rPr lang="sk-SK" sz="1800" dirty="0"/>
              <a:t>Vojna vo Vietname, ktorej bombardovanie zasiahlo aj Kambodžu – pól milióna mŕtvych – dôsledkom bol hladomor, choroby </a:t>
            </a:r>
          </a:p>
          <a:p>
            <a:r>
              <a:rPr lang="sk-SK" sz="1800" dirty="0"/>
              <a:t>Očistenie spoločnosti od všetkých neduhov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DE4FC28-4809-E244-3C0D-62480D17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634" y="1809434"/>
            <a:ext cx="7206713" cy="3567322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27BFA786-F4B5-5109-26C2-C6EF7EFEC299}"/>
              </a:ext>
            </a:extLst>
          </p:cNvPr>
          <p:cNvSpPr txBox="1"/>
          <p:nvPr/>
        </p:nvSpPr>
        <p:spPr>
          <a:xfrm>
            <a:off x="4892943" y="5414858"/>
            <a:ext cx="688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Obr. 9 – Členovia kambodžskej rodiny v ruinách svojho domu neďaleko </a:t>
            </a:r>
            <a:r>
              <a:rPr lang="sk-SK" b="1" dirty="0" err="1"/>
              <a:t>Neak</a:t>
            </a:r>
            <a:r>
              <a:rPr lang="sk-SK" b="1" dirty="0"/>
              <a:t> </a:t>
            </a:r>
            <a:r>
              <a:rPr lang="sk-SK" b="1" dirty="0" err="1"/>
              <a:t>Luong</a:t>
            </a:r>
            <a:r>
              <a:rPr lang="sk-SK" b="1" dirty="0"/>
              <a:t> 7. augusta 1973 </a:t>
            </a:r>
          </a:p>
        </p:txBody>
      </p:sp>
    </p:spTree>
    <p:extLst>
      <p:ext uri="{BB962C8B-B14F-4D97-AF65-F5344CB8AC3E}">
        <p14:creationId xmlns:p14="http://schemas.microsoft.com/office/powerpoint/2010/main" val="152947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čierno-biela, exteriér, stena&#10;&#10;Automaticky generovaný popis">
            <a:extLst>
              <a:ext uri="{FF2B5EF4-FFF2-40B4-BE49-F238E27FC236}">
                <a16:creationId xmlns:a16="http://schemas.microsoft.com/office/drawing/2014/main" id="{51A1B6F7-0382-11B3-2E74-6D109B22D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54" r="20681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8C974A-DBF2-8FE7-2941-9B4E980F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846945" cy="1267280"/>
          </a:xfrm>
        </p:spPr>
        <p:txBody>
          <a:bodyPr anchor="b">
            <a:noAutofit/>
          </a:bodyPr>
          <a:lstStyle/>
          <a:p>
            <a:r>
              <a:rPr lang="sk-SK" sz="5400" dirty="0"/>
              <a:t>Spôsob vlády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ACC74E-E7F5-6B52-62A0-09A73F372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60738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z="1800" dirty="0"/>
              <a:t>Ideálny občan – jednoduchý roľník, podľa ČK spoločnosť nepotrebovala vzdelaných občanov</a:t>
            </a:r>
          </a:p>
          <a:p>
            <a:r>
              <a:rPr lang="sk-SK" sz="1800" dirty="0"/>
              <a:t>Realizácia </a:t>
            </a:r>
            <a:r>
              <a:rPr lang="sk-SK" sz="1800" b="1" dirty="0"/>
              <a:t>programu očisty národa </a:t>
            </a:r>
          </a:p>
          <a:p>
            <a:r>
              <a:rPr lang="sk-SK" sz="1800" dirty="0"/>
              <a:t>Masové vysídľovanie na vidiek cca 2 miliónov obyvateľov</a:t>
            </a:r>
          </a:p>
          <a:p>
            <a:r>
              <a:rPr lang="sk-SK" sz="1800" dirty="0"/>
              <a:t>Prenasledovanie a popravy – vzniklo viac ako 150 väzníc</a:t>
            </a:r>
          </a:p>
          <a:p>
            <a:r>
              <a:rPr lang="sk-SK" sz="1800" dirty="0"/>
              <a:t>Január 1979 – režim padol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1A47282-5F9C-832D-71AD-D97F0F66D86B}"/>
              </a:ext>
            </a:extLst>
          </p:cNvPr>
          <p:cNvSpPr txBox="1"/>
          <p:nvPr/>
        </p:nvSpPr>
        <p:spPr>
          <a:xfrm>
            <a:off x="3809999" y="6370087"/>
            <a:ext cx="745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Obr. 10 – Kosti obetí Červených </a:t>
            </a:r>
            <a:r>
              <a:rPr lang="sk-SK" b="1" dirty="0" err="1"/>
              <a:t>Kmérov</a:t>
            </a:r>
            <a:r>
              <a:rPr lang="sk-SK" b="1" dirty="0"/>
              <a:t> odobraté z masového hrobu </a:t>
            </a:r>
          </a:p>
        </p:txBody>
      </p:sp>
    </p:spTree>
    <p:extLst>
      <p:ext uri="{BB962C8B-B14F-4D97-AF65-F5344CB8AC3E}">
        <p14:creationId xmlns:p14="http://schemas.microsoft.com/office/powerpoint/2010/main" val="164213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ývojový diagram: zdržanie 5">
            <a:extLst>
              <a:ext uri="{FF2B5EF4-FFF2-40B4-BE49-F238E27FC236}">
                <a16:creationId xmlns:a16="http://schemas.microsoft.com/office/drawing/2014/main" id="{AFE31222-8640-7355-F6B9-B5DE5F98F81D}"/>
              </a:ext>
            </a:extLst>
          </p:cNvPr>
          <p:cNvSpPr/>
          <p:nvPr/>
        </p:nvSpPr>
        <p:spPr>
          <a:xfrm>
            <a:off x="-7289" y="-7513"/>
            <a:ext cx="9848538" cy="6877439"/>
          </a:xfrm>
          <a:prstGeom prst="flowChartDelay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182F98-B3B4-D216-9926-D83F2565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44" y="562463"/>
            <a:ext cx="4832802" cy="1243584"/>
          </a:xfrm>
        </p:spPr>
        <p:txBody>
          <a:bodyPr>
            <a:noAutofit/>
          </a:bodyPr>
          <a:lstStyle/>
          <a:p>
            <a:r>
              <a:rPr lang="sk-SK" sz="5400" dirty="0">
                <a:cs typeface="Times New Roman" panose="02020603050405020304" pitchFamily="18" charset="0"/>
              </a:rPr>
              <a:t>Dopad na spoločnosť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42F1A7-A276-34AA-B4E2-0F7B73EAF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11" y="2105461"/>
            <a:ext cx="4980906" cy="36643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200" b="1" dirty="0">
                <a:cs typeface="Times New Roman" panose="02020603050405020304" pitchFamily="18" charset="0"/>
              </a:rPr>
              <a:t>4 ročné plány  </a:t>
            </a:r>
            <a:r>
              <a:rPr lang="sk-SK" sz="2200" dirty="0">
                <a:cs typeface="Times New Roman" panose="02020603050405020304" pitchFamily="18" charset="0"/>
              </a:rPr>
              <a:t>- snaha prinavrátiť sa ku koreňom ľudstva </a:t>
            </a:r>
          </a:p>
          <a:p>
            <a:r>
              <a:rPr lang="sk-SK" sz="2200" dirty="0">
                <a:cs typeface="Times New Roman" panose="02020603050405020304" pitchFamily="18" charset="0"/>
              </a:rPr>
              <a:t>Zrušený </a:t>
            </a:r>
            <a:r>
              <a:rPr lang="sk-SK" sz="2200" b="1" dirty="0">
                <a:cs typeface="Times New Roman" panose="02020603050405020304" pitchFamily="18" charset="0"/>
              </a:rPr>
              <a:t>súkromný</a:t>
            </a:r>
            <a:r>
              <a:rPr lang="sk-SK" sz="2200" dirty="0">
                <a:cs typeface="Times New Roman" panose="02020603050405020304" pitchFamily="18" charset="0"/>
              </a:rPr>
              <a:t> majetok</a:t>
            </a:r>
          </a:p>
          <a:p>
            <a:r>
              <a:rPr lang="sk-SK" sz="2200" dirty="0">
                <a:cs typeface="Times New Roman" panose="02020603050405020304" pitchFamily="18" charset="0"/>
              </a:rPr>
              <a:t>Likvidovali </a:t>
            </a:r>
            <a:r>
              <a:rPr lang="sk-SK" sz="2200" b="1" dirty="0">
                <a:cs typeface="Times New Roman" panose="02020603050405020304" pitchFamily="18" charset="0"/>
              </a:rPr>
              <a:t>inteligenciu</a:t>
            </a:r>
          </a:p>
          <a:p>
            <a:r>
              <a:rPr lang="sk-SK" sz="2200" dirty="0">
                <a:cs typeface="Times New Roman" panose="02020603050405020304" pitchFamily="18" charset="0"/>
              </a:rPr>
              <a:t>Plán – vypestovať 3 tony ryže na hektár</a:t>
            </a:r>
          </a:p>
          <a:p>
            <a:r>
              <a:rPr lang="sk-SK" sz="2200" dirty="0">
                <a:cs typeface="Times New Roman" panose="02020603050405020304" pitchFamily="18" charset="0"/>
              </a:rPr>
              <a:t>Zrušili </a:t>
            </a:r>
            <a:r>
              <a:rPr lang="sk-SK" sz="2200" b="1" dirty="0">
                <a:cs typeface="Times New Roman" panose="02020603050405020304" pitchFamily="18" charset="0"/>
              </a:rPr>
              <a:t>rodiny</a:t>
            </a:r>
            <a:r>
              <a:rPr lang="sk-SK" sz="2200" dirty="0">
                <a:cs typeface="Times New Roman" panose="02020603050405020304" pitchFamily="18" charset="0"/>
              </a:rPr>
              <a:t>, ľudia žili v skupinách, spoločne pracovali, stravovali sa a po práci sa politicky vzdelávali</a:t>
            </a:r>
          </a:p>
          <a:p>
            <a:pPr marL="0" indent="0" algn="l" rtl="0" fontAlgn="base">
              <a:lnSpc>
                <a:spcPct val="100000"/>
              </a:lnSpc>
              <a:buNone/>
            </a:pPr>
            <a:r>
              <a:rPr lang="sk-SK" sz="2200" b="1" i="0" u="none" strike="noStrike" dirty="0">
                <a:solidFill>
                  <a:srgbClr val="FFFFFF"/>
                </a:solidFill>
                <a:effectLst/>
              </a:rPr>
              <a:t>Dve základné triedy: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b="0" i="0" u="none" strike="noStrike" dirty="0">
                <a:solidFill>
                  <a:srgbClr val="FFFFFF"/>
                </a:solidFill>
                <a:effectLst/>
              </a:rPr>
              <a:t>Noví ľudia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2200" b="0" i="0" u="none" strike="noStrike" dirty="0">
                <a:solidFill>
                  <a:srgbClr val="FFFFFF"/>
                </a:solidFill>
                <a:effectLst/>
              </a:rPr>
              <a:t>Starí ľudia</a:t>
            </a:r>
            <a:endParaRPr lang="sk-SK" sz="2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6" name="Picture 6" descr="Kambodža je dodnes jednou z najchudobnejších krajín na svete. FOTO: Tomáš Forró (happy2travel.eu)">
            <a:extLst>
              <a:ext uri="{FF2B5EF4-FFF2-40B4-BE49-F238E27FC236}">
                <a16:creationId xmlns:a16="http://schemas.microsoft.com/office/drawing/2014/main" id="{E6A29068-B5D6-E298-D836-0E9193EBC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t="14567" r="1731" b="11769"/>
          <a:stretch/>
        </p:blipFill>
        <p:spPr bwMode="auto">
          <a:xfrm>
            <a:off x="4877220" y="0"/>
            <a:ext cx="7358138" cy="338761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olia smrti na predmestiach Phnom Penh dnes plynulo prechádzajú do kambodžskej každodennosti. FOTO: Tomáš Forró (happy2travel.eu)">
            <a:extLst>
              <a:ext uri="{FF2B5EF4-FFF2-40B4-BE49-F238E27FC236}">
                <a16:creationId xmlns:a16="http://schemas.microsoft.com/office/drawing/2014/main" id="{78B97EE0-578D-E0C9-319B-304226430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" t="8469" r="-848" b="17867"/>
          <a:stretch/>
        </p:blipFill>
        <p:spPr bwMode="auto">
          <a:xfrm>
            <a:off x="4888643" y="3383204"/>
            <a:ext cx="7370321" cy="349423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2C9C6465-BB21-19A8-0345-763CAB2024AC}"/>
              </a:ext>
            </a:extLst>
          </p:cNvPr>
          <p:cNvSpPr txBox="1"/>
          <p:nvPr/>
        </p:nvSpPr>
        <p:spPr>
          <a:xfrm>
            <a:off x="8939592" y="0"/>
            <a:ext cx="377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/>
              <a:t>Obr.11 – Chudoba v Kambodži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11A9C86-78E8-FD6F-399D-E3542C47910B}"/>
              </a:ext>
            </a:extLst>
          </p:cNvPr>
          <p:cNvSpPr txBox="1"/>
          <p:nvPr/>
        </p:nvSpPr>
        <p:spPr>
          <a:xfrm>
            <a:off x="9957614" y="6488668"/>
            <a:ext cx="2234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/>
              <a:t>Obr.12 – Polia smrti</a:t>
            </a:r>
          </a:p>
        </p:txBody>
      </p:sp>
    </p:spTree>
    <p:extLst>
      <p:ext uri="{BB962C8B-B14F-4D97-AF65-F5344CB8AC3E}">
        <p14:creationId xmlns:p14="http://schemas.microsoft.com/office/powerpoint/2010/main" val="174608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Motí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A84EDF15AAEE41BB92D374BB851758" ma:contentTypeVersion="13" ma:contentTypeDescription="Umožňuje vytvoriť nový dokument." ma:contentTypeScope="" ma:versionID="89d739c3eb2181fd29f5487d86af73f9">
  <xsd:schema xmlns:xsd="http://www.w3.org/2001/XMLSchema" xmlns:xs="http://www.w3.org/2001/XMLSchema" xmlns:p="http://schemas.microsoft.com/office/2006/metadata/properties" xmlns:ns3="4668feb6-f6bb-4383-a367-b380e058fe18" xmlns:ns4="bc26bf05-b933-464d-b3e2-d43c4d1fa5a3" targetNamespace="http://schemas.microsoft.com/office/2006/metadata/properties" ma:root="true" ma:fieldsID="66f26337da7d01a7cc40a1ca8ba23b70" ns3:_="" ns4:_="">
    <xsd:import namespace="4668feb6-f6bb-4383-a367-b380e058fe18"/>
    <xsd:import namespace="bc26bf05-b933-464d-b3e2-d43c4d1fa5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8feb6-f6bb-4383-a367-b380e058f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6bf05-b933-464d-b3e2-d43c4d1fa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68feb6-f6bb-4383-a367-b380e058fe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079129-5934-4F54-AC3D-FCE3827744ED}">
  <ds:schemaRefs>
    <ds:schemaRef ds:uri="4668feb6-f6bb-4383-a367-b380e058fe18"/>
    <ds:schemaRef ds:uri="bc26bf05-b933-464d-b3e2-d43c4d1fa5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4AAF7C-EE89-4AF7-8841-BBFCD14CE819}">
  <ds:schemaRefs>
    <ds:schemaRef ds:uri="http://schemas.microsoft.com/office/2006/documentManagement/types"/>
    <ds:schemaRef ds:uri="bc26bf05-b933-464d-b3e2-d43c4d1fa5a3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668feb6-f6bb-4383-a367-b380e058fe1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B0191F-D192-4DB7-8556-6659270D83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790</Words>
  <Application>Microsoft Office PowerPoint</Application>
  <PresentationFormat>Širokouhlá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Tahoma</vt:lpstr>
      <vt:lpstr>Times New Roman</vt:lpstr>
      <vt:lpstr>Office Theme</vt:lpstr>
      <vt:lpstr>Červení Kméri</vt:lpstr>
      <vt:lpstr>Prezentácia programu PowerPoint</vt:lpstr>
      <vt:lpstr> </vt:lpstr>
      <vt:lpstr>Prezentácia programu PowerPoint</vt:lpstr>
      <vt:lpstr>História</vt:lpstr>
      <vt:lpstr>História</vt:lpstr>
      <vt:lpstr>Dôvody</vt:lpstr>
      <vt:lpstr>Spôsob vlády</vt:lpstr>
      <vt:lpstr>Dopad na spoločnosť</vt:lpstr>
      <vt:lpstr>Aktivita</vt:lpstr>
      <vt:lpstr>Zdroje </vt:lpstr>
      <vt:lpstr>Zdroje obrázkov</vt:lpstr>
      <vt:lpstr>Ďakujeme za pozornosť!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Vanesa Hniličková</dc:creator>
  <cp:lastModifiedBy>doc. Mgr. Ladislav Novotný PhD.</cp:lastModifiedBy>
  <cp:revision>29</cp:revision>
  <dcterms:created xsi:type="dcterms:W3CDTF">2024-11-05T19:17:38Z</dcterms:created>
  <dcterms:modified xsi:type="dcterms:W3CDTF">2024-11-18T08:20:11Z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0x01010039A84EDF15AAEE41BB92D374BB851758</vt:lpwstr>
  </property>
</Properties>
</file>