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3" r:id="rId11"/>
    <p:sldId id="264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5013" autoAdjust="0"/>
  </p:normalViewPr>
  <p:slideViewPr>
    <p:cSldViewPr snapToGrid="0">
      <p:cViewPr varScale="1">
        <p:scale>
          <a:sx n="108" d="100"/>
          <a:sy n="108" d="100"/>
        </p:scale>
        <p:origin x="5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Upravte štýly predlohy textu</a:t>
            </a:r>
            <a:endParaRPr lang="en-GB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Upravte štýl predlohy podnadpisov</a:t>
            </a:r>
            <a:endParaRPr lang="en-GB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9BFBC-E320-4928-89A6-726BE3D2F448}" type="datetimeFigureOut">
              <a:rPr lang="en-GB" smtClean="0"/>
              <a:t>02/12/2024</a:t>
            </a:fld>
            <a:endParaRPr lang="en-GB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25C0-85DD-4A59-9BD3-903C964947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1705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GB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9BFBC-E320-4928-89A6-726BE3D2F448}" type="datetimeFigureOut">
              <a:rPr lang="en-GB" smtClean="0"/>
              <a:t>02/12/2024</a:t>
            </a:fld>
            <a:endParaRPr lang="en-GB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25C0-85DD-4A59-9BD3-903C964947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1697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Upravte štýly predlohy textu</a:t>
            </a:r>
            <a:endParaRPr lang="en-GB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9BFBC-E320-4928-89A6-726BE3D2F448}" type="datetimeFigureOut">
              <a:rPr lang="en-GB" smtClean="0"/>
              <a:t>02/12/2024</a:t>
            </a:fld>
            <a:endParaRPr lang="en-GB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25C0-85DD-4A59-9BD3-903C964947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7870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GB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9BFBC-E320-4928-89A6-726BE3D2F448}" type="datetimeFigureOut">
              <a:rPr lang="en-GB" smtClean="0"/>
              <a:t>02/12/2024</a:t>
            </a:fld>
            <a:endParaRPr lang="en-GB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25C0-85DD-4A59-9BD3-903C964947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752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Upravte štýly predlohy textu</a:t>
            </a:r>
            <a:endParaRPr lang="en-GB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9BFBC-E320-4928-89A6-726BE3D2F448}" type="datetimeFigureOut">
              <a:rPr lang="en-GB" smtClean="0"/>
              <a:t>02/12/2024</a:t>
            </a:fld>
            <a:endParaRPr lang="en-GB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25C0-85DD-4A59-9BD3-903C964947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7990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GB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9BFBC-E320-4928-89A6-726BE3D2F448}" type="datetimeFigureOut">
              <a:rPr lang="en-GB" smtClean="0"/>
              <a:t>02/12/2024</a:t>
            </a:fld>
            <a:endParaRPr lang="en-GB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25C0-85DD-4A59-9BD3-903C964947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8305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Upravte štýly predlohy textu</a:t>
            </a:r>
            <a:endParaRPr lang="en-GB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9BFBC-E320-4928-89A6-726BE3D2F448}" type="datetimeFigureOut">
              <a:rPr lang="en-GB" smtClean="0"/>
              <a:t>02/12/2024</a:t>
            </a:fld>
            <a:endParaRPr lang="en-GB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25C0-85DD-4A59-9BD3-903C964947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5309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GB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9BFBC-E320-4928-89A6-726BE3D2F448}" type="datetimeFigureOut">
              <a:rPr lang="en-GB" smtClean="0"/>
              <a:t>02/12/2024</a:t>
            </a:fld>
            <a:endParaRPr lang="en-GB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25C0-85DD-4A59-9BD3-903C964947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3175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9BFBC-E320-4928-89A6-726BE3D2F448}" type="datetimeFigureOut">
              <a:rPr lang="en-GB" smtClean="0"/>
              <a:t>02/12/2024</a:t>
            </a:fld>
            <a:endParaRPr lang="en-GB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25C0-85DD-4A59-9BD3-903C964947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1194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  <a:endParaRPr lang="en-GB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9BFBC-E320-4928-89A6-726BE3D2F448}" type="datetimeFigureOut">
              <a:rPr lang="en-GB" smtClean="0"/>
              <a:t>02/12/2024</a:t>
            </a:fld>
            <a:endParaRPr lang="en-GB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25C0-85DD-4A59-9BD3-903C964947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0721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  <a:endParaRPr lang="en-GB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9BFBC-E320-4928-89A6-726BE3D2F448}" type="datetimeFigureOut">
              <a:rPr lang="en-GB" smtClean="0"/>
              <a:t>02/12/2024</a:t>
            </a:fld>
            <a:endParaRPr lang="en-GB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25C0-85DD-4A59-9BD3-903C964947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6877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Upravte štýly predlohy textu</a:t>
            </a:r>
            <a:endParaRPr lang="en-GB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F9BFBC-E320-4928-89A6-726BE3D2F448}" type="datetimeFigureOut">
              <a:rPr lang="en-GB" smtClean="0"/>
              <a:t>02/12/2024</a:t>
            </a:fld>
            <a:endParaRPr lang="en-GB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B725C0-85DD-4A59-9BD3-903C964947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9923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/>
              <a:t>Regióny</a:t>
            </a:r>
            <a:r>
              <a:rPr lang="en-GB" dirty="0"/>
              <a:t> v </a:t>
            </a:r>
            <a:r>
              <a:rPr lang="en-GB" dirty="0" err="1"/>
              <a:t>rámci</a:t>
            </a:r>
            <a:r>
              <a:rPr lang="en-GB" dirty="0"/>
              <a:t> </a:t>
            </a:r>
            <a:r>
              <a:rPr lang="en-GB" dirty="0" err="1"/>
              <a:t>Ázie</a:t>
            </a:r>
            <a:endParaRPr lang="en-GB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563762" y="3602037"/>
            <a:ext cx="4786184" cy="2559865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 err="1"/>
              <a:t>Juhovýchodná</a:t>
            </a:r>
            <a:r>
              <a:rPr lang="en-GB" dirty="0"/>
              <a:t> </a:t>
            </a:r>
            <a:r>
              <a:rPr lang="en-GB" dirty="0" err="1"/>
              <a:t>Ázia</a:t>
            </a:r>
            <a:endParaRPr lang="en-GB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58034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Obyvateľstvo</a:t>
            </a:r>
            <a:r>
              <a:rPr lang="sk-SK" dirty="0"/>
              <a:t> (viď prednášky)</a:t>
            </a:r>
            <a:endParaRPr lang="en-GB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40043" y="1587260"/>
            <a:ext cx="11804822" cy="5270740"/>
          </a:xfrm>
        </p:spPr>
        <p:txBody>
          <a:bodyPr>
            <a:normAutofit fontScale="77500" lnSpcReduction="20000"/>
          </a:bodyPr>
          <a:lstStyle/>
          <a:p>
            <a:r>
              <a:rPr lang="en-GB" dirty="0" err="1">
                <a:latin typeface="Arial Narrow" panose="020B0606020202030204" pitchFamily="34" charset="0"/>
              </a:rPr>
              <a:t>Počet</a:t>
            </a:r>
            <a:r>
              <a:rPr lang="en-GB" dirty="0">
                <a:latin typeface="Arial Narrow" panose="020B0606020202030204" pitchFamily="34" charset="0"/>
              </a:rPr>
              <a:t> a </a:t>
            </a:r>
            <a:r>
              <a:rPr lang="en-GB" dirty="0" err="1">
                <a:latin typeface="Arial Narrow" panose="020B0606020202030204" pitchFamily="34" charset="0"/>
              </a:rPr>
              <a:t>rozmiestnenie</a:t>
            </a:r>
            <a:endParaRPr lang="en-GB" dirty="0">
              <a:latin typeface="Arial Narrow" panose="020B0606020202030204" pitchFamily="34" charset="0"/>
            </a:endParaRPr>
          </a:p>
          <a:p>
            <a:pPr lvl="1"/>
            <a:r>
              <a:rPr lang="en-GB" dirty="0" err="1">
                <a:latin typeface="Arial Narrow" panose="020B0606020202030204" pitchFamily="34" charset="0"/>
              </a:rPr>
              <a:t>najľudnatejšie</a:t>
            </a:r>
            <a:r>
              <a:rPr lang="en-GB" dirty="0">
                <a:latin typeface="Arial Narrow" panose="020B0606020202030204" pitchFamily="34" charset="0"/>
              </a:rPr>
              <a:t> </a:t>
            </a:r>
            <a:r>
              <a:rPr lang="en-GB" dirty="0" err="1">
                <a:latin typeface="Arial Narrow" panose="020B0606020202030204" pitchFamily="34" charset="0"/>
              </a:rPr>
              <a:t>štáty</a:t>
            </a:r>
            <a:r>
              <a:rPr lang="sk-SK" dirty="0">
                <a:latin typeface="Arial Narrow" panose="020B0606020202030204" pitchFamily="34" charset="0"/>
              </a:rPr>
              <a:t> (Indonézia, zároveň štát s najväčším počtom moslimov na svete; Filipíny, zároveň najväčší kresťanský štát v Ázii)</a:t>
            </a:r>
          </a:p>
          <a:p>
            <a:pPr lvl="1"/>
            <a:r>
              <a:rPr lang="sk-SK" dirty="0">
                <a:latin typeface="Arial Narrow" panose="020B0606020202030204" pitchFamily="34" charset="0"/>
              </a:rPr>
              <a:t>vzhľadom na veľkú časť povrchu pokrytú pralesmi, hustota zaľudnenia nie je v priemere veľká, ale je veľmi nerovnomerná</a:t>
            </a:r>
          </a:p>
          <a:p>
            <a:pPr lvl="2"/>
            <a:r>
              <a:rPr lang="sk-SK" dirty="0">
                <a:latin typeface="Arial Narrow" panose="020B0606020202030204" pitchFamily="34" charset="0"/>
              </a:rPr>
              <a:t>extrémne vysoká je v deltách Iravadi, Mekongu, na ostrove Jáva, východné pobrežie Vietnamu, juh Malajského polostrova (Kuala Lumpur, Singapur), Filipíny – najmä Luzon</a:t>
            </a:r>
          </a:p>
          <a:p>
            <a:pPr lvl="1"/>
            <a:r>
              <a:rPr lang="sk-SK" dirty="0">
                <a:latin typeface="Arial Narrow" panose="020B0606020202030204" pitchFamily="34" charset="0"/>
              </a:rPr>
              <a:t>najväčšie mestá: Jakarta (10/30 mil.), Bangkok (8/15), Hočiminovo mesto (</a:t>
            </a:r>
            <a:r>
              <a:rPr lang="sk-SK" dirty="0" err="1">
                <a:latin typeface="Arial Narrow" panose="020B0606020202030204" pitchFamily="34" charset="0"/>
              </a:rPr>
              <a:t>Saigon</a:t>
            </a:r>
            <a:r>
              <a:rPr lang="sk-SK" dirty="0">
                <a:latin typeface="Arial Narrow" panose="020B0606020202030204" pitchFamily="34" charset="0"/>
              </a:rPr>
              <a:t> – 8), Hanoj (7), Singapur (6), Rangún (5), Kuala Lumpur (2/7), </a:t>
            </a:r>
            <a:r>
              <a:rPr lang="sk-SK" dirty="0" err="1">
                <a:latin typeface="Arial Narrow" panose="020B0606020202030204" pitchFamily="34" charset="0"/>
              </a:rPr>
              <a:t>Manilla</a:t>
            </a:r>
            <a:r>
              <a:rPr lang="sk-SK" dirty="0">
                <a:latin typeface="Arial Narrow" panose="020B0606020202030204" pitchFamily="34" charset="0"/>
              </a:rPr>
              <a:t> (2/12)</a:t>
            </a:r>
            <a:endParaRPr lang="en-GB" dirty="0">
              <a:latin typeface="Arial Narrow" panose="020B0606020202030204" pitchFamily="34" charset="0"/>
            </a:endParaRPr>
          </a:p>
          <a:p>
            <a:r>
              <a:rPr lang="en-GB" dirty="0" err="1">
                <a:latin typeface="Arial Narrow" panose="020B0606020202030204" pitchFamily="34" charset="0"/>
              </a:rPr>
              <a:t>Dynamika</a:t>
            </a:r>
            <a:endParaRPr lang="en-GB" dirty="0">
              <a:latin typeface="Arial Narrow" panose="020B0606020202030204" pitchFamily="34" charset="0"/>
            </a:endParaRPr>
          </a:p>
          <a:p>
            <a:pPr lvl="1"/>
            <a:r>
              <a:rPr lang="sk-SK" dirty="0">
                <a:latin typeface="Arial Narrow" panose="020B0606020202030204" pitchFamily="34" charset="0"/>
              </a:rPr>
              <a:t>pomerne vysoký prirodzený prírastok, vo všeobecnosti mierny migračný úbytok</a:t>
            </a:r>
            <a:endParaRPr lang="en-GB" dirty="0">
              <a:latin typeface="Arial Narrow" panose="020B0606020202030204" pitchFamily="34" charset="0"/>
            </a:endParaRPr>
          </a:p>
          <a:p>
            <a:r>
              <a:rPr lang="en-GB" dirty="0" err="1">
                <a:latin typeface="Arial Narrow" panose="020B0606020202030204" pitchFamily="34" charset="0"/>
              </a:rPr>
              <a:t>Štruktúra</a:t>
            </a:r>
            <a:endParaRPr lang="en-GB" dirty="0">
              <a:latin typeface="Arial Narrow" panose="020B0606020202030204" pitchFamily="34" charset="0"/>
            </a:endParaRPr>
          </a:p>
          <a:p>
            <a:pPr lvl="1"/>
            <a:r>
              <a:rPr lang="en-GB" dirty="0" err="1">
                <a:latin typeface="Arial Narrow" panose="020B0606020202030204" pitchFamily="34" charset="0"/>
              </a:rPr>
              <a:t>rasová</a:t>
            </a:r>
            <a:r>
              <a:rPr lang="en-GB" dirty="0">
                <a:latin typeface="Arial Narrow" panose="020B0606020202030204" pitchFamily="34" charset="0"/>
              </a:rPr>
              <a:t> a </a:t>
            </a:r>
            <a:r>
              <a:rPr lang="en-GB" dirty="0" err="1">
                <a:latin typeface="Arial Narrow" panose="020B0606020202030204" pitchFamily="34" charset="0"/>
              </a:rPr>
              <a:t>etnická</a:t>
            </a:r>
            <a:endParaRPr lang="sk-SK" dirty="0">
              <a:latin typeface="Arial Narrow" panose="020B0606020202030204" pitchFamily="34" charset="0"/>
            </a:endParaRPr>
          </a:p>
          <a:p>
            <a:pPr lvl="2"/>
            <a:r>
              <a:rPr lang="sk-SK" dirty="0">
                <a:latin typeface="Arial Narrow" panose="020B0606020202030204" pitchFamily="34" charset="0"/>
              </a:rPr>
              <a:t>na pevnine prevládajú </a:t>
            </a:r>
            <a:r>
              <a:rPr lang="sk-SK" dirty="0" err="1">
                <a:latin typeface="Arial Narrow" panose="020B0606020202030204" pitchFamily="34" charset="0"/>
              </a:rPr>
              <a:t>mongoloidi</a:t>
            </a:r>
            <a:r>
              <a:rPr lang="sk-SK" dirty="0">
                <a:latin typeface="Arial Narrow" panose="020B0606020202030204" pitchFamily="34" charset="0"/>
              </a:rPr>
              <a:t>, v ostrovnej časti skôr ekvatoriálna rasa</a:t>
            </a:r>
            <a:endParaRPr lang="en-GB" dirty="0">
              <a:latin typeface="Arial Narrow" panose="020B0606020202030204" pitchFamily="34" charset="0"/>
            </a:endParaRPr>
          </a:p>
          <a:p>
            <a:pPr lvl="1"/>
            <a:r>
              <a:rPr lang="en-GB" dirty="0" err="1">
                <a:latin typeface="Arial Narrow" panose="020B0606020202030204" pitchFamily="34" charset="0"/>
              </a:rPr>
              <a:t>jazyková</a:t>
            </a:r>
            <a:endParaRPr lang="sk-SK" dirty="0">
              <a:latin typeface="Arial Narrow" panose="020B0606020202030204" pitchFamily="34" charset="0"/>
            </a:endParaRPr>
          </a:p>
          <a:p>
            <a:pPr lvl="2"/>
            <a:r>
              <a:rPr lang="sk-SK" dirty="0">
                <a:latin typeface="Arial Narrow" panose="020B0606020202030204" pitchFamily="34" charset="0"/>
              </a:rPr>
              <a:t>na pevnine sino-tibetská (</a:t>
            </a:r>
            <a:r>
              <a:rPr lang="sk-SK" dirty="0" err="1">
                <a:latin typeface="Arial Narrow" panose="020B0606020202030204" pitchFamily="34" charset="0"/>
              </a:rPr>
              <a:t>tibeto-barmské</a:t>
            </a:r>
            <a:r>
              <a:rPr lang="sk-SK" dirty="0">
                <a:latin typeface="Arial Narrow" panose="020B0606020202030204" pitchFamily="34" charset="0"/>
              </a:rPr>
              <a:t>), v ostrovnej (a východnej časti pevniny) </a:t>
            </a:r>
            <a:r>
              <a:rPr lang="sk-SK" dirty="0" err="1">
                <a:latin typeface="Arial Narrow" panose="020B0606020202030204" pitchFamily="34" charset="0"/>
              </a:rPr>
              <a:t>austroázijská</a:t>
            </a:r>
            <a:r>
              <a:rPr lang="sk-SK" dirty="0">
                <a:latin typeface="Arial Narrow" panose="020B0606020202030204" pitchFamily="34" charset="0"/>
              </a:rPr>
              <a:t> j. rodina, v ostrovnej časti v rámci nej austronézske jazyky</a:t>
            </a:r>
          </a:p>
          <a:p>
            <a:pPr lvl="2"/>
            <a:r>
              <a:rPr lang="sk-SK" dirty="0">
                <a:latin typeface="Arial Narrow" panose="020B0606020202030204" pitchFamily="34" charset="0"/>
              </a:rPr>
              <a:t>dorozumievanie často aj pomocou jazykov kolonizátorov, na Filipínach, V. Timore a Malajzii ide aj o úradné jazyky</a:t>
            </a:r>
            <a:endParaRPr lang="en-GB" dirty="0">
              <a:latin typeface="Arial Narrow" panose="020B0606020202030204" pitchFamily="34" charset="0"/>
            </a:endParaRPr>
          </a:p>
          <a:p>
            <a:pPr lvl="1"/>
            <a:r>
              <a:rPr lang="en-GB" dirty="0" err="1">
                <a:latin typeface="Arial Narrow" panose="020B0606020202030204" pitchFamily="34" charset="0"/>
              </a:rPr>
              <a:t>náboženská</a:t>
            </a:r>
            <a:endParaRPr lang="sk-SK" dirty="0">
              <a:latin typeface="Arial Narrow" panose="020B0606020202030204" pitchFamily="34" charset="0"/>
            </a:endParaRPr>
          </a:p>
          <a:p>
            <a:pPr lvl="2"/>
            <a:r>
              <a:rPr lang="sk-SK" dirty="0">
                <a:latin typeface="Arial Narrow" panose="020B0606020202030204" pitchFamily="34" charset="0"/>
              </a:rPr>
              <a:t>na pevnine dominuje budhizmus, v polostrovnej a ostrovnej časti islam, avšak viacero výnimiek</a:t>
            </a:r>
          </a:p>
          <a:p>
            <a:pPr lvl="3"/>
            <a:r>
              <a:rPr lang="sk-SK" dirty="0">
                <a:latin typeface="Arial Narrow" panose="020B0606020202030204" pitchFamily="34" charset="0"/>
              </a:rPr>
              <a:t>V. Timor, Filipíny – Kresťanstvo, Bali – hinduizmus, vo Viet</a:t>
            </a:r>
            <a:r>
              <a:rPr lang="en-GB" dirty="0">
                <a:latin typeface="Arial Narrow" panose="020B0606020202030204" pitchFamily="34" charset="0"/>
              </a:rPr>
              <a:t>n</a:t>
            </a:r>
            <a:r>
              <a:rPr lang="sk-SK" dirty="0" err="1">
                <a:latin typeface="Arial Narrow" panose="020B0606020202030204" pitchFamily="34" charset="0"/>
              </a:rPr>
              <a:t>ame</a:t>
            </a:r>
            <a:r>
              <a:rPr lang="sk-SK" dirty="0">
                <a:latin typeface="Arial Narrow" panose="020B0606020202030204" pitchFamily="34" charset="0"/>
              </a:rPr>
              <a:t> či Malajzii aj značný podiel kresťanov, aj keď Vietnam je de jure ateistický/</a:t>
            </a:r>
            <a:r>
              <a:rPr lang="sk-SK" dirty="0" err="1">
                <a:latin typeface="Arial Narrow" panose="020B0606020202030204" pitchFamily="34" charset="0"/>
              </a:rPr>
              <a:t>bezkonfesný</a:t>
            </a:r>
            <a:r>
              <a:rPr lang="sk-SK" dirty="0">
                <a:latin typeface="Arial Narrow" panose="020B0606020202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580256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Hospodárstvo</a:t>
            </a:r>
            <a:endParaRPr lang="en-GB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38200" y="1817387"/>
            <a:ext cx="11353800" cy="4351338"/>
          </a:xfrm>
        </p:spPr>
        <p:txBody>
          <a:bodyPr>
            <a:normAutofit/>
          </a:bodyPr>
          <a:lstStyle/>
          <a:p>
            <a:r>
              <a:rPr lang="sk-SK" dirty="0">
                <a:latin typeface="Arial Narrow" panose="020B0606020202030204" pitchFamily="34" charset="0"/>
              </a:rPr>
              <a:t>vo všeobecnosti zaostalý región, avšak úroveň hospodárstva je veľmi rozmanitá</a:t>
            </a:r>
          </a:p>
          <a:p>
            <a:pPr lvl="1"/>
            <a:r>
              <a:rPr lang="sk-SK" dirty="0">
                <a:latin typeface="Arial Narrow" panose="020B0606020202030204" pitchFamily="34" charset="0"/>
              </a:rPr>
              <a:t>vo všeobecnosti stabilizované ekonomiky a dlhodobý rast (Malajzia, Singapur, Thajsko – nové ázijské tigre)</a:t>
            </a:r>
          </a:p>
          <a:p>
            <a:pPr lvl="1"/>
            <a:r>
              <a:rPr lang="sk-SK" dirty="0">
                <a:latin typeface="Arial Narrow" panose="020B0606020202030204" pitchFamily="34" charset="0"/>
              </a:rPr>
              <a:t>v minulosti kľúčový význam poľnohospodárstva (rastlinné – ryža, palma olejová), </a:t>
            </a:r>
            <a:br>
              <a:rPr lang="en-GB" dirty="0">
                <a:latin typeface="Arial Narrow" panose="020B0606020202030204" pitchFamily="34" charset="0"/>
              </a:rPr>
            </a:br>
            <a:r>
              <a:rPr lang="sk-SK" dirty="0">
                <a:latin typeface="Arial Narrow" panose="020B0606020202030204" pitchFamily="34" charset="0"/>
              </a:rPr>
              <a:t>v posledných desaťročiach rastie význam priemyslu a služieb</a:t>
            </a:r>
          </a:p>
          <a:p>
            <a:pPr lvl="1"/>
            <a:r>
              <a:rPr lang="sk-SK" dirty="0">
                <a:latin typeface="Arial Narrow" panose="020B0606020202030204" pitchFamily="34" charset="0"/>
              </a:rPr>
              <a:t>veľké príjmy z predaja ropy – Brunej, Malajzia</a:t>
            </a:r>
          </a:p>
          <a:p>
            <a:pPr lvl="1"/>
            <a:r>
              <a:rPr lang="sk-SK" dirty="0">
                <a:latin typeface="Arial Narrow" panose="020B0606020202030204" pitchFamily="34" charset="0"/>
              </a:rPr>
              <a:t>zahraničné investície z Japonska, Južnej Kórey, Číny</a:t>
            </a:r>
          </a:p>
          <a:p>
            <a:pPr lvl="1"/>
            <a:r>
              <a:rPr lang="sk-SK" dirty="0">
                <a:latin typeface="Arial Narrow" panose="020B0606020202030204" pitchFamily="34" charset="0"/>
              </a:rPr>
              <a:t>lacná a kvalifikovaná pracovná sila – textilný priemysel, jednoduchšie strojárstvo </a:t>
            </a:r>
          </a:p>
          <a:p>
            <a:pPr lvl="2"/>
            <a:r>
              <a:rPr lang="sk-SK" dirty="0">
                <a:latin typeface="Arial Narrow" panose="020B0606020202030204" pitchFamily="34" charset="0"/>
              </a:rPr>
              <a:t>Vietnam, ale aj ďalšie krajiny</a:t>
            </a:r>
          </a:p>
          <a:p>
            <a:pPr lvl="1"/>
            <a:r>
              <a:rPr lang="sk-SK" dirty="0">
                <a:latin typeface="Arial Narrow" panose="020B0606020202030204" pitchFamily="34" charset="0"/>
              </a:rPr>
              <a:t>cestovný ruch – Thajsko (10. </a:t>
            </a:r>
            <a:r>
              <a:rPr lang="sk-SK" dirty="0" err="1">
                <a:latin typeface="Arial Narrow" panose="020B0606020202030204" pitchFamily="34" charset="0"/>
              </a:rPr>
              <a:t>najnavštev</a:t>
            </a:r>
            <a:r>
              <a:rPr lang="sk-SK" dirty="0">
                <a:latin typeface="Arial Narrow" panose="020B0606020202030204" pitchFamily="34" charset="0"/>
              </a:rPr>
              <a:t>. krajina sveta s relatívne veľkými príjmami z CR)</a:t>
            </a:r>
          </a:p>
          <a:p>
            <a:pPr lvl="2"/>
            <a:r>
              <a:rPr lang="sk-SK" dirty="0">
                <a:latin typeface="Arial Narrow" panose="020B0606020202030204" pitchFamily="34" charset="0"/>
              </a:rPr>
              <a:t>ďalšie destinácie: Bali, </a:t>
            </a:r>
            <a:r>
              <a:rPr lang="sk-SK" dirty="0" err="1">
                <a:latin typeface="Arial Narrow" panose="020B0606020202030204" pitchFamily="34" charset="0"/>
              </a:rPr>
              <a:t>Angkor</a:t>
            </a:r>
            <a:r>
              <a:rPr lang="sk-SK" dirty="0">
                <a:latin typeface="Arial Narrow" panose="020B0606020202030204" pitchFamily="34" charset="0"/>
              </a:rPr>
              <a:t> </a:t>
            </a:r>
            <a:r>
              <a:rPr lang="sk-SK" dirty="0" err="1">
                <a:latin typeface="Arial Narrow" panose="020B0606020202030204" pitchFamily="34" charset="0"/>
              </a:rPr>
              <a:t>Wat</a:t>
            </a:r>
            <a:r>
              <a:rPr lang="sk-SK" dirty="0">
                <a:latin typeface="Arial Narrow" panose="020B0606020202030204" pitchFamily="34" charset="0"/>
              </a:rPr>
              <a:t>, </a:t>
            </a:r>
            <a:r>
              <a:rPr lang="sk-SK" dirty="0" err="1">
                <a:latin typeface="Arial Narrow" panose="020B0606020202030204" pitchFamily="34" charset="0"/>
              </a:rPr>
              <a:t>Borobudur</a:t>
            </a:r>
            <a:r>
              <a:rPr lang="sk-SK" dirty="0">
                <a:latin typeface="Arial Narrow" panose="020B0606020202030204" pitchFamily="34" charset="0"/>
              </a:rPr>
              <a:t>, Hočiminovo mesto, </a:t>
            </a:r>
            <a:r>
              <a:rPr lang="sk-SK" dirty="0" err="1">
                <a:latin typeface="Arial Narrow" panose="020B0606020202030204" pitchFamily="34" charset="0"/>
              </a:rPr>
              <a:t>Manilla</a:t>
            </a:r>
            <a:r>
              <a:rPr lang="sk-SK" dirty="0">
                <a:latin typeface="Arial Narrow" panose="020B0606020202030204" pitchFamily="34" charset="0"/>
              </a:rPr>
              <a:t>...</a:t>
            </a:r>
            <a:endParaRPr lang="en-GB" dirty="0">
              <a:latin typeface="Arial Narrow" panose="020B0606020202030204" pitchFamily="34" charset="0"/>
            </a:endParaRPr>
          </a:p>
          <a:p>
            <a:endParaRPr lang="en-GB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3181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Hospodárstvo</a:t>
            </a:r>
            <a:endParaRPr lang="en-GB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59847"/>
          </a:xfrm>
        </p:spPr>
        <p:txBody>
          <a:bodyPr>
            <a:normAutofit lnSpcReduction="10000"/>
          </a:bodyPr>
          <a:lstStyle/>
          <a:p>
            <a:r>
              <a:rPr lang="sk-SK" dirty="0">
                <a:latin typeface="Arial Narrow" panose="020B0606020202030204" pitchFamily="34" charset="0"/>
              </a:rPr>
              <a:t>najväčšia ekonomika – Indonézia (5. najväčšia v Ázii)</a:t>
            </a:r>
          </a:p>
          <a:p>
            <a:r>
              <a:rPr lang="sk-SK" dirty="0">
                <a:latin typeface="Arial Narrow" panose="020B0606020202030204" pitchFamily="34" charset="0"/>
              </a:rPr>
              <a:t>najchudobnejšie krajiny (najnižší HDP PPP per </a:t>
            </a:r>
            <a:r>
              <a:rPr lang="sk-SK" dirty="0" err="1">
                <a:latin typeface="Arial Narrow" panose="020B0606020202030204" pitchFamily="34" charset="0"/>
              </a:rPr>
              <a:t>capita</a:t>
            </a:r>
            <a:r>
              <a:rPr lang="sk-SK" dirty="0">
                <a:latin typeface="Arial Narrow" panose="020B0606020202030204" pitchFamily="34" charset="0"/>
              </a:rPr>
              <a:t>)</a:t>
            </a:r>
          </a:p>
          <a:p>
            <a:pPr lvl="1"/>
            <a:r>
              <a:rPr lang="sk-SK" dirty="0">
                <a:latin typeface="Arial Narrow" panose="020B0606020202030204" pitchFamily="34" charset="0"/>
              </a:rPr>
              <a:t>Kambodža, V. Timor, Laos, Mjanmarsko</a:t>
            </a:r>
          </a:p>
          <a:p>
            <a:r>
              <a:rPr lang="sk-SK" dirty="0">
                <a:latin typeface="Arial Narrow" panose="020B0606020202030204" pitchFamily="34" charset="0"/>
              </a:rPr>
              <a:t>pod celosvetovým priemerom</a:t>
            </a:r>
          </a:p>
          <a:p>
            <a:pPr lvl="1"/>
            <a:r>
              <a:rPr lang="sk-SK" dirty="0">
                <a:latin typeface="Arial Narrow" panose="020B0606020202030204" pitchFamily="34" charset="0"/>
              </a:rPr>
              <a:t>Vietnam, Filipíny, Indonézia</a:t>
            </a:r>
          </a:p>
          <a:p>
            <a:r>
              <a:rPr lang="sk-SK" dirty="0">
                <a:latin typeface="Arial Narrow" panose="020B0606020202030204" pitchFamily="34" charset="0"/>
              </a:rPr>
              <a:t>cca celosvetový priemer</a:t>
            </a:r>
          </a:p>
          <a:p>
            <a:pPr lvl="1"/>
            <a:r>
              <a:rPr lang="sk-SK" dirty="0">
                <a:latin typeface="Arial Narrow" panose="020B0606020202030204" pitchFamily="34" charset="0"/>
              </a:rPr>
              <a:t>Thajsko</a:t>
            </a:r>
          </a:p>
          <a:p>
            <a:r>
              <a:rPr lang="sk-SK" dirty="0">
                <a:latin typeface="Arial Narrow" panose="020B0606020202030204" pitchFamily="34" charset="0"/>
              </a:rPr>
              <a:t>nad celosvetovým priemerom</a:t>
            </a:r>
          </a:p>
          <a:p>
            <a:pPr lvl="1"/>
            <a:r>
              <a:rPr lang="sk-SK" dirty="0">
                <a:latin typeface="Arial Narrow" panose="020B0606020202030204" pitchFamily="34" charset="0"/>
              </a:rPr>
              <a:t>Malajzia</a:t>
            </a:r>
          </a:p>
          <a:p>
            <a:r>
              <a:rPr lang="sk-SK" dirty="0">
                <a:latin typeface="Arial Narrow" panose="020B0606020202030204" pitchFamily="34" charset="0"/>
              </a:rPr>
              <a:t>najbohatšia krajina</a:t>
            </a:r>
          </a:p>
          <a:p>
            <a:pPr lvl="1"/>
            <a:r>
              <a:rPr lang="sk-SK" dirty="0">
                <a:latin typeface="Arial Narrow" panose="020B0606020202030204" pitchFamily="34" charset="0"/>
              </a:rPr>
              <a:t>Brunej</a:t>
            </a:r>
            <a:endParaRPr lang="en-GB" dirty="0">
              <a:latin typeface="Arial Narrow" panose="020B0606020202030204" pitchFamily="34" charset="0"/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8002" y="97277"/>
            <a:ext cx="2487366" cy="2851926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8002" y="3821577"/>
            <a:ext cx="2487366" cy="2863894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6069" y="3158753"/>
            <a:ext cx="2450365" cy="2784847"/>
          </a:xfrm>
          <a:prstGeom prst="rect">
            <a:avLst/>
          </a:prstGeom>
        </p:spPr>
      </p:pic>
      <p:sp>
        <p:nvSpPr>
          <p:cNvPr id="7" name="BlokTextu 6"/>
          <p:cNvSpPr txBox="1"/>
          <p:nvPr/>
        </p:nvSpPr>
        <p:spPr>
          <a:xfrm>
            <a:off x="9362808" y="3032385"/>
            <a:ext cx="2937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Príklady štruktúry exportu</a:t>
            </a:r>
            <a:endParaRPr lang="en-GB" dirty="0"/>
          </a:p>
        </p:txBody>
      </p:sp>
      <p:sp>
        <p:nvSpPr>
          <p:cNvPr id="8" name="BlokTextu 7"/>
          <p:cNvSpPr txBox="1"/>
          <p:nvPr/>
        </p:nvSpPr>
        <p:spPr>
          <a:xfrm>
            <a:off x="9495753" y="3452245"/>
            <a:ext cx="2937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Malajzia</a:t>
            </a:r>
            <a:endParaRPr lang="en-GB" dirty="0"/>
          </a:p>
        </p:txBody>
      </p:sp>
      <p:sp>
        <p:nvSpPr>
          <p:cNvPr id="9" name="BlokTextu 8"/>
          <p:cNvSpPr txBox="1"/>
          <p:nvPr/>
        </p:nvSpPr>
        <p:spPr>
          <a:xfrm>
            <a:off x="9550847" y="1187401"/>
            <a:ext cx="2937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Brunej</a:t>
            </a:r>
            <a:endParaRPr lang="en-GB" dirty="0"/>
          </a:p>
        </p:txBody>
      </p:sp>
      <p:sp>
        <p:nvSpPr>
          <p:cNvPr id="10" name="BlokTextu 9"/>
          <p:cNvSpPr txBox="1"/>
          <p:nvPr/>
        </p:nvSpPr>
        <p:spPr>
          <a:xfrm>
            <a:off x="6558000" y="5893870"/>
            <a:ext cx="2937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Kambodža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6897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Poloha</a:t>
            </a:r>
            <a:endParaRPr lang="en-GB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err="1">
                <a:latin typeface="Arial Narrow" panose="020B0606020202030204" pitchFamily="34" charset="0"/>
              </a:rPr>
              <a:t>na</a:t>
            </a:r>
            <a:r>
              <a:rPr lang="en-GB" dirty="0">
                <a:latin typeface="Arial Narrow" panose="020B0606020202030204" pitchFamily="34" charset="0"/>
              </a:rPr>
              <a:t> </a:t>
            </a:r>
            <a:r>
              <a:rPr lang="en-GB" dirty="0" err="1">
                <a:latin typeface="Arial Narrow" panose="020B0606020202030204" pitchFamily="34" charset="0"/>
              </a:rPr>
              <a:t>zemeguli</a:t>
            </a:r>
            <a:r>
              <a:rPr lang="en-GB" dirty="0">
                <a:latin typeface="Arial Narrow" panose="020B0606020202030204" pitchFamily="34" charset="0"/>
              </a:rPr>
              <a:t>, </a:t>
            </a:r>
            <a:r>
              <a:rPr lang="en-GB" dirty="0" err="1">
                <a:latin typeface="Arial Narrow" panose="020B0606020202030204" pitchFamily="34" charset="0"/>
              </a:rPr>
              <a:t>voči</a:t>
            </a:r>
            <a:r>
              <a:rPr lang="en-GB" dirty="0">
                <a:latin typeface="Arial Narrow" panose="020B0606020202030204" pitchFamily="34" charset="0"/>
              </a:rPr>
              <a:t> </a:t>
            </a:r>
            <a:r>
              <a:rPr lang="en-GB" dirty="0" err="1">
                <a:latin typeface="Arial Narrow" panose="020B0606020202030204" pitchFamily="34" charset="0"/>
              </a:rPr>
              <a:t>iným</a:t>
            </a:r>
            <a:r>
              <a:rPr lang="en-GB" dirty="0">
                <a:latin typeface="Arial Narrow" panose="020B0606020202030204" pitchFamily="34" charset="0"/>
              </a:rPr>
              <a:t> </a:t>
            </a:r>
            <a:r>
              <a:rPr lang="en-GB" dirty="0" err="1">
                <a:latin typeface="Arial Narrow" panose="020B0606020202030204" pitchFamily="34" charset="0"/>
              </a:rPr>
              <a:t>kontitentom</a:t>
            </a:r>
            <a:endParaRPr lang="sk-SK" dirty="0">
              <a:latin typeface="Arial Narrow" panose="020B0606020202030204" pitchFamily="34" charset="0"/>
            </a:endParaRPr>
          </a:p>
          <a:p>
            <a:pPr lvl="1"/>
            <a:r>
              <a:rPr lang="sk-SK" dirty="0">
                <a:latin typeface="Arial Narrow" panose="020B0606020202030204" pitchFamily="34" charset="0"/>
              </a:rPr>
              <a:t>Zadná India + priľahlé ostrovné pásmo</a:t>
            </a:r>
          </a:p>
          <a:p>
            <a:pPr lvl="1"/>
            <a:r>
              <a:rPr lang="sk-SK" dirty="0">
                <a:latin typeface="Arial Narrow" panose="020B0606020202030204" pitchFamily="34" charset="0"/>
              </a:rPr>
              <a:t>súčasť Tichooceánskeho ohňového kruhu (časté zemetrasenia, vulkanická činnosť)</a:t>
            </a:r>
          </a:p>
          <a:p>
            <a:pPr lvl="1"/>
            <a:r>
              <a:rPr lang="sk-SK" dirty="0">
                <a:latin typeface="Arial Narrow" panose="020B0606020202030204" pitchFamily="34" charset="0"/>
              </a:rPr>
              <a:t>geopoliticky strategická oblasť medzi dvoma rastúcimi ázijskými veľmocami</a:t>
            </a:r>
          </a:p>
          <a:p>
            <a:pPr lvl="2"/>
            <a:r>
              <a:rPr lang="sk-SK" dirty="0">
                <a:latin typeface="Arial Narrow" panose="020B0606020202030204" pitchFamily="34" charset="0"/>
              </a:rPr>
              <a:t>Čínou a Indiou</a:t>
            </a:r>
            <a:endParaRPr lang="en-GB" dirty="0">
              <a:latin typeface="Arial Narrow" panose="020B0606020202030204" pitchFamily="34" charset="0"/>
            </a:endParaRPr>
          </a:p>
          <a:p>
            <a:endParaRPr lang="en-GB" dirty="0">
              <a:latin typeface="Arial Narrow" panose="020B0606020202030204" pitchFamily="34" charset="0"/>
            </a:endParaRPr>
          </a:p>
          <a:p>
            <a:r>
              <a:rPr lang="en-GB" dirty="0" err="1">
                <a:latin typeface="Arial Narrow" panose="020B0606020202030204" pitchFamily="34" charset="0"/>
              </a:rPr>
              <a:t>ohraničenie</a:t>
            </a:r>
            <a:endParaRPr lang="en-GB" dirty="0">
              <a:latin typeface="Arial Narrow" panose="020B0606020202030204" pitchFamily="34" charset="0"/>
            </a:endParaRPr>
          </a:p>
          <a:p>
            <a:pPr lvl="1"/>
            <a:r>
              <a:rPr lang="sk-SK" dirty="0">
                <a:latin typeface="Arial Narrow" panose="020B0606020202030204" pitchFamily="34" charset="0"/>
              </a:rPr>
              <a:t>ostrovná časť – plynulý prechod medzi Áziou a Oceániou</a:t>
            </a:r>
          </a:p>
          <a:p>
            <a:pPr lvl="2"/>
            <a:r>
              <a:rPr lang="sk-SK" dirty="0">
                <a:latin typeface="Arial Narrow" panose="020B0606020202030204" pitchFamily="34" charset="0"/>
              </a:rPr>
              <a:t>hranica – </a:t>
            </a:r>
            <a:r>
              <a:rPr lang="sk-SK" dirty="0" err="1">
                <a:latin typeface="Arial Narrow" panose="020B0606020202030204" pitchFamily="34" charset="0"/>
              </a:rPr>
              <a:t>Wallaceova</a:t>
            </a:r>
            <a:r>
              <a:rPr lang="sk-SK" dirty="0">
                <a:latin typeface="Arial Narrow" panose="020B0606020202030204" pitchFamily="34" charset="0"/>
              </a:rPr>
              <a:t> línia – bez ohľadu na hranice štátov</a:t>
            </a:r>
          </a:p>
          <a:p>
            <a:pPr lvl="1"/>
            <a:r>
              <a:rPr lang="sk-SK" dirty="0">
                <a:latin typeface="Arial Narrow" panose="020B0606020202030204" pitchFamily="34" charset="0"/>
              </a:rPr>
              <a:t>na západe </a:t>
            </a:r>
            <a:r>
              <a:rPr lang="sk-SK" dirty="0" err="1">
                <a:latin typeface="Arial Narrow" panose="020B0606020202030204" pitchFamily="34" charset="0"/>
              </a:rPr>
              <a:t>Arakanské</a:t>
            </a:r>
            <a:r>
              <a:rPr lang="sk-SK" dirty="0">
                <a:latin typeface="Arial Narrow" panose="020B0606020202030204" pitchFamily="34" charset="0"/>
              </a:rPr>
              <a:t> vrchy – bariéra – hranica medzi </a:t>
            </a:r>
            <a:r>
              <a:rPr lang="sk-SK" dirty="0" err="1">
                <a:latin typeface="Arial Narrow" panose="020B0606020202030204" pitchFamily="34" charset="0"/>
              </a:rPr>
              <a:t>europoidnou</a:t>
            </a:r>
            <a:r>
              <a:rPr lang="sk-SK" dirty="0">
                <a:latin typeface="Arial Narrow" panose="020B0606020202030204" pitchFamily="34" charset="0"/>
              </a:rPr>
              <a:t> a </a:t>
            </a:r>
            <a:r>
              <a:rPr lang="sk-SK" dirty="0" err="1">
                <a:latin typeface="Arial Narrow" panose="020B0606020202030204" pitchFamily="34" charset="0"/>
              </a:rPr>
              <a:t>mongoloidnou</a:t>
            </a:r>
            <a:r>
              <a:rPr lang="sk-SK" dirty="0">
                <a:latin typeface="Arial Narrow" panose="020B0606020202030204" pitchFamily="34" charset="0"/>
              </a:rPr>
              <a:t>/ekvatoriálnou rasou; resp. medzi jazykovými rodinami i náboženstvami</a:t>
            </a:r>
          </a:p>
          <a:p>
            <a:pPr lvl="1"/>
            <a:endParaRPr lang="en-GB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585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147854" cy="1325563"/>
          </a:xfrm>
        </p:spPr>
        <p:txBody>
          <a:bodyPr/>
          <a:lstStyle/>
          <a:p>
            <a:r>
              <a:rPr lang="sk-SK" dirty="0"/>
              <a:t>vertikálna</a:t>
            </a:r>
            <a:r>
              <a:rPr lang="en-GB" dirty="0"/>
              <a:t> </a:t>
            </a:r>
            <a:r>
              <a:rPr lang="sk-SK" dirty="0"/>
              <a:t>a horizontálna členitosť</a:t>
            </a:r>
            <a:endParaRPr lang="en-GB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10746" y="1825625"/>
            <a:ext cx="10843054" cy="4351338"/>
          </a:xfrm>
        </p:spPr>
        <p:txBody>
          <a:bodyPr/>
          <a:lstStyle/>
          <a:p>
            <a:r>
              <a:rPr lang="sk-SK" dirty="0">
                <a:latin typeface="Arial Narrow" panose="020B0606020202030204" pitchFamily="34" charset="0"/>
              </a:rPr>
              <a:t>hornatý najmä sever</a:t>
            </a:r>
          </a:p>
          <a:p>
            <a:pPr lvl="1"/>
            <a:r>
              <a:rPr lang="sk-SK" dirty="0">
                <a:latin typeface="Arial Narrow" panose="020B0606020202030204" pitchFamily="34" charset="0"/>
              </a:rPr>
              <a:t>v blízkosti čínskych hraníc, najmä na severe Mjanmarska (tu až takmer do 6000 m n. m.)</a:t>
            </a:r>
          </a:p>
          <a:p>
            <a:pPr lvl="1"/>
            <a:r>
              <a:rPr lang="sk-SK" dirty="0">
                <a:latin typeface="Arial Narrow" panose="020B0606020202030204" pitchFamily="34" charset="0"/>
              </a:rPr>
              <a:t>hornaté aj niektoré ostrovy (Puncak Jaya, západná časť Novej Guiney – do 5000 m n. m.)</a:t>
            </a:r>
          </a:p>
          <a:p>
            <a:pPr lvl="1"/>
            <a:r>
              <a:rPr lang="sk-SK" dirty="0">
                <a:latin typeface="Arial Narrow" panose="020B0606020202030204" pitchFamily="34" charset="0"/>
              </a:rPr>
              <a:t>východné pobrežie (Vietnam – </a:t>
            </a:r>
            <a:r>
              <a:rPr lang="sk-SK" dirty="0" err="1">
                <a:latin typeface="Arial Narrow" panose="020B0606020202030204" pitchFamily="34" charset="0"/>
              </a:rPr>
              <a:t>Annamské</a:t>
            </a:r>
            <a:r>
              <a:rPr lang="sk-SK" dirty="0">
                <a:latin typeface="Arial Narrow" panose="020B0606020202030204" pitchFamily="34" charset="0"/>
              </a:rPr>
              <a:t> vrchy – cez 3000 m n. m.)</a:t>
            </a:r>
          </a:p>
          <a:p>
            <a:r>
              <a:rPr lang="sk-SK" dirty="0">
                <a:latin typeface="Arial Narrow" panose="020B0606020202030204" pitchFamily="34" charset="0"/>
              </a:rPr>
              <a:t>nížinaté pobrežie, dôležité údolia a delty Mekongu a </a:t>
            </a:r>
            <a:r>
              <a:rPr lang="sk-SK" dirty="0" err="1">
                <a:latin typeface="Arial Narrow" panose="020B0606020202030204" pitchFamily="34" charset="0"/>
              </a:rPr>
              <a:t>Iravádí</a:t>
            </a:r>
            <a:endParaRPr lang="sk-SK" dirty="0">
              <a:latin typeface="Arial Narrow" panose="020B0606020202030204" pitchFamily="34" charset="0"/>
            </a:endParaRPr>
          </a:p>
          <a:p>
            <a:endParaRPr lang="sk-SK" dirty="0">
              <a:latin typeface="Arial Narrow" panose="020B0606020202030204" pitchFamily="34" charset="0"/>
            </a:endParaRPr>
          </a:p>
          <a:p>
            <a:r>
              <a:rPr lang="sk-SK" dirty="0">
                <a:latin typeface="Arial Narrow" panose="020B0606020202030204" pitchFamily="34" charset="0"/>
              </a:rPr>
              <a:t>polostrovy, ostrovy, súostrovia</a:t>
            </a:r>
          </a:p>
          <a:p>
            <a:endParaRPr lang="sk-SK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230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Vodstvo</a:t>
            </a:r>
            <a:endParaRPr lang="en-GB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38200" y="1825625"/>
            <a:ext cx="10843054" cy="4351338"/>
          </a:xfrm>
        </p:spPr>
        <p:txBody>
          <a:bodyPr/>
          <a:lstStyle/>
          <a:p>
            <a:r>
              <a:rPr lang="en-GB" dirty="0" err="1">
                <a:latin typeface="Arial Narrow" panose="020B0606020202030204" pitchFamily="34" charset="0"/>
              </a:rPr>
              <a:t>rieky</a:t>
            </a:r>
            <a:endParaRPr lang="en-GB" dirty="0">
              <a:latin typeface="Arial Narrow" panose="020B0606020202030204" pitchFamily="34" charset="0"/>
            </a:endParaRPr>
          </a:p>
          <a:p>
            <a:pPr lvl="1"/>
            <a:r>
              <a:rPr lang="sk-SK" dirty="0">
                <a:latin typeface="Arial Narrow" panose="020B0606020202030204" pitchFamily="34" charset="0"/>
              </a:rPr>
              <a:t>v tejto oblasti majú typický </a:t>
            </a:r>
            <a:r>
              <a:rPr lang="sk-SK" dirty="0" err="1">
                <a:latin typeface="Arial Narrow" panose="020B0606020202030204" pitchFamily="34" charset="0"/>
              </a:rPr>
              <a:t>monzúnový</a:t>
            </a:r>
            <a:r>
              <a:rPr lang="sk-SK" dirty="0">
                <a:latin typeface="Arial Narrow" panose="020B0606020202030204" pitchFamily="34" charset="0"/>
              </a:rPr>
              <a:t> vodný režim</a:t>
            </a:r>
          </a:p>
          <a:p>
            <a:pPr lvl="2"/>
            <a:r>
              <a:rPr lang="sk-SK" dirty="0">
                <a:latin typeface="Arial Narrow" panose="020B0606020202030204" pitchFamily="34" charset="0"/>
              </a:rPr>
              <a:t>hoci najväčšie veľtoky pramenia v Himalájach (</a:t>
            </a:r>
            <a:r>
              <a:rPr lang="sk-SK" dirty="0" err="1">
                <a:latin typeface="Arial Narrow" panose="020B0606020202030204" pitchFamily="34" charset="0"/>
              </a:rPr>
              <a:t>Iravádi</a:t>
            </a:r>
            <a:r>
              <a:rPr lang="sk-SK" dirty="0">
                <a:latin typeface="Arial Narrow" panose="020B0606020202030204" pitchFamily="34" charset="0"/>
              </a:rPr>
              <a:t>), resp. na Tibetskej náhornej plošine (Mekong), a teda na hornom toku majú ľadovcový až snehovo-dažďový režim odtoku</a:t>
            </a:r>
          </a:p>
          <a:p>
            <a:pPr lvl="1"/>
            <a:endParaRPr lang="en-GB" dirty="0">
              <a:latin typeface="Arial Narrow" panose="020B0606020202030204" pitchFamily="34" charset="0"/>
            </a:endParaRPr>
          </a:p>
          <a:p>
            <a:pPr lvl="1"/>
            <a:r>
              <a:rPr lang="sk-SK" dirty="0" err="1">
                <a:latin typeface="Arial Narrow" panose="020B0606020202030204" pitchFamily="34" charset="0"/>
              </a:rPr>
              <a:t>úmorie</a:t>
            </a:r>
            <a:r>
              <a:rPr lang="sk-SK" dirty="0">
                <a:latin typeface="Arial Narrow" panose="020B0606020202030204" pitchFamily="34" charset="0"/>
              </a:rPr>
              <a:t> Tichého oceánu – Mekong + </a:t>
            </a:r>
            <a:r>
              <a:rPr lang="sk-SK" dirty="0" err="1">
                <a:latin typeface="Arial Narrow" panose="020B0606020202030204" pitchFamily="34" charset="0"/>
              </a:rPr>
              <a:t>Tonle</a:t>
            </a:r>
            <a:r>
              <a:rPr lang="sk-SK" dirty="0">
                <a:latin typeface="Arial Narrow" panose="020B0606020202030204" pitchFamily="34" charset="0"/>
              </a:rPr>
              <a:t> Sap – Juhočínske more (Thajský z.)</a:t>
            </a:r>
          </a:p>
          <a:p>
            <a:pPr lvl="1"/>
            <a:r>
              <a:rPr lang="sk-SK" dirty="0" err="1">
                <a:latin typeface="Arial Narrow" panose="020B0606020202030204" pitchFamily="34" charset="0"/>
              </a:rPr>
              <a:t>úmorie</a:t>
            </a:r>
            <a:r>
              <a:rPr lang="sk-SK" dirty="0">
                <a:latin typeface="Arial Narrow" panose="020B0606020202030204" pitchFamily="34" charset="0"/>
              </a:rPr>
              <a:t> Indického oceánu – </a:t>
            </a:r>
            <a:r>
              <a:rPr lang="sk-SK" dirty="0" err="1">
                <a:latin typeface="Arial Narrow" panose="020B0606020202030204" pitchFamily="34" charset="0"/>
              </a:rPr>
              <a:t>Iravádi</a:t>
            </a:r>
            <a:r>
              <a:rPr lang="sk-SK" dirty="0">
                <a:latin typeface="Arial Narrow" panose="020B0606020202030204" pitchFamily="34" charset="0"/>
              </a:rPr>
              <a:t> – Andamanské more</a:t>
            </a:r>
            <a:endParaRPr lang="en-GB" dirty="0">
              <a:latin typeface="Arial Narrow" panose="020B0606020202030204" pitchFamily="34" charset="0"/>
            </a:endParaRPr>
          </a:p>
          <a:p>
            <a:endParaRPr lang="en-GB" dirty="0">
              <a:latin typeface="Arial Narrow" panose="020B0606020202030204" pitchFamily="34" charset="0"/>
            </a:endParaRPr>
          </a:p>
          <a:p>
            <a:r>
              <a:rPr lang="en-GB" dirty="0" err="1">
                <a:latin typeface="Arial Narrow" panose="020B0606020202030204" pitchFamily="34" charset="0"/>
              </a:rPr>
              <a:t>jazerá</a:t>
            </a:r>
            <a:endParaRPr lang="en-GB" dirty="0">
              <a:latin typeface="Arial Narrow" panose="020B0606020202030204" pitchFamily="34" charset="0"/>
            </a:endParaRPr>
          </a:p>
          <a:p>
            <a:pPr lvl="1"/>
            <a:r>
              <a:rPr lang="sk-SK" dirty="0" err="1">
                <a:latin typeface="Arial Narrow" panose="020B0606020202030204" pitchFamily="34" charset="0"/>
              </a:rPr>
              <a:t>Tonle</a:t>
            </a:r>
            <a:r>
              <a:rPr lang="sk-SK" dirty="0">
                <a:latin typeface="Arial Narrow" panose="020B0606020202030204" pitchFamily="34" charset="0"/>
              </a:rPr>
              <a:t> Sap</a:t>
            </a:r>
            <a:endParaRPr lang="en-GB" dirty="0">
              <a:latin typeface="Arial Narrow" panose="020B0606020202030204" pitchFamily="34" charset="0"/>
            </a:endParaRPr>
          </a:p>
          <a:p>
            <a:pPr lvl="1"/>
            <a:endParaRPr lang="en-GB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551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Klíma</a:t>
            </a:r>
            <a:r>
              <a:rPr lang="en-GB" dirty="0"/>
              <a:t> a </a:t>
            </a:r>
            <a:r>
              <a:rPr lang="en-GB" dirty="0" err="1"/>
              <a:t>charakter</a:t>
            </a:r>
            <a:r>
              <a:rPr lang="en-GB" dirty="0"/>
              <a:t> </a:t>
            </a:r>
            <a:r>
              <a:rPr lang="en-GB" dirty="0" err="1"/>
              <a:t>krajiny</a:t>
            </a:r>
            <a:r>
              <a:rPr lang="en-GB" dirty="0"/>
              <a:t>	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>
                <a:latin typeface="Arial Narrow" panose="020B0606020202030204" pitchFamily="34" charset="0"/>
              </a:rPr>
              <a:t>ovplyvňujú ju najmä – geografická šírka a monzún</a:t>
            </a:r>
          </a:p>
          <a:p>
            <a:pPr lvl="1"/>
            <a:r>
              <a:rPr lang="sk-SK" dirty="0">
                <a:latin typeface="Arial Narrow" panose="020B0606020202030204" pitchFamily="34" charset="0"/>
              </a:rPr>
              <a:t>pevninská časť </a:t>
            </a:r>
            <a:r>
              <a:rPr lang="sk-SK" dirty="0" err="1">
                <a:latin typeface="Arial Narrow" panose="020B0606020202030204" pitchFamily="34" charset="0"/>
              </a:rPr>
              <a:t>subekvatoriálna</a:t>
            </a:r>
            <a:endParaRPr lang="sk-SK" dirty="0">
              <a:latin typeface="Arial Narrow" panose="020B0606020202030204" pitchFamily="34" charset="0"/>
            </a:endParaRPr>
          </a:p>
          <a:p>
            <a:pPr lvl="1"/>
            <a:r>
              <a:rPr lang="sk-SK" dirty="0">
                <a:latin typeface="Arial Narrow" panose="020B0606020202030204" pitchFamily="34" charset="0"/>
              </a:rPr>
              <a:t>ostrovná ekvatoriálna</a:t>
            </a:r>
          </a:p>
          <a:p>
            <a:pPr lvl="1"/>
            <a:endParaRPr lang="sk-SK" dirty="0">
              <a:latin typeface="Arial Narrow" panose="020B0606020202030204" pitchFamily="34" charset="0"/>
            </a:endParaRPr>
          </a:p>
          <a:p>
            <a:r>
              <a:rPr lang="sk-SK" dirty="0">
                <a:latin typeface="Arial Narrow" panose="020B0606020202030204" pitchFamily="34" charset="0"/>
              </a:rPr>
              <a:t>časté tropické cyklóny</a:t>
            </a:r>
          </a:p>
          <a:p>
            <a:pPr lvl="1"/>
            <a:r>
              <a:rPr lang="sk-SK" dirty="0">
                <a:latin typeface="Arial Narrow" panose="020B0606020202030204" pitchFamily="34" charset="0"/>
              </a:rPr>
              <a:t>tajfún, </a:t>
            </a:r>
            <a:r>
              <a:rPr lang="sk-SK" dirty="0" err="1">
                <a:latin typeface="Arial Narrow" panose="020B0606020202030204" pitchFamily="34" charset="0"/>
              </a:rPr>
              <a:t>bagio</a:t>
            </a:r>
            <a:endParaRPr lang="sk-SK" dirty="0">
              <a:latin typeface="Arial Narrow" panose="020B0606020202030204" pitchFamily="34" charset="0"/>
            </a:endParaRPr>
          </a:p>
          <a:p>
            <a:pPr lvl="2"/>
            <a:r>
              <a:rPr lang="sk-SK" dirty="0">
                <a:latin typeface="Arial Narrow" panose="020B0606020202030204" pitchFamily="34" charset="0"/>
              </a:rPr>
              <a:t>relatívne vysoká teplota vody v oceáne</a:t>
            </a:r>
          </a:p>
          <a:p>
            <a:pPr lvl="2"/>
            <a:r>
              <a:rPr lang="sk-SK" dirty="0">
                <a:latin typeface="Arial Narrow" panose="020B0606020202030204" pitchFamily="34" charset="0"/>
              </a:rPr>
              <a:t>stúpavé vertikálne pohyby vzduchu</a:t>
            </a:r>
          </a:p>
          <a:p>
            <a:pPr lvl="2"/>
            <a:r>
              <a:rPr lang="sk-SK" dirty="0" err="1">
                <a:latin typeface="Arial Narrow" panose="020B0606020202030204" pitchFamily="34" charset="0"/>
              </a:rPr>
              <a:t>Coriolisová</a:t>
            </a:r>
            <a:r>
              <a:rPr lang="sk-SK" dirty="0">
                <a:latin typeface="Arial Narrow" panose="020B0606020202030204" pitchFamily="34" charset="0"/>
              </a:rPr>
              <a:t> sila </a:t>
            </a:r>
            <a:endParaRPr lang="en-GB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444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Rastlinstvo</a:t>
            </a:r>
            <a:r>
              <a:rPr lang="en-GB" dirty="0"/>
              <a:t> a </a:t>
            </a:r>
            <a:r>
              <a:rPr lang="en-GB" dirty="0" err="1"/>
              <a:t>živočíštvo</a:t>
            </a:r>
            <a:r>
              <a:rPr lang="en-GB" dirty="0"/>
              <a:t>	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50273"/>
          </a:xfrm>
        </p:spPr>
        <p:txBody>
          <a:bodyPr>
            <a:normAutofit lnSpcReduction="10000"/>
          </a:bodyPr>
          <a:lstStyle/>
          <a:p>
            <a:r>
              <a:rPr lang="en-GB" dirty="0" err="1">
                <a:latin typeface="Arial Narrow" panose="020B0606020202030204" pitchFamily="34" charset="0"/>
              </a:rPr>
              <a:t>zaradenie</a:t>
            </a:r>
            <a:r>
              <a:rPr lang="en-GB" dirty="0">
                <a:latin typeface="Arial Narrow" panose="020B0606020202030204" pitchFamily="34" charset="0"/>
              </a:rPr>
              <a:t> do </a:t>
            </a:r>
            <a:r>
              <a:rPr lang="en-GB" dirty="0" err="1">
                <a:latin typeface="Arial Narrow" panose="020B0606020202030204" pitchFamily="34" charset="0"/>
              </a:rPr>
              <a:t>zoogeografických</a:t>
            </a:r>
            <a:r>
              <a:rPr lang="en-GB" dirty="0">
                <a:latin typeface="Arial Narrow" panose="020B0606020202030204" pitchFamily="34" charset="0"/>
              </a:rPr>
              <a:t> a </a:t>
            </a:r>
            <a:r>
              <a:rPr lang="en-GB" dirty="0" err="1">
                <a:latin typeface="Arial Narrow" panose="020B0606020202030204" pitchFamily="34" charset="0"/>
              </a:rPr>
              <a:t>fytogeografických</a:t>
            </a:r>
            <a:r>
              <a:rPr lang="en-GB" dirty="0">
                <a:latin typeface="Arial Narrow" panose="020B0606020202030204" pitchFamily="34" charset="0"/>
              </a:rPr>
              <a:t> </a:t>
            </a:r>
            <a:r>
              <a:rPr lang="en-GB" dirty="0" err="1">
                <a:latin typeface="Arial Narrow" panose="020B0606020202030204" pitchFamily="34" charset="0"/>
              </a:rPr>
              <a:t>oblastí</a:t>
            </a:r>
            <a:r>
              <a:rPr lang="en-GB" dirty="0">
                <a:latin typeface="Arial Narrow" panose="020B0606020202030204" pitchFamily="34" charset="0"/>
              </a:rPr>
              <a:t> </a:t>
            </a:r>
            <a:endParaRPr lang="sk-SK" dirty="0">
              <a:latin typeface="Arial Narrow" panose="020B0606020202030204" pitchFamily="34" charset="0"/>
            </a:endParaRPr>
          </a:p>
          <a:p>
            <a:pPr lvl="1"/>
            <a:r>
              <a:rPr lang="sk-SK" dirty="0" err="1">
                <a:latin typeface="Arial Narrow" panose="020B0606020202030204" pitchFamily="34" charset="0"/>
              </a:rPr>
              <a:t>paleotropická</a:t>
            </a:r>
            <a:r>
              <a:rPr lang="sk-SK" dirty="0">
                <a:latin typeface="Arial Narrow" panose="020B0606020202030204" pitchFamily="34" charset="0"/>
              </a:rPr>
              <a:t> (aj zoo aj </a:t>
            </a:r>
            <a:r>
              <a:rPr lang="sk-SK" dirty="0" err="1">
                <a:latin typeface="Arial Narrow" panose="020B0606020202030204" pitchFamily="34" charset="0"/>
              </a:rPr>
              <a:t>fyto</a:t>
            </a:r>
            <a:r>
              <a:rPr lang="sk-SK" dirty="0">
                <a:latin typeface="Arial Narrow" panose="020B0606020202030204" pitchFamily="34" charset="0"/>
              </a:rPr>
              <a:t>)</a:t>
            </a:r>
          </a:p>
          <a:p>
            <a:endParaRPr lang="sk-SK" dirty="0">
              <a:latin typeface="Arial Narrow" panose="020B0606020202030204" pitchFamily="34" charset="0"/>
            </a:endParaRPr>
          </a:p>
          <a:p>
            <a:r>
              <a:rPr lang="sk-SK" dirty="0">
                <a:latin typeface="Arial Narrow" panose="020B0606020202030204" pitchFamily="34" charset="0"/>
              </a:rPr>
              <a:t>rastlinstvo aj živočíšstvo veľmi </a:t>
            </a:r>
            <a:r>
              <a:rPr lang="sk-SK" dirty="0" err="1">
                <a:latin typeface="Arial Narrow" panose="020B0606020202030204" pitchFamily="34" charset="0"/>
              </a:rPr>
              <a:t>pestr</a:t>
            </a:r>
            <a:r>
              <a:rPr lang="en-GB" dirty="0">
                <a:latin typeface="Arial Narrow" panose="020B0606020202030204" pitchFamily="34" charset="0"/>
              </a:rPr>
              <a:t>é</a:t>
            </a:r>
            <a:endParaRPr lang="sk-SK" dirty="0">
              <a:latin typeface="Arial Narrow" panose="020B0606020202030204" pitchFamily="34" charset="0"/>
            </a:endParaRPr>
          </a:p>
          <a:p>
            <a:r>
              <a:rPr lang="sk-SK" dirty="0">
                <a:latin typeface="Arial Narrow" panose="020B0606020202030204" pitchFamily="34" charset="0"/>
              </a:rPr>
              <a:t>rozdiely medzi pevninskou a ostrovnou časťou</a:t>
            </a:r>
          </a:p>
          <a:p>
            <a:pPr lvl="1"/>
            <a:r>
              <a:rPr lang="sk-SK" dirty="0" err="1">
                <a:latin typeface="Arial Narrow" panose="020B0606020202030204" pitchFamily="34" charset="0"/>
              </a:rPr>
              <a:t>živočístvo</a:t>
            </a:r>
            <a:endParaRPr lang="sk-SK" dirty="0">
              <a:latin typeface="Arial Narrow" panose="020B0606020202030204" pitchFamily="34" charset="0"/>
            </a:endParaRPr>
          </a:p>
          <a:p>
            <a:pPr lvl="2"/>
            <a:r>
              <a:rPr lang="sk-SK" dirty="0">
                <a:latin typeface="Arial Narrow" panose="020B0606020202030204" pitchFamily="34" charset="0"/>
              </a:rPr>
              <a:t>pevnina: slon indický, tiger </a:t>
            </a:r>
            <a:r>
              <a:rPr lang="sk-SK" dirty="0" err="1">
                <a:latin typeface="Arial Narrow" panose="020B0606020202030204" pitchFamily="34" charset="0"/>
              </a:rPr>
              <a:t>indočínsky</a:t>
            </a:r>
            <a:r>
              <a:rPr lang="sk-SK" dirty="0">
                <a:latin typeface="Arial Narrow" panose="020B0606020202030204" pitchFamily="34" charset="0"/>
              </a:rPr>
              <a:t>, tapír, plazy (kobra) a jaštery,</a:t>
            </a:r>
          </a:p>
          <a:p>
            <a:pPr lvl="2"/>
            <a:r>
              <a:rPr lang="sk-SK" dirty="0">
                <a:latin typeface="Arial Narrow" panose="020B0606020202030204" pitchFamily="34" charset="0"/>
              </a:rPr>
              <a:t>ostrovy:  opice a ľudoopy (šimpanz, orangutan), tiger </a:t>
            </a:r>
            <a:r>
              <a:rPr lang="sk-SK" dirty="0" err="1">
                <a:latin typeface="Arial Narrow" panose="020B0606020202030204" pitchFamily="34" charset="0"/>
              </a:rPr>
              <a:t>sumatranský</a:t>
            </a:r>
            <a:r>
              <a:rPr lang="sk-SK" dirty="0">
                <a:latin typeface="Arial Narrow" panose="020B0606020202030204" pitchFamily="34" charset="0"/>
              </a:rPr>
              <a:t>, jaštery (varany), plazy</a:t>
            </a:r>
          </a:p>
          <a:p>
            <a:pPr lvl="2"/>
            <a:r>
              <a:rPr lang="sk-SK" dirty="0">
                <a:latin typeface="Arial Narrow" panose="020B0606020202030204" pitchFamily="34" charset="0"/>
              </a:rPr>
              <a:t>morské živočíšstvo</a:t>
            </a:r>
          </a:p>
          <a:p>
            <a:pPr lvl="1"/>
            <a:r>
              <a:rPr lang="sk-SK" dirty="0">
                <a:latin typeface="Arial Narrow" panose="020B0606020202030204" pitchFamily="34" charset="0"/>
              </a:rPr>
              <a:t>rastlinstvo </a:t>
            </a:r>
          </a:p>
          <a:p>
            <a:pPr lvl="2"/>
            <a:r>
              <a:rPr lang="sk-SK" dirty="0">
                <a:latin typeface="Arial Narrow" panose="020B0606020202030204" pitchFamily="34" charset="0"/>
              </a:rPr>
              <a:t>pevnina: rozsiahle </a:t>
            </a:r>
            <a:r>
              <a:rPr lang="sk-SK" dirty="0" err="1">
                <a:latin typeface="Arial Narrow" panose="020B0606020202030204" pitchFamily="34" charset="0"/>
              </a:rPr>
              <a:t>monúznové</a:t>
            </a:r>
            <a:r>
              <a:rPr lang="sk-SK" dirty="0">
                <a:latin typeface="Arial Narrow" panose="020B0606020202030204" pitchFamily="34" charset="0"/>
              </a:rPr>
              <a:t> pralesy, v nedávnej minulosti </a:t>
            </a:r>
            <a:r>
              <a:rPr lang="sk-SK" dirty="0" err="1">
                <a:latin typeface="Arial Narrow" panose="020B0606020202030204" pitchFamily="34" charset="0"/>
              </a:rPr>
              <a:t>deforestácia</a:t>
            </a:r>
            <a:r>
              <a:rPr lang="sk-SK" dirty="0">
                <a:latin typeface="Arial Narrow" panose="020B0606020202030204" pitchFamily="34" charset="0"/>
              </a:rPr>
              <a:t> (Thajsko)</a:t>
            </a:r>
          </a:p>
          <a:p>
            <a:pPr lvl="2"/>
            <a:r>
              <a:rPr lang="sk-SK" dirty="0">
                <a:latin typeface="Arial Narrow" panose="020B0606020202030204" pitchFamily="34" charset="0"/>
              </a:rPr>
              <a:t>ostrovy: rovníkové dažďové pralesy – v súčasnosti odlesňovanie (Borneo)</a:t>
            </a:r>
            <a:endParaRPr lang="en-GB" dirty="0">
              <a:latin typeface="Arial Narrow" panose="020B0606020202030204" pitchFamily="34" charset="0"/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5164" y="2420161"/>
            <a:ext cx="3392658" cy="2161567"/>
          </a:xfrm>
          <a:prstGeom prst="rect">
            <a:avLst/>
          </a:prstGeom>
        </p:spPr>
      </p:pic>
      <p:cxnSp>
        <p:nvCxnSpPr>
          <p:cNvPr id="7" name="Zalomená spojnica 6"/>
          <p:cNvCxnSpPr/>
          <p:nvPr/>
        </p:nvCxnSpPr>
        <p:spPr>
          <a:xfrm flipV="1">
            <a:off x="8998085" y="4716664"/>
            <a:ext cx="2237362" cy="1411763"/>
          </a:xfrm>
          <a:prstGeom prst="bentConnector3">
            <a:avLst>
              <a:gd name="adj1" fmla="val 100435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ovná spojovacia šípka 11"/>
          <p:cNvCxnSpPr/>
          <p:nvPr/>
        </p:nvCxnSpPr>
        <p:spPr>
          <a:xfrm flipH="1" flipV="1">
            <a:off x="11186809" y="2033079"/>
            <a:ext cx="9727" cy="33844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Obrázok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5164" y="0"/>
            <a:ext cx="3402356" cy="1946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4922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História</a:t>
            </a:r>
            <a:r>
              <a:rPr lang="en-GB" dirty="0"/>
              <a:t>	a </a:t>
            </a:r>
            <a:r>
              <a:rPr lang="en-GB" dirty="0" err="1"/>
              <a:t>geopolitická</a:t>
            </a:r>
            <a:r>
              <a:rPr lang="en-GB" dirty="0"/>
              <a:t> </a:t>
            </a:r>
            <a:r>
              <a:rPr lang="en-GB" dirty="0" err="1"/>
              <a:t>charakteristika</a:t>
            </a:r>
            <a:endParaRPr lang="en-GB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68411" y="1474574"/>
            <a:ext cx="10785389" cy="5321642"/>
          </a:xfrm>
        </p:spPr>
        <p:txBody>
          <a:bodyPr>
            <a:normAutofit fontScale="92500" lnSpcReduction="10000"/>
          </a:bodyPr>
          <a:lstStyle/>
          <a:p>
            <a:r>
              <a:rPr lang="sk-SK" dirty="0">
                <a:latin typeface="Arial Narrow" panose="020B0606020202030204" pitchFamily="34" charset="0"/>
              </a:rPr>
              <a:t>územie sa dlho vyvíjalo mocensky samostatne, ale až cca do 14. stor. pod výrazným vplyvom Indie (územie Vietnamu pod vplyvom Číny)</a:t>
            </a:r>
          </a:p>
          <a:p>
            <a:pPr lvl="1"/>
            <a:r>
              <a:rPr lang="sk-SK" sz="2200" dirty="0">
                <a:latin typeface="Arial Narrow" panose="020B0606020202030204" pitchFamily="34" charset="0"/>
              </a:rPr>
              <a:t>vznikali viaceré hinduistické (Khmérska ríša – </a:t>
            </a:r>
            <a:r>
              <a:rPr lang="sk-SK" sz="2200" dirty="0" err="1">
                <a:latin typeface="Arial Narrow" panose="020B0606020202030204" pitchFamily="34" charset="0"/>
              </a:rPr>
              <a:t>Angkor</a:t>
            </a:r>
            <a:r>
              <a:rPr lang="sk-SK" sz="2200" dirty="0">
                <a:latin typeface="Arial Narrow" panose="020B0606020202030204" pitchFamily="34" charset="0"/>
              </a:rPr>
              <a:t> </a:t>
            </a:r>
            <a:r>
              <a:rPr lang="sk-SK" sz="2200" dirty="0" err="1">
                <a:latin typeface="Arial Narrow" panose="020B0606020202030204" pitchFamily="34" charset="0"/>
              </a:rPr>
              <a:t>Wat</a:t>
            </a:r>
            <a:r>
              <a:rPr lang="sk-SK" sz="2200" dirty="0">
                <a:latin typeface="Arial Narrow" panose="020B0606020202030204" pitchFamily="34" charset="0"/>
              </a:rPr>
              <a:t>) i budhistické (</a:t>
            </a:r>
            <a:r>
              <a:rPr lang="sk-SK" sz="2200" dirty="0" err="1">
                <a:latin typeface="Arial Narrow" panose="020B0606020202030204" pitchFamily="34" charset="0"/>
              </a:rPr>
              <a:t>Šrívidžaja</a:t>
            </a:r>
            <a:r>
              <a:rPr lang="sk-SK" sz="2200" dirty="0">
                <a:latin typeface="Arial Narrow" panose="020B0606020202030204" pitchFamily="34" charset="0"/>
              </a:rPr>
              <a:t> na Sumatre a Jáve – </a:t>
            </a:r>
            <a:r>
              <a:rPr lang="sk-SK" sz="2200" dirty="0" err="1">
                <a:latin typeface="Arial Narrow" panose="020B0606020202030204" pitchFamily="34" charset="0"/>
              </a:rPr>
              <a:t>Borobudur</a:t>
            </a:r>
            <a:r>
              <a:rPr lang="sk-SK" sz="2200" dirty="0">
                <a:latin typeface="Arial Narrow" panose="020B0606020202030204" pitchFamily="34" charset="0"/>
              </a:rPr>
              <a:t>; </a:t>
            </a:r>
            <a:r>
              <a:rPr lang="sk-SK" sz="2200" dirty="0" err="1">
                <a:latin typeface="Arial Narrow" panose="020B0606020202030204" pitchFamily="34" charset="0"/>
              </a:rPr>
              <a:t>Paganské</a:t>
            </a:r>
            <a:r>
              <a:rPr lang="sk-SK" sz="2200" dirty="0">
                <a:latin typeface="Arial Narrow" panose="020B0606020202030204" pitchFamily="34" charset="0"/>
              </a:rPr>
              <a:t> k. – zjednotenie územia Barmy/Mjanmarska) kráľovstvá</a:t>
            </a:r>
          </a:p>
          <a:p>
            <a:pPr lvl="2"/>
            <a:r>
              <a:rPr lang="sk-SK" sz="1800" dirty="0">
                <a:latin typeface="Arial Narrow" panose="020B0606020202030204" pitchFamily="34" charset="0"/>
              </a:rPr>
              <a:t>Na severe si v 13. storočí podmaňuje územia Mongolská </a:t>
            </a:r>
            <a:r>
              <a:rPr lang="sk-SK" sz="1800" dirty="0" err="1">
                <a:latin typeface="Arial Narrow" panose="020B0606020202030204" pitchFamily="34" charset="0"/>
              </a:rPr>
              <a:t>riša</a:t>
            </a:r>
            <a:r>
              <a:rPr lang="sk-SK" sz="1800" dirty="0">
                <a:latin typeface="Arial Narrow" panose="020B0606020202030204" pitchFamily="34" charset="0"/>
              </a:rPr>
              <a:t> – napr. </a:t>
            </a:r>
            <a:r>
              <a:rPr lang="sk-SK" sz="1800" dirty="0" err="1">
                <a:latin typeface="Arial Narrow" panose="020B0606020202030204" pitchFamily="34" charset="0"/>
              </a:rPr>
              <a:t>Paganské</a:t>
            </a:r>
            <a:r>
              <a:rPr lang="sk-SK" sz="1800" dirty="0">
                <a:latin typeface="Arial Narrow" panose="020B0606020202030204" pitchFamily="34" charset="0"/>
              </a:rPr>
              <a:t> kráľovstvo </a:t>
            </a:r>
          </a:p>
          <a:p>
            <a:pPr lvl="1"/>
            <a:r>
              <a:rPr lang="sk-SK" sz="2200" dirty="0">
                <a:latin typeface="Arial Narrow" panose="020B0606020202030204" pitchFamily="34" charset="0"/>
              </a:rPr>
              <a:t>od 14. – 15. stor. v ostrovnej a polostrovnej časti úpadok hinduistických a budhistických </a:t>
            </a:r>
            <a:r>
              <a:rPr lang="sk-SK" sz="2200" dirty="0" err="1">
                <a:latin typeface="Arial Narrow" panose="020B0606020202030204" pitchFamily="34" charset="0"/>
              </a:rPr>
              <a:t>kráľovstie</a:t>
            </a:r>
            <a:r>
              <a:rPr lang="en-GB" sz="2200" dirty="0">
                <a:latin typeface="Arial Narrow" panose="020B0606020202030204" pitchFamily="34" charset="0"/>
              </a:rPr>
              <a:t>v</a:t>
            </a:r>
            <a:r>
              <a:rPr lang="sk-SK" sz="2200" dirty="0">
                <a:latin typeface="Arial Narrow" panose="020B0606020202030204" pitchFamily="34" charset="0"/>
              </a:rPr>
              <a:t> a vznik moslimských sultanátov</a:t>
            </a:r>
          </a:p>
          <a:p>
            <a:pPr lvl="1"/>
            <a:r>
              <a:rPr lang="sk-SK" sz="2200" dirty="0">
                <a:latin typeface="Arial Narrow" panose="020B0606020202030204" pitchFamily="34" charset="0"/>
              </a:rPr>
              <a:t>v pevninskej časti budhizmus vytlačil hinduizmus, budhizmus často považovaný za súčasť národnej identity</a:t>
            </a:r>
          </a:p>
          <a:p>
            <a:r>
              <a:rPr lang="sk-SK" dirty="0">
                <a:latin typeface="Arial Narrow" panose="020B0606020202030204" pitchFamily="34" charset="0"/>
              </a:rPr>
              <a:t>od 19. stor. začiatok európskej kolonizácie</a:t>
            </a:r>
          </a:p>
          <a:p>
            <a:pPr lvl="1"/>
            <a:r>
              <a:rPr lang="sk-SK" sz="2200" dirty="0">
                <a:latin typeface="Arial Narrow" panose="020B0606020202030204" pitchFamily="34" charset="0"/>
              </a:rPr>
              <a:t>konkrétne mocnosti/kolónie (viď prednáška)</a:t>
            </a:r>
          </a:p>
          <a:p>
            <a:pPr lvl="1"/>
            <a:r>
              <a:rPr lang="sk-SK" sz="2200" dirty="0">
                <a:latin typeface="Arial Narrow" panose="020B0606020202030204" pitchFamily="34" charset="0"/>
              </a:rPr>
              <a:t>jediné nezávislé kráľovstvo – </a:t>
            </a:r>
            <a:r>
              <a:rPr lang="sk-SK" sz="2200" dirty="0" err="1">
                <a:latin typeface="Arial Narrow" panose="020B0606020202030204" pitchFamily="34" charset="0"/>
              </a:rPr>
              <a:t>Siam</a:t>
            </a:r>
            <a:r>
              <a:rPr lang="sk-SK" sz="2200" dirty="0">
                <a:latin typeface="Arial Narrow" panose="020B0606020202030204" pitchFamily="34" charset="0"/>
              </a:rPr>
              <a:t> (Thajsko)</a:t>
            </a:r>
            <a:endParaRPr lang="en-GB" sz="2200" dirty="0">
              <a:latin typeface="Arial Narrow" panose="020B0606020202030204" pitchFamily="34" charset="0"/>
            </a:endParaRPr>
          </a:p>
          <a:p>
            <a:r>
              <a:rPr lang="sk-SK" dirty="0">
                <a:latin typeface="Arial Narrow" panose="020B0606020202030204" pitchFamily="34" charset="0"/>
              </a:rPr>
              <a:t>po 2. svet. vojne – dekolonizácia</a:t>
            </a:r>
          </a:p>
          <a:p>
            <a:pPr lvl="1"/>
            <a:r>
              <a:rPr lang="sk-SK" sz="2200" dirty="0">
                <a:latin typeface="Arial Narrow" panose="020B0606020202030204" pitchFamily="34" charset="0"/>
              </a:rPr>
              <a:t>viď prednáška</a:t>
            </a:r>
          </a:p>
          <a:p>
            <a:pPr lvl="1"/>
            <a:r>
              <a:rPr lang="sk-SK" sz="2200" dirty="0">
                <a:latin typeface="Arial Narrow" panose="020B0606020202030204" pitchFamily="34" charset="0"/>
              </a:rPr>
              <a:t>sformovanie Malajskej federácie (bez Singapuru a Bruneja)</a:t>
            </a:r>
          </a:p>
          <a:p>
            <a:pPr lvl="1"/>
            <a:r>
              <a:rPr lang="sk-SK" sz="2200" dirty="0">
                <a:latin typeface="Arial Narrow" panose="020B0606020202030204" pitchFamily="34" charset="0"/>
              </a:rPr>
              <a:t>vo väčšine krajín na pevnine komunistické prevraty (Vojenský puč v Barme -&gt; Mjanmarsko, Červení </a:t>
            </a:r>
            <a:r>
              <a:rPr lang="sk-SK" sz="2200" dirty="0" err="1">
                <a:latin typeface="Arial Narrow" panose="020B0606020202030204" pitchFamily="34" charset="0"/>
              </a:rPr>
              <a:t>Khméri</a:t>
            </a:r>
            <a:r>
              <a:rPr lang="sk-SK" sz="2200" dirty="0">
                <a:latin typeface="Arial Narrow" panose="020B0606020202030204" pitchFamily="34" charset="0"/>
              </a:rPr>
              <a:t> Kambodža, Vojna vo Vietname)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9131" y="3876051"/>
            <a:ext cx="3011724" cy="2018201"/>
          </a:xfrm>
          <a:prstGeom prst="rect">
            <a:avLst/>
          </a:prstGeom>
        </p:spPr>
      </p:pic>
      <p:sp>
        <p:nvSpPr>
          <p:cNvPr id="5" name="BlokTextu 4"/>
          <p:cNvSpPr txBox="1"/>
          <p:nvPr/>
        </p:nvSpPr>
        <p:spPr>
          <a:xfrm>
            <a:off x="7889131" y="3949430"/>
            <a:ext cx="1505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/>
              <a:t>Borobudur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1487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História</a:t>
            </a:r>
            <a:r>
              <a:rPr lang="en-GB" dirty="0"/>
              <a:t>	a </a:t>
            </a:r>
            <a:r>
              <a:rPr lang="en-GB" dirty="0" err="1"/>
              <a:t>geopolitická</a:t>
            </a:r>
            <a:r>
              <a:rPr lang="en-GB" dirty="0"/>
              <a:t> </a:t>
            </a:r>
            <a:r>
              <a:rPr lang="en-GB" dirty="0" err="1"/>
              <a:t>charakteristika</a:t>
            </a:r>
            <a:endParaRPr lang="en-GB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40669"/>
          </a:xfrm>
        </p:spPr>
        <p:txBody>
          <a:bodyPr>
            <a:normAutofit fontScale="92500" lnSpcReduction="20000"/>
          </a:bodyPr>
          <a:lstStyle/>
          <a:p>
            <a:r>
              <a:rPr lang="sk-SK" dirty="0">
                <a:latin typeface="Arial Narrow" panose="020B0606020202030204" pitchFamily="34" charset="0"/>
              </a:rPr>
              <a:t>napriek rozdielom v súčasnosti intenzívna spolupráca</a:t>
            </a:r>
          </a:p>
          <a:p>
            <a:pPr lvl="1"/>
            <a:r>
              <a:rPr lang="sk-SK" dirty="0">
                <a:latin typeface="Arial Narrow" panose="020B0606020202030204" pitchFamily="34" charset="0"/>
              </a:rPr>
              <a:t>ASEAN (okrem V. Timoru)</a:t>
            </a:r>
          </a:p>
          <a:p>
            <a:pPr lvl="1"/>
            <a:endParaRPr lang="sk-SK" dirty="0">
              <a:latin typeface="Arial Narrow" panose="020B0606020202030204" pitchFamily="34" charset="0"/>
            </a:endParaRPr>
          </a:p>
          <a:p>
            <a:r>
              <a:rPr lang="sk-SK" dirty="0">
                <a:latin typeface="Arial Narrow" panose="020B0606020202030204" pitchFamily="34" charset="0"/>
              </a:rPr>
              <a:t>útlak (vraždenie) </a:t>
            </a:r>
            <a:r>
              <a:rPr lang="sk-SK" dirty="0" err="1">
                <a:latin typeface="Arial Narrow" panose="020B0606020202030204" pitchFamily="34" charset="0"/>
              </a:rPr>
              <a:t>Rohingov</a:t>
            </a:r>
            <a:r>
              <a:rPr lang="sk-SK" dirty="0">
                <a:latin typeface="Arial Narrow" panose="020B0606020202030204" pitchFamily="34" charset="0"/>
              </a:rPr>
              <a:t> v Mjanmarsku</a:t>
            </a:r>
          </a:p>
          <a:p>
            <a:pPr lvl="1"/>
            <a:r>
              <a:rPr lang="sk-SK" dirty="0">
                <a:latin typeface="Arial Narrow" panose="020B0606020202030204" pitchFamily="34" charset="0"/>
              </a:rPr>
              <a:t>súvisí s náboženstvom</a:t>
            </a:r>
          </a:p>
          <a:p>
            <a:pPr lvl="1"/>
            <a:endParaRPr lang="sk-SK" dirty="0">
              <a:latin typeface="Arial Narrow" panose="020B0606020202030204" pitchFamily="34" charset="0"/>
            </a:endParaRPr>
          </a:p>
          <a:p>
            <a:r>
              <a:rPr lang="sk-SK" dirty="0">
                <a:latin typeface="Arial Narrow" panose="020B0606020202030204" pitchFamily="34" charset="0"/>
              </a:rPr>
              <a:t>separatistické snahy (autonómne územia), napr.</a:t>
            </a:r>
          </a:p>
          <a:p>
            <a:pPr lvl="1"/>
            <a:r>
              <a:rPr lang="sk-SK" dirty="0" err="1">
                <a:latin typeface="Arial Narrow" panose="020B0606020202030204" pitchFamily="34" charset="0"/>
              </a:rPr>
              <a:t>Bangsamoro</a:t>
            </a:r>
            <a:r>
              <a:rPr lang="sk-SK" dirty="0">
                <a:latin typeface="Arial Narrow" panose="020B0606020202030204" pitchFamily="34" charset="0"/>
              </a:rPr>
              <a:t> (moslimovia na </a:t>
            </a:r>
            <a:r>
              <a:rPr lang="sk-SK" dirty="0" err="1">
                <a:latin typeface="Arial Narrow" panose="020B0606020202030204" pitchFamily="34" charset="0"/>
              </a:rPr>
              <a:t>Mindanau</a:t>
            </a:r>
            <a:r>
              <a:rPr lang="sk-SK" dirty="0">
                <a:latin typeface="Arial Narrow" panose="020B0606020202030204" pitchFamily="34" charset="0"/>
              </a:rPr>
              <a:t>, Filipíny)</a:t>
            </a:r>
          </a:p>
          <a:p>
            <a:pPr lvl="1"/>
            <a:r>
              <a:rPr lang="sk-SK" dirty="0">
                <a:latin typeface="Arial Narrow" panose="020B0606020202030204" pitchFamily="34" charset="0"/>
              </a:rPr>
              <a:t>Južné Moluky (medzinárodne neuznaný štát s exilovou vládou v Holandsku)</a:t>
            </a:r>
          </a:p>
          <a:p>
            <a:pPr lvl="2"/>
            <a:r>
              <a:rPr lang="sk-SK" dirty="0">
                <a:latin typeface="Arial Narrow" panose="020B0606020202030204" pitchFamily="34" charset="0"/>
              </a:rPr>
              <a:t>zástancami separatizmu sú prevažne tamojší kresťania</a:t>
            </a:r>
          </a:p>
          <a:p>
            <a:pPr lvl="1"/>
            <a:endParaRPr lang="sk-SK" dirty="0">
              <a:latin typeface="Arial Narrow" panose="020B0606020202030204" pitchFamily="34" charset="0"/>
            </a:endParaRPr>
          </a:p>
          <a:p>
            <a:pPr lvl="1"/>
            <a:r>
              <a:rPr lang="sk-SK" dirty="0">
                <a:latin typeface="Arial Narrow" panose="020B0606020202030204" pitchFamily="34" charset="0"/>
              </a:rPr>
              <a:t>Východný Timor</a:t>
            </a:r>
          </a:p>
          <a:p>
            <a:pPr lvl="2"/>
            <a:r>
              <a:rPr lang="sk-SK" dirty="0">
                <a:latin typeface="Arial Narrow" panose="020B0606020202030204" pitchFamily="34" charset="0"/>
              </a:rPr>
              <a:t>po získaní nezávislosti v r. 1975 bol anektovaný Indonéziou</a:t>
            </a:r>
          </a:p>
          <a:p>
            <a:pPr lvl="2"/>
            <a:r>
              <a:rPr lang="sk-SK" dirty="0">
                <a:latin typeface="Arial Narrow" panose="020B0606020202030204" pitchFamily="34" charset="0"/>
              </a:rPr>
              <a:t>v r. 2002 získal nezávislosť</a:t>
            </a:r>
            <a:endParaRPr lang="en-GB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2729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geopolitická</a:t>
            </a:r>
            <a:r>
              <a:rPr lang="en-GB" dirty="0"/>
              <a:t> </a:t>
            </a:r>
            <a:r>
              <a:rPr lang="en-GB" dirty="0" err="1"/>
              <a:t>charakteristika</a:t>
            </a:r>
            <a:r>
              <a:rPr lang="sk-SK" dirty="0"/>
              <a:t> </a:t>
            </a:r>
            <a:endParaRPr lang="en-GB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40669"/>
          </a:xfrm>
        </p:spPr>
        <p:txBody>
          <a:bodyPr>
            <a:normAutofit/>
          </a:bodyPr>
          <a:lstStyle/>
          <a:p>
            <a:r>
              <a:rPr lang="sk-SK" dirty="0">
                <a:latin typeface="Arial Narrow" panose="020B0606020202030204" pitchFamily="34" charset="0"/>
              </a:rPr>
              <a:t>štátne zriadenia</a:t>
            </a:r>
          </a:p>
          <a:p>
            <a:pPr lvl="1"/>
            <a:r>
              <a:rPr lang="sk-SK" dirty="0">
                <a:latin typeface="Arial Narrow" panose="020B0606020202030204" pitchFamily="34" charset="0"/>
              </a:rPr>
              <a:t>republiky: Filipíny, Indonézia, V. Timor, Mjanmarsko, Singapur</a:t>
            </a:r>
          </a:p>
          <a:p>
            <a:pPr lvl="2"/>
            <a:r>
              <a:rPr lang="sk-SK" dirty="0">
                <a:latin typeface="Arial Narrow" panose="020B0606020202030204" pitchFamily="34" charset="0"/>
              </a:rPr>
              <a:t>s ústavou garantovanou vládou komunistickej strany (Vietnam, Laos)</a:t>
            </a:r>
          </a:p>
          <a:p>
            <a:pPr lvl="1"/>
            <a:r>
              <a:rPr lang="sk-SK" dirty="0">
                <a:latin typeface="Arial Narrow" panose="020B0606020202030204" pitchFamily="34" charset="0"/>
              </a:rPr>
              <a:t>monarchie</a:t>
            </a:r>
          </a:p>
          <a:p>
            <a:pPr lvl="2"/>
            <a:r>
              <a:rPr lang="sk-SK" dirty="0">
                <a:latin typeface="Arial Narrow" panose="020B0606020202030204" pitchFamily="34" charset="0"/>
              </a:rPr>
              <a:t>kráľovstvá: Thajsko, Kambodža</a:t>
            </a:r>
          </a:p>
          <a:p>
            <a:pPr lvl="2"/>
            <a:r>
              <a:rPr lang="sk-SK" dirty="0">
                <a:latin typeface="Arial Narrow" panose="020B0606020202030204" pitchFamily="34" charset="0"/>
              </a:rPr>
              <a:t>sultanát: Brunej</a:t>
            </a:r>
          </a:p>
          <a:p>
            <a:pPr lvl="3"/>
            <a:r>
              <a:rPr lang="en-GB" dirty="0" err="1">
                <a:latin typeface="Arial Narrow" panose="020B0606020202030204" pitchFamily="34" charset="0"/>
              </a:rPr>
              <a:t>Malajzia</a:t>
            </a:r>
            <a:r>
              <a:rPr lang="en-GB" dirty="0">
                <a:latin typeface="Arial Narrow" panose="020B0606020202030204" pitchFamily="34" charset="0"/>
              </a:rPr>
              <a:t> </a:t>
            </a:r>
            <a:r>
              <a:rPr lang="sk-SK" dirty="0">
                <a:latin typeface="Arial Narrow" panose="020B0606020202030204" pitchFamily="34" charset="0"/>
              </a:rPr>
              <a:t>federálna monarchia sultanátov (titul panovníka voľne prekladaný aj ako kráľ)</a:t>
            </a:r>
          </a:p>
          <a:p>
            <a:pPr lvl="2"/>
            <a:endParaRPr lang="en-GB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958983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1086</Words>
  <Application>Microsoft Office PowerPoint</Application>
  <PresentationFormat>Širokouhlá</PresentationFormat>
  <Paragraphs>134</Paragraphs>
  <Slides>12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12</vt:i4>
      </vt:variant>
    </vt:vector>
  </HeadingPairs>
  <TitlesOfParts>
    <vt:vector size="17" baseType="lpstr">
      <vt:lpstr>Arial</vt:lpstr>
      <vt:lpstr>Arial Narrow</vt:lpstr>
      <vt:lpstr>Calibri</vt:lpstr>
      <vt:lpstr>Calibri Light</vt:lpstr>
      <vt:lpstr>Motív Office</vt:lpstr>
      <vt:lpstr>Regióny v rámci Ázie</vt:lpstr>
      <vt:lpstr>Poloha</vt:lpstr>
      <vt:lpstr>vertikálna a horizontálna členitosť</vt:lpstr>
      <vt:lpstr>Vodstvo</vt:lpstr>
      <vt:lpstr>Klíma a charakter krajiny </vt:lpstr>
      <vt:lpstr>Rastlinstvo a živočíštvo </vt:lpstr>
      <vt:lpstr>História a geopolitická charakteristika</vt:lpstr>
      <vt:lpstr>História a geopolitická charakteristika</vt:lpstr>
      <vt:lpstr>geopolitická charakteristika </vt:lpstr>
      <vt:lpstr>Obyvateľstvo (viď prednášky)</vt:lpstr>
      <vt:lpstr>Hospodárstvo</vt:lpstr>
      <vt:lpstr>Hospodárstvo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Regióny v rámci Ázie</dc:title>
  <dc:creator>PC_Novotny</dc:creator>
  <cp:lastModifiedBy>doc. Mgr. Ladislav Novotný PhD.</cp:lastModifiedBy>
  <cp:revision>26</cp:revision>
  <dcterms:created xsi:type="dcterms:W3CDTF">2017-11-20T17:17:37Z</dcterms:created>
  <dcterms:modified xsi:type="dcterms:W3CDTF">2024-12-02T12:33:52Z</dcterms:modified>
</cp:coreProperties>
</file>