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1705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69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87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52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990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30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309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17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194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72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BFBC-E320-4928-89A6-726BE3D2F44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77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GB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9BFBC-E320-4928-89A6-726BE3D2F44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725C0-85DD-4A59-9BD3-903C964947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923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postoj.sk/45808/boj-o-ostrov-damanskij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quora.com/I-know-Russia-is-a-large-country-but-where-is-most-of-the-Russian-population-located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ennikn.sk/350758/putin-vola-europskych-zidov-do-ruska-aky-zivot-zidovskej-autonomii-birobidzan/" TargetMode="External"/><Relationship Id="rId2" Type="http://schemas.openxmlformats.org/officeDocument/2006/relationships/hyperlink" Target="http://euromaidanpress.com/wp-content/uploads/2015/01/russia_ethnic94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www.britannica.com/place/Jewish-Autonomous-Reg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Regióny</a:t>
            </a:r>
            <a:r>
              <a:rPr lang="en-GB" dirty="0"/>
              <a:t> v </a:t>
            </a:r>
            <a:r>
              <a:rPr lang="en-GB" dirty="0" err="1"/>
              <a:t>rámci</a:t>
            </a:r>
            <a:r>
              <a:rPr lang="en-GB" dirty="0"/>
              <a:t> </a:t>
            </a:r>
            <a:r>
              <a:rPr lang="en-GB" dirty="0" err="1"/>
              <a:t>Ázie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63762" y="4143632"/>
            <a:ext cx="4786184" cy="201827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 err="1"/>
              <a:t>Severná</a:t>
            </a:r>
            <a:r>
              <a:rPr lang="en-GB" dirty="0"/>
              <a:t> </a:t>
            </a:r>
            <a:r>
              <a:rPr lang="en-GB" dirty="0" err="1"/>
              <a:t>Ázia</a:t>
            </a:r>
            <a:r>
              <a:rPr lang="en-GB" dirty="0"/>
              <a:t> (</a:t>
            </a:r>
            <a:r>
              <a:rPr lang="en-GB" dirty="0" err="1"/>
              <a:t>ázijská</a:t>
            </a:r>
            <a:r>
              <a:rPr lang="en-GB" dirty="0"/>
              <a:t> </a:t>
            </a:r>
            <a:r>
              <a:rPr lang="en-GB" dirty="0" err="1"/>
              <a:t>časť</a:t>
            </a:r>
            <a:r>
              <a:rPr lang="en-GB" dirty="0"/>
              <a:t> Ruska)</a:t>
            </a:r>
          </a:p>
        </p:txBody>
      </p:sp>
    </p:spTree>
    <p:extLst>
      <p:ext uri="{BB962C8B-B14F-4D97-AF65-F5344CB8AC3E}">
        <p14:creationId xmlns:p14="http://schemas.microsoft.com/office/powerpoint/2010/main" val="3265803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Hospodárstvo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79562" y="1800687"/>
            <a:ext cx="11447253" cy="4351338"/>
          </a:xfrm>
        </p:spPr>
        <p:txBody>
          <a:bodyPr>
            <a:normAutofit fontScale="62500" lnSpcReduction="20000"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špecifiká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vývoja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bohaté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nerastné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suroviny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riadená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industrializácia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období</a:t>
            </a:r>
            <a:r>
              <a:rPr lang="en-GB" dirty="0">
                <a:latin typeface="Arial Narrow" panose="020B0606020202030204" pitchFamily="34" charset="0"/>
              </a:rPr>
              <a:t> ZSSR</a:t>
            </a:r>
          </a:p>
          <a:p>
            <a:pPr lvl="1"/>
            <a:r>
              <a:rPr lang="en-GB" dirty="0">
                <a:latin typeface="Arial Narrow" panose="020B0606020202030204" pitchFamily="34" charset="0"/>
              </a:rPr>
              <a:t>v </a:t>
            </a:r>
            <a:r>
              <a:rPr lang="en-GB" dirty="0" err="1">
                <a:latin typeface="Arial Narrow" panose="020B0606020202030204" pitchFamily="34" charset="0"/>
              </a:rPr>
              <a:t>súčasnosti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problém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udržať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ekonomiku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niektorých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odľahlých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oblastiach</a:t>
            </a:r>
            <a:endParaRPr lang="en-GB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úroveň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rozvoja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porovnanie</a:t>
            </a:r>
            <a:r>
              <a:rPr lang="en-GB" dirty="0">
                <a:latin typeface="Arial Narrow" panose="020B0606020202030204" pitchFamily="34" charset="0"/>
              </a:rPr>
              <a:t> s </a:t>
            </a:r>
            <a:r>
              <a:rPr lang="en-GB" dirty="0" err="1">
                <a:latin typeface="Arial Narrow" panose="020B0606020202030204" pitchFamily="34" charset="0"/>
              </a:rPr>
              <a:t>inými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regiónmi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hoci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ázijská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časť</a:t>
            </a:r>
            <a:r>
              <a:rPr lang="en-GB" dirty="0">
                <a:latin typeface="Arial Narrow" panose="020B0606020202030204" pitchFamily="34" charset="0"/>
              </a:rPr>
              <a:t> Ruska je </a:t>
            </a:r>
            <a:r>
              <a:rPr lang="en-GB" dirty="0" err="1">
                <a:latin typeface="Arial Narrow" panose="020B0606020202030204" pitchFamily="34" charset="0"/>
              </a:rPr>
              <a:t>veľmi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bohatá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nerastné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suroviny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výkonnosť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ekonomiky</a:t>
            </a:r>
            <a:r>
              <a:rPr lang="en-GB" dirty="0">
                <a:latin typeface="Arial Narrow" panose="020B0606020202030204" pitchFamily="34" charset="0"/>
              </a:rPr>
              <a:t> je </a:t>
            </a:r>
            <a:r>
              <a:rPr lang="en-GB" dirty="0" err="1">
                <a:latin typeface="Arial Narrow" panose="020B0606020202030204" pitchFamily="34" charset="0"/>
              </a:rPr>
              <a:t>nižšia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ako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európskej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časti</a:t>
            </a:r>
            <a:endParaRPr lang="en-GB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využitie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nerastných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obnoviteľných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surovín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základom ekonomiky je ťažba nerastných surovín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ropa, zemný plyn, diamanty, železná ruda, zlato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hutníctvo (železo, hliník), strojársky priem.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rozsiahle lesy, poľnohospodárstvo v najjužnejších oblastiach a okolo Kaukazu: pšenica, ryža, ovos, slnečnica </a:t>
            </a:r>
          </a:p>
          <a:p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ekonomické štruktúry vykazujú koloniálne črty v zmysle ekonomických vzťahov s jadrovou časťou Ruska (európska časť, </a:t>
            </a:r>
            <a:r>
              <a:rPr lang="sk-SK" dirty="0" err="1">
                <a:latin typeface="Arial Narrow" panose="020B0606020202030204" pitchFamily="34" charset="0"/>
              </a:rPr>
              <a:t>prímarne</a:t>
            </a:r>
            <a:r>
              <a:rPr lang="sk-SK" dirty="0">
                <a:latin typeface="Arial Narrow" panose="020B0606020202030204" pitchFamily="34" charset="0"/>
              </a:rPr>
              <a:t> Moskva a Petrohrad)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v regióne sa ťaží, ale profituje z toho najmä jadrová časť, miera investícií do ázijskej časti je nízka, región stráca ľudský kapitál v </a:t>
            </a:r>
            <a:r>
              <a:rPr lang="sk-SK">
                <a:latin typeface="Arial Narrow" panose="020B0606020202030204" pitchFamily="34" charset="0"/>
              </a:rPr>
              <a:t>prospech jadrovej časti</a:t>
            </a:r>
            <a:endParaRPr lang="sk-SK" dirty="0">
              <a:latin typeface="Arial Narrow" panose="020B0606020202030204" pitchFamily="34" charset="0"/>
            </a:endParaRPr>
          </a:p>
          <a:p>
            <a:r>
              <a:rPr lang="sk-SK" dirty="0">
                <a:latin typeface="Arial Narrow" panose="020B0606020202030204" pitchFamily="34" charset="0"/>
              </a:rPr>
              <a:t>cca 15 % podiel na tvorbe celkového HDP Ruska</a:t>
            </a:r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318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Poloha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199" y="1825625"/>
            <a:ext cx="10686691" cy="4351338"/>
          </a:xfrm>
        </p:spPr>
        <p:txBody>
          <a:bodyPr/>
          <a:lstStyle/>
          <a:p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zemeguli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voči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iným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kontitentom</a:t>
            </a:r>
            <a:endParaRPr lang="en-GB" dirty="0">
              <a:latin typeface="Arial Narrow" panose="020B0606020202030204" pitchFamily="34" charset="0"/>
            </a:endParaRPr>
          </a:p>
          <a:p>
            <a:pPr lvl="8"/>
            <a:endParaRPr lang="sk-SK" sz="1000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rozsiahla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pevninská</a:t>
            </a:r>
            <a:r>
              <a:rPr lang="en-GB" dirty="0">
                <a:latin typeface="Arial Narrow" panose="020B0606020202030204" pitchFamily="34" charset="0"/>
              </a:rPr>
              <a:t> oblasť,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západe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hraničí</a:t>
            </a:r>
            <a:r>
              <a:rPr lang="en-GB" dirty="0">
                <a:latin typeface="Arial Narrow" panose="020B0606020202030204" pitchFamily="34" charset="0"/>
              </a:rPr>
              <a:t> s </a:t>
            </a:r>
            <a:r>
              <a:rPr lang="en-GB" dirty="0" err="1">
                <a:latin typeface="Arial Narrow" panose="020B0606020202030204" pitchFamily="34" charset="0"/>
              </a:rPr>
              <a:t>Európou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východe</a:t>
            </a:r>
            <a:r>
              <a:rPr lang="en-GB" dirty="0">
                <a:latin typeface="Arial Narrow" panose="020B0606020202030204" pitchFamily="34" charset="0"/>
              </a:rPr>
              <a:t> so </a:t>
            </a:r>
            <a:r>
              <a:rPr lang="en-GB" dirty="0" err="1">
                <a:latin typeface="Arial Narrow" panose="020B0606020202030204" pitchFamily="34" charset="0"/>
              </a:rPr>
              <a:t>Sev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en-GB" dirty="0" err="1">
                <a:latin typeface="Arial Narrow" panose="020B0606020202030204" pitchFamily="34" charset="0"/>
              </a:rPr>
              <a:t>Amerikou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ťažko dostupná a zväčša riedko zaľudnená oblasť, z globálneho hľadiska periférna oblasť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strategická môže byť z hľadiska prístupu k nerastným zdrojom v Arktíde</a:t>
            </a:r>
            <a:endParaRPr lang="en-GB" dirty="0">
              <a:latin typeface="Arial Narrow" panose="020B0606020202030204" pitchFamily="34" charset="0"/>
            </a:endParaRPr>
          </a:p>
          <a:p>
            <a:endParaRPr lang="sk-SK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ohraničenie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pevnine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hranica</a:t>
            </a:r>
            <a:r>
              <a:rPr lang="en-GB" dirty="0">
                <a:latin typeface="Arial Narrow" panose="020B0606020202030204" pitchFamily="34" charset="0"/>
              </a:rPr>
              <a:t> s </a:t>
            </a:r>
            <a:r>
              <a:rPr lang="en-GB" dirty="0" err="1">
                <a:latin typeface="Arial Narrow" panose="020B0606020202030204" pitchFamily="34" charset="0"/>
              </a:rPr>
              <a:t>Európou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morské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vymenovať</a:t>
            </a:r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585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147854" cy="1325563"/>
          </a:xfrm>
        </p:spPr>
        <p:txBody>
          <a:bodyPr/>
          <a:lstStyle/>
          <a:p>
            <a:r>
              <a:rPr lang="en-GB" dirty="0" err="1"/>
              <a:t>Orografia</a:t>
            </a:r>
            <a:r>
              <a:rPr lang="en-GB" dirty="0"/>
              <a:t> (</a:t>
            </a:r>
            <a:r>
              <a:rPr lang="en-GB" dirty="0" err="1"/>
              <a:t>geomorfologické</a:t>
            </a:r>
            <a:r>
              <a:rPr lang="en-GB" dirty="0"/>
              <a:t> </a:t>
            </a:r>
            <a:r>
              <a:rPr lang="en-GB" dirty="0" err="1"/>
              <a:t>jednotky</a:t>
            </a:r>
            <a:r>
              <a:rPr lang="en-GB" dirty="0"/>
              <a:t>) a </a:t>
            </a:r>
            <a:r>
              <a:rPr lang="en-GB" dirty="0" err="1"/>
              <a:t>geológia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latin typeface="Arial Narrow" panose="020B0606020202030204" pitchFamily="34" charset="0"/>
              </a:rPr>
              <a:t>najvýznamnejšie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celky</a:t>
            </a:r>
            <a:r>
              <a:rPr lang="en-GB" dirty="0">
                <a:latin typeface="Arial Narrow" panose="020B0606020202030204" pitchFamily="34" charset="0"/>
              </a:rPr>
              <a:t>,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charakter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príp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en-GB" dirty="0" err="1">
                <a:latin typeface="Arial Narrow" panose="020B0606020202030204" pitchFamily="34" charset="0"/>
              </a:rPr>
              <a:t>obdobie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vzniku</a:t>
            </a:r>
            <a:endParaRPr lang="en-GB" dirty="0">
              <a:latin typeface="Arial Narrow" panose="020B0606020202030204" pitchFamily="34" charset="0"/>
            </a:endParaRPr>
          </a:p>
          <a:p>
            <a:endParaRPr lang="sk-SK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najvyššie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najnižšie</a:t>
            </a:r>
            <a:r>
              <a:rPr lang="en-GB" dirty="0">
                <a:latin typeface="Arial Narrow" panose="020B0606020202030204" pitchFamily="34" charset="0"/>
              </a:rPr>
              <a:t> body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Kaukaz</a:t>
            </a:r>
            <a:r>
              <a:rPr lang="en-GB" dirty="0">
                <a:latin typeface="Arial Narrow" panose="020B0606020202030204" pitchFamily="34" charset="0"/>
              </a:rPr>
              <a:t> – 4 </a:t>
            </a:r>
            <a:r>
              <a:rPr lang="en-GB" dirty="0" err="1">
                <a:latin typeface="Arial Narrow" panose="020B0606020202030204" pitchFamily="34" charset="0"/>
              </a:rPr>
              <a:t>vrchy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nad</a:t>
            </a:r>
            <a:r>
              <a:rPr lang="en-GB" dirty="0">
                <a:latin typeface="Arial Narrow" panose="020B0606020202030204" pitchFamily="34" charset="0"/>
              </a:rPr>
              <a:t> 5000 m n. m. (</a:t>
            </a:r>
            <a:r>
              <a:rPr lang="en-GB" dirty="0" err="1">
                <a:latin typeface="Arial Narrow" panose="020B0606020202030204" pitchFamily="34" charset="0"/>
              </a:rPr>
              <a:t>najvyšší</a:t>
            </a:r>
            <a:r>
              <a:rPr lang="en-GB" dirty="0">
                <a:latin typeface="Arial Narrow" panose="020B0606020202030204" pitchFamily="34" charset="0"/>
              </a:rPr>
              <a:t> Elbrus)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mimo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Kaukazu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Kľučevská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sopka</a:t>
            </a:r>
            <a:r>
              <a:rPr lang="en-GB" dirty="0">
                <a:latin typeface="Arial Narrow" panose="020B0606020202030204" pitchFamily="34" charset="0"/>
              </a:rPr>
              <a:t> (4750 m n. m., </a:t>
            </a:r>
            <a:r>
              <a:rPr lang="sk-SK" dirty="0">
                <a:latin typeface="Arial Narrow" panose="020B0606020202030204" pitchFamily="34" charset="0"/>
              </a:rPr>
              <a:t>najvyššia sopka severnej Ázie</a:t>
            </a:r>
            <a:r>
              <a:rPr lang="en-GB" dirty="0">
                <a:latin typeface="Arial Narrow" panose="020B0606020202030204" pitchFamily="34" charset="0"/>
              </a:rPr>
              <a:t>)</a:t>
            </a:r>
          </a:p>
          <a:p>
            <a:pPr lvl="1"/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hladina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Kasp</a:t>
            </a:r>
            <a:r>
              <a:rPr lang="en-GB" dirty="0">
                <a:latin typeface="Arial Narrow" panose="020B0606020202030204" pitchFamily="34" charset="0"/>
              </a:rPr>
              <a:t>. mora (-28 m n. m.)</a:t>
            </a:r>
          </a:p>
        </p:txBody>
      </p:sp>
    </p:spTree>
    <p:extLst>
      <p:ext uri="{BB962C8B-B14F-4D97-AF65-F5344CB8AC3E}">
        <p14:creationId xmlns:p14="http://schemas.microsoft.com/office/powerpoint/2010/main" val="1396230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Vodstvo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rieky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konkrétne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príklady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uviesť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režim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odtoku</a:t>
            </a:r>
            <a:r>
              <a:rPr lang="sk-SK" dirty="0">
                <a:latin typeface="Arial Narrow" panose="020B0606020202030204" pitchFamily="34" charset="0"/>
              </a:rPr>
              <a:t> – snehovo-</a:t>
            </a:r>
            <a:r>
              <a:rPr lang="sk-SK" dirty="0" err="1">
                <a:latin typeface="Arial Narrow" panose="020B0606020202030204" pitchFamily="34" charset="0"/>
              </a:rPr>
              <a:t>ďažďový</a:t>
            </a:r>
            <a:r>
              <a:rPr lang="sk-SK" dirty="0">
                <a:latin typeface="Arial Narrow" panose="020B0606020202030204" pitchFamily="34" charset="0"/>
              </a:rPr>
              <a:t>/</a:t>
            </a:r>
            <a:r>
              <a:rPr lang="sk-SK" dirty="0" err="1">
                <a:latin typeface="Arial Narrow" panose="020B0606020202030204" pitchFamily="34" charset="0"/>
              </a:rPr>
              <a:t>monzúnový</a:t>
            </a:r>
            <a:r>
              <a:rPr lang="en-GB" dirty="0">
                <a:latin typeface="Arial Narrow" panose="020B0606020202030204" pitchFamily="34" charset="0"/>
              </a:rPr>
              <a:t>)</a:t>
            </a: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Bezodtoková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oblať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Kaspického</a:t>
            </a:r>
            <a:r>
              <a:rPr lang="en-GB" dirty="0">
                <a:latin typeface="Arial Narrow" panose="020B0606020202030204" pitchFamily="34" charset="0"/>
              </a:rPr>
              <a:t> mora</a:t>
            </a: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Severný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ľadový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oceán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Tichý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oceán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špecifiká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riečnej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siete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najväčšie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veľtoky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smerujú</a:t>
            </a:r>
            <a:r>
              <a:rPr lang="en-GB" dirty="0">
                <a:latin typeface="Arial Narrow" panose="020B0606020202030204" pitchFamily="34" charset="0"/>
              </a:rPr>
              <a:t> z </a:t>
            </a:r>
            <a:r>
              <a:rPr lang="en-GB" dirty="0" err="1">
                <a:latin typeface="Arial Narrow" panose="020B0606020202030204" pitchFamily="34" charset="0"/>
              </a:rPr>
              <a:t>juhu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sever</a:t>
            </a:r>
          </a:p>
          <a:p>
            <a:pPr lvl="3"/>
            <a:r>
              <a:rPr lang="en-GB" dirty="0" err="1">
                <a:latin typeface="Arial Narrow" panose="020B0606020202030204" pitchFamily="34" charset="0"/>
              </a:rPr>
              <a:t>neumožňuje</a:t>
            </a:r>
            <a:r>
              <a:rPr lang="en-GB" dirty="0">
                <a:latin typeface="Arial Narrow" panose="020B0606020202030204" pitchFamily="34" charset="0"/>
              </a:rPr>
              <a:t> to </a:t>
            </a:r>
            <a:r>
              <a:rPr lang="en-GB" dirty="0" err="1">
                <a:latin typeface="Arial Narrow" panose="020B0606020202030204" pitchFamily="34" charset="0"/>
              </a:rPr>
              <a:t>transsibírsku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vodnú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dopravu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smere</a:t>
            </a:r>
            <a:r>
              <a:rPr lang="en-GB" dirty="0">
                <a:latin typeface="Arial Narrow" panose="020B0606020202030204" pitchFamily="34" charset="0"/>
              </a:rPr>
              <a:t> V-Z</a:t>
            </a:r>
          </a:p>
          <a:p>
            <a:pPr lvl="3"/>
            <a:r>
              <a:rPr lang="en-GB" dirty="0" err="1">
                <a:latin typeface="Arial Narrow" panose="020B0606020202030204" pitchFamily="34" charset="0"/>
              </a:rPr>
              <a:t>neplatí</a:t>
            </a:r>
            <a:r>
              <a:rPr lang="en-GB" dirty="0">
                <a:latin typeface="Arial Narrow" panose="020B0606020202030204" pitchFamily="34" charset="0"/>
              </a:rPr>
              <a:t> pre </a:t>
            </a:r>
            <a:r>
              <a:rPr lang="en-GB" dirty="0" err="1">
                <a:latin typeface="Arial Narrow" panose="020B0606020202030204" pitchFamily="34" charset="0"/>
              </a:rPr>
              <a:t>rieku</a:t>
            </a:r>
            <a:r>
              <a:rPr lang="en-GB" dirty="0">
                <a:latin typeface="Arial Narrow" panose="020B0606020202030204" pitchFamily="34" charset="0"/>
              </a:rPr>
              <a:t> Amur</a:t>
            </a:r>
          </a:p>
          <a:p>
            <a:endParaRPr lang="en-GB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jazerá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odtokové</a:t>
            </a:r>
            <a:r>
              <a:rPr lang="en-GB" dirty="0">
                <a:latin typeface="Arial Narrow" panose="020B0606020202030204" pitchFamily="34" charset="0"/>
              </a:rPr>
              <a:t>/</a:t>
            </a:r>
            <a:r>
              <a:rPr lang="en-GB" dirty="0" err="1">
                <a:latin typeface="Arial Narrow" panose="020B0606020202030204" pitchFamily="34" charset="0"/>
              </a:rPr>
              <a:t>bezodtokové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Bajkal, </a:t>
            </a:r>
            <a:r>
              <a:rPr lang="sk-SK" dirty="0" err="1">
                <a:latin typeface="Arial Narrow" panose="020B0606020202030204" pitchFamily="34" charset="0"/>
              </a:rPr>
              <a:t>Chanka</a:t>
            </a:r>
            <a:r>
              <a:rPr lang="sk-SK" dirty="0">
                <a:latin typeface="Arial Narrow" panose="020B0606020202030204" pitchFamily="34" charset="0"/>
              </a:rPr>
              <a:t>, Tajmýrske j./</a:t>
            </a:r>
            <a:r>
              <a:rPr lang="sk-SK" dirty="0" err="1">
                <a:latin typeface="Arial Narrow" panose="020B0606020202030204" pitchFamily="34" charset="0"/>
              </a:rPr>
              <a:t>Kasp</a:t>
            </a:r>
            <a:r>
              <a:rPr lang="sk-SK" dirty="0">
                <a:latin typeface="Arial Narrow" panose="020B0606020202030204" pitchFamily="34" charset="0"/>
              </a:rPr>
              <a:t>. more – (Európa)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551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Klíma</a:t>
            </a:r>
            <a:r>
              <a:rPr lang="en-GB" dirty="0"/>
              <a:t> a </a:t>
            </a:r>
            <a:r>
              <a:rPr lang="en-GB" dirty="0" err="1"/>
              <a:t>charakter</a:t>
            </a:r>
            <a:r>
              <a:rPr lang="en-GB" dirty="0"/>
              <a:t> </a:t>
            </a:r>
            <a:r>
              <a:rPr lang="en-GB" dirty="0" err="1"/>
              <a:t>krajiny</a:t>
            </a:r>
            <a:r>
              <a:rPr lang="en-GB" dirty="0"/>
              <a:t>	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199" y="1825625"/>
            <a:ext cx="11007811" cy="4351338"/>
          </a:xfrm>
        </p:spPr>
        <p:txBody>
          <a:bodyPr/>
          <a:lstStyle/>
          <a:p>
            <a:r>
              <a:rPr lang="en-GB" dirty="0" err="1">
                <a:latin typeface="Arial Narrow" panose="020B0606020202030204" pitchFamily="34" charset="0"/>
              </a:rPr>
              <a:t>arktická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subarktická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mierna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en-GB" dirty="0">
                <a:latin typeface="Arial Narrow" panose="020B0606020202030204" pitchFamily="34" charset="0"/>
              </a:rPr>
              <a:t>v </a:t>
            </a:r>
            <a:r>
              <a:rPr lang="en-GB" dirty="0" err="1">
                <a:latin typeface="Arial Narrow" panose="020B0606020202030204" pitchFamily="34" charset="0"/>
              </a:rPr>
              <a:t>oblasti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Kasp</a:t>
            </a:r>
            <a:r>
              <a:rPr lang="en-GB" dirty="0">
                <a:latin typeface="Arial Narrow" panose="020B0606020202030204" pitchFamily="34" charset="0"/>
              </a:rPr>
              <a:t>. mora </a:t>
            </a:r>
            <a:r>
              <a:rPr lang="en-GB" dirty="0" err="1">
                <a:latin typeface="Arial Narrow" panose="020B0606020202030204" pitchFamily="34" charset="0"/>
              </a:rPr>
              <a:t>prechod</a:t>
            </a:r>
            <a:r>
              <a:rPr lang="en-GB" dirty="0">
                <a:latin typeface="Arial Narrow" panose="020B0606020202030204" pitchFamily="34" charset="0"/>
              </a:rPr>
              <a:t> k </a:t>
            </a:r>
            <a:r>
              <a:rPr lang="en-GB" dirty="0" err="1">
                <a:latin typeface="Arial Narrow" panose="020B0606020202030204" pitchFamily="34" charset="0"/>
              </a:rPr>
              <a:t>subtrop</a:t>
            </a:r>
            <a:r>
              <a:rPr lang="sk-SK" dirty="0" err="1">
                <a:latin typeface="Arial Narrow" panose="020B0606020202030204" pitchFamily="34" charset="0"/>
              </a:rPr>
              <a:t>ickej</a:t>
            </a:r>
            <a:r>
              <a:rPr lang="sk-SK" dirty="0">
                <a:latin typeface="Arial Narrow" panose="020B0606020202030204" pitchFamily="34" charset="0"/>
              </a:rPr>
              <a:t>, ale to je skôr už európska časť</a:t>
            </a:r>
            <a:endParaRPr lang="en-GB" dirty="0">
              <a:latin typeface="Arial Narrow" panose="020B0606020202030204" pitchFamily="34" charset="0"/>
            </a:endParaRPr>
          </a:p>
          <a:p>
            <a:endParaRPr lang="sk-SK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výrazne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kontinentálna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veľké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teplotné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rozdiely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pól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mrazu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silný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vplyv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Sibírskej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anticyklóny</a:t>
            </a:r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444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Rastlinstvo</a:t>
            </a:r>
            <a:r>
              <a:rPr lang="en-GB" dirty="0"/>
              <a:t> a </a:t>
            </a:r>
            <a:r>
              <a:rPr lang="en-GB" dirty="0" err="1"/>
              <a:t>živočíštvo</a:t>
            </a:r>
            <a:r>
              <a:rPr lang="en-GB" dirty="0"/>
              <a:t>	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200" y="1825625"/>
            <a:ext cx="11430740" cy="4351338"/>
          </a:xfrm>
        </p:spPr>
        <p:txBody>
          <a:bodyPr/>
          <a:lstStyle/>
          <a:p>
            <a:r>
              <a:rPr lang="en-GB" dirty="0" err="1">
                <a:latin typeface="Arial Narrow" panose="020B0606020202030204" pitchFamily="34" charset="0"/>
              </a:rPr>
              <a:t>príklady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charakteristických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druhov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druhy tundry, tajgy</a:t>
            </a:r>
          </a:p>
          <a:p>
            <a:pPr lvl="2"/>
            <a:r>
              <a:rPr lang="sk-SK" sz="1800" dirty="0">
                <a:latin typeface="Arial Narrow" panose="020B0606020202030204" pitchFamily="34" charset="0"/>
              </a:rPr>
              <a:t>machy, lišajníky, trávy a drobné kroviny; ihličnaté lesy</a:t>
            </a:r>
          </a:p>
          <a:p>
            <a:pPr lvl="2"/>
            <a:r>
              <a:rPr lang="sk-SK" sz="1800" dirty="0">
                <a:latin typeface="Arial Narrow" panose="020B0606020202030204" pitchFamily="34" charset="0"/>
              </a:rPr>
              <a:t>polárna líška, sova snežná, ľadový medveď, hlodavce; sob, medveď hnedý, vlk, rys, </a:t>
            </a:r>
            <a:r>
              <a:rPr lang="sk-SK" sz="1800" dirty="0" err="1">
                <a:latin typeface="Arial Narrow" panose="020B0606020202030204" pitchFamily="34" charset="0"/>
              </a:rPr>
              <a:t>tigers</a:t>
            </a:r>
            <a:r>
              <a:rPr lang="sk-SK" sz="1800" dirty="0">
                <a:latin typeface="Arial Narrow" panose="020B0606020202030204" pitchFamily="34" charset="0"/>
              </a:rPr>
              <a:t> sibírsky, jelenia zver</a:t>
            </a:r>
            <a:endParaRPr lang="en-GB" sz="1800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zaradenie</a:t>
            </a:r>
            <a:r>
              <a:rPr lang="en-GB" dirty="0">
                <a:latin typeface="Arial Narrow" panose="020B0606020202030204" pitchFamily="34" charset="0"/>
              </a:rPr>
              <a:t> do </a:t>
            </a:r>
            <a:r>
              <a:rPr lang="en-GB" dirty="0" err="1">
                <a:latin typeface="Arial Narrow" panose="020B0606020202030204" pitchFamily="34" charset="0"/>
              </a:rPr>
              <a:t>zoogeografických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fytogeografických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oblastí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 err="1">
                <a:latin typeface="Arial Narrow" panose="020B0606020202030204" pitchFamily="34" charset="0"/>
              </a:rPr>
              <a:t>holarktická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492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História</a:t>
            </a:r>
            <a:r>
              <a:rPr lang="en-GB" dirty="0"/>
              <a:t>	a </a:t>
            </a:r>
            <a:r>
              <a:rPr lang="en-GB" dirty="0" err="1"/>
              <a:t>geopolitická</a:t>
            </a:r>
            <a:r>
              <a:rPr lang="en-GB" dirty="0"/>
              <a:t> </a:t>
            </a:r>
            <a:r>
              <a:rPr lang="en-GB" dirty="0" err="1"/>
              <a:t>charakteristika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>
                <a:latin typeface="Arial Narrow" panose="020B0606020202030204" pitchFamily="34" charset="0"/>
              </a:rPr>
              <a:t>významné útvary: Mongolská ríša </a:t>
            </a: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-&gt; Zlatá Horda (</a:t>
            </a:r>
            <a:r>
              <a:rPr lang="sk-SK" sz="1600" i="1" dirty="0">
                <a:latin typeface="Arial Narrow" panose="020B0606020202030204" pitchFamily="34" charset="0"/>
              </a:rPr>
              <a:t>po mongolsky </a:t>
            </a:r>
            <a:r>
              <a:rPr lang="az-Cyrl-AZ" sz="1600" i="1" dirty="0">
                <a:latin typeface="Arial Narrow" panose="020B0606020202030204" pitchFamily="34" charset="0"/>
              </a:rPr>
              <a:t>Алтан Орд</a:t>
            </a:r>
            <a:r>
              <a:rPr lang="sk-SK" dirty="0">
                <a:latin typeface="Arial Narrow" panose="020B0606020202030204" pitchFamily="34" charset="0"/>
              </a:rPr>
              <a:t>)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moslimský </a:t>
            </a:r>
            <a:r>
              <a:rPr lang="sk-SK" dirty="0" err="1">
                <a:latin typeface="Arial Narrow" panose="020B0606020202030204" pitchFamily="34" charset="0"/>
              </a:rPr>
              <a:t>chanát</a:t>
            </a:r>
            <a:r>
              <a:rPr lang="sk-SK" dirty="0">
                <a:latin typeface="Arial Narrow" panose="020B0606020202030204" pitchFamily="34" charset="0"/>
              </a:rPr>
              <a:t> vznikol v 13. storočí ešte v rámci Mongolskej ríše.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sk-SK" dirty="0">
                <a:latin typeface="Arial Narrow" panose="020B0606020202030204" pitchFamily="34" charset="0"/>
              </a:rPr>
              <a:t>V 15. stor. sa rozpadol na viacero samostatných </a:t>
            </a:r>
            <a:r>
              <a:rPr lang="sk-SK" dirty="0" err="1">
                <a:latin typeface="Arial Narrow" panose="020B0606020202030204" pitchFamily="34" charset="0"/>
              </a:rPr>
              <a:t>chanátov</a:t>
            </a:r>
            <a:r>
              <a:rPr lang="sk-SK" dirty="0">
                <a:latin typeface="Arial Narrow" panose="020B0606020202030204" pitchFamily="34" charset="0"/>
              </a:rPr>
              <a:t>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sk-SK" dirty="0">
                <a:latin typeface="Arial Narrow" panose="020B0606020202030204" pitchFamily="34" charset="0"/>
              </a:rPr>
              <a:t>a postupne bola severná časť územia pohltená Ruskom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najprv Moskovská Rus, názov Rusko zaviedol až Peter I. v roku 1721</a:t>
            </a:r>
          </a:p>
          <a:p>
            <a:endParaRPr lang="sk-SK" dirty="0">
              <a:latin typeface="Arial Narrow" panose="020B0606020202030204" pitchFamily="34" charset="0"/>
            </a:endParaRPr>
          </a:p>
          <a:p>
            <a:r>
              <a:rPr lang="en-GB" dirty="0">
                <a:latin typeface="Arial Narrow" panose="020B0606020202030204" pitchFamily="34" charset="0"/>
              </a:rPr>
              <a:t>Rusko </a:t>
            </a:r>
            <a:r>
              <a:rPr lang="en-GB" dirty="0" err="1">
                <a:latin typeface="Arial Narrow" panose="020B0606020202030204" pitchFamily="34" charset="0"/>
              </a:rPr>
              <a:t>túto</a:t>
            </a:r>
            <a:r>
              <a:rPr lang="en-GB" dirty="0">
                <a:latin typeface="Arial Narrow" panose="020B0606020202030204" pitchFamily="34" charset="0"/>
              </a:rPr>
              <a:t> oblasť </a:t>
            </a:r>
            <a:r>
              <a:rPr lang="en-GB" dirty="0" err="1">
                <a:latin typeface="Arial Narrow" panose="020B0606020202030204" pitchFamily="34" charset="0"/>
              </a:rPr>
              <a:t>postupne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zaber</a:t>
            </a:r>
            <a:r>
              <a:rPr lang="sk-SK" dirty="0" err="1">
                <a:latin typeface="Arial Narrow" panose="020B0606020202030204" pitchFamily="34" charset="0"/>
              </a:rPr>
              <a:t>alo</a:t>
            </a:r>
            <a:r>
              <a:rPr lang="en-GB" dirty="0">
                <a:latin typeface="Arial Narrow" panose="020B0606020202030204" pitchFamily="34" charset="0"/>
              </a:rPr>
              <a:t> od </a:t>
            </a:r>
            <a:r>
              <a:rPr lang="en-GB" dirty="0" err="1">
                <a:latin typeface="Arial Narrow" panose="020B0606020202030204" pitchFamily="34" charset="0"/>
              </a:rPr>
              <a:t>konca</a:t>
            </a:r>
            <a:r>
              <a:rPr lang="en-GB" dirty="0">
                <a:latin typeface="Arial Narrow" panose="020B0606020202030204" pitchFamily="34" charset="0"/>
              </a:rPr>
              <a:t> 15. </a:t>
            </a:r>
            <a:r>
              <a:rPr lang="sk-SK" dirty="0">
                <a:latin typeface="Arial Narrow" panose="020B0606020202030204" pitchFamily="34" charset="0"/>
              </a:rPr>
              <a:t>ale hlavne od 18. </a:t>
            </a:r>
            <a:r>
              <a:rPr lang="en-GB" dirty="0">
                <a:latin typeface="Arial Narrow" panose="020B0606020202030204" pitchFamily="34" charset="0"/>
              </a:rPr>
              <a:t>do 1</a:t>
            </a:r>
            <a:r>
              <a:rPr lang="sk-SK" dirty="0">
                <a:latin typeface="Arial Narrow" panose="020B0606020202030204" pitchFamily="34" charset="0"/>
              </a:rPr>
              <a:t>9</a:t>
            </a:r>
            <a:r>
              <a:rPr lang="en-GB" dirty="0">
                <a:latin typeface="Arial Narrow" panose="020B0606020202030204" pitchFamily="34" charset="0"/>
              </a:rPr>
              <a:t>. </a:t>
            </a:r>
            <a:r>
              <a:rPr lang="en-GB" dirty="0" err="1">
                <a:latin typeface="Arial Narrow" panose="020B0606020202030204" pitchFamily="34" charset="0"/>
              </a:rPr>
              <a:t>stor</a:t>
            </a:r>
            <a:r>
              <a:rPr lang="en-GB" dirty="0">
                <a:latin typeface="Arial Narrow" panose="020B0606020202030204" pitchFamily="34" charset="0"/>
              </a:rPr>
              <a:t>.</a:t>
            </a:r>
            <a:endParaRPr lang="sk-SK" dirty="0">
              <a:latin typeface="Arial Narrow" panose="020B0606020202030204" pitchFamily="34" charset="0"/>
            </a:endParaRPr>
          </a:p>
          <a:p>
            <a:pPr lvl="1"/>
            <a:r>
              <a:rPr lang="sk-SK" dirty="0">
                <a:latin typeface="Arial Narrow" panose="020B0606020202030204" pitchFamily="34" charset="0"/>
              </a:rPr>
              <a:t>zaujímavosť – Sovietsko-čínsky konflikt</a:t>
            </a:r>
          </a:p>
          <a:p>
            <a:pPr lvl="2"/>
            <a:r>
              <a:rPr lang="sk-SK" dirty="0">
                <a:latin typeface="Arial Narrow" panose="020B0606020202030204" pitchFamily="34" charset="0"/>
                <a:hlinkClick r:id="rId2"/>
              </a:rPr>
              <a:t>spor o hranicu s Čínou</a:t>
            </a:r>
            <a:r>
              <a:rPr lang="sk-SK" dirty="0">
                <a:latin typeface="Arial Narrow" panose="020B0606020202030204" pitchFamily="34" charset="0"/>
              </a:rPr>
              <a:t> na riekach </a:t>
            </a:r>
            <a:r>
              <a:rPr lang="sk-SK" dirty="0" err="1">
                <a:latin typeface="Arial Narrow" panose="020B0606020202030204" pitchFamily="34" charset="0"/>
              </a:rPr>
              <a:t>Ussuri</a:t>
            </a:r>
            <a:r>
              <a:rPr lang="sk-SK" dirty="0">
                <a:latin typeface="Arial Narrow" panose="020B0606020202030204" pitchFamily="34" charset="0"/>
              </a:rPr>
              <a:t> a Amur</a:t>
            </a:r>
            <a:endParaRPr lang="en-GB" dirty="0">
              <a:latin typeface="Arial Narrow" panose="020B0606020202030204" pitchFamily="34" charset="0"/>
            </a:endParaRPr>
          </a:p>
          <a:p>
            <a:endParaRPr lang="en-GB" dirty="0">
              <a:latin typeface="Arial Narrow" panose="020B0606020202030204" pitchFamily="34" charset="0"/>
            </a:endParaRPr>
          </a:p>
          <a:p>
            <a:r>
              <a:rPr lang="en-GB" dirty="0" err="1">
                <a:latin typeface="Arial Narrow" panose="020B0606020202030204" pitchFamily="34" charset="0"/>
              </a:rPr>
              <a:t>Súčasné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geopolitické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postavenie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sk-SK" sz="2100" dirty="0">
                <a:latin typeface="Arial Narrow" panose="020B0606020202030204" pitchFamily="34" charset="0"/>
              </a:rPr>
              <a:t>po rozpade bipolárneho rozdelenia sveta a rozpadu ZSSR sa pozícia Ruska ako svetovej veľmoci oslabila</a:t>
            </a:r>
          </a:p>
          <a:p>
            <a:pPr lvl="1"/>
            <a:r>
              <a:rPr lang="en-GB" sz="2100" dirty="0" err="1">
                <a:latin typeface="Arial Narrow" panose="020B0606020202030204" pitchFamily="34" charset="0"/>
              </a:rPr>
              <a:t>spor</a:t>
            </a:r>
            <a:r>
              <a:rPr lang="en-GB" sz="2100" dirty="0">
                <a:latin typeface="Arial Narrow" panose="020B0606020202030204" pitchFamily="34" charset="0"/>
              </a:rPr>
              <a:t> s </a:t>
            </a:r>
            <a:r>
              <a:rPr lang="en-GB" sz="2100" dirty="0" err="1">
                <a:latin typeface="Arial Narrow" panose="020B0606020202030204" pitchFamily="34" charset="0"/>
              </a:rPr>
              <a:t>Japonskom</a:t>
            </a:r>
            <a:r>
              <a:rPr lang="en-GB" sz="2100" dirty="0">
                <a:latin typeface="Arial Narrow" panose="020B0606020202030204" pitchFamily="34" charset="0"/>
              </a:rPr>
              <a:t> o </a:t>
            </a:r>
            <a:r>
              <a:rPr lang="en-GB" sz="2100" dirty="0" err="1">
                <a:latin typeface="Arial Narrow" panose="020B0606020202030204" pitchFamily="34" charset="0"/>
              </a:rPr>
              <a:t>Kurillské</a:t>
            </a:r>
            <a:r>
              <a:rPr lang="en-GB" sz="2100" dirty="0">
                <a:latin typeface="Arial Narrow" panose="020B0606020202030204" pitchFamily="34" charset="0"/>
              </a:rPr>
              <a:t> </a:t>
            </a:r>
            <a:r>
              <a:rPr lang="en-GB" sz="2100" dirty="0" err="1">
                <a:latin typeface="Arial Narrow" panose="020B0606020202030204" pitchFamily="34" charset="0"/>
              </a:rPr>
              <a:t>ostrovy</a:t>
            </a:r>
            <a:endParaRPr lang="en-GB" sz="2100" dirty="0">
              <a:latin typeface="Arial Narrow" panose="020B0606020202030204" pitchFamily="34" charset="0"/>
            </a:endParaRPr>
          </a:p>
          <a:p>
            <a:endParaRPr lang="en-GB" dirty="0">
              <a:latin typeface="Arial Narrow" panose="020B0606020202030204" pitchFamily="34" charset="0"/>
            </a:endParaRPr>
          </a:p>
        </p:txBody>
      </p:sp>
      <p:pic>
        <p:nvPicPr>
          <p:cNvPr id="5" name="Obrázok 4" descr="Obrázok, na ktorom je text, mapa, atlas, písmo&#10;&#10;Automaticky generovaný popis">
            <a:extLst>
              <a:ext uri="{FF2B5EF4-FFF2-40B4-BE49-F238E27FC236}">
                <a16:creationId xmlns:a16="http://schemas.microsoft.com/office/drawing/2014/main" id="{60211A74-59C8-4DE9-F43C-462C4EDEED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7420" y="1513205"/>
            <a:ext cx="3187700" cy="2072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487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Obyvateľstvo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38199" y="1825624"/>
            <a:ext cx="11114903" cy="4618307"/>
          </a:xfrm>
        </p:spPr>
        <p:txBody>
          <a:bodyPr>
            <a:normAutofit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Počet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rozmiestnenie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riedko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zaľudnená</a:t>
            </a:r>
            <a:r>
              <a:rPr lang="en-GB" dirty="0">
                <a:latin typeface="Arial Narrow" panose="020B0606020202030204" pitchFamily="34" charset="0"/>
              </a:rPr>
              <a:t> oblasť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európska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časť</a:t>
            </a:r>
            <a:r>
              <a:rPr lang="en-GB" dirty="0">
                <a:latin typeface="Arial Narrow" panose="020B0606020202030204" pitchFamily="34" charset="0"/>
              </a:rPr>
              <a:t> Ruska </a:t>
            </a:r>
            <a:r>
              <a:rPr lang="en-GB" dirty="0" err="1">
                <a:latin typeface="Arial Narrow" panose="020B0606020202030204" pitchFamily="34" charset="0"/>
              </a:rPr>
              <a:t>zaberá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cca</a:t>
            </a:r>
            <a:r>
              <a:rPr lang="en-GB" dirty="0">
                <a:latin typeface="Arial Narrow" panose="020B0606020202030204" pitchFamily="34" charset="0"/>
              </a:rPr>
              <a:t> ¼ </a:t>
            </a:r>
            <a:r>
              <a:rPr lang="en-GB" dirty="0" err="1">
                <a:latin typeface="Arial Narrow" panose="020B0606020202030204" pitchFamily="34" charset="0"/>
              </a:rPr>
              <a:t>rozlohy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má</a:t>
            </a:r>
            <a:r>
              <a:rPr lang="en-GB" dirty="0">
                <a:latin typeface="Arial Narrow" panose="020B0606020202030204" pitchFamily="34" charset="0"/>
              </a:rPr>
              <a:t> ¾ </a:t>
            </a:r>
            <a:r>
              <a:rPr lang="en-GB" dirty="0" err="1">
                <a:latin typeface="Arial Narrow" panose="020B0606020202030204" pitchFamily="34" charset="0"/>
              </a:rPr>
              <a:t>obyvateľstva</a:t>
            </a:r>
            <a:r>
              <a:rPr lang="en-GB" dirty="0">
                <a:latin typeface="Arial Narrow" panose="020B0606020202030204" pitchFamily="34" charset="0"/>
              </a:rPr>
              <a:t> Ruska (</a:t>
            </a:r>
            <a:r>
              <a:rPr lang="en-GB" dirty="0" err="1">
                <a:latin typeface="Arial Narrow" panose="020B0606020202030204" pitchFamily="34" charset="0"/>
              </a:rPr>
              <a:t>cca</a:t>
            </a:r>
            <a:r>
              <a:rPr lang="en-GB" dirty="0">
                <a:latin typeface="Arial Narrow" panose="020B0606020202030204" pitchFamily="34" charset="0"/>
              </a:rPr>
              <a:t> 110 mil.)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ázijská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časť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zaberá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cca</a:t>
            </a:r>
            <a:r>
              <a:rPr lang="en-GB" dirty="0">
                <a:latin typeface="Arial Narrow" panose="020B0606020202030204" pitchFamily="34" charset="0"/>
              </a:rPr>
              <a:t> ¾ </a:t>
            </a:r>
            <a:r>
              <a:rPr lang="en-GB" dirty="0" err="1">
                <a:latin typeface="Arial Narrow" panose="020B0606020202030204" pitchFamily="34" charset="0"/>
              </a:rPr>
              <a:t>rozlohy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má</a:t>
            </a:r>
            <a:r>
              <a:rPr lang="en-GB" dirty="0">
                <a:latin typeface="Arial Narrow" panose="020B0606020202030204" pitchFamily="34" charset="0"/>
              </a:rPr>
              <a:t> ¼ </a:t>
            </a:r>
            <a:r>
              <a:rPr lang="en-GB" dirty="0" err="1">
                <a:latin typeface="Arial Narrow" panose="020B0606020202030204" pitchFamily="34" charset="0"/>
              </a:rPr>
              <a:t>obyvateľstva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cca</a:t>
            </a:r>
            <a:r>
              <a:rPr lang="en-GB" dirty="0">
                <a:latin typeface="Arial Narrow" panose="020B0606020202030204" pitchFamily="34" charset="0"/>
              </a:rPr>
              <a:t> 30 mil.)</a:t>
            </a: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obyvateľstvo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sústredené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prevažne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  <a:hlinkClick r:id="rId2"/>
              </a:rPr>
              <a:t>juhozápadnej</a:t>
            </a:r>
            <a:r>
              <a:rPr lang="en-GB" dirty="0">
                <a:latin typeface="Arial Narrow" panose="020B0606020202030204" pitchFamily="34" charset="0"/>
                <a:hlinkClick r:id="rId2"/>
              </a:rPr>
              <a:t> a </a:t>
            </a:r>
            <a:r>
              <a:rPr lang="en-GB" dirty="0" err="1">
                <a:latin typeface="Arial Narrow" panose="020B0606020202030204" pitchFamily="34" charset="0"/>
                <a:hlinkClick r:id="rId2"/>
              </a:rPr>
              <a:t>južnej</a:t>
            </a:r>
            <a:r>
              <a:rPr lang="en-GB" dirty="0">
                <a:latin typeface="Arial Narrow" panose="020B0606020202030204" pitchFamily="34" charset="0"/>
                <a:hlinkClick r:id="rId2"/>
              </a:rPr>
              <a:t> </a:t>
            </a:r>
            <a:r>
              <a:rPr lang="en-GB" dirty="0" err="1">
                <a:latin typeface="Arial Narrow" panose="020B0606020202030204" pitchFamily="34" charset="0"/>
                <a:hlinkClick r:id="rId2"/>
              </a:rPr>
              <a:t>časti</a:t>
            </a:r>
            <a:r>
              <a:rPr lang="en-GB" dirty="0">
                <a:latin typeface="Arial Narrow" panose="020B0606020202030204" pitchFamily="34" charset="0"/>
                <a:hlinkClick r:id="rId2"/>
              </a:rPr>
              <a:t> </a:t>
            </a:r>
            <a:r>
              <a:rPr lang="en-GB" dirty="0" err="1">
                <a:latin typeface="Arial Narrow" panose="020B0606020202030204" pitchFamily="34" charset="0"/>
                <a:hlinkClick r:id="rId2"/>
              </a:rPr>
              <a:t>územia</a:t>
            </a:r>
            <a:endParaRPr lang="sk-SK" dirty="0">
              <a:latin typeface="Arial Narrow" panose="020B0606020202030204" pitchFamily="34" charset="0"/>
            </a:endParaRPr>
          </a:p>
          <a:p>
            <a:pPr lvl="3"/>
            <a:r>
              <a:rPr lang="sk-SK" dirty="0" err="1">
                <a:latin typeface="Arial Narrow" panose="020B0606020202030204" pitchFamily="34" charset="0"/>
              </a:rPr>
              <a:t>najv</a:t>
            </a:r>
            <a:r>
              <a:rPr lang="sk-SK" dirty="0">
                <a:latin typeface="Arial Narrow" panose="020B0606020202030204" pitchFamily="34" charset="0"/>
              </a:rPr>
              <a:t>. mestá: Novosibirsk (3. – 1,6 mil.), </a:t>
            </a:r>
            <a:r>
              <a:rPr lang="sk-SK" i="1" dirty="0">
                <a:latin typeface="Arial Narrow" panose="020B0606020202030204" pitchFamily="34" charset="0"/>
              </a:rPr>
              <a:t>Jekaterinburg (4. 1,5 mil.), Čeľabinsk (7, 1,2 mil.)</a:t>
            </a:r>
            <a:r>
              <a:rPr lang="sk-SK" dirty="0">
                <a:latin typeface="Arial Narrow" panose="020B0606020202030204" pitchFamily="34" charset="0"/>
              </a:rPr>
              <a:t>, Omsk (9. 1,1 mil.) </a:t>
            </a:r>
          </a:p>
          <a:p>
            <a:r>
              <a:rPr lang="en-GB" dirty="0" err="1">
                <a:latin typeface="Arial Narrow" panose="020B0606020202030204" pitchFamily="34" charset="0"/>
              </a:rPr>
              <a:t>Dynamika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prirodzená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reprodukcia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nízke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hodnoty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prirodzeného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prírastku</a:t>
            </a:r>
            <a:r>
              <a:rPr lang="en-GB" dirty="0">
                <a:latin typeface="Arial Narrow" panose="020B0606020202030204" pitchFamily="34" charset="0"/>
              </a:rPr>
              <a:t> (</a:t>
            </a:r>
            <a:r>
              <a:rPr lang="en-GB" dirty="0" err="1">
                <a:latin typeface="Arial Narrow" panose="020B0606020202030204" pitchFamily="34" charset="0"/>
              </a:rPr>
              <a:t>kolíšu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okolo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nuly</a:t>
            </a:r>
            <a:r>
              <a:rPr lang="en-GB" dirty="0">
                <a:latin typeface="Arial Narrow" panose="020B0606020202030204" pitchFamily="34" charset="0"/>
              </a:rPr>
              <a:t>) </a:t>
            </a:r>
            <a:r>
              <a:rPr lang="en-GB" dirty="0" err="1">
                <a:latin typeface="Arial Narrow" panose="020B0606020202030204" pitchFamily="34" charset="0"/>
              </a:rPr>
              <a:t>avšak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vyššie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ako</a:t>
            </a:r>
            <a:r>
              <a:rPr lang="en-GB" dirty="0">
                <a:latin typeface="Arial Narrow" panose="020B0606020202030204" pitchFamily="34" charset="0"/>
              </a:rPr>
              <a:t> v </a:t>
            </a:r>
            <a:r>
              <a:rPr lang="en-GB" dirty="0" err="1">
                <a:latin typeface="Arial Narrow" panose="020B0606020202030204" pitchFamily="34" charset="0"/>
              </a:rPr>
              <a:t>európskej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časti</a:t>
            </a:r>
            <a:r>
              <a:rPr lang="en-GB" dirty="0">
                <a:latin typeface="Arial Narrow" panose="020B0606020202030204" pitchFamily="34" charset="0"/>
              </a:rPr>
              <a:t> 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migrácia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hlavné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migračné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smery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sú</a:t>
            </a:r>
            <a:r>
              <a:rPr lang="en-GB" dirty="0">
                <a:latin typeface="Arial Narrow" panose="020B0606020202030204" pitchFamily="34" charset="0"/>
              </a:rPr>
              <a:t> zo </a:t>
            </a:r>
            <a:r>
              <a:rPr lang="en-GB" dirty="0" err="1">
                <a:latin typeface="Arial Narrow" panose="020B0606020202030204" pitchFamily="34" charset="0"/>
              </a:rPr>
              <a:t>severu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juh</a:t>
            </a:r>
            <a:r>
              <a:rPr lang="en-GB" dirty="0">
                <a:latin typeface="Arial Narrow" panose="020B0606020202030204" pitchFamily="34" charset="0"/>
              </a:rPr>
              <a:t> a z </a:t>
            </a:r>
            <a:r>
              <a:rPr lang="en-GB" dirty="0" err="1">
                <a:latin typeface="Arial Narrow" panose="020B0606020202030204" pitchFamily="34" charset="0"/>
              </a:rPr>
              <a:t>východu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západ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migrácia z Číny</a:t>
            </a:r>
            <a:endParaRPr lang="en-GB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025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Obyvateľstvo</a:t>
            </a:r>
            <a:endParaRPr lang="en-GB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825624"/>
            <a:ext cx="11353800" cy="5032375"/>
          </a:xfrm>
        </p:spPr>
        <p:txBody>
          <a:bodyPr>
            <a:normAutofit fontScale="62500" lnSpcReduction="20000"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Štruktúra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veková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relatívne nízky priemerný vek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vyššia miera </a:t>
            </a:r>
            <a:r>
              <a:rPr lang="sk-SK" dirty="0" err="1">
                <a:latin typeface="Arial Narrow" panose="020B0606020202030204" pitchFamily="34" charset="0"/>
              </a:rPr>
              <a:t>fertility</a:t>
            </a:r>
            <a:r>
              <a:rPr lang="sk-SK" dirty="0">
                <a:latin typeface="Arial Narrow" panose="020B0606020202030204" pitchFamily="34" charset="0"/>
              </a:rPr>
              <a:t> ako v európskej časti Ruska, ale veľká emigrácia najmä mladých ľudí</a:t>
            </a: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stredná dĺžka života v Rusku je 73 rokov, ale kým v eur. časti je cez 75, v ázijskej len okolo 70 rokov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  <a:hlinkClick r:id="rId2"/>
              </a:rPr>
              <a:t>rasová</a:t>
            </a:r>
            <a:r>
              <a:rPr lang="en-GB" dirty="0">
                <a:latin typeface="Arial Narrow" panose="020B0606020202030204" pitchFamily="34" charset="0"/>
                <a:hlinkClick r:id="rId2"/>
              </a:rPr>
              <a:t> a </a:t>
            </a:r>
            <a:r>
              <a:rPr lang="en-GB" dirty="0" err="1">
                <a:latin typeface="Arial Narrow" panose="020B0606020202030204" pitchFamily="34" charset="0"/>
                <a:hlinkClick r:id="rId2"/>
              </a:rPr>
              <a:t>etnická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dominuje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europoidná</a:t>
            </a:r>
            <a:r>
              <a:rPr lang="en-GB" dirty="0">
                <a:latin typeface="Arial Narrow" panose="020B0606020202030204" pitchFamily="34" charset="0"/>
              </a:rPr>
              <a:t> rasa </a:t>
            </a:r>
            <a:r>
              <a:rPr lang="en-GB" dirty="0" err="1">
                <a:latin typeface="Arial Narrow" panose="020B0606020202030204" pitchFamily="34" charset="0"/>
              </a:rPr>
              <a:t>zastúpená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najmä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Rusmi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pôvodné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obyvateľstvo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zväčša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mongoloidi</a:t>
            </a:r>
            <a:endParaRPr lang="en-GB" dirty="0">
              <a:latin typeface="Arial Narrow" panose="020B0606020202030204" pitchFamily="34" charset="0"/>
            </a:endParaRPr>
          </a:p>
          <a:p>
            <a:pPr lvl="3"/>
            <a:r>
              <a:rPr lang="en-GB" dirty="0" err="1">
                <a:latin typeface="Arial Narrow" panose="020B0606020202030204" pitchFamily="34" charset="0"/>
              </a:rPr>
              <a:t>Jakuti</a:t>
            </a:r>
            <a:r>
              <a:rPr lang="en-GB" dirty="0">
                <a:latin typeface="Arial Narrow" panose="020B0606020202030204" pitchFamily="34" charset="0"/>
              </a:rPr>
              <a:t> (Sacha), </a:t>
            </a:r>
            <a:r>
              <a:rPr lang="en-GB" dirty="0" err="1">
                <a:latin typeface="Arial Narrow" panose="020B0606020202030204" pitchFamily="34" charset="0"/>
              </a:rPr>
              <a:t>Tuvania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Buriati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endParaRPr lang="sk-SK" dirty="0">
              <a:latin typeface="Arial Narrow" panose="020B0606020202030204" pitchFamily="34" charset="0"/>
            </a:endParaRPr>
          </a:p>
          <a:p>
            <a:pPr lvl="2"/>
            <a:r>
              <a:rPr lang="sk-SK" dirty="0">
                <a:latin typeface="Arial Narrow" panose="020B0606020202030204" pitchFamily="34" charset="0"/>
              </a:rPr>
              <a:t>na sever od </a:t>
            </a:r>
            <a:r>
              <a:rPr lang="sk-SK" dirty="0" err="1">
                <a:latin typeface="Arial Narrow" panose="020B0606020202030204" pitchFamily="34" charset="0"/>
              </a:rPr>
              <a:t>Kauzkazu</a:t>
            </a:r>
            <a:r>
              <a:rPr lang="sk-SK" dirty="0">
                <a:latin typeface="Arial Narrow" panose="020B0606020202030204" pitchFamily="34" charset="0"/>
              </a:rPr>
              <a:t> </a:t>
            </a:r>
            <a:r>
              <a:rPr lang="sk-SK" dirty="0" err="1">
                <a:latin typeface="Arial Narrow" panose="020B0606020202030204" pitchFamily="34" charset="0"/>
              </a:rPr>
              <a:t>Čečenci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Inguši</a:t>
            </a:r>
            <a:r>
              <a:rPr lang="sk-SK" dirty="0">
                <a:latin typeface="Arial Narrow" panose="020B0606020202030204" pitchFamily="34" charset="0"/>
              </a:rPr>
              <a:t>...</a:t>
            </a:r>
            <a:endParaRPr lang="en-GB" dirty="0">
              <a:latin typeface="Arial Narrow" panose="020B0606020202030204" pitchFamily="34" charset="0"/>
            </a:endParaRPr>
          </a:p>
          <a:p>
            <a:pPr lvl="3"/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jazyková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dominancia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ruštiny</a:t>
            </a:r>
            <a:r>
              <a:rPr lang="en-GB" dirty="0">
                <a:latin typeface="Arial Narrow" panose="020B0606020202030204" pitchFamily="34" charset="0"/>
              </a:rPr>
              <a:t>, ale </a:t>
            </a:r>
            <a:r>
              <a:rPr lang="en-GB" dirty="0" err="1">
                <a:latin typeface="Arial Narrow" panose="020B0606020202030204" pitchFamily="34" charset="0"/>
              </a:rPr>
              <a:t>zachovalé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vlastné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jazyky</a:t>
            </a:r>
            <a:endParaRPr lang="sk-SK" dirty="0">
              <a:latin typeface="Arial Narrow" panose="020B0606020202030204" pitchFamily="34" charset="0"/>
            </a:endParaRP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buriatčina (mongolské/tatárske jazyky), jakutčina </a:t>
            </a:r>
            <a:r>
              <a:rPr lang="sk-SK" i="1" dirty="0">
                <a:latin typeface="Arial Narrow" panose="020B0606020202030204" pitchFamily="34" charset="0"/>
              </a:rPr>
              <a:t>(</a:t>
            </a:r>
            <a:r>
              <a:rPr lang="sk-SK" i="1" dirty="0" err="1">
                <a:latin typeface="Arial Narrow" panose="020B0606020202030204" pitchFamily="34" charset="0"/>
              </a:rPr>
              <a:t>sacha</a:t>
            </a:r>
            <a:r>
              <a:rPr lang="sk-SK" i="1" dirty="0">
                <a:latin typeface="Arial Narrow" panose="020B0606020202030204" pitchFamily="34" charset="0"/>
              </a:rPr>
              <a:t>)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dolgančina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tuvinčina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chakaština</a:t>
            </a:r>
            <a:r>
              <a:rPr lang="sk-SK" dirty="0">
                <a:latin typeface="Arial Narrow" panose="020B0606020202030204" pitchFamily="34" charset="0"/>
              </a:rPr>
              <a:t> (</a:t>
            </a:r>
            <a:r>
              <a:rPr lang="sk-SK" dirty="0" err="1">
                <a:latin typeface="Arial Narrow" panose="020B0606020202030204" pitchFamily="34" charset="0"/>
              </a:rPr>
              <a:t>turkické</a:t>
            </a:r>
            <a:r>
              <a:rPr lang="sk-SK" dirty="0">
                <a:latin typeface="Arial Narrow" panose="020B0606020202030204" pitchFamily="34" charset="0"/>
              </a:rPr>
              <a:t> jazyky),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sk-SK" dirty="0" err="1">
                <a:latin typeface="Arial Narrow" panose="020B0606020202030204" pitchFamily="34" charset="0"/>
              </a:rPr>
              <a:t>evenčina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udehejčina</a:t>
            </a:r>
            <a:r>
              <a:rPr lang="sk-SK" dirty="0">
                <a:latin typeface="Arial Narrow" panose="020B0606020202030204" pitchFamily="34" charset="0"/>
              </a:rPr>
              <a:t> (</a:t>
            </a:r>
            <a:r>
              <a:rPr lang="sk-SK" dirty="0" err="1">
                <a:latin typeface="Arial Narrow" panose="020B0606020202030204" pitchFamily="34" charset="0"/>
              </a:rPr>
              <a:t>tunguzské</a:t>
            </a:r>
            <a:r>
              <a:rPr lang="sk-SK" dirty="0">
                <a:latin typeface="Arial Narrow" panose="020B0606020202030204" pitchFamily="34" charset="0"/>
              </a:rPr>
              <a:t> jazyky),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sk-SK" dirty="0" err="1">
                <a:latin typeface="Arial Narrow" panose="020B0606020202030204" pitchFamily="34" charset="0"/>
              </a:rPr>
              <a:t>ketština</a:t>
            </a:r>
            <a:r>
              <a:rPr lang="sk-SK" dirty="0">
                <a:latin typeface="Arial Narrow" panose="020B0606020202030204" pitchFamily="34" charset="0"/>
              </a:rPr>
              <a:t> (jenisejské jazyky – vymierajúca rodina, posledných pár sto hovoriacich),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sk-SK" dirty="0" err="1">
                <a:latin typeface="Arial Narrow" panose="020B0606020202030204" pitchFamily="34" charset="0"/>
              </a:rPr>
              <a:t>enečtina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nenečtina</a:t>
            </a:r>
            <a:r>
              <a:rPr lang="sk-SK" dirty="0">
                <a:latin typeface="Arial Narrow" panose="020B0606020202030204" pitchFamily="34" charset="0"/>
              </a:rPr>
              <a:t> (</a:t>
            </a:r>
            <a:r>
              <a:rPr lang="sk-SK" dirty="0" err="1">
                <a:latin typeface="Arial Narrow" panose="020B0606020202030204" pitchFamily="34" charset="0"/>
              </a:rPr>
              <a:t>samodijské</a:t>
            </a:r>
            <a:r>
              <a:rPr lang="sk-SK" dirty="0">
                <a:latin typeface="Arial Narrow" panose="020B0606020202030204" pitchFamily="34" charset="0"/>
              </a:rPr>
              <a:t> jazyky – vetva uralských, resp. ugrofínskej jazykovej rodiny),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sk-SK" dirty="0">
                <a:latin typeface="Arial Narrow" panose="020B0606020202030204" pitchFamily="34" charset="0"/>
              </a:rPr>
              <a:t>marijčina (fínsko-volžská vetva ugrofínskej JR), </a:t>
            </a:r>
            <a:br>
              <a:rPr lang="sk-SK" dirty="0">
                <a:latin typeface="Arial Narrow" panose="020B0606020202030204" pitchFamily="34" charset="0"/>
              </a:rPr>
            </a:br>
            <a:r>
              <a:rPr lang="sk-SK" dirty="0" err="1">
                <a:latin typeface="Arial Narrow" panose="020B0606020202030204" pitchFamily="34" charset="0"/>
              </a:rPr>
              <a:t>čukotsko-kamčatské</a:t>
            </a:r>
            <a:r>
              <a:rPr lang="sk-SK" dirty="0">
                <a:latin typeface="Arial Narrow" panose="020B0606020202030204" pitchFamily="34" charset="0"/>
              </a:rPr>
              <a:t> jazyky (samostatná jazyková rodina, do 10 000 hovoriacich)... </a:t>
            </a:r>
          </a:p>
          <a:p>
            <a:pPr lvl="1"/>
            <a:r>
              <a:rPr lang="en-GB" dirty="0" err="1">
                <a:latin typeface="Arial Narrow" panose="020B0606020202030204" pitchFamily="34" charset="0"/>
              </a:rPr>
              <a:t>náboženská</a:t>
            </a:r>
            <a:endParaRPr lang="en-GB" dirty="0">
              <a:latin typeface="Arial Narrow" panose="020B0606020202030204" pitchFamily="34" charset="0"/>
            </a:endParaRPr>
          </a:p>
          <a:p>
            <a:pPr lvl="2"/>
            <a:r>
              <a:rPr lang="en-GB" dirty="0" err="1">
                <a:latin typeface="Arial Narrow" panose="020B0606020202030204" pitchFamily="34" charset="0"/>
              </a:rPr>
              <a:t>dominuje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ruské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pravoslávie</a:t>
            </a:r>
            <a:r>
              <a:rPr lang="en-GB" dirty="0">
                <a:latin typeface="Arial Narrow" panose="020B0606020202030204" pitchFamily="34" charset="0"/>
              </a:rPr>
              <a:t>, ale </a:t>
            </a:r>
            <a:r>
              <a:rPr lang="en-GB" dirty="0" err="1">
                <a:latin typeface="Arial Narrow" panose="020B0606020202030204" pitchFamily="34" charset="0"/>
              </a:rPr>
              <a:t>rozšírený</a:t>
            </a:r>
            <a:r>
              <a:rPr lang="en-GB" dirty="0">
                <a:latin typeface="Arial Narrow" panose="020B0606020202030204" pitchFamily="34" charset="0"/>
              </a:rPr>
              <a:t> je </a:t>
            </a:r>
            <a:r>
              <a:rPr lang="en-GB" dirty="0" err="1">
                <a:latin typeface="Arial Narrow" panose="020B0606020202030204" pitchFamily="34" charset="0"/>
              </a:rPr>
              <a:t>aj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budhizmus</a:t>
            </a:r>
            <a:r>
              <a:rPr lang="sk-SK" dirty="0">
                <a:latin typeface="Arial Narrow" panose="020B0606020202030204" pitchFamily="34" charset="0"/>
              </a:rPr>
              <a:t> (</a:t>
            </a:r>
            <a:r>
              <a:rPr lang="sk-SK" dirty="0" err="1">
                <a:latin typeface="Arial Narrow" panose="020B0606020202030204" pitchFamily="34" charset="0"/>
              </a:rPr>
              <a:t>Tuva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Burjatsko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 err="1">
                <a:latin typeface="Arial Narrow" panose="020B0606020202030204" pitchFamily="34" charset="0"/>
              </a:rPr>
              <a:t>Kalmycko</a:t>
            </a:r>
            <a:r>
              <a:rPr lang="sk-SK" dirty="0">
                <a:latin typeface="Arial Narrow" panose="020B0606020202030204" pitchFamily="34" charset="0"/>
              </a:rPr>
              <a:t>)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judaizmus</a:t>
            </a:r>
            <a:r>
              <a:rPr lang="en-GB" dirty="0">
                <a:latin typeface="Arial Narrow" panose="020B0606020202030204" pitchFamily="34" charset="0"/>
              </a:rPr>
              <a:t> a </a:t>
            </a:r>
            <a:r>
              <a:rPr lang="en-GB" dirty="0" err="1">
                <a:latin typeface="Arial Narrow" panose="020B0606020202030204" pitchFamily="34" charset="0"/>
              </a:rPr>
              <a:t>animistické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náboženstvá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endParaRPr lang="sk-SK" dirty="0">
              <a:latin typeface="Arial Narrow" panose="020B0606020202030204" pitchFamily="34" charset="0"/>
            </a:endParaRP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severne od Kaukazu Moslimovia</a:t>
            </a:r>
          </a:p>
          <a:p>
            <a:pPr lvl="3"/>
            <a:r>
              <a:rPr lang="sk-SK" dirty="0">
                <a:latin typeface="Arial Narrow" panose="020B0606020202030204" pitchFamily="34" charset="0"/>
              </a:rPr>
              <a:t>zaujímavosť: Židovská autonómna oblasť (</a:t>
            </a:r>
            <a:r>
              <a:rPr lang="sk-SK" dirty="0">
                <a:latin typeface="Arial Narrow" panose="020B0606020202030204" pitchFamily="34" charset="0"/>
                <a:hlinkClick r:id="rId3"/>
              </a:rPr>
              <a:t>zdroj</a:t>
            </a:r>
            <a:r>
              <a:rPr lang="sk-SK" dirty="0">
                <a:latin typeface="Arial Narrow" panose="020B0606020202030204" pitchFamily="34" charset="0"/>
              </a:rPr>
              <a:t>, </a:t>
            </a:r>
            <a:r>
              <a:rPr lang="sk-SK" dirty="0">
                <a:latin typeface="Arial Narrow" panose="020B0606020202030204" pitchFamily="34" charset="0"/>
                <a:hlinkClick r:id="rId4"/>
              </a:rPr>
              <a:t>zdroj</a:t>
            </a:r>
            <a:r>
              <a:rPr lang="sk-SK" dirty="0">
                <a:latin typeface="Arial Narrow" panose="020B0606020202030204" pitchFamily="34" charset="0"/>
              </a:rPr>
              <a:t>)</a:t>
            </a:r>
            <a:endParaRPr lang="en-GB" dirty="0">
              <a:latin typeface="Arial Narrow" panose="020B0606020202030204" pitchFamily="34" charset="0"/>
            </a:endParaRPr>
          </a:p>
          <a:p>
            <a:pPr lvl="1"/>
            <a:endParaRPr lang="en-GB" dirty="0">
              <a:latin typeface="Arial Narrow" panose="020B0606020202030204" pitchFamily="34" charset="0"/>
            </a:endParaRPr>
          </a:p>
          <a:p>
            <a:pPr lvl="1"/>
            <a:r>
              <a:rPr lang="en-GB" dirty="0">
                <a:latin typeface="Arial Narrow" panose="020B0606020202030204" pitchFamily="34" charset="0"/>
              </a:rPr>
              <a:t>ZSSR </a:t>
            </a:r>
            <a:r>
              <a:rPr lang="en-GB" dirty="0" err="1">
                <a:latin typeface="Arial Narrow" panose="020B0606020202030204" pitchFamily="34" charset="0"/>
              </a:rPr>
              <a:t>ako</a:t>
            </a:r>
            <a:r>
              <a:rPr lang="en-GB" dirty="0">
                <a:latin typeface="Arial Narrow" panose="020B0606020202030204" pitchFamily="34" charset="0"/>
              </a:rPr>
              <a:t> “</a:t>
            </a:r>
            <a:r>
              <a:rPr lang="en-GB" dirty="0" err="1">
                <a:latin typeface="Arial Narrow" panose="020B0606020202030204" pitchFamily="34" charset="0"/>
              </a:rPr>
              <a:t>žalár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národov</a:t>
            </a:r>
            <a:r>
              <a:rPr lang="en-GB" dirty="0">
                <a:latin typeface="Arial Narrow" panose="020B0606020202030204" pitchFamily="34" charset="0"/>
              </a:rPr>
              <a:t>”, </a:t>
            </a:r>
            <a:r>
              <a:rPr lang="en-GB" dirty="0" err="1">
                <a:latin typeface="Arial Narrow" panose="020B0606020202030204" pitchFamily="34" charset="0"/>
              </a:rPr>
              <a:t>veľké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sťahovania</a:t>
            </a:r>
            <a:r>
              <a:rPr lang="en-GB" dirty="0">
                <a:latin typeface="Arial Narrow" panose="020B0606020202030204" pitchFamily="34" charset="0"/>
              </a:rPr>
              <a:t> – </a:t>
            </a:r>
            <a:r>
              <a:rPr lang="en-GB" dirty="0" err="1">
                <a:latin typeface="Arial Narrow" panose="020B0606020202030204" pitchFamily="34" charset="0"/>
              </a:rPr>
              <a:t>Ukrajinci</a:t>
            </a:r>
            <a:r>
              <a:rPr lang="en-GB" dirty="0">
                <a:latin typeface="Arial Narrow" panose="020B0606020202030204" pitchFamily="34" charset="0"/>
              </a:rPr>
              <a:t>, </a:t>
            </a:r>
            <a:r>
              <a:rPr lang="en-GB" dirty="0" err="1">
                <a:latin typeface="Arial Narrow" panose="020B0606020202030204" pitchFamily="34" charset="0"/>
              </a:rPr>
              <a:t>Bielorusi</a:t>
            </a:r>
            <a:r>
              <a:rPr lang="en-GB" dirty="0">
                <a:latin typeface="Arial Narrow" panose="020B0606020202030204" pitchFamily="34" charset="0"/>
              </a:rPr>
              <a:t>,</a:t>
            </a:r>
            <a:r>
              <a:rPr lang="sk-SK" dirty="0">
                <a:latin typeface="Arial Narrow" panose="020B0606020202030204" pitchFamily="34" charset="0"/>
              </a:rPr>
              <a:t> Poliaci,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Kazaši</a:t>
            </a:r>
            <a:r>
              <a:rPr lang="en-GB" dirty="0">
                <a:latin typeface="Arial Narrow" panose="020B0606020202030204" pitchFamily="34" charset="0"/>
              </a:rPr>
              <a:t>…</a:t>
            </a:r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8703" y="-19713"/>
            <a:ext cx="5019048" cy="2095238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10593860" y="1706193"/>
            <a:ext cx="1598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>
                <a:latin typeface="Arial Narrow" panose="020B0606020202030204" pitchFamily="34" charset="0"/>
              </a:rPr>
              <a:t>turkické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en-GB" dirty="0" err="1">
                <a:latin typeface="Arial Narrow" panose="020B0606020202030204" pitchFamily="34" charset="0"/>
              </a:rPr>
              <a:t>jazyky</a:t>
            </a:r>
            <a:endParaRPr lang="en-GB" dirty="0">
              <a:latin typeface="Arial Narrow" panose="020B0606020202030204" pitchFamily="34" charset="0"/>
            </a:endParaRPr>
          </a:p>
        </p:txBody>
      </p:sp>
      <p:pic>
        <p:nvPicPr>
          <p:cNvPr id="6" name="Obrázok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0129" y="2194957"/>
            <a:ext cx="2727461" cy="3170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68528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902</Words>
  <Application>Microsoft Office PowerPoint</Application>
  <PresentationFormat>Širokouhlá</PresentationFormat>
  <Paragraphs>117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5" baseType="lpstr">
      <vt:lpstr>Arial</vt:lpstr>
      <vt:lpstr>Arial Narrow</vt:lpstr>
      <vt:lpstr>Calibri</vt:lpstr>
      <vt:lpstr>Calibri Light</vt:lpstr>
      <vt:lpstr>Motív Office</vt:lpstr>
      <vt:lpstr>Regióny v rámci Ázie</vt:lpstr>
      <vt:lpstr>Poloha</vt:lpstr>
      <vt:lpstr>Orografia (geomorfologické jednotky) a geológia</vt:lpstr>
      <vt:lpstr>Vodstvo</vt:lpstr>
      <vt:lpstr>Klíma a charakter krajiny </vt:lpstr>
      <vt:lpstr>Rastlinstvo a živočíštvo </vt:lpstr>
      <vt:lpstr>História a geopolitická charakteristika</vt:lpstr>
      <vt:lpstr>Obyvateľstvo</vt:lpstr>
      <vt:lpstr>Obyvateľstvo</vt:lpstr>
      <vt:lpstr>Hospodárstvo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Regióny v rámci Ázie</dc:title>
  <dc:creator>PC_Novotny</dc:creator>
  <cp:lastModifiedBy>doc. Mgr. Ladislav Novotný PhD.</cp:lastModifiedBy>
  <cp:revision>26</cp:revision>
  <dcterms:created xsi:type="dcterms:W3CDTF">2017-11-20T17:17:37Z</dcterms:created>
  <dcterms:modified xsi:type="dcterms:W3CDTF">2024-11-18T11:48:03Z</dcterms:modified>
</cp:coreProperties>
</file>