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721" r:id="rId3"/>
  </p:sldMasterIdLst>
  <p:notesMasterIdLst>
    <p:notesMasterId r:id="rId60"/>
  </p:notesMasterIdLst>
  <p:sldIdLst>
    <p:sldId id="292" r:id="rId4"/>
    <p:sldId id="256" r:id="rId5"/>
    <p:sldId id="297" r:id="rId6"/>
    <p:sldId id="257" r:id="rId7"/>
    <p:sldId id="260" r:id="rId8"/>
    <p:sldId id="321" r:id="rId9"/>
    <p:sldId id="258" r:id="rId10"/>
    <p:sldId id="259" r:id="rId11"/>
    <p:sldId id="293" r:id="rId12"/>
    <p:sldId id="263" r:id="rId13"/>
    <p:sldId id="262" r:id="rId14"/>
    <p:sldId id="261" r:id="rId15"/>
    <p:sldId id="272" r:id="rId16"/>
    <p:sldId id="267" r:id="rId17"/>
    <p:sldId id="273" r:id="rId18"/>
    <p:sldId id="268" r:id="rId19"/>
    <p:sldId id="269" r:id="rId20"/>
    <p:sldId id="270" r:id="rId21"/>
    <p:sldId id="295" r:id="rId22"/>
    <p:sldId id="296" r:id="rId23"/>
    <p:sldId id="298" r:id="rId24"/>
    <p:sldId id="317" r:id="rId25"/>
    <p:sldId id="266" r:id="rId26"/>
    <p:sldId id="300" r:id="rId27"/>
    <p:sldId id="301" r:id="rId28"/>
    <p:sldId id="316" r:id="rId29"/>
    <p:sldId id="275" r:id="rId30"/>
    <p:sldId id="276" r:id="rId31"/>
    <p:sldId id="277" r:id="rId32"/>
    <p:sldId id="302" r:id="rId33"/>
    <p:sldId id="278" r:id="rId34"/>
    <p:sldId id="305" r:id="rId35"/>
    <p:sldId id="303" r:id="rId36"/>
    <p:sldId id="304" r:id="rId37"/>
    <p:sldId id="282" r:id="rId38"/>
    <p:sldId id="283" r:id="rId39"/>
    <p:sldId id="279" r:id="rId40"/>
    <p:sldId id="280" r:id="rId41"/>
    <p:sldId id="281" r:id="rId42"/>
    <p:sldId id="284" r:id="rId43"/>
    <p:sldId id="306" r:id="rId44"/>
    <p:sldId id="319" r:id="rId45"/>
    <p:sldId id="320" r:id="rId46"/>
    <p:sldId id="322" r:id="rId47"/>
    <p:sldId id="285" r:id="rId48"/>
    <p:sldId id="308" r:id="rId49"/>
    <p:sldId id="309" r:id="rId50"/>
    <p:sldId id="310" r:id="rId51"/>
    <p:sldId id="311" r:id="rId52"/>
    <p:sldId id="307" r:id="rId53"/>
    <p:sldId id="312" r:id="rId54"/>
    <p:sldId id="313" r:id="rId55"/>
    <p:sldId id="314" r:id="rId56"/>
    <p:sldId id="315" r:id="rId57"/>
    <p:sldId id="318" r:id="rId58"/>
    <p:sldId id="265" r:id="rId59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660"/>
  </p:normalViewPr>
  <p:slideViewPr>
    <p:cSldViewPr>
      <p:cViewPr varScale="1">
        <p:scale>
          <a:sx n="102" d="100"/>
          <a:sy n="102" d="100"/>
        </p:scale>
        <p:origin x="1860" y="102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257F37-1222-4AC1-80E6-2F89C307E67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810465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4D85B4-BBE8-45EC-81E9-32BAC4F70CFF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153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1173E6-EF69-49C7-A856-EEE39C945FF7}" type="slidenum">
              <a:rPr lang="sk-SK" altLang="sk-SK"/>
              <a:pPr eaLnBrk="1" hangingPunct="1">
                <a:spcBef>
                  <a:spcPct val="0"/>
                </a:spcBef>
              </a:pPr>
              <a:t>11</a:t>
            </a:fld>
            <a:endParaRPr lang="sk-SK" altLang="sk-SK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54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30E555-9DFE-474A-AEEF-FC08DC3F5837}" type="slidenum">
              <a:rPr lang="sk-SK" altLang="sk-SK"/>
              <a:pPr eaLnBrk="1" hangingPunct="1">
                <a:spcBef>
                  <a:spcPct val="0"/>
                </a:spcBef>
              </a:pPr>
              <a:t>12</a:t>
            </a:fld>
            <a:endParaRPr lang="sk-SK" altLang="sk-SK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008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CDAFD0-7415-4A0F-9374-F07B8416A638}" type="slidenum">
              <a:rPr lang="sk-SK" altLang="sk-SK"/>
              <a:pPr eaLnBrk="1" hangingPunct="1">
                <a:spcBef>
                  <a:spcPct val="0"/>
                </a:spcBef>
              </a:pPr>
              <a:t>14</a:t>
            </a:fld>
            <a:endParaRPr lang="sk-SK" altLang="sk-SK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34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0A6C0C-F1C7-4FC9-B312-4ABFF438D726}" type="slidenum">
              <a:rPr lang="sk-SK" altLang="sk-SK"/>
              <a:pPr eaLnBrk="1" hangingPunct="1">
                <a:spcBef>
                  <a:spcPct val="0"/>
                </a:spcBef>
              </a:pPr>
              <a:t>16</a:t>
            </a:fld>
            <a:endParaRPr lang="sk-SK" altLang="sk-SK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170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C28951-DF64-4AA1-A29C-C4B6DEC58C95}" type="slidenum">
              <a:rPr lang="sk-SK" altLang="sk-SK"/>
              <a:pPr eaLnBrk="1" hangingPunct="1">
                <a:spcBef>
                  <a:spcPct val="0"/>
                </a:spcBef>
              </a:pPr>
              <a:t>17</a:t>
            </a:fld>
            <a:endParaRPr lang="sk-SK" altLang="sk-SK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13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2030FB-C0B4-434B-8695-A064F2E56DEE}" type="slidenum">
              <a:rPr lang="sk-SK" altLang="sk-SK"/>
              <a:pPr eaLnBrk="1" hangingPunct="1">
                <a:spcBef>
                  <a:spcPct val="0"/>
                </a:spcBef>
              </a:pPr>
              <a:t>18</a:t>
            </a:fld>
            <a:endParaRPr lang="sk-SK" altLang="sk-SK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500465-E0DA-4241-A8C0-EFDC663C48FA}" type="slidenum">
              <a:rPr lang="sk-SK" altLang="sk-SK"/>
              <a:pPr eaLnBrk="1" hangingPunct="1">
                <a:spcBef>
                  <a:spcPct val="0"/>
                </a:spcBef>
              </a:pPr>
              <a:t>22</a:t>
            </a:fld>
            <a:endParaRPr lang="sk-SK" altLang="sk-SK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2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120C3B-E3FF-48C8-950A-1A22EF06FBE3}" type="slidenum">
              <a:rPr lang="sk-SK" altLang="sk-SK"/>
              <a:pPr eaLnBrk="1" hangingPunct="1">
                <a:spcBef>
                  <a:spcPct val="0"/>
                </a:spcBef>
              </a:pPr>
              <a:t>23</a:t>
            </a:fld>
            <a:endParaRPr lang="sk-SK" altLang="sk-SK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15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DE0BFC-0241-472E-9C59-EAB4F151E68A}" type="slidenum">
              <a:rPr lang="sk-SK" altLang="sk-SK"/>
              <a:pPr eaLnBrk="1" hangingPunct="1">
                <a:spcBef>
                  <a:spcPct val="0"/>
                </a:spcBef>
              </a:pPr>
              <a:t>27</a:t>
            </a:fld>
            <a:endParaRPr lang="sk-SK" altLang="sk-SK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28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281DB4-AB6D-4913-8B60-942B06238CD7}" type="slidenum">
              <a:rPr lang="sk-SK" altLang="sk-SK"/>
              <a:pPr eaLnBrk="1" hangingPunct="1">
                <a:spcBef>
                  <a:spcPct val="0"/>
                </a:spcBef>
              </a:pPr>
              <a:t>28</a:t>
            </a:fld>
            <a:endParaRPr lang="sk-SK" altLang="sk-SK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583609-8AD9-4B2B-9FD6-F8F337244F95}" type="slidenum">
              <a:rPr lang="sk-SK" altLang="sk-SK"/>
              <a:pPr eaLnBrk="1" hangingPunct="1">
                <a:spcBef>
                  <a:spcPct val="0"/>
                </a:spcBef>
              </a:pPr>
              <a:t>2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369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280452-3EB7-450F-9B6D-623F9D8394A7}" type="slidenum">
              <a:rPr lang="sk-SK" altLang="sk-SK"/>
              <a:pPr eaLnBrk="1" hangingPunct="1">
                <a:spcBef>
                  <a:spcPct val="0"/>
                </a:spcBef>
              </a:pPr>
              <a:t>29</a:t>
            </a:fld>
            <a:endParaRPr lang="sk-SK" altLang="sk-S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141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9845E5-C8A9-4F4B-AA8C-0B2E37B954B7}" type="slidenum">
              <a:rPr lang="sk-SK" altLang="sk-SK"/>
              <a:pPr eaLnBrk="1" hangingPunct="1">
                <a:spcBef>
                  <a:spcPct val="0"/>
                </a:spcBef>
              </a:pPr>
              <a:t>31</a:t>
            </a:fld>
            <a:endParaRPr lang="sk-SK" altLang="sk-SK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85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0D8042-673B-4A12-953F-5A5AA720E16E}" type="slidenum">
              <a:rPr lang="sk-SK" altLang="sk-SK"/>
              <a:pPr eaLnBrk="1" hangingPunct="1">
                <a:spcBef>
                  <a:spcPct val="0"/>
                </a:spcBef>
              </a:pPr>
              <a:t>35</a:t>
            </a:fld>
            <a:endParaRPr lang="sk-SK" altLang="sk-SK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71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EE7450-4195-4D28-AD84-0ADB1F999A25}" type="slidenum">
              <a:rPr lang="sk-SK" altLang="sk-SK"/>
              <a:pPr eaLnBrk="1" hangingPunct="1">
                <a:spcBef>
                  <a:spcPct val="0"/>
                </a:spcBef>
              </a:pPr>
              <a:t>36</a:t>
            </a:fld>
            <a:endParaRPr lang="sk-SK" altLang="sk-SK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710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F1E6A8-C477-4594-AD54-07C0F28BE86E}" type="slidenum">
              <a:rPr lang="sk-SK" altLang="sk-SK"/>
              <a:pPr eaLnBrk="1" hangingPunct="1">
                <a:spcBef>
                  <a:spcPct val="0"/>
                </a:spcBef>
              </a:pPr>
              <a:t>37</a:t>
            </a:fld>
            <a:endParaRPr lang="sk-SK" altLang="sk-SK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66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10D33A-FC0E-4805-9ACC-9CF6622662D9}" type="slidenum">
              <a:rPr lang="sk-SK" altLang="sk-SK"/>
              <a:pPr eaLnBrk="1" hangingPunct="1">
                <a:spcBef>
                  <a:spcPct val="0"/>
                </a:spcBef>
              </a:pPr>
              <a:t>38</a:t>
            </a:fld>
            <a:endParaRPr lang="sk-SK" altLang="sk-SK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93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247243-D763-4E66-8281-4F51264134CC}" type="slidenum">
              <a:rPr lang="sk-SK" altLang="sk-SK"/>
              <a:pPr eaLnBrk="1" hangingPunct="1">
                <a:spcBef>
                  <a:spcPct val="0"/>
                </a:spcBef>
              </a:pPr>
              <a:t>39</a:t>
            </a:fld>
            <a:endParaRPr lang="sk-SK" altLang="sk-SK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648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E4D5A8-6B37-464F-B2A1-00C727157D88}" type="slidenum">
              <a:rPr lang="sk-SK" altLang="sk-SK"/>
              <a:pPr eaLnBrk="1" hangingPunct="1">
                <a:spcBef>
                  <a:spcPct val="0"/>
                </a:spcBef>
              </a:pPr>
              <a:t>40</a:t>
            </a:fld>
            <a:endParaRPr lang="sk-SK" altLang="sk-SK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94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50F7BA-5AD9-4432-8D6B-5FA6B55AA02E}" type="slidenum">
              <a:rPr lang="sk-SK" altLang="sk-SK"/>
              <a:pPr eaLnBrk="1" hangingPunct="1">
                <a:spcBef>
                  <a:spcPct val="0"/>
                </a:spcBef>
              </a:pPr>
              <a:t>45</a:t>
            </a:fld>
            <a:endParaRPr lang="sk-SK" altLang="sk-SK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360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04D85A-9E60-4759-B4EA-5D89CC5C94B3}" type="slidenum">
              <a:rPr lang="sk-SK" altLang="sk-SK"/>
              <a:pPr eaLnBrk="1" hangingPunct="1">
                <a:spcBef>
                  <a:spcPct val="0"/>
                </a:spcBef>
              </a:pPr>
              <a:t>56</a:t>
            </a:fld>
            <a:endParaRPr lang="sk-SK" altLang="sk-SK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997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19147B-7D8F-4433-81AF-42520CCDA534}" type="slidenum">
              <a:rPr lang="sk-SK" altLang="sk-SK"/>
              <a:pPr eaLnBrk="1" hangingPunct="1">
                <a:spcBef>
                  <a:spcPct val="0"/>
                </a:spcBef>
              </a:pPr>
              <a:t>4</a:t>
            </a:fld>
            <a:endParaRPr lang="sk-SK" altLang="sk-SK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22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A75287-02CE-47DD-A438-006E3D2D3865}" type="slidenum">
              <a:rPr lang="sk-SK" altLang="sk-SK"/>
              <a:pPr eaLnBrk="1" hangingPunct="1">
                <a:spcBef>
                  <a:spcPct val="0"/>
                </a:spcBef>
              </a:pPr>
              <a:t>5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5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A75287-02CE-47DD-A438-006E3D2D3865}" type="slidenum">
              <a:rPr lang="sk-SK" altLang="sk-SK"/>
              <a:pPr eaLnBrk="1" hangingPunct="1">
                <a:spcBef>
                  <a:spcPct val="0"/>
                </a:spcBef>
              </a:pPr>
              <a:t>6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07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4EBE44-6B68-41F4-BB68-7EEAFB23EC43}" type="slidenum">
              <a:rPr lang="sk-SK" altLang="sk-SK"/>
              <a:pPr eaLnBrk="1" hangingPunct="1">
                <a:spcBef>
                  <a:spcPct val="0"/>
                </a:spcBef>
              </a:pPr>
              <a:t>7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0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62E1FE-F187-472F-B3FF-0A8F45D9E47D}" type="slidenum">
              <a:rPr lang="sk-SK" altLang="sk-SK"/>
              <a:pPr eaLnBrk="1" hangingPunct="1">
                <a:spcBef>
                  <a:spcPct val="0"/>
                </a:spcBef>
              </a:pPr>
              <a:t>8</a:t>
            </a:fld>
            <a:endParaRPr lang="sk-SK" altLang="sk-SK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9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4EBE44-6B68-41F4-BB68-7EEAFB23EC43}" type="slidenum">
              <a:rPr lang="sk-SK" altLang="sk-SK"/>
              <a:pPr eaLnBrk="1" hangingPunct="1">
                <a:spcBef>
                  <a:spcPct val="0"/>
                </a:spcBef>
              </a:pPr>
              <a:t>9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82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C91F7B-702D-492C-874E-889347AA5598}" type="slidenum">
              <a:rPr lang="sk-SK" altLang="sk-SK"/>
              <a:pPr eaLnBrk="1" hangingPunct="1">
                <a:spcBef>
                  <a:spcPct val="0"/>
                </a:spcBef>
              </a:pPr>
              <a:t>10</a:t>
            </a:fld>
            <a:endParaRPr lang="sk-SK" altLang="sk-SK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20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CB0C6-1CFE-48D1-B391-E507B9B90EF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07779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EEA523-003F-42A7-8FB1-ACDCA0F4842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743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8CD73-F60E-41A9-BA82-F8504C23A95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802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10159-D9D9-40B4-BBC5-D3D1A72FFC6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15359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2848D-0E2A-4F52-8919-0B99E40AF7C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59613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770A2-0757-4C74-9590-4B476566E4F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18015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A529F-C4A1-4435-8BC8-B323DC62D3A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067725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4D050-2F7F-4934-9F05-D0FFA7E87DB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8805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F39710-0A83-41AA-AA41-9F51529EEAD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09561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A884D-4E41-4E7F-9734-0C0D3E861F6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84292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82145-E37E-44D8-8980-50E22F87D5F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53505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72D80-FDB7-4F8D-A3F1-07B1093991F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394698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96A291-019C-4E20-9878-60A732D99E9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21183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BCB92-2E96-4BE8-90C6-AB58C2213A8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5942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27C37-6761-48C2-9A82-9D4EE9514C9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14250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279A4-8656-47A6-A626-1899079C4B5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09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6874C-8A6F-4102-A882-0F230005FF7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32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204BB-FAEE-4FD6-82D2-9E8992842C3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70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7A78B-A759-4A48-AA18-E3E962A1E80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96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11435-AC35-442C-AF2D-5D790A7972D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10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06728-28B4-42DD-B85B-2E8E33BDBA5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01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5BA60-197B-4C57-863D-7D77D3F0CBC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2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B6FC9-594B-46B4-A79D-A147C50776B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99826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BF129-D5DF-4C4D-8E7F-6CA5C5FDBC59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34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57CA09-4EDA-4034-9C16-3ED4FB71AE9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1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159F5-E695-4AF3-BDED-0CED3EAC0A4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50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82E35E-FD50-4A84-A3BC-32A0AA3B38E7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60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E6508E-B8C3-4E4E-9C2B-001FFBA30B0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423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E27AB-C0EB-4600-83D9-78763B4C79D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2052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B9231-F580-411C-8278-D63175A190A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38350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49068-A9EF-4987-AA4C-14E09366DF6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157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6C104-9DB7-44EA-8B5B-0372ED90FE5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3776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A7AD9-AA70-4A2E-8E38-A93DBDEEC2F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8275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BACB2FCE-E435-47AC-8169-DE9544C664EC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AE85DF00-CF2A-4F62-A304-53A7D53F16E3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344B1E-7BA5-41F6-96BA-254C1B894782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9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education.psu.edu/earth107/node/143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noema.com/infographics/yqnxppc/world-population-forecast-2015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noema.com/atlas/topics/Demographics/Population/Rate-of-natural-increase?type=map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ata.worldbank.org/indicator/SP.DYN.CBRT.IN?view=map&amp;year=2014" TargetMode="Externa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insider.com/small-cities-population-growth-by-2050-2012-5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ema.com/infographics/kuiytp/gender-disproportions-and-female-foeticid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knoema.com/infographics/kuiytp/gender-disproportions-and-female-foeticide" TargetMode="Externa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artomission.com/2015/06/08/christian-population-by-country-2020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worldmapper.org/display_religion.php?selected=566" TargetMode="External"/><Relationship Id="rId5" Type="http://schemas.openxmlformats.org/officeDocument/2006/relationships/hyperlink" Target="http://bengalunderattack.blogspot.sk/2008/11/900-growth-of-islamic-population.html" TargetMode="Externa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orldometers.info/world-population/asia-population/" TargetMode="Externa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learningmedia.org/resource/sj14-soc-religmap/world-religions-map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hatsanswer.com/world-map/world-religions-map-religions-of-the-world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dediplo.com/maps/india-religion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apanese_dialects#/media/File:Japanese_dialects-en.png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topic/Afro-Asiatic-languages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r/Map_Porn/comments/7b7cf3/languages_of_asia_829_717/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beo.sk/pochod-titanov/312-05-od-cierneho-mora-indoeuropske-migracie?start=2" TargetMode="External"/><Relationship Id="rId7" Type="http://schemas.openxmlformats.org/officeDocument/2006/relationships/hyperlink" Target="https://www.cia.gov/library/publications/the-world-factbook/rankorder/2112rank.html?countryName=Slovakia&amp;countryCode=lo&amp;regionCode=eur&amp;rank=67#lo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ia.gov/library/publications/the-world-factbook/rankorder/2002rank.html?countryName=Slovakia&amp;countryCode=lo&amp;regionCode=eur&amp;rank=183#lo" TargetMode="External"/><Relationship Id="rId5" Type="http://schemas.openxmlformats.org/officeDocument/2006/relationships/hyperlink" Target="http://sk.metapedia.org/wiki/Biele_kmene_v_%C4%8C%C3%ADne" TargetMode="External"/><Relationship Id="rId4" Type="http://schemas.openxmlformats.org/officeDocument/2006/relationships/hyperlink" Target="http://discovermagazine.com/2006/nov/ancient-towns-excavated-turkmenistan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pPr eaLnBrk="1" hangingPunct="1"/>
            <a:r>
              <a:rPr lang="sk-SK" altLang="sk-SK" sz="5400" dirty="0"/>
              <a:t>REGIONÁLNA GEOGRAFIA </a:t>
            </a: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2420938"/>
            <a:ext cx="914400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6600">
                <a:solidFill>
                  <a:srgbClr val="000000"/>
                </a:solidFill>
              </a:rPr>
              <a:t>ÁZIE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7380288" y="6484938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solidFill>
                  <a:srgbClr val="000000"/>
                </a:solidFill>
              </a:rPr>
              <a:t>ZS 2024/2025</a:t>
            </a:r>
          </a:p>
        </p:txBody>
      </p:sp>
    </p:spTree>
    <p:extLst>
      <p:ext uri="{BB962C8B-B14F-4D97-AF65-F5344CB8AC3E}">
        <p14:creationId xmlns:p14="http://schemas.microsoft.com/office/powerpoint/2010/main" val="20604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 dirty="0">
                <a:latin typeface="Arial" panose="020B0604020202020204" pitchFamily="34" charset="0"/>
              </a:rPr>
              <a:t>Hustota zaľudnenia</a:t>
            </a:r>
            <a:br>
              <a:rPr lang="sk-SK" altLang="sk-SK" sz="3200" dirty="0">
                <a:latin typeface="Arial" panose="020B0604020202020204" pitchFamily="34" charset="0"/>
              </a:rPr>
            </a:br>
            <a:r>
              <a:rPr lang="sk-SK" altLang="sk-SK" sz="3800" dirty="0"/>
              <a:t>				- </a:t>
            </a:r>
            <a:r>
              <a:rPr lang="sk-SK" altLang="sk-SK" sz="3200" dirty="0"/>
              <a:t>v globálnom kontexte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5" name="Picture 5" descr="https://www.e-education.psu.edu/earth107/sites/www.e-education.psu.edu.earth107/files/Unit4/Mod10/image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617130"/>
            <a:ext cx="10327060" cy="473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7092280" y="6391429"/>
            <a:ext cx="181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PSU (2016)</a:t>
            </a: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Hustota podľa regiónov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413"/>
            <a:ext cx="9144000" cy="5035550"/>
          </a:xfrm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643438" y="6381750"/>
            <a:ext cx="4500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400"/>
              <a:t>* farebná škála 0 – 1</a:t>
            </a:r>
            <a:r>
              <a:rPr lang="sk-SK" altLang="sk-SK" sz="1600"/>
              <a:t> </a:t>
            </a:r>
            <a:r>
              <a:rPr lang="sk-SK" altLang="sk-SK" sz="2400"/>
              <a:t>000 a viac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Rozloženie obyvateľstva v Rusku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3635375" cy="5005387"/>
          </a:xfrm>
        </p:spPr>
        <p:txBody>
          <a:bodyPr/>
          <a:lstStyle/>
          <a:p>
            <a:pPr eaLnBrk="1" hangingPunct="1"/>
            <a:r>
              <a:rPr lang="sk-SK" altLang="sk-SK" b="1" dirty="0" err="1">
                <a:latin typeface="Arial Narrow" panose="020B0606020202030204" pitchFamily="34" charset="0"/>
              </a:rPr>
              <a:t>ekvidemická</a:t>
            </a:r>
            <a:r>
              <a:rPr lang="sk-SK" altLang="sk-SK" b="1" dirty="0">
                <a:latin typeface="Arial Narrow" panose="020B0606020202030204" pitchFamily="34" charset="0"/>
              </a:rPr>
              <a:t> mapa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zhruba zachováva tvary územia, ale ich veľkosť nevyjadruje rozlohu, ale počet obyvateľov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ekonomické regióny Ruska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838200"/>
            <a:ext cx="5376863" cy="590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http://www.eoearth.org/files/121901_122000/121938/600px-Worldpopulation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33793" y="6146029"/>
            <a:ext cx="4283968" cy="7192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sk-SK" altLang="sk-SK" kern="0" dirty="0" err="1">
                <a:latin typeface="Arial Narrow" panose="020B0606020202030204" pitchFamily="34" charset="0"/>
              </a:rPr>
              <a:t>ekvidemická</a:t>
            </a:r>
            <a:r>
              <a:rPr lang="sk-SK" altLang="sk-SK" kern="0" dirty="0">
                <a:latin typeface="Arial Narrow" panose="020B0606020202030204" pitchFamily="34" charset="0"/>
              </a:rPr>
              <a:t> mapa sveta</a:t>
            </a:r>
            <a:endParaRPr lang="sk-SK" altLang="sk-SK" sz="2200" kern="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pPr eaLnBrk="1" hangingPunct="1"/>
            <a:r>
              <a:rPr lang="sk-SK" altLang="sk-SK" sz="3600" dirty="0">
                <a:latin typeface="Arial" panose="020B0604020202020204" pitchFamily="34" charset="0"/>
              </a:rPr>
              <a:t>Celkový rast </a:t>
            </a:r>
            <a:r>
              <a:rPr lang="sk-SK" altLang="sk-SK" sz="1800" dirty="0">
                <a:latin typeface="Arial" panose="020B0604020202020204" pitchFamily="34" charset="0"/>
              </a:rPr>
              <a:t>populácie v %, priemer </a:t>
            </a:r>
            <a:r>
              <a:rPr lang="en-GB" altLang="sk-SK" sz="1800" dirty="0">
                <a:latin typeface="Arial" panose="020B0604020202020204" pitchFamily="34" charset="0"/>
              </a:rPr>
              <a:t>1997 – 2015</a:t>
            </a:r>
            <a:r>
              <a:rPr lang="sk-SK" altLang="sk-SK" sz="18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084888" y="981075"/>
            <a:ext cx="287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6084888" y="1412875"/>
            <a:ext cx="3024187" cy="2170113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6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Rusko</a:t>
            </a:r>
            <a:r>
              <a:rPr lang="sk-SK" altLang="sk-SK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(Sibír) – úbytok (výrazný)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6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Japonsko </a:t>
            </a:r>
            <a:r>
              <a:rPr lang="sk-SK" altLang="sk-SK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– úbytok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6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Čína</a:t>
            </a:r>
            <a:r>
              <a:rPr lang="sk-SK" altLang="sk-SK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– stabilizovaný stav, mierny rast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6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India, Indonézia</a:t>
            </a:r>
            <a:r>
              <a:rPr lang="sk-SK" altLang="sk-SK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– prírastok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6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Arabský polostrov</a:t>
            </a:r>
            <a:r>
              <a:rPr lang="sk-SK" altLang="sk-SK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– silný rast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6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Afganistan</a:t>
            </a:r>
            <a:r>
              <a:rPr lang="sk-SK" altLang="sk-SK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– extrémny rast (?)</a:t>
            </a:r>
          </a:p>
        </p:txBody>
      </p:sp>
      <p:pic>
        <p:nvPicPr>
          <p:cNvPr id="7172" name="Picture 4" descr="http://pages.uwc.edu/keith.montgomery/Demotrans/demtra18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2" b="35327"/>
          <a:stretch/>
        </p:blipFill>
        <p:spPr bwMode="auto">
          <a:xfrm>
            <a:off x="107504" y="1988840"/>
            <a:ext cx="5806119" cy="37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ages.uwc.edu/keith.montgomery/Demotrans/demtra18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45734" r="76013" b="10075"/>
          <a:stretch/>
        </p:blipFill>
        <p:spPr bwMode="auto">
          <a:xfrm>
            <a:off x="5724128" y="3679929"/>
            <a:ext cx="158417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555776" y="623731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4"/>
              </a:rPr>
              <a:t>pravdepodobný</a:t>
            </a:r>
            <a:r>
              <a:rPr lang="en-GB" dirty="0">
                <a:hlinkClick r:id="rId4"/>
              </a:rPr>
              <a:t> </a:t>
            </a:r>
            <a:r>
              <a:rPr lang="en-GB" dirty="0" err="1">
                <a:hlinkClick r:id="rId4"/>
              </a:rPr>
              <a:t>vývoj</a:t>
            </a:r>
            <a:r>
              <a:rPr lang="en-GB" dirty="0">
                <a:hlinkClick r:id="rId4"/>
              </a:rPr>
              <a:t> v </a:t>
            </a:r>
            <a:r>
              <a:rPr lang="en-GB" dirty="0" err="1">
                <a:hlinkClick r:id="rId4"/>
              </a:rPr>
              <a:t>budúcnosti</a:t>
            </a:r>
            <a:endParaRPr lang="en-GB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http://fc00.deviantart.net/fs70/f/2012/208/2/6/2000_2010_population_change_by_country__numbers__by_iori_komei-d58rgp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"/>
            <a:ext cx="9180513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Freeform 7"/>
          <p:cNvSpPr>
            <a:spLocks/>
          </p:cNvSpPr>
          <p:nvPr/>
        </p:nvSpPr>
        <p:spPr bwMode="auto">
          <a:xfrm>
            <a:off x="4764088" y="104775"/>
            <a:ext cx="3948112" cy="3060700"/>
          </a:xfrm>
          <a:custGeom>
            <a:avLst/>
            <a:gdLst>
              <a:gd name="T0" fmla="*/ 609877735 w 2487"/>
              <a:gd name="T1" fmla="*/ 246975313 h 1928"/>
              <a:gd name="T2" fmla="*/ 496469925 w 2487"/>
              <a:gd name="T3" fmla="*/ 589716563 h 1928"/>
              <a:gd name="T4" fmla="*/ 839211131 w 2487"/>
              <a:gd name="T5" fmla="*/ 705643750 h 1928"/>
              <a:gd name="T6" fmla="*/ 1295360148 w 2487"/>
              <a:gd name="T7" fmla="*/ 1620461263 h 1928"/>
              <a:gd name="T8" fmla="*/ 1066025165 w 2487"/>
              <a:gd name="T9" fmla="*/ 1847275325 h 1928"/>
              <a:gd name="T10" fmla="*/ 723283958 w 2487"/>
              <a:gd name="T11" fmla="*/ 1847275325 h 1928"/>
              <a:gd name="T12" fmla="*/ 380542752 w 2487"/>
              <a:gd name="T13" fmla="*/ 1963202513 h 1928"/>
              <a:gd name="T14" fmla="*/ 267136529 w 2487"/>
              <a:gd name="T15" fmla="*/ 2147483647 h 1928"/>
              <a:gd name="T16" fmla="*/ 496469925 w 2487"/>
              <a:gd name="T17" fmla="*/ 2147483647 h 1928"/>
              <a:gd name="T18" fmla="*/ 839211131 w 2487"/>
              <a:gd name="T19" fmla="*/ 2147483647 h 1928"/>
              <a:gd name="T20" fmla="*/ 1066025165 w 2487"/>
              <a:gd name="T21" fmla="*/ 2147483647 h 1928"/>
              <a:gd name="T22" fmla="*/ 1524693544 w 2487"/>
              <a:gd name="T23" fmla="*/ 2147483647 h 1928"/>
              <a:gd name="T24" fmla="*/ 1751507578 w 2487"/>
              <a:gd name="T25" fmla="*/ 2147483647 h 1928"/>
              <a:gd name="T26" fmla="*/ 2096769734 w 2487"/>
              <a:gd name="T27" fmla="*/ 2147483647 h 1928"/>
              <a:gd name="T28" fmla="*/ 2147483647 w 2487"/>
              <a:gd name="T29" fmla="*/ 2147483647 h 1928"/>
              <a:gd name="T30" fmla="*/ 2147483647 w 2487"/>
              <a:gd name="T31" fmla="*/ 2147483647 h 1928"/>
              <a:gd name="T32" fmla="*/ 2147483647 w 2487"/>
              <a:gd name="T33" fmla="*/ 1733867500 h 1928"/>
              <a:gd name="T34" fmla="*/ 2147483647 w 2487"/>
              <a:gd name="T35" fmla="*/ 246975313 h 1928"/>
              <a:gd name="T36" fmla="*/ 609877735 w 2487"/>
              <a:gd name="T37" fmla="*/ 246975313 h 192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487" h="1928">
                <a:moveTo>
                  <a:pt x="242" y="98"/>
                </a:moveTo>
                <a:cubicBezTo>
                  <a:pt x="0" y="121"/>
                  <a:pt x="182" y="204"/>
                  <a:pt x="197" y="234"/>
                </a:cubicBezTo>
                <a:cubicBezTo>
                  <a:pt x="212" y="264"/>
                  <a:pt x="280" y="212"/>
                  <a:pt x="333" y="280"/>
                </a:cubicBezTo>
                <a:cubicBezTo>
                  <a:pt x="386" y="348"/>
                  <a:pt x="499" y="568"/>
                  <a:pt x="514" y="643"/>
                </a:cubicBezTo>
                <a:cubicBezTo>
                  <a:pt x="529" y="718"/>
                  <a:pt x="461" y="718"/>
                  <a:pt x="423" y="733"/>
                </a:cubicBezTo>
                <a:cubicBezTo>
                  <a:pt x="385" y="748"/>
                  <a:pt x="332" y="725"/>
                  <a:pt x="287" y="733"/>
                </a:cubicBezTo>
                <a:cubicBezTo>
                  <a:pt x="242" y="741"/>
                  <a:pt x="181" y="756"/>
                  <a:pt x="151" y="779"/>
                </a:cubicBezTo>
                <a:cubicBezTo>
                  <a:pt x="121" y="802"/>
                  <a:pt x="98" y="839"/>
                  <a:pt x="106" y="869"/>
                </a:cubicBezTo>
                <a:cubicBezTo>
                  <a:pt x="114" y="899"/>
                  <a:pt x="159" y="907"/>
                  <a:pt x="197" y="960"/>
                </a:cubicBezTo>
                <a:cubicBezTo>
                  <a:pt x="235" y="1013"/>
                  <a:pt x="295" y="1119"/>
                  <a:pt x="333" y="1187"/>
                </a:cubicBezTo>
                <a:cubicBezTo>
                  <a:pt x="371" y="1255"/>
                  <a:pt x="378" y="1353"/>
                  <a:pt x="423" y="1368"/>
                </a:cubicBezTo>
                <a:cubicBezTo>
                  <a:pt x="468" y="1383"/>
                  <a:pt x="560" y="1293"/>
                  <a:pt x="605" y="1278"/>
                </a:cubicBezTo>
                <a:cubicBezTo>
                  <a:pt x="650" y="1263"/>
                  <a:pt x="657" y="1225"/>
                  <a:pt x="695" y="1278"/>
                </a:cubicBezTo>
                <a:cubicBezTo>
                  <a:pt x="733" y="1331"/>
                  <a:pt x="673" y="1489"/>
                  <a:pt x="832" y="1595"/>
                </a:cubicBezTo>
                <a:cubicBezTo>
                  <a:pt x="991" y="1701"/>
                  <a:pt x="1444" y="1928"/>
                  <a:pt x="1648" y="1913"/>
                </a:cubicBezTo>
                <a:cubicBezTo>
                  <a:pt x="1852" y="1898"/>
                  <a:pt x="1927" y="1708"/>
                  <a:pt x="2056" y="1504"/>
                </a:cubicBezTo>
                <a:cubicBezTo>
                  <a:pt x="2185" y="1300"/>
                  <a:pt x="2487" y="922"/>
                  <a:pt x="2419" y="688"/>
                </a:cubicBezTo>
                <a:cubicBezTo>
                  <a:pt x="2351" y="454"/>
                  <a:pt x="2011" y="196"/>
                  <a:pt x="1648" y="98"/>
                </a:cubicBezTo>
                <a:cubicBezTo>
                  <a:pt x="1285" y="0"/>
                  <a:pt x="484" y="75"/>
                  <a:pt x="242" y="98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600" dirty="0">
                <a:latin typeface="Arial" panose="020B0604020202020204" pitchFamily="34" charset="0"/>
              </a:rPr>
              <a:t>Prirodzený prírastok v  ‰			</a:t>
            </a:r>
            <a:r>
              <a:rPr lang="sk-SK" altLang="sk-SK" sz="1200" dirty="0">
                <a:latin typeface="Arial" panose="020B0604020202020204" pitchFamily="34" charset="0"/>
              </a:rPr>
              <a:t>(2021)</a:t>
            </a:r>
            <a:br>
              <a:rPr lang="sk-SK" altLang="sk-SK" sz="3600" dirty="0">
                <a:latin typeface="Arial" panose="020B0604020202020204" pitchFamily="34" charset="0"/>
              </a:rPr>
            </a:br>
            <a:r>
              <a:rPr lang="sk-SK" altLang="sk-SK" sz="2800" dirty="0">
                <a:latin typeface="Arial" panose="020B0604020202020204" pitchFamily="34" charset="0"/>
              </a:rPr>
              <a:t>prírastok						úbytok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970338" cy="4530725"/>
          </a:xfrm>
        </p:spPr>
        <p:txBody>
          <a:bodyPr/>
          <a:lstStyle/>
          <a:p>
            <a:pPr eaLnBrk="1" hangingPunct="1"/>
            <a:r>
              <a:rPr lang="sk-SK" altLang="sk-SK" sz="2400" i="1" dirty="0">
                <a:latin typeface="Arial Narrow" panose="020B0606020202030204" pitchFamily="34" charset="0"/>
              </a:rPr>
              <a:t>Pásmo Gazy 	28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Východný Timor	28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Irak			27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Afganistan 		25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Záp. breh </a:t>
            </a:r>
            <a:r>
              <a:rPr lang="sk-SK" altLang="sk-SK" sz="2400" dirty="0" err="1">
                <a:latin typeface="Arial Narrow" panose="020B0606020202030204" pitchFamily="34" charset="0"/>
              </a:rPr>
              <a:t>Jord</a:t>
            </a:r>
            <a:r>
              <a:rPr lang="sk-SK" altLang="sk-SK" sz="2400" dirty="0">
                <a:latin typeface="Arial Narrow" panose="020B0606020202030204" pitchFamily="34" charset="0"/>
              </a:rPr>
              <a:t>.	23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Jemen		22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Omán		21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Jordánsko		20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932363" y="1557338"/>
            <a:ext cx="3970337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9925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2350" indent="-350838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9850" indent="-315913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81163" indent="-339725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Rusko		- 2,5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Japonsko		- 2,1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	</a:t>
            </a:r>
            <a:r>
              <a:rPr lang="sk-SK" altLang="sk-SK" sz="2200" b="1" dirty="0">
                <a:latin typeface="Arial Narrow" panose="020B0606020202030204" pitchFamily="34" charset="0"/>
              </a:rPr>
              <a:t>iné: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Čína			  5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Vietnam		10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India			12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Pakistan		16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Bangladéš		13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Kórejská </a:t>
            </a:r>
            <a:r>
              <a:rPr lang="sk-SK" altLang="sk-SK" sz="2200" dirty="0" err="1">
                <a:latin typeface="Arial Narrow" panose="020B0606020202030204" pitchFamily="34" charset="0"/>
              </a:rPr>
              <a:t>rep</a:t>
            </a:r>
            <a:r>
              <a:rPr lang="sk-SK" altLang="sk-SK" sz="2200" dirty="0">
                <a:latin typeface="Arial Narrow" panose="020B0606020202030204" pitchFamily="34" charset="0"/>
              </a:rPr>
              <a:t>.	  	  2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KĽDR		  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pPr eaLnBrk="1" hangingPunct="1"/>
            <a:r>
              <a:rPr lang="sk-SK" altLang="sk-SK" dirty="0"/>
              <a:t>Prirodzený </a:t>
            </a:r>
            <a:r>
              <a:rPr lang="en-GB" altLang="sk-SK" dirty="0" err="1"/>
              <a:t>prírastok</a:t>
            </a:r>
            <a:r>
              <a:rPr lang="sk-SK" altLang="sk-SK" dirty="0"/>
              <a:t> v ‰ </a:t>
            </a:r>
            <a:r>
              <a:rPr lang="en-GB" altLang="sk-SK" sz="2000" b="1" dirty="0">
                <a:hlinkClick r:id="rId3"/>
              </a:rPr>
              <a:t>(</a:t>
            </a:r>
            <a:r>
              <a:rPr lang="en-GB" altLang="sk-SK" sz="2000" b="1" dirty="0" err="1">
                <a:hlinkClick r:id="rId3"/>
              </a:rPr>
              <a:t>pozri</a:t>
            </a:r>
            <a:r>
              <a:rPr lang="en-GB" altLang="sk-SK" sz="2000" b="1" dirty="0">
                <a:hlinkClick r:id="rId3"/>
              </a:rPr>
              <a:t> interaktívnu </a:t>
            </a:r>
            <a:r>
              <a:rPr lang="en-GB" altLang="sk-SK" sz="2000" b="1" dirty="0" err="1">
                <a:hlinkClick r:id="rId3"/>
              </a:rPr>
              <a:t>mapu</a:t>
            </a:r>
            <a:r>
              <a:rPr lang="en-GB" altLang="sk-SK" sz="2000" b="1" dirty="0">
                <a:hlinkClick r:id="rId3"/>
              </a:rPr>
              <a:t>)</a:t>
            </a:r>
            <a:endParaRPr lang="sk-SK" altLang="sk-SK" sz="2000" b="1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4"/>
          <a:srcRect l="25986" t="32899" r="26372" b="12503"/>
          <a:stretch/>
        </p:blipFill>
        <p:spPr>
          <a:xfrm>
            <a:off x="714400" y="1052736"/>
            <a:ext cx="7920880" cy="510602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378696" y="6309320"/>
            <a:ext cx="259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>
                <a:hlinkClick r:id="rId5"/>
              </a:rPr>
              <a:t>čo je </a:t>
            </a:r>
            <a:r>
              <a:rPr lang="en-GB" sz="2500" b="1" dirty="0" err="1">
                <a:hlinkClick r:id="rId5"/>
              </a:rPr>
              <a:t>za</a:t>
            </a:r>
            <a:r>
              <a:rPr lang="en-GB" sz="2500" b="1" dirty="0">
                <a:hlinkClick r:id="rId5"/>
              </a:rPr>
              <a:t> </a:t>
            </a:r>
            <a:r>
              <a:rPr lang="en-GB" sz="2500" b="1" dirty="0" err="1">
                <a:hlinkClick r:id="rId5"/>
              </a:rPr>
              <a:t>tým</a:t>
            </a:r>
            <a:r>
              <a:rPr lang="en-GB" sz="2500" b="1" dirty="0">
                <a:hlinkClick r:id="rId5"/>
              </a:rPr>
              <a:t>?</a:t>
            </a:r>
            <a:endParaRPr lang="en-GB" sz="25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600" dirty="0" err="1">
                <a:latin typeface="Arial" panose="020B0604020202020204" pitchFamily="34" charset="0"/>
              </a:rPr>
              <a:t>Migr</a:t>
            </a:r>
            <a:r>
              <a:rPr lang="en-GB" altLang="sk-SK" sz="3600" dirty="0" err="1">
                <a:latin typeface="Arial" panose="020B0604020202020204" pitchFamily="34" charset="0"/>
              </a:rPr>
              <a:t>ačný</a:t>
            </a:r>
            <a:r>
              <a:rPr lang="en-GB" altLang="sk-SK" sz="3600" dirty="0">
                <a:latin typeface="Arial" panose="020B0604020202020204" pitchFamily="34" charset="0"/>
              </a:rPr>
              <a:t> </a:t>
            </a:r>
            <a:r>
              <a:rPr lang="en-GB" altLang="sk-SK" sz="3600" dirty="0" err="1">
                <a:latin typeface="Arial" panose="020B0604020202020204" pitchFamily="34" charset="0"/>
              </a:rPr>
              <a:t>prírastok</a:t>
            </a:r>
            <a:r>
              <a:rPr lang="sk-SK" altLang="sk-SK" sz="3600" dirty="0">
                <a:latin typeface="Arial" panose="020B0604020202020204" pitchFamily="34" charset="0"/>
              </a:rPr>
              <a:t> v  ‰</a:t>
            </a:r>
            <a:r>
              <a:rPr lang="sk-SK" altLang="sk-SK" sz="1200" dirty="0">
                <a:solidFill>
                  <a:srgbClr val="FFFFFF"/>
                </a:solidFill>
                <a:latin typeface="Arial" panose="020B0604020202020204" pitchFamily="34" charset="0"/>
              </a:rPr>
              <a:t> 			(2015)</a:t>
            </a:r>
            <a:br>
              <a:rPr lang="sk-SK" altLang="sk-SK" sz="3600" dirty="0">
                <a:latin typeface="Arial" panose="020B0604020202020204" pitchFamily="34" charset="0"/>
              </a:rPr>
            </a:br>
            <a:r>
              <a:rPr lang="sk-SK" altLang="sk-SK" sz="2800" dirty="0">
                <a:latin typeface="Arial" panose="020B0604020202020204" pitchFamily="34" charset="0"/>
              </a:rPr>
              <a:t>prírastok						úbytok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3960813" cy="5005387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SAE			23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Kuvajt		16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Jordánsko		  6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Singapur		  6</a:t>
            </a:r>
          </a:p>
          <a:p>
            <a:pPr eaLnBrk="1" hangingPunct="1"/>
            <a:endParaRPr lang="sk-SK" altLang="sk-SK" sz="2400" dirty="0">
              <a:latin typeface="Arial Narrow" panose="020B0606020202030204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787900" y="1412875"/>
            <a:ext cx="3960813" cy="500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9925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2350" indent="-350838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9850" indent="-315913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81163" indent="-339725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Maldivy		- 13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Sýria			- 12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Arménsko		  - 5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Gruzínsko		  - 4</a:t>
            </a:r>
          </a:p>
          <a:p>
            <a:pPr eaLnBrk="1" hangingPunct="1"/>
            <a:endParaRPr lang="sk-SK" altLang="sk-SK" sz="2400" dirty="0">
              <a:latin typeface="Arial Narrow" panose="020B0606020202030204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39750" y="4076700"/>
            <a:ext cx="82804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Iné: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Čína:		- 0,39		Japonsko:	0,00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India:		- 0,05		Rusko:	0,28 (ako celok)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Irán:		- 2,62		Turecko: 	0,51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Bangladéš:	- 2,56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Pakistan:		- 0,48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Miera</a:t>
            </a:r>
            <a:r>
              <a:rPr lang="en-GB" dirty="0"/>
              <a:t> </a:t>
            </a:r>
            <a:r>
              <a:rPr lang="en-GB" dirty="0" err="1"/>
              <a:t>urbanizácie</a:t>
            </a:r>
            <a:r>
              <a:rPr lang="en-GB" dirty="0"/>
              <a:t>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ttps://upload.wikimedia.org/wikipedia/commons/thumb/b/b1/Urbanized_population_2006.png/1920px-Urbanized_population_200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r="8775"/>
          <a:stretch/>
        </p:blipFill>
        <p:spPr bwMode="auto">
          <a:xfrm>
            <a:off x="35495" y="1052736"/>
            <a:ext cx="906636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1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 dirty="0"/>
              <a:t>Obyvateľstvo Ázie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sk-SK" altLang="sk-SK" sz="2400" dirty="0">
                <a:latin typeface="Arial Narrow" panose="020B0606020202030204" pitchFamily="34" charset="0"/>
              </a:rPr>
              <a:t> počet obyvateľov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sk-SK" altLang="sk-SK" sz="2400" dirty="0">
                <a:latin typeface="Arial Narrow" panose="020B0606020202030204" pitchFamily="34" charset="0"/>
              </a:rPr>
              <a:t> rozmiestnenie (hustota)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sk-SK" altLang="sk-SK" sz="2400" dirty="0">
                <a:latin typeface="Arial Narrow" panose="020B0606020202030204" pitchFamily="34" charset="0"/>
              </a:rPr>
              <a:t> pohyb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sk-SK" altLang="sk-SK" sz="2400" dirty="0">
                <a:latin typeface="Arial Narrow" panose="020B0606020202030204" pitchFamily="34" charset="0"/>
              </a:rPr>
              <a:t> štruktúra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Mestská</a:t>
            </a:r>
            <a:r>
              <a:rPr lang="en-GB" dirty="0"/>
              <a:t> </a:t>
            </a:r>
            <a:r>
              <a:rPr lang="en-GB" dirty="0" err="1"/>
              <a:t>populácia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Výsledok vyh&amp;lcaron;adávania obrázk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56792"/>
            <a:ext cx="9137901" cy="43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788024" y="63093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Business insider (2012)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623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Veľkomestá</a:t>
            </a:r>
            <a:r>
              <a:rPr lang="en-GB" dirty="0"/>
              <a:t> </a:t>
            </a:r>
            <a:r>
              <a:rPr lang="en-GB" dirty="0" err="1"/>
              <a:t>podľa</a:t>
            </a:r>
            <a:r>
              <a:rPr lang="en-GB" dirty="0"/>
              <a:t> </a:t>
            </a:r>
            <a:r>
              <a:rPr lang="en-GB" dirty="0" err="1"/>
              <a:t>tempa</a:t>
            </a:r>
            <a:r>
              <a:rPr lang="en-GB" dirty="0"/>
              <a:t> </a:t>
            </a:r>
            <a:r>
              <a:rPr lang="en-GB" dirty="0" err="1"/>
              <a:t>rastu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http://mediad.publicbroadcasting.net/p/wfae/files/201408/UN_Growth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2" y="1445224"/>
            <a:ext cx="9242723" cy="507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44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7813"/>
            <a:ext cx="8291512" cy="1350962"/>
          </a:xfrm>
        </p:spPr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Rasy</a:t>
            </a:r>
            <a:br>
              <a:rPr lang="sk-SK" altLang="sk-SK" sz="3200">
                <a:latin typeface="Arial" panose="020B0604020202020204" pitchFamily="34" charset="0"/>
              </a:rPr>
            </a:br>
            <a:r>
              <a:rPr lang="sk-SK" altLang="sk-SK" sz="3000">
                <a:latin typeface="Arial" panose="020B0604020202020204" pitchFamily="34" charset="0"/>
              </a:rPr>
              <a:t>a národy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260350"/>
            <a:ext cx="7092950" cy="4438650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17" y="4066244"/>
            <a:ext cx="9144000" cy="217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Char char="•"/>
            </a:pPr>
            <a:r>
              <a:rPr lang="sk-SK" altLang="sk-SK" sz="2000" b="1" dirty="0">
                <a:latin typeface="Arial Narrow" panose="020B0606020202030204" pitchFamily="34" charset="0"/>
              </a:rPr>
              <a:t> Ekvatoriálna</a:t>
            </a:r>
          </a:p>
          <a:p>
            <a:pPr lvl="1" eaLnBrk="1" hangingPunct="1">
              <a:buClrTx/>
              <a:buSzTx/>
              <a:buFontTx/>
              <a:buChar char="•"/>
            </a:pPr>
            <a:r>
              <a:rPr lang="sk-SK" altLang="sk-SK" sz="1600" b="1" dirty="0">
                <a:latin typeface="Arial Narrow" panose="020B0606020202030204" pitchFamily="34" charset="0"/>
              </a:rPr>
              <a:t> </a:t>
            </a:r>
            <a:r>
              <a:rPr lang="sk-SK" altLang="sk-SK" sz="1600" b="1" i="1" dirty="0">
                <a:latin typeface="Arial Narrow" panose="020B0606020202030204" pitchFamily="34" charset="0"/>
              </a:rPr>
              <a:t>ostrovná JV Ázia</a:t>
            </a:r>
          </a:p>
          <a:p>
            <a:pPr eaLnBrk="1" hangingPunct="1">
              <a:buClrTx/>
              <a:buSzTx/>
              <a:buFontTx/>
              <a:buChar char="•"/>
            </a:pP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Europoidná</a:t>
            </a: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(kaukazská, eurázijská rasa, </a:t>
            </a:r>
            <a:r>
              <a:rPr lang="sk-SK" altLang="sk-SK" sz="2000" dirty="0" err="1">
                <a:latin typeface="Arial Narrow" panose="020B0606020202030204" pitchFamily="34" charset="0"/>
              </a:rPr>
              <a:t>europoidná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buClrTx/>
              <a:buSzTx/>
              <a:buFontTx/>
              <a:buChar char="•"/>
            </a:pP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b="1" i="1" dirty="0">
                <a:latin typeface="Arial Narrow" panose="020B0606020202030204" pitchFamily="34" charset="0"/>
              </a:rPr>
              <a:t>Arabi (a ich rôzne vetvy), Turci, Slovania, Peržania, Indovia, kaukazské národy, </a:t>
            </a:r>
            <a:r>
              <a:rPr lang="sk-SK" altLang="sk-SK" sz="1800" i="1" dirty="0" err="1">
                <a:latin typeface="Arial Narrow" panose="020B0606020202030204" pitchFamily="34" charset="0"/>
              </a:rPr>
              <a:t>Tochari</a:t>
            </a:r>
            <a:endParaRPr lang="sk-SK" altLang="sk-SK" sz="1800" i="1" dirty="0">
              <a:latin typeface="Arial Narrow" panose="020B0606020202030204" pitchFamily="34" charset="0"/>
            </a:endParaRPr>
          </a:p>
          <a:p>
            <a:pPr eaLnBrk="1" hangingPunct="1">
              <a:buClrTx/>
              <a:buSzTx/>
              <a:buFontTx/>
              <a:buChar char="•"/>
            </a:pP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Mongoloidná</a:t>
            </a:r>
            <a:r>
              <a:rPr lang="sk-SK" altLang="sk-SK" sz="2000" b="1" dirty="0">
                <a:latin typeface="Arial Narrow" panose="020B0606020202030204" pitchFamily="34" charset="0"/>
              </a:rPr>
              <a:t> rasa </a:t>
            </a:r>
            <a:r>
              <a:rPr lang="sk-SK" altLang="sk-SK" sz="2000" dirty="0">
                <a:latin typeface="Arial Narrow" panose="020B0606020202030204" pitchFamily="34" charset="0"/>
              </a:rPr>
              <a:t>(žltá rasa, žltohnedá rasa, </a:t>
            </a:r>
            <a:r>
              <a:rPr lang="sk-SK" altLang="sk-SK" sz="2000" dirty="0" err="1">
                <a:latin typeface="Arial Narrow" panose="020B0606020202030204" pitchFamily="34" charset="0"/>
              </a:rPr>
              <a:t>mongoloidná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buClrTx/>
              <a:buSzTx/>
              <a:buFontTx/>
              <a:buChar char="•"/>
            </a:pP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b="1" i="1" dirty="0">
                <a:latin typeface="Arial Narrow" panose="020B0606020202030204" pitchFamily="34" charset="0"/>
              </a:rPr>
              <a:t>Číňania, Mongoli, Japonci, Kórejci, </a:t>
            </a:r>
            <a:r>
              <a:rPr lang="en-GB" altLang="sk-SK" sz="1800" b="1" i="1" dirty="0" err="1">
                <a:latin typeface="Arial Narrow" panose="020B0606020202030204" pitchFamily="34" charset="0"/>
              </a:rPr>
              <a:t>etniká</a:t>
            </a:r>
            <a:r>
              <a:rPr lang="en-GB" altLang="sk-SK" sz="1800" b="1" i="1" dirty="0">
                <a:latin typeface="Arial Narrow" panose="020B0606020202030204" pitchFamily="34" charset="0"/>
              </a:rPr>
              <a:t> </a:t>
            </a:r>
            <a:r>
              <a:rPr lang="en-GB" altLang="sk-SK" sz="1800" b="1" i="1" dirty="0" err="1">
                <a:latin typeface="Arial Narrow" panose="020B0606020202030204" pitchFamily="34" charset="0"/>
              </a:rPr>
              <a:t>pevninskej</a:t>
            </a:r>
            <a:r>
              <a:rPr lang="en-GB" altLang="sk-SK" sz="1800" b="1" i="1" dirty="0">
                <a:latin typeface="Arial Narrow" panose="020B0606020202030204" pitchFamily="34" charset="0"/>
              </a:rPr>
              <a:t> JV </a:t>
            </a:r>
            <a:r>
              <a:rPr lang="en-GB" altLang="sk-SK" sz="1800" b="1" i="1" dirty="0" err="1">
                <a:latin typeface="Arial Narrow" panose="020B0606020202030204" pitchFamily="34" charset="0"/>
              </a:rPr>
              <a:t>Ázie</a:t>
            </a:r>
            <a:endParaRPr lang="sk-SK" altLang="sk-SK" sz="1800" b="1" i="1" dirty="0">
              <a:latin typeface="Arial Narrow" panose="020B0606020202030204" pitchFamily="34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621665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* Prvky </a:t>
            </a:r>
            <a:r>
              <a:rPr lang="sk-SK" altLang="sk-SK" sz="1800" dirty="0" err="1">
                <a:latin typeface="Arial Narrow" panose="020B0606020202030204" pitchFamily="34" charset="0"/>
              </a:rPr>
              <a:t>mongoloidnej</a:t>
            </a:r>
            <a:r>
              <a:rPr lang="sk-SK" altLang="sk-SK" sz="1800" dirty="0">
                <a:latin typeface="Arial Narrow" panose="020B0606020202030204" pitchFamily="34" charset="0"/>
              </a:rPr>
              <a:t> rasy možno vďaka tatárskym výbojom pozorovať u mnohých národov, dokonca aj v Európe; </a:t>
            </a:r>
            <a:r>
              <a:rPr lang="sk-SK" altLang="sk-SK" sz="1800" b="1" dirty="0">
                <a:latin typeface="Arial Narrow" panose="020B0606020202030204" pitchFamily="34" charset="0"/>
              </a:rPr>
              <a:t>Turci, Azerbajdžanci,</a:t>
            </a:r>
            <a:r>
              <a:rPr lang="en-GB" altLang="sk-SK" sz="1800" b="1" dirty="0">
                <a:latin typeface="Arial Narrow" panose="020B0606020202030204" pitchFamily="34" charset="0"/>
              </a:rPr>
              <a:t> </a:t>
            </a:r>
            <a:r>
              <a:rPr lang="en-GB" altLang="sk-SK" sz="1800" b="1" dirty="0" err="1">
                <a:latin typeface="Arial Narrow" panose="020B0606020202030204" pitchFamily="34" charset="0"/>
              </a:rPr>
              <a:t>Stredoázijské</a:t>
            </a:r>
            <a:r>
              <a:rPr lang="en-GB" altLang="sk-SK" sz="1800" b="1" dirty="0">
                <a:latin typeface="Arial Narrow" panose="020B0606020202030204" pitchFamily="34" charset="0"/>
              </a:rPr>
              <a:t> </a:t>
            </a:r>
            <a:r>
              <a:rPr lang="en-GB" altLang="sk-SK" sz="1800" b="1" dirty="0" err="1">
                <a:latin typeface="Arial Narrow" panose="020B0606020202030204" pitchFamily="34" charset="0"/>
              </a:rPr>
              <a:t>národy</a:t>
            </a:r>
            <a:r>
              <a:rPr lang="en-GB" altLang="sk-SK" sz="1800" b="1" dirty="0">
                <a:latin typeface="Arial Narrow" panose="020B0606020202030204" pitchFamily="34" charset="0"/>
              </a:rPr>
              <a:t>, </a:t>
            </a:r>
            <a:r>
              <a:rPr lang="en-GB" altLang="sk-SK" sz="1800" b="1" dirty="0" err="1">
                <a:latin typeface="Arial Narrow" panose="020B0606020202030204" pitchFamily="34" charset="0"/>
              </a:rPr>
              <a:t>Ujguri</a:t>
            </a: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dirty="0">
                <a:latin typeface="Arial Narrow" panose="020B0606020202030204" pitchFamily="34" charset="0"/>
              </a:rPr>
              <a:t>atď.</a:t>
            </a:r>
          </a:p>
        </p:txBody>
      </p:sp>
    </p:spTree>
    <p:extLst>
      <p:ext uri="{BB962C8B-B14F-4D97-AF65-F5344CB8AC3E}">
        <p14:creationId xmlns:p14="http://schemas.microsoft.com/office/powerpoint/2010/main" val="1972063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 eaLnBrk="1" hangingPunct="1"/>
            <a:r>
              <a:rPr lang="sk-SK" altLang="sk-SK" sz="3800" i="1" dirty="0" err="1"/>
              <a:t>Tarimské</a:t>
            </a:r>
            <a:r>
              <a:rPr lang="sk-SK" altLang="sk-SK" sz="3800" i="1" dirty="0"/>
              <a:t> múmie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5005388"/>
          </a:xfrm>
        </p:spPr>
        <p:txBody>
          <a:bodyPr/>
          <a:lstStyle/>
          <a:p>
            <a:pPr eaLnBrk="1" hangingPunct="1"/>
            <a:r>
              <a:rPr lang="sk-SK" altLang="sk-SK" sz="2000" i="1" dirty="0">
                <a:latin typeface="Arial Narrow" panose="020B0606020202030204" pitchFamily="34" charset="0"/>
              </a:rPr>
              <a:t>je označenie pre nálezy niekoľkých desiatok múmií na púšti </a:t>
            </a:r>
            <a:br>
              <a:rPr lang="sk-SK" altLang="sk-SK" sz="2000" i="1" dirty="0">
                <a:latin typeface="Arial Narrow" panose="020B0606020202030204" pitchFamily="34" charset="0"/>
              </a:rPr>
            </a:br>
            <a:r>
              <a:rPr lang="sk-SK" altLang="sk-SK" sz="2000" i="1" dirty="0">
                <a:latin typeface="Arial Narrow" panose="020B0606020202030204" pitchFamily="34" charset="0"/>
              </a:rPr>
              <a:t>Taklamakan v povodí rieky </a:t>
            </a:r>
            <a:r>
              <a:rPr lang="sk-SK" altLang="sk-SK" sz="2000" i="1" dirty="0" err="1">
                <a:latin typeface="Arial Narrow" panose="020B0606020202030204" pitchFamily="34" charset="0"/>
              </a:rPr>
              <a:t>Tarim</a:t>
            </a:r>
            <a:r>
              <a:rPr lang="sk-SK" altLang="sk-SK" sz="2000" i="1" dirty="0">
                <a:latin typeface="Arial Narrow" panose="020B0606020202030204" pitchFamily="34" charset="0"/>
              </a:rPr>
              <a:t> (</a:t>
            </a:r>
            <a:r>
              <a:rPr lang="sk-SK" altLang="sk-SK" sz="2000" i="1" dirty="0" err="1">
                <a:latin typeface="Arial Narrow" panose="020B0606020202030204" pitchFamily="34" charset="0"/>
              </a:rPr>
              <a:t>Tarimská</a:t>
            </a:r>
            <a:r>
              <a:rPr lang="sk-SK" altLang="sk-SK" sz="2000" i="1" dirty="0">
                <a:latin typeface="Arial Narrow" panose="020B0606020202030204" pitchFamily="34" charset="0"/>
              </a:rPr>
              <a:t> panva)</a:t>
            </a:r>
          </a:p>
          <a:p>
            <a:pPr eaLnBrk="1" hangingPunct="1"/>
            <a:r>
              <a:rPr lang="sk-SK" altLang="sk-SK" sz="2000" i="1" dirty="0" err="1">
                <a:latin typeface="Arial Narrow" panose="020B0606020202030204" pitchFamily="34" charset="0"/>
              </a:rPr>
              <a:t>europoidné</a:t>
            </a:r>
            <a:r>
              <a:rPr lang="sk-SK" altLang="sk-SK" sz="2000" i="1" dirty="0">
                <a:latin typeface="Arial Narrow" panose="020B0606020202030204" pitchFamily="34" charset="0"/>
              </a:rPr>
              <a:t> črty</a:t>
            </a:r>
          </a:p>
          <a:p>
            <a:pPr eaLnBrk="1" hangingPunct="1"/>
            <a:r>
              <a:rPr lang="sk-SK" altLang="sk-SK" sz="2000" i="1" dirty="0">
                <a:latin typeface="Arial Narrow" panose="020B0606020202030204" pitchFamily="34" charset="0"/>
              </a:rPr>
              <a:t>z 18. stor. p. n. l. do 2. stor. n. l. </a:t>
            </a:r>
          </a:p>
          <a:p>
            <a:pPr eaLnBrk="1" hangingPunct="1"/>
            <a:r>
              <a:rPr lang="sk-SK" altLang="sk-SK" sz="2000" i="1" dirty="0">
                <a:latin typeface="Arial Narrow" panose="020B0606020202030204" pitchFamily="34" charset="0"/>
              </a:rPr>
              <a:t>pravdepodobne ide o kmeň </a:t>
            </a:r>
            <a:r>
              <a:rPr lang="sk-SK" altLang="sk-SK" sz="2000" i="1" dirty="0" err="1">
                <a:latin typeface="Arial Narrow" panose="020B0606020202030204" pitchFamily="34" charset="0"/>
              </a:rPr>
              <a:t>Tochari</a:t>
            </a:r>
            <a:r>
              <a:rPr lang="sk-SK" altLang="sk-SK" sz="2000" i="1" dirty="0">
                <a:latin typeface="Arial Narrow" panose="020B0606020202030204" pitchFamily="34" charset="0"/>
              </a:rPr>
              <a:t>, ktorý migroval do strednej </a:t>
            </a:r>
            <a:br>
              <a:rPr lang="sk-SK" altLang="sk-SK" sz="2000" i="1" dirty="0">
                <a:latin typeface="Arial Narrow" panose="020B0606020202030204" pitchFamily="34" charset="0"/>
              </a:rPr>
            </a:br>
            <a:r>
              <a:rPr lang="sk-SK" altLang="sk-SK" sz="2000" i="1" dirty="0">
                <a:latin typeface="Arial Narrow" panose="020B0606020202030204" pitchFamily="34" charset="0"/>
              </a:rPr>
              <a:t>Ázie a dosiahol až Východný </a:t>
            </a:r>
            <a:r>
              <a:rPr lang="sk-SK" altLang="sk-SK" sz="2000" i="1" dirty="0" err="1">
                <a:latin typeface="Arial Narrow" panose="020B0606020202030204" pitchFamily="34" charset="0"/>
              </a:rPr>
              <a:t>Turkestan</a:t>
            </a:r>
            <a:endParaRPr lang="sk-SK" altLang="sk-SK" sz="2000" i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i="1" dirty="0">
                <a:latin typeface="Arial Narrow" panose="020B0606020202030204" pitchFamily="34" charset="0"/>
              </a:rPr>
              <a:t>múmie boli objavené v roku 1910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91477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686300"/>
            <a:ext cx="16192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781300"/>
            <a:ext cx="21621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162050"/>
            <a:ext cx="230505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Pohlavná</a:t>
            </a:r>
            <a:r>
              <a:rPr lang="en-GB" dirty="0"/>
              <a:t> </a:t>
            </a:r>
            <a:r>
              <a:rPr lang="en-GB" dirty="0" err="1"/>
              <a:t>štruktúra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30725"/>
          </a:xfrm>
        </p:spPr>
        <p:txBody>
          <a:bodyPr/>
          <a:lstStyle/>
          <a:p>
            <a:r>
              <a:rPr lang="en-GB" sz="2000" dirty="0" err="1">
                <a:latin typeface="Arial Narrow" panose="020B0606020202030204" pitchFamily="34" charset="0"/>
              </a:rPr>
              <a:t>Miera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feminity</a:t>
            </a:r>
            <a:r>
              <a:rPr lang="en-GB" sz="2000" dirty="0">
                <a:latin typeface="Arial Narrow" panose="020B0606020202030204" pitchFamily="34" charset="0"/>
              </a:rPr>
              <a:t> (</a:t>
            </a:r>
            <a:r>
              <a:rPr lang="en-GB" sz="2000" dirty="0" err="1">
                <a:latin typeface="Arial Narrow" panose="020B0606020202030204" pitchFamily="34" charset="0"/>
              </a:rPr>
              <a:t>počet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žien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na</a:t>
            </a:r>
            <a:r>
              <a:rPr lang="en-GB" sz="2000" dirty="0">
                <a:latin typeface="Arial Narrow" panose="020B0606020202030204" pitchFamily="34" charset="0"/>
              </a:rPr>
              <a:t> 100 </a:t>
            </a:r>
            <a:r>
              <a:rPr lang="en-GB" sz="2000" dirty="0" err="1">
                <a:latin typeface="Arial Narrow" panose="020B0606020202030204" pitchFamily="34" charset="0"/>
              </a:rPr>
              <a:t>mužov</a:t>
            </a:r>
            <a:r>
              <a:rPr lang="en-GB" sz="2000" dirty="0"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2828" t="30632" r="49207" b="21017"/>
          <a:stretch/>
        </p:blipFill>
        <p:spPr>
          <a:xfrm>
            <a:off x="319218" y="1486330"/>
            <a:ext cx="8505563" cy="482299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6300192" y="6309320"/>
            <a:ext cx="238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Knoema</a:t>
            </a:r>
            <a:r>
              <a:rPr lang="en-GB" dirty="0">
                <a:hlinkClick r:id="rId3"/>
              </a:rPr>
              <a:t>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67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Pohlavná</a:t>
            </a:r>
            <a:r>
              <a:rPr lang="en-GB" dirty="0"/>
              <a:t> </a:t>
            </a:r>
            <a:r>
              <a:rPr lang="en-GB" dirty="0" err="1"/>
              <a:t>štruktúra</a:t>
            </a:r>
            <a:r>
              <a:rPr lang="en-GB" dirty="0"/>
              <a:t> (</a:t>
            </a:r>
            <a:r>
              <a:rPr lang="en-GB" dirty="0" err="1"/>
              <a:t>feticída</a:t>
            </a:r>
            <a:r>
              <a:rPr lang="en-GB" dirty="0"/>
              <a:t>?)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30725"/>
          </a:xfrm>
        </p:spPr>
        <p:txBody>
          <a:bodyPr/>
          <a:lstStyle/>
          <a:p>
            <a:r>
              <a:rPr lang="en-GB" sz="2000" dirty="0" err="1">
                <a:latin typeface="Arial Narrow" panose="020B0606020202030204" pitchFamily="34" charset="0"/>
              </a:rPr>
              <a:t>Miera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feminity</a:t>
            </a:r>
            <a:r>
              <a:rPr lang="en-GB" sz="2000" dirty="0">
                <a:latin typeface="Arial Narrow" panose="020B0606020202030204" pitchFamily="34" charset="0"/>
              </a:rPr>
              <a:t> v </a:t>
            </a:r>
            <a:r>
              <a:rPr lang="en-GB" sz="2000" dirty="0" err="1">
                <a:latin typeface="Arial Narrow" panose="020B0606020202030204" pitchFamily="34" charset="0"/>
              </a:rPr>
              <a:t>populácii</a:t>
            </a:r>
            <a:r>
              <a:rPr lang="en-GB" sz="2000" dirty="0">
                <a:latin typeface="Arial Narrow" panose="020B0606020202030204" pitchFamily="34" charset="0"/>
              </a:rPr>
              <a:t> do 1 </a:t>
            </a:r>
            <a:r>
              <a:rPr lang="en-GB" sz="2000" dirty="0" err="1">
                <a:latin typeface="Arial Narrow" panose="020B0606020202030204" pitchFamily="34" charset="0"/>
              </a:rPr>
              <a:t>roka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300192" y="6309320"/>
            <a:ext cx="238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2"/>
              </a:rPr>
              <a:t>Knoema</a:t>
            </a:r>
            <a:r>
              <a:rPr lang="en-GB" dirty="0">
                <a:hlinkClick r:id="rId2"/>
              </a:rPr>
              <a:t> 2015</a:t>
            </a:r>
            <a:endParaRPr lang="en-GB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/>
          <a:srcRect l="2815" t="27700" r="48923" b="19501"/>
          <a:stretch/>
        </p:blipFill>
        <p:spPr>
          <a:xfrm>
            <a:off x="642392" y="1417638"/>
            <a:ext cx="7859216" cy="483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55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Pohlavná štruktúra	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výrazná mužská </a:t>
            </a:r>
            <a:r>
              <a:rPr lang="sk-SK" dirty="0" err="1">
                <a:latin typeface="Arial Narrow" panose="020B0606020202030204" pitchFamily="34" charset="0"/>
              </a:rPr>
              <a:t>nadúmrtnosť</a:t>
            </a:r>
            <a:r>
              <a:rPr lang="sk-SK" dirty="0">
                <a:latin typeface="Arial Narrow" panose="020B0606020202030204" pitchFamily="34" charset="0"/>
              </a:rPr>
              <a:t> v Rusku</a:t>
            </a:r>
          </a:p>
          <a:p>
            <a:r>
              <a:rPr lang="sk-SK" dirty="0">
                <a:latin typeface="Arial Narrow" panose="020B0606020202030204" pitchFamily="34" charset="0"/>
              </a:rPr>
              <a:t>vysoký vek v Japonsku</a:t>
            </a:r>
          </a:p>
          <a:p>
            <a:r>
              <a:rPr lang="sk-SK" dirty="0">
                <a:latin typeface="Arial Narrow" panose="020B0606020202030204" pitchFamily="34" charset="0"/>
              </a:rPr>
              <a:t>výrazná preferencia mužského potomstva v Číne, Indii</a:t>
            </a:r>
          </a:p>
          <a:p>
            <a:pPr lvl="1"/>
            <a:r>
              <a:rPr lang="sk-SK" dirty="0">
                <a:latin typeface="Arial Narrow" panose="020B0606020202030204" pitchFamily="34" charset="0"/>
              </a:rPr>
              <a:t>dostupnosť potratov</a:t>
            </a:r>
          </a:p>
          <a:p>
            <a:r>
              <a:rPr lang="sk-SK" dirty="0">
                <a:latin typeface="Arial Narrow" panose="020B0606020202030204" pitchFamily="34" charset="0"/>
              </a:rPr>
              <a:t>mužská migrácia na Arabských polostrov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326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Náboženstvo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je </a:t>
            </a:r>
            <a:r>
              <a:rPr lang="sk-SK" altLang="sk-SK" dirty="0" err="1">
                <a:latin typeface="Arial Narrow" panose="020B0606020202030204" pitchFamily="34" charset="0"/>
              </a:rPr>
              <a:t>kolísk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dirty="0" err="1">
                <a:latin typeface="Arial Narrow" panose="020B0606020202030204" pitchFamily="34" charset="0"/>
              </a:rPr>
              <a:t>abrahámovských</a:t>
            </a:r>
            <a:r>
              <a:rPr lang="sk-SK" altLang="sk-SK" dirty="0">
                <a:latin typeface="Arial Narrow" panose="020B0606020202030204" pitchFamily="34" charset="0"/>
              </a:rPr>
              <a:t> náboženstiev: </a:t>
            </a:r>
            <a:r>
              <a:rPr lang="en-GB" altLang="sk-SK" dirty="0">
                <a:latin typeface="Arial Narrow" panose="020B0606020202030204" pitchFamily="34" charset="0"/>
              </a:rPr>
              <a:t>j</a:t>
            </a:r>
            <a:r>
              <a:rPr lang="sk-SK" altLang="sk-SK" dirty="0" err="1">
                <a:latin typeface="Arial Narrow" panose="020B0606020202030204" pitchFamily="34" charset="0"/>
              </a:rPr>
              <a:t>udaizmus</a:t>
            </a:r>
            <a:r>
              <a:rPr lang="sk-SK" altLang="sk-SK" dirty="0">
                <a:latin typeface="Arial Narrow" panose="020B0606020202030204" pitchFamily="34" charset="0"/>
              </a:rPr>
              <a:t>, kresťanstvo, islam,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 err="1">
                <a:latin typeface="Arial Narrow" panose="020B0606020202030204" pitchFamily="34" charset="0"/>
              </a:rPr>
              <a:t>dharmických</a:t>
            </a:r>
            <a:r>
              <a:rPr lang="sk-SK" altLang="sk-SK" dirty="0">
                <a:latin typeface="Arial Narrow" panose="020B0606020202030204" pitchFamily="34" charset="0"/>
              </a:rPr>
              <a:t> náboženstiev: hinduizmus, </a:t>
            </a:r>
            <a:r>
              <a:rPr lang="sk-SK" altLang="sk-SK" dirty="0" err="1">
                <a:latin typeface="Arial Narrow" panose="020B0606020202030204" pitchFamily="34" charset="0"/>
              </a:rPr>
              <a:t>džinizmus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sk-SK" altLang="sk-SK" dirty="0" err="1">
                <a:latin typeface="Arial Narrow" panose="020B0606020202030204" pitchFamily="34" charset="0"/>
              </a:rPr>
              <a:t>sikhizmus</a:t>
            </a:r>
            <a:r>
              <a:rPr lang="sk-SK" altLang="sk-SK" dirty="0">
                <a:latin typeface="Arial Narrow" panose="020B0606020202030204" pitchFamily="34" charset="0"/>
              </a:rPr>
              <a:t>, sčasti budhizmus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a východoázijských nábožensko-filozofických smerov: </a:t>
            </a:r>
            <a:r>
              <a:rPr lang="sk-SK" altLang="sk-SK" dirty="0" err="1">
                <a:latin typeface="Arial Narrow" panose="020B0606020202030204" pitchFamily="34" charset="0"/>
              </a:rPr>
              <a:t>šintoizmus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sk-SK" altLang="sk-SK" dirty="0" err="1">
                <a:latin typeface="Arial Narrow" panose="020B0606020202030204" pitchFamily="34" charset="0"/>
              </a:rPr>
              <a:t>taoizmus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sk-SK" altLang="sk-SK" dirty="0" err="1">
                <a:latin typeface="Arial Narrow" panose="020B0606020202030204" pitchFamily="34" charset="0"/>
              </a:rPr>
              <a:t>konfuciánstvo</a:t>
            </a:r>
            <a:r>
              <a:rPr lang="sk-SK" altLang="sk-SK" dirty="0">
                <a:latin typeface="Arial Narrow" panose="020B0606020202030204" pitchFamily="34" charset="0"/>
              </a:rPr>
              <a:t>, sčasti budhizmus</a:t>
            </a:r>
          </a:p>
          <a:p>
            <a:pPr eaLnBrk="1" hangingPunct="1"/>
            <a:r>
              <a:rPr lang="en-GB" altLang="sk-SK" dirty="0">
                <a:latin typeface="Arial Narrow" panose="020B0606020202030204" pitchFamily="34" charset="0"/>
              </a:rPr>
              <a:t>v</a:t>
            </a:r>
            <a:r>
              <a:rPr lang="sk-SK" altLang="sk-SK" dirty="0">
                <a:latin typeface="Arial Narrow" panose="020B0606020202030204" pitchFamily="34" charset="0"/>
              </a:rPr>
              <a:t> súčasnosti sú </a:t>
            </a:r>
            <a:r>
              <a:rPr lang="sk-SK" altLang="sk-SK" dirty="0" err="1">
                <a:latin typeface="Arial Narrow" panose="020B0606020202030204" pitchFamily="34" charset="0"/>
              </a:rPr>
              <a:t>najrozšíreniejšie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islam</a:t>
            </a:r>
            <a:r>
              <a:rPr lang="en-GB" altLang="sk-SK" dirty="0">
                <a:latin typeface="Arial Narrow" panose="020B0606020202030204" pitchFamily="34" charset="0"/>
              </a:rPr>
              <a:t>, h</a:t>
            </a:r>
            <a:r>
              <a:rPr lang="sk-SK" altLang="sk-SK" dirty="0" err="1">
                <a:latin typeface="Arial Narrow" panose="020B0606020202030204" pitchFamily="34" charset="0"/>
              </a:rPr>
              <a:t>induizmus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en-GB" altLang="sk-SK" dirty="0" err="1">
                <a:latin typeface="Arial Narrow" panose="020B0606020202030204" pitchFamily="34" charset="0"/>
              </a:rPr>
              <a:t>budhizmus</a:t>
            </a:r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811" y="3617708"/>
            <a:ext cx="2358777" cy="2395004"/>
          </a:xfrm>
          <a:prstGeom prst="rect">
            <a:avLst/>
          </a:prstGeo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dirty="0"/>
              <a:t>judaizmus (židovstvo)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5482952" cy="5006181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najstaršie, no počtom veriacich najmenšie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z troch </a:t>
            </a:r>
            <a:r>
              <a:rPr lang="sk-SK" altLang="sk-SK" sz="2400" dirty="0" err="1">
                <a:latin typeface="Arial Narrow" panose="020B0606020202030204" pitchFamily="34" charset="0"/>
              </a:rPr>
              <a:t>abrahámovských</a:t>
            </a:r>
            <a:r>
              <a:rPr lang="sk-SK" altLang="sk-SK" sz="2400" dirty="0">
                <a:latin typeface="Arial Narrow" panose="020B0606020202030204" pitchFamily="34" charset="0"/>
              </a:rPr>
              <a:t> (monoteistických) náboženstiev</a:t>
            </a:r>
            <a:endParaRPr lang="en-GB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400" dirty="0" err="1">
                <a:latin typeface="Arial Narrow" panose="020B0606020202030204" pitchFamily="34" charset="0"/>
              </a:rPr>
              <a:t>má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skôr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charakter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národného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náboženstva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asi 15 miliónov veriacich na celom svete,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z toho asi polovica v Izraeli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7200"/>
            <a:ext cx="1143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2" y="4238625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Výsledok vyh&amp;lcaron;adávania obrázkov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2" r="14854" b="17175"/>
          <a:stretch/>
        </p:blipFill>
        <p:spPr bwMode="auto">
          <a:xfrm>
            <a:off x="5778744" y="1668959"/>
            <a:ext cx="3291538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99293"/>
            <a:ext cx="2216101" cy="154505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8"/>
          <a:srcRect r="11927"/>
          <a:stretch/>
        </p:blipFill>
        <p:spPr>
          <a:xfrm>
            <a:off x="5568788" y="4941168"/>
            <a:ext cx="3501494" cy="190317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GB" altLang="sk-SK" dirty="0"/>
              <a:t>k</a:t>
            </a:r>
            <a:r>
              <a:rPr lang="sk-SK" altLang="sk-SK" dirty="0" err="1"/>
              <a:t>resťanstvo</a:t>
            </a:r>
            <a:endParaRPr lang="sk-SK" altLang="sk-SK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90600"/>
            <a:ext cx="8893175" cy="5140325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kresťanstvo je rozšírené skromne, napriek prenasledovaniu a utláčaniu však zaznamenávajú kresťanské cirkvi stály nárast počtu členov</a:t>
            </a:r>
          </a:p>
          <a:p>
            <a:pPr lvl="1" eaLnBrk="1" hangingPunct="1"/>
            <a:r>
              <a:rPr lang="sk-SK" altLang="sk-SK" sz="2000" i="1" dirty="0">
                <a:latin typeface="Arial Narrow" panose="020B0606020202030204" pitchFamily="34" charset="0"/>
              </a:rPr>
              <a:t>katolicizmus dominuje vo Východnom Timore a na Filipínach</a:t>
            </a:r>
          </a:p>
          <a:p>
            <a:pPr lvl="1" eaLnBrk="1" hangingPunct="1"/>
            <a:r>
              <a:rPr lang="sk-SK" altLang="sk-SK" sz="2000" i="1" dirty="0">
                <a:latin typeface="Arial Narrow" panose="020B0606020202030204" pitchFamily="34" charset="0"/>
              </a:rPr>
              <a:t>pravoslávie v Arménsku, Gruzínsku, Rusku a Cypre</a:t>
            </a:r>
            <a:endParaRPr lang="en-GB" altLang="sk-SK" sz="2000" i="1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en-GB" altLang="sk-SK" sz="2000" i="1" dirty="0" err="1">
                <a:latin typeface="Arial Narrow" panose="020B0606020202030204" pitchFamily="34" charset="0"/>
              </a:rPr>
              <a:t>protestanti</a:t>
            </a:r>
            <a:r>
              <a:rPr lang="en-GB" altLang="sk-SK" sz="2000" i="1" dirty="0">
                <a:latin typeface="Arial Narrow" panose="020B0606020202030204" pitchFamily="34" charset="0"/>
              </a:rPr>
              <a:t>, </a:t>
            </a:r>
            <a:r>
              <a:rPr lang="en-GB" altLang="sk-SK" sz="2000" i="1" dirty="0" err="1">
                <a:latin typeface="Arial Narrow" panose="020B0606020202030204" pitchFamily="34" charset="0"/>
              </a:rPr>
              <a:t>anglikáni</a:t>
            </a:r>
            <a:endParaRPr lang="sk-SK" altLang="sk-SK" sz="2000" i="1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výrazné podiely aj v Južnej Kórei, Indii, Libanone</a:t>
            </a:r>
            <a:r>
              <a:rPr lang="en-GB" altLang="sk-SK" sz="2000" dirty="0"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latin typeface="Arial Narrow" panose="020B0606020202030204" pitchFamily="34" charset="0"/>
              </a:rPr>
              <a:t>Sýrii</a:t>
            </a:r>
            <a:r>
              <a:rPr lang="en-GB" altLang="sk-SK" sz="2000" dirty="0">
                <a:latin typeface="Arial Narrow" panose="020B0606020202030204" pitchFamily="34" charset="0"/>
              </a:rPr>
              <a:t> a</a:t>
            </a:r>
            <a:r>
              <a:rPr lang="sk-SK" altLang="sk-SK" sz="2000" dirty="0">
                <a:latin typeface="Arial Narrow" panose="020B0606020202030204" pitchFamily="34" charset="0"/>
              </a:rPr>
              <a:t> Jordánsku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prudký rast počtu kresťanov v Číne</a:t>
            </a:r>
            <a:endParaRPr lang="sk-SK" altLang="sk-SK" sz="3400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sz="2400" dirty="0">
              <a:latin typeface="Arial Narrow" panose="020B0606020202030204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905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76875"/>
            <a:ext cx="20955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019675"/>
            <a:ext cx="25146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thecityfix.com/files/2014/12/population-circle-urban-growth-asia-citi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" y="553544"/>
            <a:ext cx="914862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97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kresťanstvo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http://www.worldmapper.org/images/largepng/55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7" b="34894"/>
          <a:stretch/>
        </p:blipFill>
        <p:spPr bwMode="auto">
          <a:xfrm>
            <a:off x="5792282" y="-22522"/>
            <a:ext cx="3324416" cy="265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ýsledok vyh&amp;lcaron;adávania obrázk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2231"/>
            <a:ext cx="7416824" cy="50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7596336" y="6309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4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365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GB" altLang="sk-SK" dirty="0" err="1"/>
              <a:t>i</a:t>
            </a:r>
            <a:r>
              <a:rPr lang="sk-SK" altLang="sk-SK" dirty="0" err="1"/>
              <a:t>slam</a:t>
            </a:r>
            <a:endParaRPr lang="sk-SK" altLang="sk-SK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839200" cy="5105400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 cca 1,3 mld. vyznávačov je najväčšie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náboženstvo v Ázii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 J a JV Ázii sa nachádzajú krajiny s najväčším počtom moslimov na svete: Indonézia, Pakistan, India, Bangladéš (po viac ako 100 mil.)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krajiny Arabského polostrova, Irak, Irán, Afganistan, Maldivy – takmer 100 %;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výrazný podiel aj v Turecku 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saudskoarabská Mekka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najdôležitejšie pútnické miesto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0638"/>
            <a:ext cx="3132137" cy="21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32766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islam</a:t>
            </a:r>
            <a:endParaRPr lang="en-GB" dirty="0"/>
          </a:p>
        </p:txBody>
      </p:sp>
      <p:pic>
        <p:nvPicPr>
          <p:cNvPr id="9218" name="Picture 2" descr="http://2.bp.blogspot.com/_TlX8EZcNmlk/SS1GiTG9ptI/AAAAAAAAAO0/yhLF2E2dZBU/s1600/islam_0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2" y="1070760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1.bp.blogspot.com/_TlX8EZcNmlk/SS1MwTC4QNI/AAAAAAAAAP0/FLWhBBb6KH8/s400/islam_06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70760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worldmapper.org/images/largepng/56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9" b="26924"/>
          <a:stretch/>
        </p:blipFill>
        <p:spPr bwMode="auto">
          <a:xfrm>
            <a:off x="1219337" y="4044893"/>
            <a:ext cx="6705326" cy="28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8279904" y="42210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5"/>
              </a:rPr>
              <a:t>zdroj</a:t>
            </a:r>
            <a:endParaRPr lang="en-GB" dirty="0"/>
          </a:p>
        </p:txBody>
      </p:sp>
      <p:sp>
        <p:nvSpPr>
          <p:cNvPr id="5" name="BlokTextu 4"/>
          <p:cNvSpPr txBox="1"/>
          <p:nvPr/>
        </p:nvSpPr>
        <p:spPr>
          <a:xfrm>
            <a:off x="8028384" y="64533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6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320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islam</a:t>
            </a:r>
            <a:r>
              <a:rPr lang="en-GB" dirty="0"/>
              <a:t> (</a:t>
            </a:r>
            <a:r>
              <a:rPr lang="en-GB" dirty="0" err="1"/>
              <a:t>šítsky</a:t>
            </a:r>
            <a:r>
              <a:rPr lang="en-GB" dirty="0"/>
              <a:t>)</a:t>
            </a:r>
          </a:p>
        </p:txBody>
      </p:sp>
      <p:pic>
        <p:nvPicPr>
          <p:cNvPr id="10242" name="Picture 2" descr="http://www.worldmapper.org/images/largepng/56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r="3286" b="11407"/>
          <a:stretch/>
        </p:blipFill>
        <p:spPr bwMode="auto">
          <a:xfrm>
            <a:off x="359531" y="1452635"/>
            <a:ext cx="8424937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1BD4006D-112E-016B-DF8D-D07006BA5D6E}"/>
              </a:ext>
            </a:extLst>
          </p:cNvPr>
          <p:cNvSpPr txBox="1"/>
          <p:nvPr/>
        </p:nvSpPr>
        <p:spPr>
          <a:xfrm>
            <a:off x="5220072" y="621085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do 200 mil.</a:t>
            </a:r>
          </a:p>
        </p:txBody>
      </p:sp>
    </p:spTree>
    <p:extLst>
      <p:ext uri="{BB962C8B-B14F-4D97-AF65-F5344CB8AC3E}">
        <p14:creationId xmlns:p14="http://schemas.microsoft.com/office/powerpoint/2010/main" val="1741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islam</a:t>
            </a:r>
            <a:r>
              <a:rPr lang="en-GB" dirty="0"/>
              <a:t> (</a:t>
            </a:r>
            <a:r>
              <a:rPr lang="en-GB" dirty="0" err="1"/>
              <a:t>sunnitský</a:t>
            </a:r>
            <a:r>
              <a:rPr lang="en-GB" dirty="0"/>
              <a:t>)</a:t>
            </a:r>
          </a:p>
        </p:txBody>
      </p:sp>
      <p:pic>
        <p:nvPicPr>
          <p:cNvPr id="11266" name="Picture 2" descr="http://www.worldmapper.org/images/largepng/56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 r="3490" b="15769"/>
          <a:stretch/>
        </p:blipFill>
        <p:spPr bwMode="auto">
          <a:xfrm>
            <a:off x="395536" y="1484785"/>
            <a:ext cx="820233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C7074ACD-686D-6B0C-CEE3-BC720C8A1C5A}"/>
              </a:ext>
            </a:extLst>
          </p:cNvPr>
          <p:cNvSpPr txBox="1"/>
          <p:nvPr/>
        </p:nvSpPr>
        <p:spPr>
          <a:xfrm>
            <a:off x="5220072" y="623731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vyše 1. mld.</a:t>
            </a:r>
          </a:p>
        </p:txBody>
      </p:sp>
    </p:spTree>
    <p:extLst>
      <p:ext uri="{BB962C8B-B14F-4D97-AF65-F5344CB8AC3E}">
        <p14:creationId xmlns:p14="http://schemas.microsoft.com/office/powerpoint/2010/main" val="2194000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0" y="1956384"/>
            <a:ext cx="2343150" cy="2633663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h</a:t>
            </a:r>
            <a:r>
              <a:rPr lang="sk-SK" altLang="sk-SK" dirty="0" err="1"/>
              <a:t>induizmus</a:t>
            </a:r>
            <a:endParaRPr lang="sk-SK" altLang="sk-SK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064125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s cca 1,2 mld. druhé najväčšie náboženstvo v Ázii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okrem Indie majú výraznejšie zastúpenie iba v Nepále</a:t>
            </a:r>
            <a:r>
              <a:rPr lang="en-GB" altLang="sk-SK" sz="2400" dirty="0">
                <a:latin typeface="Arial Narrow" panose="020B0606020202030204" pitchFamily="34" charset="0"/>
              </a:rPr>
              <a:t> (</a:t>
            </a:r>
            <a:r>
              <a:rPr lang="en-GB" altLang="sk-SK" sz="2400" dirty="0" err="1">
                <a:latin typeface="Arial Narrow" panose="020B0606020202030204" pitchFamily="34" charset="0"/>
              </a:rPr>
              <a:t>viac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ako</a:t>
            </a:r>
            <a:r>
              <a:rPr lang="en-GB" altLang="sk-SK" sz="2400" dirty="0">
                <a:latin typeface="Arial Narrow" panose="020B0606020202030204" pitchFamily="34" charset="0"/>
              </a:rPr>
              <a:t> v Ind.)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názov hinduizmus prví použili anglickí kolonizátori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ako názov pre súbor </a:t>
            </a:r>
            <a:r>
              <a:rPr lang="sk-SK" altLang="sk-SK" sz="2400" dirty="0" err="1">
                <a:latin typeface="Arial Narrow" panose="020B0606020202030204" pitchFamily="34" charset="0"/>
              </a:rPr>
              <a:t>vš</a:t>
            </a:r>
            <a:r>
              <a:rPr lang="sk-SK" altLang="sk-SK" sz="2400" dirty="0">
                <a:latin typeface="Arial Narrow" panose="020B0606020202030204" pitchFamily="34" charset="0"/>
              </a:rPr>
              <a:t>. indických náboženstiev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uznávajúcich hlavnú trojicu božstiev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b="1" dirty="0" err="1">
                <a:latin typeface="Arial Narrow" panose="020B0606020202030204" pitchFamily="34" charset="0"/>
              </a:rPr>
              <a:t>Brahmu</a:t>
            </a:r>
            <a:r>
              <a:rPr lang="sk-SK" altLang="sk-SK" sz="2400" b="1" dirty="0">
                <a:latin typeface="Arial Narrow" panose="020B0606020202030204" pitchFamily="34" charset="0"/>
              </a:rPr>
              <a:t>,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Višnu</a:t>
            </a:r>
            <a:r>
              <a:rPr lang="sk-SK" altLang="sk-SK" sz="2400" b="1" dirty="0">
                <a:latin typeface="Arial Narrow" panose="020B0606020202030204" pitchFamily="34" charset="0"/>
              </a:rPr>
              <a:t> 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Šivu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spomínaný termín prebrali z perzštiny,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v Indii tento názov pôvodne vôbec nepoužívali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5175"/>
            <a:ext cx="3048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92600"/>
            <a:ext cx="42672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4686300"/>
            <a:ext cx="21050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b</a:t>
            </a:r>
            <a:r>
              <a:rPr lang="sk-SK" altLang="sk-SK" dirty="0" err="1"/>
              <a:t>udhizmus</a:t>
            </a:r>
            <a:endParaRPr lang="sk-SK" altLang="sk-SK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eaLnBrk="1" hangingPunct="1"/>
            <a:r>
              <a:rPr lang="sk-SK" altLang="sk-SK" sz="2700" dirty="0">
                <a:latin typeface="Arial Narrow" panose="020B0606020202030204" pitchFamily="34" charset="0"/>
              </a:rPr>
              <a:t>nábožensko-filozofický systém</a:t>
            </a:r>
            <a:endParaRPr lang="en-GB" altLang="sk-SK" sz="27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700" dirty="0" err="1">
                <a:latin typeface="Arial Narrow" panose="020B0606020202030204" pitchFamily="34" charset="0"/>
              </a:rPr>
              <a:t>vznikol</a:t>
            </a:r>
            <a:r>
              <a:rPr lang="en-GB" altLang="sk-SK" sz="2700" dirty="0">
                <a:latin typeface="Arial Narrow" panose="020B0606020202030204" pitchFamily="34" charset="0"/>
              </a:rPr>
              <a:t> </a:t>
            </a:r>
            <a:r>
              <a:rPr lang="en-GB" altLang="sk-SK" sz="2700" dirty="0" err="1">
                <a:latin typeface="Arial Narrow" panose="020B0606020202030204" pitchFamily="34" charset="0"/>
              </a:rPr>
              <a:t>ako</a:t>
            </a:r>
            <a:r>
              <a:rPr lang="en-GB" altLang="sk-SK" sz="2700" dirty="0">
                <a:latin typeface="Arial Narrow" panose="020B0606020202030204" pitchFamily="34" charset="0"/>
              </a:rPr>
              <a:t> </a:t>
            </a:r>
            <a:r>
              <a:rPr lang="en-GB" altLang="sk-SK" sz="2700" dirty="0" err="1">
                <a:latin typeface="Arial Narrow" panose="020B0606020202030204" pitchFamily="34" charset="0"/>
              </a:rPr>
              <a:t>heréza</a:t>
            </a:r>
            <a:r>
              <a:rPr lang="en-GB" altLang="sk-SK" sz="2700" dirty="0">
                <a:latin typeface="Arial Narrow" panose="020B0606020202030204" pitchFamily="34" charset="0"/>
              </a:rPr>
              <a:t> v </a:t>
            </a:r>
            <a:r>
              <a:rPr lang="en-GB" altLang="sk-SK" sz="2700" dirty="0" err="1">
                <a:latin typeface="Arial Narrow" panose="020B0606020202030204" pitchFamily="34" charset="0"/>
              </a:rPr>
              <a:t>rámci</a:t>
            </a:r>
            <a:r>
              <a:rPr lang="en-GB" altLang="sk-SK" sz="2700" dirty="0">
                <a:latin typeface="Arial Narrow" panose="020B0606020202030204" pitchFamily="34" charset="0"/>
              </a:rPr>
              <a:t> </a:t>
            </a:r>
            <a:r>
              <a:rPr lang="en-GB" altLang="sk-SK" sz="2700" dirty="0" err="1">
                <a:latin typeface="Arial Narrow" panose="020B0606020202030204" pitchFamily="34" charset="0"/>
              </a:rPr>
              <a:t>hinduizmu</a:t>
            </a:r>
            <a:endParaRPr lang="sk-SK" altLang="sk-SK" sz="27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700" dirty="0">
                <a:latin typeface="Arial Narrow" panose="020B0606020202030204" pitchFamily="34" charset="0"/>
              </a:rPr>
              <a:t>j</a:t>
            </a:r>
            <a:r>
              <a:rPr lang="sk-SK" altLang="sk-SK" sz="2700" dirty="0">
                <a:latin typeface="Arial Narrow" panose="020B0606020202030204" pitchFamily="34" charset="0"/>
              </a:rPr>
              <a:t>e v Ázii tretím najrozšírenejším „náboženstvom“</a:t>
            </a:r>
          </a:p>
          <a:p>
            <a:pPr eaLnBrk="1" hangingPunct="1"/>
            <a:r>
              <a:rPr lang="sk-SK" altLang="sk-SK" sz="2700" dirty="0">
                <a:latin typeface="Arial Narrow" panose="020B0606020202030204" pitchFamily="34" charset="0"/>
              </a:rPr>
              <a:t>výrazné zastúpenie má v populáciách Číny, Bhutánu, Japonska, Kambodže, Laosu, Mongolska, Mjanmarska, ale aj na Srí Lanke, v Južnej Kórei, Thajsku, Vietname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048000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148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k</a:t>
            </a:r>
            <a:r>
              <a:rPr lang="sk-SK" altLang="sk-SK" dirty="0" err="1"/>
              <a:t>onfuciánstvo</a:t>
            </a:r>
            <a:endParaRPr lang="sk-SK" altLang="sk-SK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7925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čínsky filozofický smer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spája sa s osobou </a:t>
            </a:r>
            <a:r>
              <a:rPr lang="sk-SK" altLang="sk-SK" sz="2800" dirty="0" err="1">
                <a:latin typeface="Arial Narrow" panose="020B0606020202030204" pitchFamily="34" charset="0"/>
              </a:rPr>
              <a:t>Konfucia</a:t>
            </a:r>
            <a:r>
              <a:rPr lang="sk-SK" altLang="sk-SK" sz="2800" dirty="0">
                <a:latin typeface="Arial Narrow" panose="020B0606020202030204" pitchFamily="34" charset="0"/>
              </a:rPr>
              <a:t>, ktorý nezastáva vieru </a:t>
            </a:r>
            <a:r>
              <a:rPr lang="en-GB" altLang="sk-SK" sz="2800" dirty="0">
                <a:latin typeface="Arial Narrow" panose="020B0606020202030204" pitchFamily="34" charset="0"/>
              </a:rPr>
              <a:t>v </a:t>
            </a:r>
            <a:r>
              <a:rPr lang="en-GB" altLang="sk-SK" sz="2800" dirty="0" err="1">
                <a:latin typeface="Arial Narrow" panose="020B0606020202030204" pitchFamily="34" charset="0"/>
              </a:rPr>
              <a:t>božstvá</a:t>
            </a:r>
            <a:r>
              <a:rPr lang="sk-SK" altLang="sk-SK" sz="2800" dirty="0">
                <a:latin typeface="Arial Narrow" panose="020B0606020202030204" pitchFamily="34" charset="0"/>
              </a:rPr>
              <a:t>, ale pestuje občiansky kult a vlastnosti človeka užitočné pre štát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971800"/>
            <a:ext cx="30353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71938"/>
            <a:ext cx="3924300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21145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/>
            <a:r>
              <a:rPr lang="en-GB" altLang="sk-SK" dirty="0"/>
              <a:t>š</a:t>
            </a:r>
            <a:r>
              <a:rPr lang="sk-SK" altLang="sk-SK" dirty="0" err="1"/>
              <a:t>intó</a:t>
            </a:r>
            <a:endParaRPr lang="sk-SK" altLang="sk-SK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7092950" cy="4921250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pôvodné národné náboženstvo Japoncov 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polyteistického rázu, vychádza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z pôvodných tradícií (má animistické prvky)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 1. polovici 20. stor. sa stalo štátnym náboženstvom – </a:t>
            </a:r>
            <a:r>
              <a:rPr lang="sk-SK" altLang="sk-SK" dirty="0" err="1">
                <a:latin typeface="Arial Narrow" panose="020B0606020202030204" pitchFamily="34" charset="0"/>
              </a:rPr>
              <a:t>šintoizmus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často sa prelína s budhizmom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(</a:t>
            </a:r>
            <a:r>
              <a:rPr lang="sk-SK" altLang="sk-SK" dirty="0" err="1">
                <a:latin typeface="Arial Narrow" panose="020B0606020202030204" pitchFamily="34" charset="0"/>
              </a:rPr>
              <a:t>zen</a:t>
            </a:r>
            <a:r>
              <a:rPr lang="sk-SK" altLang="sk-SK" dirty="0">
                <a:latin typeface="Arial Narrow" panose="020B0606020202030204" pitchFamily="34" charset="0"/>
              </a:rPr>
              <a:t> budhizmus)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7813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44938"/>
            <a:ext cx="3962400" cy="28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en-GB" altLang="sk-SK" dirty="0"/>
              <a:t>t</a:t>
            </a:r>
            <a:r>
              <a:rPr lang="sk-SK" altLang="sk-SK" dirty="0" err="1"/>
              <a:t>ao</a:t>
            </a:r>
            <a:r>
              <a:rPr lang="sk-SK" altLang="sk-SK" dirty="0"/>
              <a:t>(</a:t>
            </a:r>
            <a:r>
              <a:rPr lang="sk-SK" altLang="sk-SK" dirty="0" err="1"/>
              <a:t>izmus</a:t>
            </a:r>
            <a:r>
              <a:rPr lang="sk-SK" altLang="sk-SK" dirty="0"/>
              <a:t>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7977"/>
            <a:ext cx="8229600" cy="4759325"/>
          </a:xfrm>
        </p:spPr>
        <p:txBody>
          <a:bodyPr/>
          <a:lstStyle/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filozofický systém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považovaný za čínske ľudové náboženstvo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ide o skupinu čínskych náboženských hnutí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prejavuje sa v architektúre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sk-SK" sz="2500" dirty="0">
              <a:latin typeface="Arial Narrow" panose="020B0606020202030204" pitchFamily="34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810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20047"/>
            <a:ext cx="3962400" cy="29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5"/>
          <a:srcRect l="10086" r="37807"/>
          <a:stretch/>
        </p:blipFill>
        <p:spPr>
          <a:xfrm>
            <a:off x="6629400" y="404664"/>
            <a:ext cx="2232248" cy="32129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Vývoj počtu obyvateľov</a:t>
            </a:r>
          </a:p>
        </p:txBody>
      </p:sp>
      <p:pic>
        <p:nvPicPr>
          <p:cNvPr id="6147" name="Picture 9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60350"/>
            <a:ext cx="3924300" cy="1895475"/>
          </a:xfrm>
          <a:solidFill>
            <a:schemeClr val="accent1"/>
          </a:solidFill>
        </p:spPr>
      </p:pic>
      <p:graphicFrame>
        <p:nvGraphicFramePr>
          <p:cNvPr id="6148" name="Object 91"/>
          <p:cNvGraphicFramePr>
            <a:graphicFrameLocks noGrp="1" noChangeAspect="1"/>
          </p:cNvGraphicFramePr>
          <p:nvPr>
            <p:ph idx="1"/>
          </p:nvPr>
        </p:nvGraphicFramePr>
        <p:xfrm>
          <a:off x="0" y="2205038"/>
          <a:ext cx="8243888" cy="400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4" imgW="5191041" imgH="2524057" progId="Excel.Chart.8">
                  <p:embed/>
                </p:oleObj>
              </mc:Choice>
              <mc:Fallback>
                <p:oleObj name="Graf" r:id="rId4" imgW="5191041" imgH="2524057" progId="Excel.Chart.8">
                  <p:embed/>
                  <p:pic>
                    <p:nvPicPr>
                      <p:cNvPr id="0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5038"/>
                        <a:ext cx="8243888" cy="400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93"/>
          <p:cNvSpPr txBox="1">
            <a:spLocks noChangeArrowheads="1"/>
          </p:cNvSpPr>
          <p:nvPr/>
        </p:nvSpPr>
        <p:spPr bwMode="auto">
          <a:xfrm>
            <a:off x="0" y="1268413"/>
            <a:ext cx="51482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Ázia zaberá 30 % povrchu zemskej súše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žije tu až 60 % svetovej populácie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699792" y="6211888"/>
            <a:ext cx="644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latin typeface="Arial Narrow" panose="020B0606020202030204" pitchFamily="34" charset="0"/>
              </a:rPr>
              <a:t>v r. 2017 prekonala 4,5 mld.</a:t>
            </a:r>
          </a:p>
          <a:p>
            <a:pPr algn="r"/>
            <a:r>
              <a:rPr lang="sk-SK" dirty="0">
                <a:latin typeface="Arial Narrow" panose="020B0606020202030204" pitchFamily="34" charset="0"/>
              </a:rPr>
              <a:t>v r. 2022 prekonala 4,7 mld.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7487804" y="4509120"/>
            <a:ext cx="151216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err="1">
                <a:hlinkClick r:id="rId6"/>
              </a:rPr>
              <a:t>populačné</a:t>
            </a:r>
            <a:r>
              <a:rPr lang="en-GB" b="1" i="1" dirty="0">
                <a:hlinkClick r:id="rId6"/>
              </a:rPr>
              <a:t> hodiny</a:t>
            </a:r>
            <a:endParaRPr lang="en-GB" b="1" i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b</a:t>
            </a:r>
            <a:r>
              <a:rPr lang="sk-SK" altLang="sk-SK" dirty="0" err="1"/>
              <a:t>ahájska</a:t>
            </a:r>
            <a:r>
              <a:rPr lang="sk-SK" altLang="sk-SK" dirty="0"/>
              <a:t> viera (</a:t>
            </a:r>
            <a:r>
              <a:rPr lang="sk-SK" altLang="sk-SK" dirty="0" err="1"/>
              <a:t>bahaizmus</a:t>
            </a:r>
            <a:r>
              <a:rPr lang="sk-SK" altLang="sk-SK" dirty="0"/>
              <a:t>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vznik v 19. storočí – jedno z najmladších nezávislých náboženstiev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3 základné princípy: jednota Boha, jednota náboženstva, jednota ľudstva;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do 10 miliónov členov na svete, z toho Ázia 4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India: 	2,5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Irán: 	0,5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jedno z najrýchlejšie 						 rastúcich náboženstiev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svetovo „2. najrozšírenejšie“, 					 písmo preložené do 800 jazykov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43300"/>
            <a:ext cx="44196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4724400" y="6491288"/>
            <a:ext cx="3886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sídlo v izraelskej Haife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86891"/>
          </a:xfrm>
        </p:spPr>
        <p:txBody>
          <a:bodyPr/>
          <a:lstStyle/>
          <a:p>
            <a:r>
              <a:rPr lang="sk-SK" dirty="0"/>
              <a:t>iné		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43508" y="764704"/>
            <a:ext cx="8856984" cy="5544616"/>
          </a:xfrm>
        </p:spPr>
        <p:txBody>
          <a:bodyPr/>
          <a:lstStyle/>
          <a:p>
            <a:r>
              <a:rPr lang="en-GB" dirty="0" err="1">
                <a:latin typeface="Arial Narrow" panose="020B0606020202030204" pitchFamily="34" charset="0"/>
              </a:rPr>
              <a:t>d</a:t>
            </a:r>
            <a:r>
              <a:rPr lang="sk-SK" dirty="0" err="1">
                <a:latin typeface="Arial Narrow" panose="020B0606020202030204" pitchFamily="34" charset="0"/>
              </a:rPr>
              <a:t>žinizmus</a:t>
            </a:r>
            <a:endParaRPr lang="sk-SK" dirty="0">
              <a:latin typeface="Arial Narrow" panose="020B0606020202030204" pitchFamily="34" charset="0"/>
            </a:endParaRP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tiež nábožensko-filozofický smer, ale vychádza z </a:t>
            </a:r>
            <a:r>
              <a:rPr lang="sk-SK" sz="2000" dirty="0" err="1">
                <a:latin typeface="Arial Narrow" panose="020B0606020202030204" pitchFamily="34" charset="0"/>
              </a:rPr>
              <a:t>dharmy</a:t>
            </a:r>
            <a:endParaRPr lang="sk-SK" sz="2000" dirty="0">
              <a:latin typeface="Arial Narrow" panose="020B0606020202030204" pitchFamily="34" charset="0"/>
            </a:endParaRP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6 mil. v </a:t>
            </a:r>
            <a:r>
              <a:rPr lang="en-GB" sz="2000" dirty="0" err="1">
                <a:latin typeface="Arial Narrow" panose="020B0606020202030204" pitchFamily="34" charset="0"/>
              </a:rPr>
              <a:t>I</a:t>
            </a:r>
            <a:r>
              <a:rPr lang="sk-SK" sz="2000" dirty="0" err="1">
                <a:latin typeface="Arial Narrow" panose="020B0606020202030204" pitchFamily="34" charset="0"/>
              </a:rPr>
              <a:t>ndii</a:t>
            </a:r>
            <a:endParaRPr lang="sk-SK" sz="2000" dirty="0">
              <a:latin typeface="Arial Narrow" panose="020B0606020202030204" pitchFamily="34" charset="0"/>
            </a:endParaRPr>
          </a:p>
          <a:p>
            <a:r>
              <a:rPr lang="sk-SK" dirty="0" err="1">
                <a:latin typeface="Arial Narrow" panose="020B0606020202030204" pitchFamily="34" charset="0"/>
              </a:rPr>
              <a:t>sikhizmus</a:t>
            </a:r>
            <a:endParaRPr lang="sk-SK" dirty="0">
              <a:latin typeface="Arial Narrow" panose="020B0606020202030204" pitchFamily="34" charset="0"/>
            </a:endParaRP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založené v 15. storočí na sever Indie, cca. 20 miliónov</a:t>
            </a: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monoteistické náboženstvo na prieniku hinduizmu a islamu</a:t>
            </a:r>
          </a:p>
          <a:p>
            <a:r>
              <a:rPr lang="en-GB" dirty="0">
                <a:latin typeface="Arial Narrow" panose="020B0606020202030204" pitchFamily="34" charset="0"/>
              </a:rPr>
              <a:t>z</a:t>
            </a:r>
            <a:r>
              <a:rPr lang="sk-SK" dirty="0" err="1">
                <a:latin typeface="Arial Narrow" panose="020B0606020202030204" pitchFamily="34" charset="0"/>
              </a:rPr>
              <a:t>oroastrizmus</a:t>
            </a:r>
            <a:endParaRPr lang="sk-SK" dirty="0">
              <a:latin typeface="Arial Narrow" panose="020B0606020202030204" pitchFamily="34" charset="0"/>
            </a:endParaRP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monoteistické/dualistické náboženstvo</a:t>
            </a:r>
          </a:p>
          <a:p>
            <a:pPr lvl="2"/>
            <a:r>
              <a:rPr lang="sk-SK" sz="1800" dirty="0">
                <a:latin typeface="Arial Narrow" panose="020B0606020202030204" pitchFamily="34" charset="0"/>
              </a:rPr>
              <a:t>jedno z najstarších monoteistických na svete</a:t>
            </a: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zrejme podobný základ s hinduistickými </a:t>
            </a:r>
            <a:r>
              <a:rPr lang="sk-SK" sz="2000" dirty="0" err="1">
                <a:latin typeface="Arial Narrow" panose="020B0606020202030204" pitchFamily="34" charset="0"/>
              </a:rPr>
              <a:t>védami</a:t>
            </a:r>
            <a:endParaRPr lang="sk-SK" sz="2000" dirty="0">
              <a:latin typeface="Arial Narrow" panose="020B0606020202030204" pitchFamily="34" charset="0"/>
            </a:endParaRPr>
          </a:p>
          <a:p>
            <a:pPr lvl="2"/>
            <a:r>
              <a:rPr lang="sk-SK" sz="1800" dirty="0">
                <a:latin typeface="Arial Narrow" panose="020B0606020202030204" pitchFamily="34" charset="0"/>
              </a:rPr>
              <a:t>celkovo na svete asi 150 tisíc, najviac v Indii a Iráne</a:t>
            </a:r>
          </a:p>
          <a:p>
            <a:r>
              <a:rPr lang="en-GB" dirty="0" err="1">
                <a:latin typeface="Arial Narrow" panose="020B0606020202030204" pitchFamily="34" charset="0"/>
              </a:rPr>
              <a:t>j</a:t>
            </a:r>
            <a:r>
              <a:rPr lang="sk-SK" dirty="0" err="1">
                <a:latin typeface="Arial Narrow" panose="020B0606020202030204" pitchFamily="34" charset="0"/>
              </a:rPr>
              <a:t>ezídia</a:t>
            </a:r>
            <a:endParaRPr lang="sk-SK" dirty="0">
              <a:latin typeface="Arial Narrow" panose="020B0606020202030204" pitchFamily="34" charset="0"/>
            </a:endParaRP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považovaná za moslimskú sektu</a:t>
            </a:r>
          </a:p>
          <a:p>
            <a:pPr lvl="2"/>
            <a:r>
              <a:rPr lang="sk-SK" sz="1800" dirty="0">
                <a:latin typeface="Arial Narrow" panose="020B0606020202030204" pitchFamily="34" charset="0"/>
              </a:rPr>
              <a:t>nesie aj prvky judaizmu, kresťanstva, </a:t>
            </a:r>
            <a:r>
              <a:rPr lang="sk-SK" sz="1800" dirty="0" err="1">
                <a:latin typeface="Arial Narrow" panose="020B0606020202030204" pitchFamily="34" charset="0"/>
              </a:rPr>
              <a:t>hidnuizmu</a:t>
            </a:r>
            <a:r>
              <a:rPr lang="sk-SK" sz="1800" dirty="0">
                <a:latin typeface="Arial Narrow" panose="020B0606020202030204" pitchFamily="34" charset="0"/>
              </a:rPr>
              <a:t>, </a:t>
            </a:r>
            <a:r>
              <a:rPr lang="sk-SK" sz="1800" dirty="0" err="1">
                <a:latin typeface="Arial Narrow" panose="020B0606020202030204" pitchFamily="34" charset="0"/>
              </a:rPr>
              <a:t>zoroastrizmu</a:t>
            </a:r>
            <a:endParaRPr lang="sk-SK" sz="1800" dirty="0">
              <a:latin typeface="Arial Narrow" panose="020B0606020202030204" pitchFamily="34" charset="0"/>
            </a:endParaRPr>
          </a:p>
          <a:p>
            <a:pPr lvl="2"/>
            <a:r>
              <a:rPr lang="sk-SK" sz="1800" dirty="0">
                <a:latin typeface="Arial Narrow" panose="020B0606020202030204" pitchFamily="34" charset="0"/>
              </a:rPr>
              <a:t>spolu asi 1 mil. (650 tis. Irak, 100 tis. Sýria; Rusko, Arménsko, Gruzínsko)</a:t>
            </a:r>
          </a:p>
        </p:txBody>
      </p:sp>
    </p:spTree>
    <p:extLst>
      <p:ext uri="{BB962C8B-B14F-4D97-AF65-F5344CB8AC3E}">
        <p14:creationId xmlns:p14="http://schemas.microsoft.com/office/powerpoint/2010/main" val="4221890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Krajiny podľa dominantného náboženstva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7905040" cy="5805264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3347864" y="646348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hlinkClick r:id="rId3"/>
              </a:rPr>
              <a:t>zdroj + interaktívna mapa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364776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Regióny podľa dominantného náboženstva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77138" cy="5924096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3347864" y="646348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hlinkClick r:id="rId3"/>
              </a:rPr>
              <a:t>zdroj + interaktívna mapa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872490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7441944" cy="6666741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668344" y="621166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3"/>
              </a:rPr>
              <a:t>podľa cenzu z roku 2011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3456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JAZYKY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79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je domovom mnohých jazykových rodín </a:t>
            </a:r>
            <a:br>
              <a:rPr lang="en-GB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i izolovaných jazykov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vo väčšine krajín sa rozpráva viacerými jazykmi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vplyv kolonizácie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 jednej krajine žijú viaceré jazykovo značne odlišné spoločenstvá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India – viac ako 800 jazykov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Indonézia – vyše 600 jazykov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s</a:t>
            </a:r>
            <a:r>
              <a:rPr lang="sk-SK" altLang="sk-SK" dirty="0" err="1"/>
              <a:t>ino</a:t>
            </a:r>
            <a:r>
              <a:rPr lang="sk-SK" altLang="sk-SK" dirty="0"/>
              <a:t>-tibetská jazyková rodina</a:t>
            </a:r>
          </a:p>
        </p:txBody>
      </p:sp>
      <p:pic>
        <p:nvPicPr>
          <p:cNvPr id="33795" name="Picture 3" descr="http://upload.wikimedia.org/wikipedia/commons/8/89/Sino-tibetan_langu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4864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358735" y="3861048"/>
            <a:ext cx="4800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Vetvy: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čínština, resp. čínske jazyky (8 jazykov)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tibetsko-</a:t>
            </a:r>
            <a:r>
              <a:rPr lang="sk-SK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barmské</a:t>
            </a: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jazyky (Himaláje, Thajsko,   </a:t>
            </a:r>
            <a:b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		V India, Mjanmarsko)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715000" y="990600"/>
            <a:ext cx="3276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- 340 jazykov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1,3 mld. hovoriacich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Čína, Taiwan, Mjanmarsko, Singapur, Nepál,</a:t>
            </a:r>
            <a:b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rozsiahle oblasti v Himalájach</a:t>
            </a:r>
          </a:p>
        </p:txBody>
      </p:sp>
    </p:spTree>
    <p:extLst>
      <p:ext uri="{BB962C8B-B14F-4D97-AF65-F5344CB8AC3E}">
        <p14:creationId xmlns:p14="http://schemas.microsoft.com/office/powerpoint/2010/main" val="1456159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4"/>
            <a:ext cx="3913160" cy="3672409"/>
          </a:xfrm>
          <a:prstGeom prst="rect">
            <a:avLst/>
          </a:prstGeom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 err="1"/>
              <a:t>japončina</a:t>
            </a:r>
            <a:endParaRPr lang="sk-SK" altLang="sk-SK" dirty="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77470" y="1340768"/>
            <a:ext cx="726288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izolovaný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(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samostatný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)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</a:t>
            </a:r>
            <a:endParaRPr lang="en-GB" altLang="sk-SK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cca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130 mil.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hovoriacich</a:t>
            </a:r>
            <a:endParaRPr lang="en-GB" altLang="sk-SK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niektorí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jazykovedci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odmietajú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akceptovať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japončinu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ako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jeden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hovoria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o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skupine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japonských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jazykov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ktoré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patria </a:t>
            </a:r>
            <a:b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do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rodiny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japonsko-rjúkjuských</a:t>
            </a:r>
            <a:r>
              <a:rPr lang="en-GB" altLang="sk-SK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jazykov</a:t>
            </a:r>
            <a:r>
              <a:rPr lang="en-GB" altLang="sk-SK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endParaRPr lang="sk-SK" altLang="sk-SK" sz="20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8125120" y="46531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endParaRPr lang="sk-SK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4452555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n-GB" altLang="sk-SK" kern="0" dirty="0" err="1"/>
              <a:t>kórejčina</a:t>
            </a:r>
            <a:endParaRPr lang="sk-SK" altLang="sk-SK" kern="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57200" y="5194087"/>
            <a:ext cx="726288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izolovaný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(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samostatný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)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</a:t>
            </a:r>
            <a:endParaRPr lang="en-GB" altLang="sk-SK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cca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80 mil.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hovoriacich</a:t>
            </a:r>
            <a:endParaRPr lang="en-GB" altLang="sk-SK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0140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 err="1"/>
              <a:t>i</a:t>
            </a:r>
            <a:r>
              <a:rPr lang="sk-SK" altLang="sk-SK" dirty="0" err="1"/>
              <a:t>ndoeurópska</a:t>
            </a:r>
            <a:r>
              <a:rPr lang="sk-SK" altLang="sk-SK" dirty="0"/>
              <a:t> jazyková rodina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215063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 rot="-1198987">
            <a:off x="4267200" y="28956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SLOVANSKÉ JAZYKY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 rot="1312373">
            <a:off x="4419600" y="48768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alt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INDOIRÁNSKE JAZYKY</a:t>
            </a:r>
          </a:p>
        </p:txBody>
      </p:sp>
    </p:spTree>
    <p:extLst>
      <p:ext uri="{BB962C8B-B14F-4D97-AF65-F5344CB8AC3E}">
        <p14:creationId xmlns:p14="http://schemas.microsoft.com/office/powerpoint/2010/main" val="4127424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686800" cy="58261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INDOIRÁNSKE JAZYKY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najväčšia a najvýchodnejšia vetva IE jazykovej rodiny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viac ako 1 mld. hovoriacich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vyše 300 jazykov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najväčšie: </a:t>
            </a:r>
            <a:r>
              <a:rPr lang="en-GB" altLang="sk-SK" sz="2000" dirty="0">
                <a:latin typeface="Arial Narrow" panose="020B0606020202030204" pitchFamily="34" charset="0"/>
              </a:rPr>
              <a:t>h</a:t>
            </a:r>
            <a:r>
              <a:rPr lang="sk-SK" altLang="sk-SK" sz="2000" dirty="0" err="1">
                <a:latin typeface="Arial Narrow" panose="020B0606020202030204" pitchFamily="34" charset="0"/>
              </a:rPr>
              <a:t>indčina</a:t>
            </a:r>
            <a:r>
              <a:rPr lang="sk-SK" altLang="sk-SK" sz="2000" dirty="0">
                <a:latin typeface="Arial Narrow" panose="020B0606020202030204" pitchFamily="34" charset="0"/>
              </a:rPr>
              <a:t> (200 mil.), </a:t>
            </a:r>
            <a:r>
              <a:rPr lang="en-GB" altLang="sk-SK" sz="2000" dirty="0">
                <a:latin typeface="Arial Narrow" panose="020B0606020202030204" pitchFamily="34" charset="0"/>
              </a:rPr>
              <a:t>b</a:t>
            </a:r>
            <a:r>
              <a:rPr lang="sk-SK" altLang="sk-SK" sz="2000" dirty="0" err="1">
                <a:latin typeface="Arial Narrow" panose="020B0606020202030204" pitchFamily="34" charset="0"/>
              </a:rPr>
              <a:t>engálčina</a:t>
            </a:r>
            <a:r>
              <a:rPr lang="sk-SK" altLang="sk-SK" sz="2000" dirty="0">
                <a:latin typeface="Arial Narrow" panose="020B0606020202030204" pitchFamily="34" charset="0"/>
              </a:rPr>
              <a:t> (200 mil.), </a:t>
            </a:r>
            <a:r>
              <a:rPr lang="en-GB" altLang="sk-SK" sz="2000" dirty="0">
                <a:latin typeface="Arial Narrow" panose="020B0606020202030204" pitchFamily="34" charset="0"/>
              </a:rPr>
              <a:t>p</a:t>
            </a:r>
            <a:r>
              <a:rPr lang="sk-SK" altLang="sk-SK" sz="2000" dirty="0" err="1">
                <a:latin typeface="Arial Narrow" panose="020B0606020202030204" pitchFamily="34" charset="0"/>
              </a:rPr>
              <a:t>andžábčina</a:t>
            </a:r>
            <a:r>
              <a:rPr lang="sk-SK" altLang="sk-SK" sz="2000" dirty="0">
                <a:latin typeface="Arial Narrow" panose="020B0606020202030204" pitchFamily="34" charset="0"/>
              </a:rPr>
              <a:t> (100 mil.), </a:t>
            </a:r>
            <a:r>
              <a:rPr lang="en-GB" altLang="sk-SK" sz="2000" dirty="0" err="1">
                <a:latin typeface="Arial Narrow" panose="020B0606020202030204" pitchFamily="34" charset="0"/>
              </a:rPr>
              <a:t>m</a:t>
            </a:r>
            <a:r>
              <a:rPr lang="sk-SK" altLang="sk-SK" sz="2000" dirty="0" err="1">
                <a:latin typeface="Arial Narrow" panose="020B0606020202030204" pitchFamily="34" charset="0"/>
              </a:rPr>
              <a:t>áráthčtina</a:t>
            </a:r>
            <a:r>
              <a:rPr lang="sk-SK" altLang="sk-SK" sz="2000" dirty="0">
                <a:latin typeface="Arial Narrow" panose="020B0606020202030204" pitchFamily="34" charset="0"/>
              </a:rPr>
              <a:t> (70 mil.), </a:t>
            </a:r>
            <a:r>
              <a:rPr lang="en-GB" altLang="sk-SK" sz="2000" dirty="0">
                <a:latin typeface="Arial Narrow" panose="020B0606020202030204" pitchFamily="34" charset="0"/>
              </a:rPr>
              <a:t>p</a:t>
            </a:r>
            <a:r>
              <a:rPr lang="sk-SK" altLang="sk-SK" sz="2000" dirty="0" err="1">
                <a:latin typeface="Arial Narrow" panose="020B0606020202030204" pitchFamily="34" charset="0"/>
              </a:rPr>
              <a:t>erzština</a:t>
            </a:r>
            <a:r>
              <a:rPr lang="sk-SK" altLang="sk-SK" sz="2000" dirty="0">
                <a:latin typeface="Arial Narrow" panose="020B0606020202030204" pitchFamily="34" charset="0"/>
              </a:rPr>
              <a:t> (60 mil.), </a:t>
            </a:r>
            <a:r>
              <a:rPr lang="en-GB" altLang="sk-SK" sz="2000" dirty="0">
                <a:latin typeface="Arial Narrow" panose="020B0606020202030204" pitchFamily="34" charset="0"/>
              </a:rPr>
              <a:t>u</a:t>
            </a:r>
            <a:r>
              <a:rPr lang="sk-SK" altLang="sk-SK" sz="2000" dirty="0" err="1">
                <a:latin typeface="Arial Narrow" panose="020B0606020202030204" pitchFamily="34" charset="0"/>
              </a:rPr>
              <a:t>rdu</a:t>
            </a:r>
            <a:r>
              <a:rPr lang="sk-SK" altLang="sk-SK" sz="2000" dirty="0">
                <a:latin typeface="Arial Narrow" panose="020B0606020202030204" pitchFamily="34" charset="0"/>
              </a:rPr>
              <a:t> (60 mil.)</a:t>
            </a:r>
            <a:r>
              <a:rPr lang="en-GB" altLang="sk-SK" sz="2000" dirty="0">
                <a:latin typeface="Arial Narrow" panose="020B0606020202030204" pitchFamily="34" charset="0"/>
              </a:rPr>
              <a:t> … </a:t>
            </a:r>
            <a:r>
              <a:rPr lang="en-GB" altLang="sk-SK" sz="2000" dirty="0" err="1">
                <a:latin typeface="Arial Narrow" panose="020B0606020202030204" pitchFamily="34" charset="0"/>
              </a:rPr>
              <a:t>kurdčina</a:t>
            </a:r>
            <a:r>
              <a:rPr lang="en-GB" altLang="sk-SK" sz="2000" dirty="0">
                <a:latin typeface="Arial Narrow" panose="020B0606020202030204" pitchFamily="34" charset="0"/>
              </a:rPr>
              <a:t> (30 mil.)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1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SLOVANSKÉ JAZYKY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najmä </a:t>
            </a:r>
            <a:r>
              <a:rPr lang="en-GB" altLang="sk-SK" dirty="0">
                <a:latin typeface="Arial Narrow" panose="020B0606020202030204" pitchFamily="34" charset="0"/>
              </a:rPr>
              <a:t>r</a:t>
            </a:r>
            <a:r>
              <a:rPr lang="sk-SK" altLang="sk-SK" dirty="0" err="1">
                <a:latin typeface="Arial Narrow" panose="020B0606020202030204" pitchFamily="34" charset="0"/>
              </a:rPr>
              <a:t>uština</a:t>
            </a:r>
            <a:r>
              <a:rPr lang="sk-SK" altLang="sk-SK" dirty="0">
                <a:latin typeface="Arial Narrow" panose="020B0606020202030204" pitchFamily="34" charset="0"/>
              </a:rPr>
              <a:t> – asi 40 miliónov 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rozšírená aj v mnohých krajinách bývalého ZSSR</a:t>
            </a:r>
          </a:p>
          <a:p>
            <a:pPr eaLnBrk="1" hangingPunct="1">
              <a:spcBef>
                <a:spcPts val="1000"/>
              </a:spcBef>
            </a:pPr>
            <a:r>
              <a:rPr lang="en-GB" altLang="sk-SK" dirty="0">
                <a:latin typeface="Arial Narrow" panose="020B0606020202030204" pitchFamily="34" charset="0"/>
              </a:rPr>
              <a:t>a</a:t>
            </a:r>
            <a:r>
              <a:rPr lang="sk-SK" altLang="sk-SK" dirty="0" err="1">
                <a:latin typeface="Arial Narrow" panose="020B0606020202030204" pitchFamily="34" charset="0"/>
              </a:rPr>
              <a:t>rménčina</a:t>
            </a:r>
            <a:r>
              <a:rPr lang="sk-SK" altLang="sk-SK" dirty="0">
                <a:latin typeface="Arial Narrow" panose="020B0606020202030204" pitchFamily="34" charset="0"/>
              </a:rPr>
              <a:t> (samostatná vetva)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7 mil. hovoriacich</a:t>
            </a:r>
          </a:p>
          <a:p>
            <a:pPr lvl="1" eaLnBrk="1" hangingPunct="1"/>
            <a:endParaRPr lang="sk-SK" alt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2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 eaLnBrk="1" hangingPunct="1"/>
            <a:r>
              <a:rPr lang="sk-SK" altLang="sk-SK" sz="3600" dirty="0">
                <a:latin typeface="Arial" panose="020B0604020202020204" pitchFamily="34" charset="0"/>
              </a:rPr>
              <a:t>Krajiny podľa počtu obyvateľov (2022)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7" y="981075"/>
            <a:ext cx="7726363" cy="4968552"/>
          </a:xfrm>
        </p:spPr>
        <p:txBody>
          <a:bodyPr/>
          <a:lstStyle/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1. Čína:		1 430 000 000</a:t>
            </a:r>
            <a:r>
              <a:rPr lang="sk-SK" altLang="sk-SK" dirty="0">
                <a:latin typeface="Arial Narrow" panose="020B0606020202030204" pitchFamily="34" charset="0"/>
              </a:rPr>
              <a:t>	</a:t>
            </a:r>
            <a:r>
              <a:rPr lang="sk-SK" altLang="sk-SK" sz="1800" dirty="0">
                <a:latin typeface="Arial Narrow" panose="020B0606020202030204" pitchFamily="34" charset="0"/>
              </a:rPr>
              <a:t>(18 % sveta)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2. India:		1 380 000 000 </a:t>
            </a:r>
            <a:r>
              <a:rPr lang="sk-SK" altLang="sk-SK" dirty="0">
                <a:latin typeface="Arial Narrow" panose="020B0606020202030204" pitchFamily="34" charset="0"/>
              </a:rPr>
              <a:t>	</a:t>
            </a:r>
            <a:r>
              <a:rPr lang="sk-SK" altLang="sk-SK" sz="1800" dirty="0">
                <a:latin typeface="Arial Narrow" panose="020B0606020202030204" pitchFamily="34" charset="0"/>
              </a:rPr>
              <a:t>(17 % sveta)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4. Indonézia:   	   280 000 000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5. Pakistan:  	 	   </a:t>
            </a:r>
            <a:r>
              <a:rPr lang="en-GB" altLang="sk-SK" sz="2400" dirty="0">
                <a:latin typeface="Arial Narrow" panose="020B0606020202030204" pitchFamily="34" charset="0"/>
              </a:rPr>
              <a:t>2</a:t>
            </a:r>
            <a:r>
              <a:rPr lang="sk-SK" altLang="sk-SK" sz="2400" dirty="0">
                <a:latin typeface="Arial Narrow" panose="020B0606020202030204" pitchFamily="34" charset="0"/>
              </a:rPr>
              <a:t>30 000 000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8. Bangladéš:	   170 000 000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11. Japonsko: 	   125 000 000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13. Filipíny		   110 000 000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15. Vietnam	  	   100 000 000</a:t>
            </a:r>
          </a:p>
          <a:p>
            <a:pPr marL="0" indent="0" eaLnBrk="1" hangingPunct="1">
              <a:spcBef>
                <a:spcPts val="500"/>
              </a:spcBef>
              <a:buNone/>
            </a:pPr>
            <a:r>
              <a:rPr lang="sk-SK" altLang="sk-SK" sz="1500" dirty="0">
                <a:latin typeface="Arial Narrow" panose="020B0606020202030204" pitchFamily="34" charset="0"/>
              </a:rPr>
              <a:t>.......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Brunej:		  	450 000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Maldivy			550 000</a:t>
            </a:r>
          </a:p>
          <a:p>
            <a:pPr lvl="1" eaLnBrk="1" hangingPunct="1">
              <a:spcBef>
                <a:spcPts val="500"/>
              </a:spcBef>
            </a:pPr>
            <a:r>
              <a:rPr lang="sk-SK" altLang="sk-SK" sz="2400" i="1" dirty="0">
                <a:latin typeface="Arial Narrow" panose="020B0606020202030204" pitchFamily="34" charset="0"/>
              </a:rPr>
              <a:t>9. Rusko		30 000 000  (cca 145 000 000)</a:t>
            </a:r>
            <a:endParaRPr lang="en-GB" altLang="sk-SK" sz="2400" i="1" dirty="0">
              <a:latin typeface="Arial Narrow" panose="020B0606020202030204" pitchFamily="34" charset="0"/>
            </a:endParaRPr>
          </a:p>
          <a:p>
            <a:pPr lvl="4" eaLnBrk="1" hangingPunct="1">
              <a:spcBef>
                <a:spcPts val="500"/>
              </a:spcBef>
            </a:pP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upraven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é </a:t>
            </a: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podľa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The World </a:t>
            </a: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Factbook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CIA (20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22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)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sk-SK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Worldometer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(2022)</a:t>
            </a:r>
          </a:p>
          <a:p>
            <a:pPr eaLnBrk="1" hangingPunct="1">
              <a:spcBef>
                <a:spcPts val="500"/>
              </a:spcBef>
            </a:pPr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GB" altLang="sk-SK" dirty="0" err="1"/>
              <a:t>afroázijská</a:t>
            </a:r>
            <a:r>
              <a:rPr lang="en-GB" altLang="sk-SK" dirty="0"/>
              <a:t> </a:t>
            </a:r>
            <a:r>
              <a:rPr lang="en-GB" altLang="sk-SK" dirty="0" err="1"/>
              <a:t>jazyková</a:t>
            </a:r>
            <a:r>
              <a:rPr lang="en-GB" altLang="sk-SK" dirty="0"/>
              <a:t> </a:t>
            </a:r>
            <a:r>
              <a:rPr lang="en-GB" altLang="sk-SK" dirty="0" err="1"/>
              <a:t>rodina</a:t>
            </a:r>
            <a:endParaRPr lang="sk-SK" altLang="sk-SK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pPr eaLnBrk="1" hangingPunct="1"/>
            <a:r>
              <a:rPr lang="en-GB" altLang="sk-SK" sz="2600" dirty="0" err="1">
                <a:latin typeface="Arial Narrow" panose="020B0606020202030204" pitchFamily="34" charset="0"/>
              </a:rPr>
              <a:t>vetva</a:t>
            </a:r>
            <a:r>
              <a:rPr lang="en-GB" altLang="sk-SK" sz="2600" dirty="0">
                <a:latin typeface="Arial Narrow" panose="020B0606020202030204" pitchFamily="34" charset="0"/>
              </a:rPr>
              <a:t> – </a:t>
            </a:r>
            <a:r>
              <a:rPr lang="en-GB" altLang="sk-SK" sz="2600" dirty="0" err="1">
                <a:latin typeface="Arial Narrow" panose="020B0606020202030204" pitchFamily="34" charset="0"/>
              </a:rPr>
              <a:t>semitské</a:t>
            </a:r>
            <a:r>
              <a:rPr lang="en-GB" altLang="sk-SK" sz="2600" dirty="0">
                <a:latin typeface="Arial Narrow" panose="020B0606020202030204" pitchFamily="34" charset="0"/>
              </a:rPr>
              <a:t> </a:t>
            </a:r>
            <a:r>
              <a:rPr lang="en-GB" altLang="sk-SK" sz="2600" dirty="0" err="1">
                <a:latin typeface="Arial Narrow" panose="020B0606020202030204" pitchFamily="34" charset="0"/>
              </a:rPr>
              <a:t>jazyky</a:t>
            </a:r>
            <a:endParaRPr lang="en-GB" altLang="sk-SK" sz="2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600" dirty="0" err="1">
                <a:latin typeface="Arial Narrow" panose="020B0606020202030204" pitchFamily="34" charset="0"/>
              </a:rPr>
              <a:t>cca</a:t>
            </a:r>
            <a:r>
              <a:rPr lang="en-GB" altLang="sk-SK" sz="2600" dirty="0">
                <a:latin typeface="Arial Narrow" panose="020B0606020202030204" pitchFamily="34" charset="0"/>
              </a:rPr>
              <a:t> 160 </a:t>
            </a:r>
            <a:r>
              <a:rPr lang="en-GB" altLang="sk-SK" sz="2600" dirty="0" err="1">
                <a:latin typeface="Arial Narrow" panose="020B0606020202030204" pitchFamily="34" charset="0"/>
              </a:rPr>
              <a:t>miliónov</a:t>
            </a:r>
            <a:endParaRPr lang="en-GB" altLang="sk-SK" sz="2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600" dirty="0" err="1">
                <a:latin typeface="Arial Narrow" panose="020B0606020202030204" pitchFamily="34" charset="0"/>
              </a:rPr>
              <a:t>dominuje</a:t>
            </a:r>
            <a:r>
              <a:rPr lang="en-GB" altLang="sk-SK" sz="2600" dirty="0">
                <a:latin typeface="Arial Narrow" panose="020B0606020202030204" pitchFamily="34" charset="0"/>
              </a:rPr>
              <a:t> </a:t>
            </a:r>
            <a:r>
              <a:rPr lang="en-GB" altLang="sk-SK" sz="2600" dirty="0" err="1">
                <a:latin typeface="Arial Narrow" panose="020B0606020202030204" pitchFamily="34" charset="0"/>
              </a:rPr>
              <a:t>arabčina</a:t>
            </a:r>
            <a:endParaRPr lang="en-GB" altLang="sk-SK" sz="26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en-GB" altLang="sk-SK" sz="2400" dirty="0" err="1">
                <a:latin typeface="Arial Narrow" panose="020B0606020202030204" pitchFamily="34" charset="0"/>
              </a:rPr>
              <a:t>hebrejčina</a:t>
            </a:r>
            <a:r>
              <a:rPr lang="en-GB" altLang="sk-SK" sz="2400" dirty="0">
                <a:latin typeface="Arial Narrow" panose="020B0606020202030204" pitchFamily="34" charset="0"/>
              </a:rPr>
              <a:t>, </a:t>
            </a:r>
            <a:r>
              <a:rPr lang="en-GB" altLang="sk-SK" sz="2400" dirty="0" err="1">
                <a:latin typeface="Arial Narrow" panose="020B0606020202030204" pitchFamily="34" charset="0"/>
              </a:rPr>
              <a:t>aramejčina</a:t>
            </a:r>
            <a:r>
              <a:rPr lang="en-GB" altLang="sk-SK" sz="2400" dirty="0">
                <a:latin typeface="Arial Narrow" panose="020B0606020202030204" pitchFamily="34" charset="0"/>
              </a:rPr>
              <a:t> a </a:t>
            </a:r>
            <a:r>
              <a:rPr lang="en-GB" altLang="sk-SK" sz="2400" dirty="0" err="1">
                <a:latin typeface="Arial Narrow" panose="020B0606020202030204" pitchFamily="34" charset="0"/>
              </a:rPr>
              <a:t>ďalšie</a:t>
            </a:r>
            <a:endParaRPr lang="sk-SK" altLang="sk-SK" sz="2400" dirty="0">
              <a:latin typeface="Arial Narrow" panose="020B0606020202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835696" y="3175870"/>
            <a:ext cx="5161683" cy="367240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308304" y="64533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136950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sk-SK" altLang="sk-SK"/>
              <a:t>Altajská jazyková rodina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jej existencia je sporná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patria sem turkotatárske (</a:t>
            </a:r>
            <a:r>
              <a:rPr lang="sk-SK" altLang="sk-SK" dirty="0" err="1">
                <a:latin typeface="Arial Narrow" panose="020B0606020202030204" pitchFamily="34" charset="0"/>
              </a:rPr>
              <a:t>turkické</a:t>
            </a:r>
            <a:r>
              <a:rPr lang="sk-SK" altLang="sk-SK" dirty="0">
                <a:latin typeface="Arial Narrow" panose="020B0606020202030204" pitchFamily="34" charset="0"/>
              </a:rPr>
              <a:t>) jazyky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niekedy sa považujú za samostatnú j. rodinu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Turečtina (60 mil.), azerbajdžančina (30 mil.), kazaština (12 mil.), turkménčina (7 mil.), kirgizština (4 mil.)... </a:t>
            </a:r>
          </a:p>
        </p:txBody>
      </p:sp>
      <p:pic>
        <p:nvPicPr>
          <p:cNvPr id="36868" name="Picture 4" descr="http://upload.wikimedia.org/wikipedia/commons/c/c3/Turkic_langu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33800"/>
            <a:ext cx="56388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0543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d</a:t>
            </a:r>
            <a:r>
              <a:rPr lang="sk-SK" altLang="sk-SK" dirty="0" err="1"/>
              <a:t>rávidská</a:t>
            </a:r>
            <a:r>
              <a:rPr lang="sk-SK" altLang="sk-SK" dirty="0"/>
              <a:t> jazyková rodina</a:t>
            </a:r>
          </a:p>
        </p:txBody>
      </p:sp>
      <p:pic>
        <p:nvPicPr>
          <p:cNvPr id="37891" name="Picture 3" descr="Súbor:Dravidische Sprach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5911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791200" y="1143000"/>
            <a:ext cx="3048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asi 30 jazykov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vyše 200 mil. hovoriacich</a:t>
            </a:r>
          </a:p>
        </p:txBody>
      </p:sp>
    </p:spTree>
    <p:extLst>
      <p:ext uri="{BB962C8B-B14F-4D97-AF65-F5344CB8AC3E}">
        <p14:creationId xmlns:p14="http://schemas.microsoft.com/office/powerpoint/2010/main" val="12182101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a</a:t>
            </a:r>
            <a:r>
              <a:rPr lang="sk-SK" altLang="sk-SK" dirty="0" err="1"/>
              <a:t>ustronézske</a:t>
            </a:r>
            <a:r>
              <a:rPr lang="sk-SK" altLang="sk-SK" dirty="0"/>
              <a:t> jazyky</a:t>
            </a:r>
          </a:p>
        </p:txBody>
      </p:sp>
      <p:pic>
        <p:nvPicPr>
          <p:cNvPr id="38915" name="Picture 3" descr="File:Malayo-Polynesia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13" y="1895475"/>
            <a:ext cx="694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39552" y="914400"/>
            <a:ext cx="8375848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asi 500 jazykov</a:t>
            </a:r>
          </a:p>
          <a:p>
            <a:pPr eaLnBrk="1" hangingPunct="1"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asi 300 mil. hovoriacich</a:t>
            </a:r>
          </a:p>
          <a:p>
            <a:pPr eaLnBrk="1" hangingPunct="1"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Ázie sa týka </a:t>
            </a:r>
            <a:r>
              <a:rPr lang="en-GB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m</a:t>
            </a:r>
            <a:r>
              <a:rPr lang="sk-SK" altLang="sk-SK" sz="18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alajsko</a:t>
            </a: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-polynézska vetva (na obrázku)</a:t>
            </a:r>
          </a:p>
        </p:txBody>
      </p:sp>
    </p:spTree>
    <p:extLst>
      <p:ext uri="{BB962C8B-B14F-4D97-AF65-F5344CB8AC3E}">
        <p14:creationId xmlns:p14="http://schemas.microsoft.com/office/powerpoint/2010/main" val="40371529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 err="1"/>
              <a:t>jazyková</a:t>
            </a:r>
            <a:r>
              <a:rPr lang="en-GB" altLang="sk-SK" dirty="0"/>
              <a:t> </a:t>
            </a:r>
            <a:r>
              <a:rPr lang="en-GB" altLang="sk-SK" dirty="0" err="1"/>
              <a:t>štruktúra</a:t>
            </a:r>
            <a:r>
              <a:rPr lang="en-GB" altLang="sk-SK" dirty="0"/>
              <a:t> </a:t>
            </a:r>
            <a:r>
              <a:rPr lang="sk-SK" altLang="sk-SK" dirty="0"/>
              <a:t>obyvateľstva Á</a:t>
            </a:r>
            <a:r>
              <a:rPr lang="en-GB" altLang="sk-SK" dirty="0" err="1"/>
              <a:t>zie</a:t>
            </a:r>
            <a:endParaRPr lang="sk-SK" alt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84" y="952106"/>
            <a:ext cx="6828432" cy="590589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100392" y="63093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51980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 err="1"/>
              <a:t>jazyková</a:t>
            </a:r>
            <a:r>
              <a:rPr lang="en-GB" altLang="sk-SK" dirty="0"/>
              <a:t> </a:t>
            </a:r>
            <a:r>
              <a:rPr lang="en-GB" altLang="sk-SK" dirty="0" err="1"/>
              <a:t>štruktúra</a:t>
            </a:r>
            <a:r>
              <a:rPr lang="en-GB" altLang="sk-SK" dirty="0"/>
              <a:t> </a:t>
            </a:r>
            <a:r>
              <a:rPr lang="sk-SK" altLang="sk-SK" dirty="0"/>
              <a:t>obyvateľstva Á</a:t>
            </a:r>
            <a:r>
              <a:rPr lang="en-GB" altLang="sk-SK" dirty="0" err="1"/>
              <a:t>zie</a:t>
            </a:r>
            <a:endParaRPr lang="sk-SK" alt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0" y="1052736"/>
            <a:ext cx="9142148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697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Odporúčané zdroje: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435280" cy="5078412"/>
          </a:xfrm>
        </p:spPr>
        <p:txBody>
          <a:bodyPr/>
          <a:lstStyle/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  <a:hlinkClick r:id="rId3"/>
              </a:rPr>
              <a:t>http://beo.sk/pochod-titanov/312-05-od-cierneho-mora-indoeuropske-migracie?start=2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  <a:hlinkClick r:id="rId4"/>
              </a:rPr>
              <a:t>http://discovermagazine.com/2006/nov/ancient-towns-excavated-turkmenistan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  <a:hlinkClick r:id="rId5"/>
              </a:rPr>
              <a:t>http://sk.metapedia.org/wiki/Biele_kmene_v_%C4%8C%C3%ADne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  <a:hlinkClick r:id="rId6"/>
              </a:rPr>
              <a:t>https://www.cia.gov/library/publications/the-world-factbook/rankorder/2002rank.html?countryName=Slovakia&amp;countryCode=lo&amp;regionCode=eur&amp;rank=183#lo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  <a:hlinkClick r:id="rId7"/>
              </a:rPr>
              <a:t>https://www.cia.gov/library/publications/the-world-factbook/rankorder/2112rank.html?countryName=Slovakia&amp;countryCode=lo&amp;regionCode=eur&amp;rank=67#lo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 eaLnBrk="1" hangingPunct="1"/>
            <a:r>
              <a:rPr lang="sk-SK" altLang="sk-SK" sz="3600" dirty="0">
                <a:latin typeface="Arial" panose="020B0604020202020204" pitchFamily="34" charset="0"/>
              </a:rPr>
              <a:t>Krajiny podľa počtu obyvateľov (2023)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7" y="981075"/>
            <a:ext cx="7726363" cy="4968552"/>
          </a:xfrm>
        </p:spPr>
        <p:txBody>
          <a:bodyPr/>
          <a:lstStyle/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1. India:		1 435 000 000</a:t>
            </a:r>
            <a:r>
              <a:rPr lang="sk-SK" altLang="sk-SK" dirty="0">
                <a:latin typeface="Arial Narrow" panose="020B0606020202030204" pitchFamily="34" charset="0"/>
              </a:rPr>
              <a:t>	</a:t>
            </a:r>
            <a:r>
              <a:rPr lang="sk-SK" altLang="sk-SK" sz="1800" dirty="0">
                <a:latin typeface="Arial Narrow" panose="020B0606020202030204" pitchFamily="34" charset="0"/>
              </a:rPr>
              <a:t>(18 % sveta)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2. Čína:		1 432 000 000 </a:t>
            </a:r>
            <a:r>
              <a:rPr lang="sk-SK" altLang="sk-SK" dirty="0">
                <a:latin typeface="Arial Narrow" panose="020B0606020202030204" pitchFamily="34" charset="0"/>
              </a:rPr>
              <a:t>	</a:t>
            </a:r>
            <a:r>
              <a:rPr lang="sk-SK" altLang="sk-SK" sz="1800" dirty="0">
                <a:latin typeface="Arial Narrow" panose="020B0606020202030204" pitchFamily="34" charset="0"/>
              </a:rPr>
              <a:t>(18 % sveta)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4. Indonézia:   	   280 000 000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5. Pakistan:  	 	   </a:t>
            </a:r>
            <a:r>
              <a:rPr lang="en-GB" altLang="sk-SK" sz="2400" dirty="0">
                <a:latin typeface="Arial Narrow" panose="020B0606020202030204" pitchFamily="34" charset="0"/>
              </a:rPr>
              <a:t>2</a:t>
            </a:r>
            <a:r>
              <a:rPr lang="sk-SK" altLang="sk-SK" sz="2400" dirty="0">
                <a:latin typeface="Arial Narrow" panose="020B0606020202030204" pitchFamily="34" charset="0"/>
              </a:rPr>
              <a:t>40 000 000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8. Bangladéš:	   175 000 000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11. Japonsko: 	   125 000 000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13. Filipíny		   120 000 000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15. Vietnam	  	   100 000 000</a:t>
            </a:r>
          </a:p>
          <a:p>
            <a:pPr marL="0" indent="0" eaLnBrk="1" hangingPunct="1">
              <a:spcBef>
                <a:spcPts val="500"/>
              </a:spcBef>
              <a:buNone/>
            </a:pPr>
            <a:r>
              <a:rPr lang="sk-SK" altLang="sk-SK" sz="1500" dirty="0">
                <a:latin typeface="Arial Narrow" panose="020B0606020202030204" pitchFamily="34" charset="0"/>
              </a:rPr>
              <a:t>.......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Brunej:		  	450 000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Maldivy			550 000</a:t>
            </a:r>
          </a:p>
          <a:p>
            <a:pPr lvl="1" eaLnBrk="1" hangingPunct="1">
              <a:spcBef>
                <a:spcPts val="500"/>
              </a:spcBef>
            </a:pPr>
            <a:r>
              <a:rPr lang="sk-SK" altLang="sk-SK" sz="2400" i="1" dirty="0">
                <a:latin typeface="Arial Narrow" panose="020B0606020202030204" pitchFamily="34" charset="0"/>
              </a:rPr>
              <a:t>9. Rusko		30 000 000  (cca 145 000 000)</a:t>
            </a:r>
            <a:endParaRPr lang="en-GB" altLang="sk-SK" sz="2400" i="1" dirty="0">
              <a:latin typeface="Arial Narrow" panose="020B0606020202030204" pitchFamily="34" charset="0"/>
            </a:endParaRPr>
          </a:p>
          <a:p>
            <a:pPr lvl="4" eaLnBrk="1" hangingPunct="1">
              <a:spcBef>
                <a:spcPts val="500"/>
              </a:spcBef>
            </a:pP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upraven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é </a:t>
            </a: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podľa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The World </a:t>
            </a: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Factbook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CIA (20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23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)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sk-SK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Worldometer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(2023)</a:t>
            </a:r>
          </a:p>
          <a:p>
            <a:pPr eaLnBrk="1" hangingPunct="1">
              <a:spcBef>
                <a:spcPts val="500"/>
              </a:spcBef>
            </a:pPr>
            <a:endParaRPr lang="sk-SK" alt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Hustota zaľudnenia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163"/>
            <a:ext cx="9144000" cy="55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3348038" y="765175"/>
            <a:ext cx="561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4643438" y="765175"/>
            <a:ext cx="432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000" dirty="0">
                <a:latin typeface="Arial Narrow" panose="020B0606020202030204" pitchFamily="34" charset="0"/>
              </a:rPr>
              <a:t>- priemerná &lt;110 </a:t>
            </a:r>
            <a:r>
              <a:rPr lang="sk-SK" altLang="sk-SK" sz="2000" dirty="0">
                <a:solidFill>
                  <a:schemeClr val="tx2"/>
                </a:solidFill>
                <a:latin typeface="Arial Narrow" panose="020B0606020202030204" pitchFamily="34" charset="0"/>
              </a:rPr>
              <a:t>obyv./km</a:t>
            </a:r>
            <a:r>
              <a:rPr lang="sk-SK" altLang="sk-SK" sz="2000" baseline="30000" dirty="0">
                <a:solidFill>
                  <a:schemeClr val="tx2"/>
                </a:solidFill>
                <a:latin typeface="Arial Narrow" panose="020B0606020202030204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820150" cy="779462"/>
          </a:xfrm>
        </p:spPr>
        <p:txBody>
          <a:bodyPr/>
          <a:lstStyle/>
          <a:p>
            <a:pPr eaLnBrk="1" hangingPunct="1"/>
            <a:r>
              <a:rPr lang="sk-SK" altLang="sk-SK" sz="3200" dirty="0">
                <a:latin typeface="Arial" panose="020B0604020202020204" pitchFamily="34" charset="0"/>
              </a:rPr>
              <a:t>najvyššia hustota	   </a:t>
            </a:r>
            <a:r>
              <a:rPr lang="sk-SK" altLang="sk-SK" sz="2000" dirty="0" err="1">
                <a:latin typeface="Arial" panose="020B0604020202020204" pitchFamily="34" charset="0"/>
              </a:rPr>
              <a:t>obyv</a:t>
            </a:r>
            <a:r>
              <a:rPr lang="sk-SK" altLang="sk-SK" sz="2000" dirty="0">
                <a:latin typeface="Arial" panose="020B0604020202020204" pitchFamily="34" charset="0"/>
              </a:rPr>
              <a:t>/km</a:t>
            </a:r>
            <a:r>
              <a:rPr lang="sk-SK" altLang="sk-SK" sz="2000" baseline="30000" dirty="0">
                <a:latin typeface="Arial" panose="020B0604020202020204" pitchFamily="34" charset="0"/>
              </a:rPr>
              <a:t>2</a:t>
            </a:r>
            <a:r>
              <a:rPr lang="sk-SK" altLang="sk-SK" sz="3200" dirty="0">
                <a:latin typeface="Arial" panose="020B0604020202020204" pitchFamily="34" charset="0"/>
              </a:rPr>
              <a:t>	 najnižšia hustota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4572000" cy="5400675"/>
          </a:xfrm>
        </p:spPr>
        <p:txBody>
          <a:bodyPr/>
          <a:lstStyle/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Singapur:		7 500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Bahrajn:		1 650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Maldivy:		1 100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Bangladéš:		1 050</a:t>
            </a:r>
          </a:p>
          <a:p>
            <a:pPr eaLnBrk="1" hangingPunct="1"/>
            <a:r>
              <a:rPr lang="sk-SK" altLang="sk-SK" sz="2600" i="1" dirty="0">
                <a:latin typeface="Arial Narrow" panose="020B0606020202030204" pitchFamily="34" charset="0"/>
              </a:rPr>
              <a:t>Palestína</a:t>
            </a:r>
            <a:r>
              <a:rPr lang="sk-SK" altLang="sk-SK" sz="2600" dirty="0">
                <a:latin typeface="Arial Narrow" panose="020B0606020202030204" pitchFamily="34" charset="0"/>
              </a:rPr>
              <a:t>:		   730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Taiwan:		   650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Južná Kórea:	   500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Libanon:		   470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India:		   380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Izrael:		   370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Japonsko		   330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040313" y="692150"/>
            <a:ext cx="4103687" cy="52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9925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2350" indent="-350838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9850" indent="-315913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81163" indent="-339725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Mongolsko		    2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Kazachstan:		    6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Rusko:		    8 *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Turkménsko:	   11 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Omán: 		   12</a:t>
            </a:r>
          </a:p>
          <a:p>
            <a:pPr eaLnBrk="1" hangingPunct="1"/>
            <a:r>
              <a:rPr lang="sk-SK" altLang="sk-SK" sz="2500" dirty="0" err="1">
                <a:latin typeface="Arial Narrow" panose="020B0606020202030204" pitchFamily="34" charset="0"/>
              </a:rPr>
              <a:t>Saud</a:t>
            </a:r>
            <a:r>
              <a:rPr lang="sk-SK" altLang="sk-SK" sz="2500" dirty="0">
                <a:latin typeface="Arial Narrow" panose="020B0606020202030204" pitchFamily="34" charset="0"/>
              </a:rPr>
              <a:t>. Arábia:	   14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Bhután:		   19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Kirgizsko:	 	   28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Afganistan:		   39 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Irán:			   47 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Jemen:		   54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Tadžikistan: 	 	   56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787900" y="6237288"/>
            <a:ext cx="4356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* Ázijská časť Ruska: 2,5 – 3,0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88" y="6282246"/>
            <a:ext cx="46434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Čína 150, Indonézia 150, Pakistan 300, Vietnam 300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Hustota zaľudnenia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3348038" y="765175"/>
            <a:ext cx="561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5796136" y="765175"/>
            <a:ext cx="316847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000" dirty="0">
                <a:latin typeface="Arial Narrow" panose="020B0606020202030204" pitchFamily="34" charset="0"/>
              </a:rPr>
              <a:t>- priemerná 110 </a:t>
            </a:r>
            <a:r>
              <a:rPr lang="sk-SK" altLang="sk-SK" sz="2000" dirty="0" err="1">
                <a:solidFill>
                  <a:schemeClr val="tx2"/>
                </a:solidFill>
                <a:latin typeface="Arial Narrow" panose="020B0606020202030204" pitchFamily="34" charset="0"/>
              </a:rPr>
              <a:t>obyv</a:t>
            </a:r>
            <a:r>
              <a:rPr lang="sk-SK" altLang="sk-SK" sz="2000" dirty="0">
                <a:solidFill>
                  <a:schemeClr val="tx2"/>
                </a:solidFill>
                <a:latin typeface="Arial Narrow" panose="020B0606020202030204" pitchFamily="34" charset="0"/>
              </a:rPr>
              <a:t>/km</a:t>
            </a:r>
            <a:r>
              <a:rPr lang="sk-SK" altLang="sk-SK" sz="2000" baseline="30000" dirty="0">
                <a:solidFill>
                  <a:schemeClr val="tx2"/>
                </a:solidFill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93186" name="Picture 2" descr="Countries and regions by population densit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5" b="32090"/>
          <a:stretch/>
        </p:blipFill>
        <p:spPr bwMode="auto">
          <a:xfrm>
            <a:off x="1" y="1417638"/>
            <a:ext cx="9144000" cy="53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953832"/>
      </p:ext>
    </p:extLst>
  </p:cSld>
  <p:clrMapOvr>
    <a:masterClrMapping/>
  </p:clrMapOvr>
</p:sld>
</file>

<file path=ppt/theme/theme1.xml><?xml version="1.0" encoding="utf-8"?>
<a:theme xmlns:a="http://schemas.openxmlformats.org/drawingml/2006/main" name="Okraj">
  <a:themeElements>
    <a:clrScheme name="Okraj 1">
      <a:dk1>
        <a:srgbClr val="333333"/>
      </a:dk1>
      <a:lt1>
        <a:srgbClr val="FFFFFF"/>
      </a:lt1>
      <a:dk2>
        <a:srgbClr val="820000"/>
      </a:dk2>
      <a:lt2>
        <a:srgbClr val="FFFFFF"/>
      </a:lt2>
      <a:accent1>
        <a:srgbClr val="FF9900"/>
      </a:accent1>
      <a:accent2>
        <a:srgbClr val="CC3300"/>
      </a:accent2>
      <a:accent3>
        <a:srgbClr val="C1AAAA"/>
      </a:accent3>
      <a:accent4>
        <a:srgbClr val="DADADA"/>
      </a:accent4>
      <a:accent5>
        <a:srgbClr val="FFCAAA"/>
      </a:accent5>
      <a:accent6>
        <a:srgbClr val="B92D00"/>
      </a:accent6>
      <a:hlink>
        <a:srgbClr val="808080"/>
      </a:hlink>
      <a:folHlink>
        <a:srgbClr val="666633"/>
      </a:folHlink>
    </a:clrScheme>
    <a:fontScheme name="Okraj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kraj">
  <a:themeElements>
    <a:clrScheme name="1_Okraj 4">
      <a:dk1>
        <a:srgbClr val="11054B"/>
      </a:dk1>
      <a:lt1>
        <a:srgbClr val="FFFFFF"/>
      </a:lt1>
      <a:dk2>
        <a:srgbClr val="0000CC"/>
      </a:dk2>
      <a:lt2>
        <a:srgbClr val="FFFFFF"/>
      </a:lt2>
      <a:accent1>
        <a:srgbClr val="FF6600"/>
      </a:accent1>
      <a:accent2>
        <a:srgbClr val="FF3300"/>
      </a:accent2>
      <a:accent3>
        <a:srgbClr val="AAAAE2"/>
      </a:accent3>
      <a:accent4>
        <a:srgbClr val="DADADA"/>
      </a:accent4>
      <a:accent5>
        <a:srgbClr val="FFB8AA"/>
      </a:accent5>
      <a:accent6>
        <a:srgbClr val="E72D00"/>
      </a:accent6>
      <a:hlink>
        <a:srgbClr val="CC9900"/>
      </a:hlink>
      <a:folHlink>
        <a:srgbClr val="B2B2B2"/>
      </a:folHlink>
    </a:clrScheme>
    <a:fontScheme name="1_Okraj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1923</TotalTime>
  <Words>2246</Words>
  <Application>Microsoft Office PowerPoint</Application>
  <PresentationFormat>Prezentácia na obrazovke (4:3)</PresentationFormat>
  <Paragraphs>332</Paragraphs>
  <Slides>56</Slides>
  <Notes>29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56</vt:i4>
      </vt:variant>
    </vt:vector>
  </HeadingPairs>
  <TitlesOfParts>
    <vt:vector size="64" baseType="lpstr">
      <vt:lpstr>Arial</vt:lpstr>
      <vt:lpstr>Arial Narrow</vt:lpstr>
      <vt:lpstr>Garamond</vt:lpstr>
      <vt:lpstr>Wingdings</vt:lpstr>
      <vt:lpstr>Okraj</vt:lpstr>
      <vt:lpstr>1_Okraj</vt:lpstr>
      <vt:lpstr>Predvolený návrh</vt:lpstr>
      <vt:lpstr>Graf</vt:lpstr>
      <vt:lpstr>REGIONÁLNA GEOGRAFIA </vt:lpstr>
      <vt:lpstr>Obyvateľstvo Ázie</vt:lpstr>
      <vt:lpstr>Prezentácia programu PowerPoint</vt:lpstr>
      <vt:lpstr>Vývoj počtu obyvateľov</vt:lpstr>
      <vt:lpstr>Krajiny podľa počtu obyvateľov (2022)</vt:lpstr>
      <vt:lpstr>Krajiny podľa počtu obyvateľov (2023)</vt:lpstr>
      <vt:lpstr>Hustota zaľudnenia</vt:lpstr>
      <vt:lpstr>najvyššia hustota    obyv/km2  najnižšia hustota</vt:lpstr>
      <vt:lpstr>Hustota zaľudnenia</vt:lpstr>
      <vt:lpstr>Hustota zaľudnenia     - v globálnom kontexte</vt:lpstr>
      <vt:lpstr>Hustota podľa regiónov</vt:lpstr>
      <vt:lpstr>Rozloženie obyvateľstva v Rusku</vt:lpstr>
      <vt:lpstr>Prezentácia programu PowerPoint</vt:lpstr>
      <vt:lpstr>Celkový rast populácie v %, priemer 1997 – 2015)</vt:lpstr>
      <vt:lpstr>Prezentácia programu PowerPoint</vt:lpstr>
      <vt:lpstr>Prirodzený prírastok v  ‰   (2021) prírastok      úbytok</vt:lpstr>
      <vt:lpstr>Prirodzený prírastok v ‰ (pozri interaktívnu mapu)</vt:lpstr>
      <vt:lpstr>Migračný prírastok v  ‰    (2015) prírastok      úbytok</vt:lpstr>
      <vt:lpstr>Miera urbanizácie </vt:lpstr>
      <vt:lpstr>Mestská populácia</vt:lpstr>
      <vt:lpstr>Veľkomestá podľa tempa rastu</vt:lpstr>
      <vt:lpstr>Rasy a národy</vt:lpstr>
      <vt:lpstr>Tarimské múmie</vt:lpstr>
      <vt:lpstr>Pohlavná štruktúra</vt:lpstr>
      <vt:lpstr>Pohlavná štruktúra (feticída?)</vt:lpstr>
      <vt:lpstr>Pohlavná štruktúra </vt:lpstr>
      <vt:lpstr>Náboženstvo</vt:lpstr>
      <vt:lpstr>judaizmus (židovstvo)</vt:lpstr>
      <vt:lpstr>kresťanstvo</vt:lpstr>
      <vt:lpstr>kresťanstvo</vt:lpstr>
      <vt:lpstr>islam</vt:lpstr>
      <vt:lpstr>islam</vt:lpstr>
      <vt:lpstr>islam (šítsky)</vt:lpstr>
      <vt:lpstr>islam (sunnitský)</vt:lpstr>
      <vt:lpstr>hinduizmus</vt:lpstr>
      <vt:lpstr>budhizmus</vt:lpstr>
      <vt:lpstr>konfuciánstvo</vt:lpstr>
      <vt:lpstr>šintó</vt:lpstr>
      <vt:lpstr>tao(izmus)</vt:lpstr>
      <vt:lpstr>bahájska viera (bahaizmus)</vt:lpstr>
      <vt:lpstr>iné  </vt:lpstr>
      <vt:lpstr>Krajiny podľa dominantného náboženstva</vt:lpstr>
      <vt:lpstr>Regióny podľa dominantného náboženstva</vt:lpstr>
      <vt:lpstr>Prezentácia programu PowerPoint</vt:lpstr>
      <vt:lpstr>JAZYKY</vt:lpstr>
      <vt:lpstr>sino-tibetská jazyková rodina</vt:lpstr>
      <vt:lpstr>japončina</vt:lpstr>
      <vt:lpstr>indoeurópska jazyková rodina</vt:lpstr>
      <vt:lpstr>Prezentácia programu PowerPoint</vt:lpstr>
      <vt:lpstr>afroázijská jazyková rodina</vt:lpstr>
      <vt:lpstr>Altajská jazyková rodina</vt:lpstr>
      <vt:lpstr>drávidská jazyková rodina</vt:lpstr>
      <vt:lpstr>austronézske jazyky</vt:lpstr>
      <vt:lpstr>jazyková štruktúra obyvateľstva Ázie</vt:lpstr>
      <vt:lpstr>jazyková štruktúra obyvateľstva Ázie</vt:lpstr>
      <vt:lpstr>Odporúčané zdroje: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 E M O G R A F I A</dc:title>
  <dc:creator>Laco</dc:creator>
  <cp:lastModifiedBy>doc. Mgr. Ladislav Novotný PhD.</cp:lastModifiedBy>
  <cp:revision>81</cp:revision>
  <dcterms:created xsi:type="dcterms:W3CDTF">2011-10-23T22:04:40Z</dcterms:created>
  <dcterms:modified xsi:type="dcterms:W3CDTF">2024-10-21T10:51:32Z</dcterms:modified>
</cp:coreProperties>
</file>