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9" r:id="rId3"/>
    <p:sldId id="257" r:id="rId4"/>
    <p:sldId id="258" r:id="rId5"/>
    <p:sldId id="260" r:id="rId6"/>
    <p:sldId id="261" r:id="rId7"/>
    <p:sldId id="262" r:id="rId8"/>
    <p:sldId id="280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3" r:id="rId21"/>
    <p:sldId id="272" r:id="rId22"/>
    <p:sldId id="274" r:id="rId23"/>
    <p:sldId id="275" r:id="rId24"/>
    <p:sldId id="278" r:id="rId25"/>
    <p:sldId id="283" r:id="rId26"/>
    <p:sldId id="284" r:id="rId27"/>
    <p:sldId id="277" r:id="rId2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2F3E3-FC47-4B1D-9EFB-16CFA7F2577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409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D85B4-BBE8-45EC-81E9-32BAC4F70CFF}" type="slidenum">
              <a:rPr lang="sk-SK" altLang="sk-SK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A811-B300-443C-913C-7CFDE14F1EF6}" type="slidenum">
              <a:rPr lang="sk-SK" altLang="sk-SK"/>
              <a:pPr eaLnBrk="1" hangingPunct="1"/>
              <a:t>10</a:t>
            </a:fld>
            <a:endParaRPr lang="sk-SK" altLang="sk-S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58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004E47-84BC-4F5C-A9F7-D5F61D3B4EDE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B38CF3-0572-4229-AD20-046D0280073C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5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6686FC-6CD4-4C78-99C8-00742FED62CB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3DF6D-3891-4B21-A597-BAAB2B2321CB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4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D3646D-55BE-41C7-8D47-D055370B3599}" type="slidenum">
              <a:rPr lang="sk-SK" altLang="sk-SK"/>
              <a:pPr eaLnBrk="1" hangingPunct="1"/>
              <a:t>15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0CEE3-7383-436F-B102-A4C4B25FA064}" type="slidenum">
              <a:rPr lang="sk-SK" altLang="sk-SK"/>
              <a:pPr eaLnBrk="1" hangingPunct="1"/>
              <a:t>16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21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80FCA-4C14-435C-B314-B94277D20385}" type="slidenum">
              <a:rPr lang="sk-SK" altLang="sk-SK"/>
              <a:pPr eaLnBrk="1" hangingPunct="1"/>
              <a:t>17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5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4035DF-9C6C-421C-8336-621BCBA47E9D}" type="slidenum">
              <a:rPr lang="sk-SK" altLang="sk-SK"/>
              <a:pPr eaLnBrk="1" hangingPunct="1"/>
              <a:t>19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6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ACC1E-9728-48AD-9482-B6FFEFBBC755}" type="slidenum">
              <a:rPr lang="sk-SK" altLang="sk-SK"/>
              <a:pPr eaLnBrk="1" hangingPunct="1"/>
              <a:t>20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6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C4A49-0700-492F-A45C-F50C7676321B}" type="slidenum">
              <a:rPr lang="sk-SK" altLang="sk-SK"/>
              <a:pPr eaLnBrk="1" hangingPunct="1"/>
              <a:t>2</a:t>
            </a:fld>
            <a:endParaRPr lang="sk-SK" altLang="sk-SK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FC866-DEA7-4B62-8BAE-1E557F6DDA02}" type="slidenum">
              <a:rPr lang="sk-SK" altLang="sk-SK"/>
              <a:pPr eaLnBrk="1" hangingPunct="1"/>
              <a:t>21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9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7754D-B74A-4409-9ABB-C5804A7EF16A}" type="slidenum">
              <a:rPr lang="sk-SK" altLang="sk-SK"/>
              <a:pPr eaLnBrk="1" hangingPunct="1"/>
              <a:t>22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24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5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08202-7B4A-42D3-9E4B-6FE9E7FA33A8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C017D-F384-4B51-BF3A-060BDE028FFD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sú splavné len v lete </a:t>
            </a:r>
          </a:p>
          <a:p>
            <a:pPr eaLnBrk="1" hangingPunct="1"/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9F3449-05E1-48F3-B13F-B2DB8AF446DE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B8572D-4DE8-44FB-8D76-8E08C3478102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8CC5E-BD2D-424E-8890-708D33F29997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6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8CC5E-BD2D-424E-8890-708D33F29997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E4435-81C5-46DE-A14D-FE92F0E5F8D3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8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1A811-B300-443C-913C-7CFDE14F1EF6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9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79A4-8656-47A6-A626-1899079C4B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61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59F5-E695-4AF3-BDED-0CED3EAC0A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697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E35E-FD50-4A84-A3BC-32A0AA3B38E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069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0A2B-4841-444E-BE81-055E70B4A1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494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F06C6-9B33-4934-870B-755B54FB57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494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37DF-F219-4C62-A427-15665FFA535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259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54B32-D0B1-4B3C-9B04-EC28AA8308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426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87FC5-C9FD-426B-AA09-01C4D90276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106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3348-A83E-4E8D-953D-B9BFCBA867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074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0230-0097-4E6A-AEAA-CAEBD0B9190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7368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44516-4FF5-49DE-AA5F-381E26CF9F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341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6874C-8A6F-4102-A882-0F230005FF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0189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CF8C-65CC-4B53-9CEA-1D7B77918D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859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B272F-6CB2-4066-AEA4-3291A67E11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1686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D214-F6C9-4D56-9E0F-B1A05B42CB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9448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204BB-FAEE-4FD6-82D2-9E8992842C3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675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A78B-A759-4A48-AA18-E3E962A1E8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72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11435-AC35-442C-AF2D-5D790A7972D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28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6728-28B4-42DD-B85B-2E8E33BDBA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165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BA60-197B-4C57-863D-7D77D3F0CB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73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BF129-D5DF-4C4D-8E7F-6CA5C5FDBC5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07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7CA09-4EDA-4034-9C16-3ED4FB71AE9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066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44B1E-7BA5-41F6-96BA-254C1B89478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CF96501-0FC6-47A2-B10B-3846F303E41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1.britannica.com/eb-media/40/127440-004-28A6DD17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ecochces.cz/blog/258-den-zacatku-pravidelneho-provozu-mezi-moskvou-a-vladivostokem-na-transsibirske-magistral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tuality.sk/clanok/478575/tri-rokliny-osmy-div-sveta-foto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media1.britannica.com/eb-media/00/5800-004-2EE08E5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atfor.com/analysis/central-asias-troubled-waters-resource-allocation-stokes-tension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tionalgeographic.com/2016/08/why-giant-green-lake-turned-blood-red-iran-algae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sk-SK" altLang="sk-SK" sz="5400" dirty="0"/>
              <a:t>REGIONÁLNA GEOGRAFIA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6600">
                <a:solidFill>
                  <a:srgbClr val="000000"/>
                </a:solidFill>
              </a:rPr>
              <a:t>ÁZIE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80288" y="64849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</a:rPr>
              <a:t>ZS 2024/2025</a:t>
            </a:r>
          </a:p>
        </p:txBody>
      </p:sp>
    </p:spTree>
    <p:extLst>
      <p:ext uri="{BB962C8B-B14F-4D97-AF65-F5344CB8AC3E}">
        <p14:creationId xmlns:p14="http://schemas.microsoft.com/office/powerpoint/2010/main" val="27363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16216" cy="6858000"/>
          </a:xfrm>
        </p:spPr>
        <p:txBody>
          <a:bodyPr lIns="0" rIns="36000"/>
          <a:lstStyle/>
          <a:p>
            <a:pPr eaLnBrk="1" hangingPunct="1">
              <a:lnSpc>
                <a:spcPct val="90000"/>
              </a:lnSpc>
            </a:pPr>
            <a:r>
              <a:rPr lang="sk-SK" altLang="sk-SK" sz="3000" b="1" dirty="0"/>
              <a:t>Jazerá s napojením na oceán</a:t>
            </a:r>
            <a:endParaRPr lang="sk-SK" altLang="sk-SK" sz="3000" dirty="0"/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/>
              <a:t>Bajkalské jazero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objemovo najväčšie, najhlbšie a najstaršie sladkovodné jazero Zeme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plochou druhé najväčšie v Ázii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obrovský zdroj pitnej vody, avšak začína mať problémy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so znečistením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jediná odtoková rieka </a:t>
            </a:r>
            <a:r>
              <a:rPr lang="sk-SK" altLang="sk-SK" sz="2000" b="1" dirty="0" err="1">
                <a:latin typeface="Arial Narrow" panose="020B0606020202030204" pitchFamily="34" charset="0"/>
              </a:rPr>
              <a:t>Angara</a:t>
            </a:r>
            <a:r>
              <a:rPr lang="sk-SK" altLang="sk-SK" sz="2000" dirty="0">
                <a:latin typeface="Arial Narrow" panose="020B0606020202030204" pitchFamily="34" charset="0"/>
              </a:rPr>
              <a:t>, sa vlieva do Jeniseju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+mj-lt"/>
              </a:rPr>
              <a:t>Tajmýrske jazero</a:t>
            </a:r>
            <a:endParaRPr lang="sk-SK" altLang="sk-SK" sz="20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5000 km</a:t>
            </a:r>
            <a:r>
              <a:rPr lang="sk-SK" altLang="sk-SK" sz="2000" baseline="30000" dirty="0">
                <a:solidFill>
                  <a:schemeClr val="bg2"/>
                </a:solidFill>
                <a:latin typeface="Arial Narrow" panose="020B0606020202030204" pitchFamily="34" charset="0"/>
              </a:rPr>
              <a:t>2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– údajne najväčšie jazero za severnou </a:t>
            </a:r>
            <a:b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polárnou kružnicou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voda odteká do Karského mora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+mj-lt"/>
              </a:rPr>
              <a:t>Chanka</a:t>
            </a:r>
            <a:endParaRPr lang="sk-SK" altLang="sk-SK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na hranici Ruska a Číny, 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vodu odvádza rieka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Sungača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b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Ussuri</a:t>
            </a: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výška hladiny ovplyvnená monzúnom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+mj-lt"/>
              </a:rPr>
              <a:t>Sevan</a:t>
            </a:r>
            <a:endParaRPr lang="sk-SK" altLang="sk-SK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Arménsko, medzi Arménskou vysočinou a Malým Kaukazom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najväčšie v regióne Kaukazu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pre zväčšenie hydroenergetického potenciálu vody z jazera je sem tunelom privádzaná voda z rieky </a:t>
            </a:r>
            <a:r>
              <a:rPr lang="sk-SK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Arpa</a:t>
            </a:r>
            <a:endParaRPr lang="en-GB" altLang="sk-SK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mono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prítokov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odtok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riekou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Hrazdan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prítok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rieky</a:t>
            </a:r>
            <a:r>
              <a:rPr lang="en-GB" altLang="sk-SK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000" dirty="0">
                <a:latin typeface="Arial Narrow" panose="020B0606020202030204" pitchFamily="34" charset="0"/>
              </a:rPr>
              <a:t>Kura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050"/>
            <a:ext cx="295116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989138"/>
            <a:ext cx="29352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11" y="5071951"/>
            <a:ext cx="2357277" cy="1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sk-SK" altLang="sk-SK"/>
              <a:t>Moria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4103687" cy="609282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Karské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More Laptevovcov</a:t>
            </a:r>
          </a:p>
          <a:p>
            <a:pPr eaLnBrk="1" hangingPunct="1"/>
            <a:r>
              <a:rPr lang="sk-SK" altLang="sk-SK" sz="2800" dirty="0" err="1">
                <a:latin typeface="Arial Narrow" panose="020B0606020202030204" pitchFamily="34" charset="0"/>
              </a:rPr>
              <a:t>Východosibríske</a:t>
            </a:r>
            <a:r>
              <a:rPr lang="sk-SK" altLang="sk-SK" sz="2800" dirty="0">
                <a:latin typeface="Arial Narrow" panose="020B0606020202030204" pitchFamily="34" charset="0"/>
              </a:rPr>
              <a:t>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Čukotské more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Arabské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Červené more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0" y="765175"/>
            <a:ext cx="4246563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sk-SK" altLang="sk-SK" sz="2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765175"/>
            <a:ext cx="41036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Beringovo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Ochotské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Japonské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Žlté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Východočínske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Juhočínske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Filipínske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Sulaweské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Jávske more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Andamanské more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sk-SK" altLang="sk-SK"/>
              <a:t>Zálivy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446405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Obský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Jenisejský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Anadyrský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Šelichovov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Penžinská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zátoka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Sachalinský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Východokórejský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latin typeface="Arial Narrow" panose="020B0606020202030204" pitchFamily="34" charset="0"/>
              </a:rPr>
              <a:t>Západokórejský</a:t>
            </a:r>
            <a:r>
              <a:rPr lang="sk-SK" altLang="sk-SK" sz="2800" dirty="0"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Pochajský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Bacboský</a:t>
            </a:r>
            <a:r>
              <a:rPr lang="sk-SK" altLang="sk-SK" sz="2800" dirty="0">
                <a:solidFill>
                  <a:schemeClr val="bg2"/>
                </a:solidFill>
                <a:latin typeface="Arial Narrow" panose="020B0606020202030204" pitchFamily="34" charset="0"/>
              </a:rPr>
              <a:t> záliv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Thajský záliv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dirty="0">
              <a:latin typeface="Arial Narrow" panose="020B060602020203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79950" y="1052513"/>
            <a:ext cx="44640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Bengálsky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Ománsky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Perzský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Adenský záliv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Suezský záliv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4F3F4"/>
            </a:gs>
            <a:gs pos="50000">
              <a:schemeClr val="accent1"/>
            </a:gs>
            <a:gs pos="100000">
              <a:srgbClr val="E4F3F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sk-SK" altLang="sk-SK"/>
              <a:t>Prielivy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3970338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Beringov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Kamčatský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Tatársky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Kórejský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Taiwanský prieliv</a:t>
            </a:r>
          </a:p>
          <a:p>
            <a:pPr eaLnBrk="1" hangingPunct="1">
              <a:lnSpc>
                <a:spcPct val="90000"/>
              </a:lnSpc>
            </a:pPr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Balabacký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Makasarský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Karimatský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Sunský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Melacký prieliv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27538" y="836613"/>
            <a:ext cx="3970337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solidFill>
                  <a:schemeClr val="bg2"/>
                </a:solidFill>
                <a:latin typeface="Arial Narrow" panose="020B0606020202030204" pitchFamily="34" charset="0"/>
              </a:rPr>
              <a:t>Palcký</a:t>
            </a:r>
            <a:r>
              <a:rPr lang="sk-SK" altLang="sk-SK" dirty="0">
                <a:solidFill>
                  <a:schemeClr val="bg2"/>
                </a:solidFill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err="1">
                <a:latin typeface="Arial Narrow" panose="020B0606020202030204" pitchFamily="34" charset="0"/>
              </a:rPr>
              <a:t>Hormuzský</a:t>
            </a:r>
            <a:r>
              <a:rPr lang="sk-SK" altLang="sk-SK" dirty="0">
                <a:latin typeface="Arial Narrow" panose="020B0606020202030204" pitchFamily="34" charset="0"/>
              </a:rPr>
              <a:t> prieliv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Báb </a:t>
            </a:r>
            <a:r>
              <a:rPr lang="sk-SK" altLang="sk-SK" dirty="0" err="1">
                <a:latin typeface="Arial Narrow" panose="020B0606020202030204" pitchFamily="34" charset="0"/>
              </a:rPr>
              <a:t>el-Mandeb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Bioklimatické pásma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tundra</a:t>
            </a:r>
          </a:p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 tajga - ihličnaté lesy</a:t>
            </a:r>
          </a:p>
          <a:p>
            <a:pPr eaLnBrk="1" hangingPunct="1">
              <a:buFontTx/>
              <a:buNone/>
            </a:pP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 stepi</a:t>
            </a:r>
            <a:endParaRPr lang="en-GB" altLang="sk-SK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4. 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listnaté lesy mierneho pásma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lesy (</a:t>
            </a:r>
            <a:r>
              <a:rPr lang="sk-SK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tvrdolisté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/vždyzelené) subtropického pásma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púšte a polopúšte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savany</a:t>
            </a:r>
          </a:p>
          <a:p>
            <a:pPr eaLnBrk="1" hangingPunct="1">
              <a:buFontTx/>
              <a:buNone/>
            </a:pP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ekvatoriálne</a:t>
            </a: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subekvatoriálne</a:t>
            </a:r>
            <a:r>
              <a:rPr lang="en-GB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GB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lesy</a:t>
            </a:r>
            <a:r>
              <a:rPr lang="sk-SK" altLang="sk-SK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dažďové a </a:t>
            </a:r>
            <a:r>
              <a:rPr lang="sk-SK" altLang="sk-SK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monzúnové</a:t>
            </a:r>
            <a:endParaRPr lang="sk-SK" altLang="sk-SK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k-SK" altLang="sk-SK" sz="3600" b="1" dirty="0"/>
              <a:t>1. Tundra</a:t>
            </a:r>
            <a:endParaRPr lang="sk-SK" altLang="sk-SK" sz="3600" dirty="0"/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najsevernejšej časti Ázie</a:t>
            </a: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pôdy sú väčšiu časť roka zamrznuté, rozmrznú počas krátkeho leta do malej hĺbky</a:t>
            </a: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najtypickejšími rastlinami sú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machy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a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lišajníky</a:t>
            </a:r>
            <a:endParaRPr lang="sk-SK" altLang="sk-SK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z drevín tu rastú len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zakrpatené brezy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 vŕby</a:t>
            </a:r>
            <a:endParaRPr lang="sk-SK" altLang="sk-SK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soby, polárne zajace, líšky</a:t>
            </a: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altLang="sk-SK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				    </a:t>
            </a:r>
            <a:r>
              <a:rPr lang="en-GB" altLang="sk-SK" sz="2800" b="1" i="1" dirty="0">
                <a:solidFill>
                  <a:schemeClr val="bg1"/>
                </a:solidFill>
              </a:rPr>
              <a:t>- </a:t>
            </a:r>
            <a:r>
              <a:rPr lang="en-GB" altLang="sk-SK" sz="2800" b="1" i="1" dirty="0" err="1">
                <a:solidFill>
                  <a:schemeClr val="bg1"/>
                </a:solidFill>
              </a:rPr>
              <a:t>horská</a:t>
            </a:r>
            <a:r>
              <a:rPr lang="en-GB" altLang="sk-SK" sz="2800" b="1" i="1" dirty="0">
                <a:solidFill>
                  <a:schemeClr val="bg1"/>
                </a:solidFill>
              </a:rPr>
              <a:t> tundra</a:t>
            </a:r>
            <a:endParaRPr lang="sk-SK" altLang="sk-SK" sz="2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blueplanetbiomes.org/images/tundra_location_map0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1"/>
          <a:stretch/>
        </p:blipFill>
        <p:spPr bwMode="auto">
          <a:xfrm>
            <a:off x="4715817" y="116632"/>
            <a:ext cx="4321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undraandtaiga-hannahj.weebly.com/uploads/2/2/5/5/22550234/8926585.gif?5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 b="26603"/>
          <a:stretch/>
        </p:blipFill>
        <p:spPr bwMode="auto">
          <a:xfrm>
            <a:off x="107504" y="4941168"/>
            <a:ext cx="4829175" cy="1800201"/>
          </a:xfrm>
          <a:prstGeom prst="rect">
            <a:avLst/>
          </a:prstGeom>
          <a:solidFill>
            <a:srgbClr val="FFCCFF">
              <a:alpha val="40784"/>
            </a:s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451"/>
            <a:ext cx="9144000" cy="3312541"/>
          </a:xfrm>
          <a:solidFill>
            <a:schemeClr val="tx1">
              <a:alpha val="31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k-SK" altLang="sk-SK" b="1" dirty="0">
                <a:solidFill>
                  <a:schemeClr val="bg1"/>
                </a:solidFill>
              </a:rPr>
              <a:t>2. Tajga - ihličnaté lesy</a:t>
            </a:r>
            <a:endParaRPr lang="sk-SK" altLang="sk-SK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pokrýva najväčšiu časť severnej Ázie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od Západosibírskej nížiny až k Tichému oceánu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tajga je ťažko priechodná</a:t>
            </a:r>
          </a:p>
          <a:p>
            <a:pPr eaLnBrk="1" hangingPunct="1">
              <a:defRPr/>
            </a:pPr>
            <a:r>
              <a:rPr lang="sk-SK" altLang="sk-SK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nachádzajú sa tu ihličnaté pôdy - </a:t>
            </a:r>
            <a:r>
              <a:rPr lang="sk-SK" altLang="sk-SK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podzoly</a:t>
            </a:r>
            <a:endParaRPr lang="sk-SK" altLang="sk-SK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v nižšie položených miestach sú močariská s množstvom hmyzu</a:t>
            </a:r>
            <a:endParaRPr lang="en-GB" altLang="sk-SK" sz="2400" spc="-3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soby, medvede, vlky, líšky,</a:t>
            </a:r>
            <a:r>
              <a:rPr lang="sk-SK" altLang="sk-SK" sz="2400" spc="-30" dirty="0">
                <a:solidFill>
                  <a:schemeClr val="bg1"/>
                </a:solidFill>
                <a:latin typeface="Arial Narrow" panose="020B0606020202030204" pitchFamily="34" charset="0"/>
              </a:rPr>
              <a:t> aj vzácne </a:t>
            </a:r>
            <a:r>
              <a:rPr lang="sk-SK" altLang="sk-SK" sz="2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tigre sibírske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4991100"/>
            <a:ext cx="56165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b="1" dirty="0"/>
              <a:t>3. Step</a:t>
            </a:r>
            <a:endParaRPr lang="sk-SK" altLang="sk-SK" dirty="0"/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rozsiahla, málo zavlažovaná rovina (miestami mierne zvlnená) zarastená trávou a nízkymi rastlinami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pokrýva úzky pás v strednej Ázii a rozsiahle spraše východnej Ázie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strednej Ázii tvorí prechod do púští a polopúští</a:t>
            </a:r>
          </a:p>
          <a:p>
            <a:pPr eaLnBrk="1" hangingPunct="1"/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vo východnej Ázii sa tiahne pozdĺž rieky </a:t>
            </a:r>
            <a:r>
              <a:rPr lang="en-GB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</a:t>
            </a:r>
            <a:r>
              <a:rPr lang="sk-SK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uang</a:t>
            </a: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</a:t>
            </a: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/>
          <a:srcRect l="16512" t="22183" r="28306" b="37172"/>
          <a:stretch/>
        </p:blipFill>
        <p:spPr>
          <a:xfrm>
            <a:off x="0" y="4862380"/>
            <a:ext cx="4816771" cy="1995620"/>
          </a:xfrm>
          <a:prstGeom prst="rect">
            <a:avLst/>
          </a:prstGeom>
        </p:spPr>
      </p:pic>
      <p:pic>
        <p:nvPicPr>
          <p:cNvPr id="2050" name="Picture 2" descr="http://www.blueplanetbiomes.org/images/grassland_location_map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35006"/>
          <a:stretch/>
        </p:blipFill>
        <p:spPr bwMode="auto">
          <a:xfrm>
            <a:off x="4572000" y="5301208"/>
            <a:ext cx="4572181" cy="14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/>
              <a:t>4. </a:t>
            </a:r>
            <a:r>
              <a:rPr lang="sk-SK" alt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listnaté lesy mierneho pásma</a:t>
            </a:r>
          </a:p>
          <a:p>
            <a:endParaRPr lang="en-GB" sz="2500" dirty="0"/>
          </a:p>
          <a:p>
            <a:r>
              <a:rPr lang="sk-SK" sz="3000" dirty="0">
                <a:latin typeface="Arial Narrow" panose="020B0606020202030204" pitchFamily="34" charset="0"/>
              </a:rPr>
              <a:t>dominujú listnaté lesy</a:t>
            </a:r>
            <a:r>
              <a:rPr lang="en-GB" sz="3000" dirty="0">
                <a:latin typeface="Arial Narrow" panose="020B0606020202030204" pitchFamily="34" charset="0"/>
              </a:rPr>
              <a:t>, </a:t>
            </a:r>
            <a:r>
              <a:rPr lang="en-GB" sz="3000" dirty="0" err="1">
                <a:latin typeface="Arial Narrow" panose="020B0606020202030204" pitchFamily="34" charset="0"/>
              </a:rPr>
              <a:t>bambusy</a:t>
            </a:r>
            <a:endParaRPr lang="sk-SK" sz="3000" dirty="0">
              <a:latin typeface="Arial Narrow" panose="020B0606020202030204" pitchFamily="34" charset="0"/>
            </a:endParaRPr>
          </a:p>
          <a:p>
            <a:r>
              <a:rPr lang="sk-SK" sz="3000" dirty="0">
                <a:latin typeface="Arial Narrow" panose="020B0606020202030204" pitchFamily="34" charset="0"/>
              </a:rPr>
              <a:t>do značnej časti odlesnené a odlesňované</a:t>
            </a:r>
          </a:p>
          <a:p>
            <a:r>
              <a:rPr lang="sk-SK" sz="3000" dirty="0">
                <a:latin typeface="Arial Narrow" panose="020B0606020202030204" pitchFamily="34" charset="0"/>
              </a:rPr>
              <a:t>Japonsko, východná Čína, Kórejský polostrov</a:t>
            </a:r>
          </a:p>
        </p:txBody>
      </p:sp>
      <p:pic>
        <p:nvPicPr>
          <p:cNvPr id="3074" name="Picture 2" descr="http://www.blueplanetbiomes.org/images/deciduous_location_map0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8" t="20438" b="40959"/>
          <a:stretch/>
        </p:blipFill>
        <p:spPr bwMode="auto">
          <a:xfrm>
            <a:off x="5364088" y="332656"/>
            <a:ext cx="364832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ueplanetbiomes.org/monke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8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2808039"/>
          </a:xfrm>
          <a:solidFill>
            <a:schemeClr val="accent1">
              <a:alpha val="35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sk-SK" sz="3600" b="1" dirty="0"/>
              <a:t>5</a:t>
            </a:r>
            <a:r>
              <a:rPr lang="sk-SK" altLang="sk-SK" sz="3600" b="1" dirty="0"/>
              <a:t>. </a:t>
            </a:r>
            <a:r>
              <a:rPr lang="sk-SK" alt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lesy subtropického pásma</a:t>
            </a:r>
          </a:p>
          <a:p>
            <a:pPr eaLnBrk="1" hangingPunct="1">
              <a:buFontTx/>
              <a:buNone/>
              <a:defRPr/>
            </a:pPr>
            <a:r>
              <a:rPr lang="sk-SK" altLang="sk-SK" sz="9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nachádzajú sa v Malej Ázii, väčšej časti Kaukazského regiónu a vo východnej Ázii</a:t>
            </a:r>
            <a:endParaRPr lang="en-GB" altLang="sk-SK" sz="24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absencia mrazov a snehu vyhovuje palmám, citrusom</a:t>
            </a:r>
          </a:p>
          <a:p>
            <a:pPr eaLnBrk="1" hangingPunct="1">
              <a:defRPr/>
            </a:pP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pestujú sa tu poľnohospodárske plodiny, najmä </a:t>
            </a: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čajovník, bavlník, citrusy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4640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vodstvo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36912"/>
          </a:xfrm>
          <a:solidFill>
            <a:schemeClr val="accent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dobre rozvinutá riečna sieť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40 % územia zaberajú bezodtokové oblasti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púštne oblasti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povodia bezodtokových jazier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rôzny charakter odtokového režimu podľa regiónov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sk-SK" b="1" dirty="0"/>
              <a:t>6</a:t>
            </a:r>
            <a:r>
              <a:rPr lang="sk-SK" altLang="sk-SK" b="1" dirty="0"/>
              <a:t>. Púšte a polopúšte</a:t>
            </a:r>
            <a:endParaRPr lang="sk-SK" altLang="sk-SK" dirty="0"/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tiahnu sa od strednej Číny a Mongolska cez celú strednú Áziu až na Arabský polostrov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pôdy sú neúrodné, obsahujú veľa solí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vegetácia je </a:t>
            </a:r>
            <a:r>
              <a:rPr lang="sk-SK" altLang="sk-SK" sz="2800" b="1" dirty="0">
                <a:latin typeface="Arial Narrow" panose="020B0606020202030204" pitchFamily="34" charset="0"/>
              </a:rPr>
              <a:t>chudobná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chovajú sa tu </a:t>
            </a:r>
            <a:r>
              <a:rPr lang="sk-SK" altLang="sk-SK" sz="2800" b="1" dirty="0">
                <a:latin typeface="Arial Narrow" panose="020B0606020202030204" pitchFamily="34" charset="0"/>
              </a:rPr>
              <a:t>kozy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latin typeface="Arial Narrow" panose="020B0606020202030204" pitchFamily="34" charset="0"/>
              </a:rPr>
              <a:t>a ťavy,</a:t>
            </a:r>
            <a:r>
              <a:rPr lang="sk-SK" altLang="sk-SK" sz="2800" dirty="0">
                <a:latin typeface="Arial Narrow" panose="020B0606020202030204" pitchFamily="34" charset="0"/>
              </a:rPr>
              <a:t> vo vyšších polohách </a:t>
            </a:r>
            <a:r>
              <a:rPr lang="sk-SK" altLang="sk-SK" sz="2800" b="1" dirty="0">
                <a:latin typeface="Arial Narrow" panose="020B0606020202030204" pitchFamily="34" charset="0"/>
              </a:rPr>
              <a:t>ovce</a:t>
            </a:r>
          </a:p>
        </p:txBody>
      </p:sp>
      <p:pic>
        <p:nvPicPr>
          <p:cNvPr id="4098" name="Picture 2" descr="http://www.blueplanetbiomes.org/images/desert_location_map0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6" b="30791"/>
          <a:stretch/>
        </p:blipFill>
        <p:spPr bwMode="auto">
          <a:xfrm>
            <a:off x="539552" y="4725144"/>
            <a:ext cx="75193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sk-SK" b="1" dirty="0"/>
              <a:t>7</a:t>
            </a:r>
            <a:r>
              <a:rPr lang="sk-SK" altLang="sk-SK" b="1" dirty="0"/>
              <a:t>. Savany</a:t>
            </a:r>
            <a:endParaRPr lang="sk-SK" altLang="sk-SK" dirty="0"/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rozprestierajú sa najmä na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polostrove Predná India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sú menej bohaté na druhy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živočíchov ako savany v Afrike</a:t>
            </a:r>
          </a:p>
          <a:p>
            <a:pPr eaLnBrk="1" hangingPunct="1">
              <a:defRPr/>
            </a:pPr>
            <a:r>
              <a:rPr lang="sk-SK" altLang="sk-SK" sz="2800" dirty="0">
                <a:latin typeface="Arial Narrow" panose="020B0606020202030204" pitchFamily="34" charset="0"/>
              </a:rPr>
              <a:t>úrodné čierne a šedé pôdy človek </a:t>
            </a:r>
            <a:br>
              <a:rPr lang="en-GB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využíva na poľnohospodárstvo</a:t>
            </a:r>
          </a:p>
        </p:txBody>
      </p:sp>
      <p:pic>
        <p:nvPicPr>
          <p:cNvPr id="5122" name="Picture 2" descr="http://www.blueplanetbiomes.org/images/savanna_location_map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0" t="44470" r="4200"/>
          <a:stretch/>
        </p:blipFill>
        <p:spPr bwMode="auto">
          <a:xfrm>
            <a:off x="5615608" y="0"/>
            <a:ext cx="3528392" cy="21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119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sk-SK" b="1" dirty="0"/>
              <a:t>8</a:t>
            </a:r>
            <a:r>
              <a:rPr lang="sk-SK" altLang="sk-SK" b="1" dirty="0"/>
              <a:t>. </a:t>
            </a:r>
            <a:r>
              <a:rPr lang="en-GB" altLang="sk-SK" b="1" dirty="0" err="1"/>
              <a:t>ekvatoriálne</a:t>
            </a:r>
            <a:r>
              <a:rPr lang="en-GB" altLang="sk-SK" b="1" dirty="0"/>
              <a:t> a </a:t>
            </a:r>
            <a:r>
              <a:rPr lang="en-GB" altLang="sk-SK" b="1" dirty="0" err="1"/>
              <a:t>subekvatoriálne</a:t>
            </a:r>
            <a:r>
              <a:rPr lang="en-GB" altLang="sk-SK" b="1" dirty="0"/>
              <a:t> </a:t>
            </a:r>
            <a:r>
              <a:rPr lang="en-GB" altLang="sk-SK" b="1" dirty="0" err="1"/>
              <a:t>lesy</a:t>
            </a:r>
            <a:endParaRPr lang="sk-SK" altLang="sk-SK" dirty="0"/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pokrývajú ostrovy južnej a juhovýchodnej Ázie, Malajský polostrov, polostrov Zadná India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červené a červenožlté pôdy pri pobrežiach človek využíva na poľnohospodárstvo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hlbšie vo vnútrozemí si </a:t>
            </a:r>
            <a:br>
              <a:rPr lang="en-GB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zachovali svoju pôvodnú podobu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rastú tu vzácne dreviny (</a:t>
            </a:r>
            <a:r>
              <a:rPr lang="sk-SK" altLang="sk-SK" sz="2600" dirty="0" err="1">
                <a:latin typeface="Arial Narrow" panose="020B0606020202030204" pitchFamily="34" charset="0"/>
              </a:rPr>
              <a:t>teak</a:t>
            </a:r>
            <a:r>
              <a:rPr lang="sk-SK" altLang="sk-SK" sz="2600" dirty="0"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sk-SK" altLang="sk-SK" sz="2600" spc="-20" dirty="0">
                <a:latin typeface="Arial Narrow" panose="020B0606020202030204" pitchFamily="34" charset="0"/>
              </a:rPr>
              <a:t>typickými živočíchmi sú 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opice</a:t>
            </a:r>
            <a:r>
              <a:rPr lang="en-GB" altLang="sk-SK" sz="2600" b="1" spc="-20" dirty="0">
                <a:latin typeface="Arial Narrow" panose="020B0606020202030204" pitchFamily="34" charset="0"/>
              </a:rPr>
              <a:t> a 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ľudoopy: </a:t>
            </a:r>
            <a:r>
              <a:rPr lang="sk-SK" altLang="sk-SK" sz="2600" b="1" spc="-20" dirty="0" err="1">
                <a:latin typeface="Arial Narrow" panose="020B0606020202030204" pitchFamily="34" charset="0"/>
              </a:rPr>
              <a:t>makak</a:t>
            </a:r>
            <a:r>
              <a:rPr lang="sk-SK" altLang="sk-SK" sz="2600" b="1" spc="-20" dirty="0">
                <a:latin typeface="Arial Narrow" panose="020B0606020202030204" pitchFamily="34" charset="0"/>
              </a:rPr>
              <a:t>, gibony, orangutany</a:t>
            </a:r>
            <a:endParaRPr lang="sk-SK" altLang="sk-SK" sz="2600" spc="-20" dirty="0">
              <a:latin typeface="Arial Narrow" panose="020B060602020203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067300"/>
            <a:ext cx="4276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331913" y="5373688"/>
            <a:ext cx="21605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4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monzúnové 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24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dažďové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3348038" y="5373688"/>
            <a:ext cx="2447925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71775" y="6165850"/>
            <a:ext cx="3816350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6" name="Picture 2" descr="http://www.blueplanetbiomes.org/images/rainforest_location_map001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38035" r="10447" b="14074"/>
          <a:stretch/>
        </p:blipFill>
        <p:spPr bwMode="auto">
          <a:xfrm>
            <a:off x="4679950" y="2204864"/>
            <a:ext cx="38472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1.britannica.com/eb-media/40/127440-004-28A6DD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" y="764704"/>
            <a:ext cx="8184878" cy="59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/>
          <a:lstStyle/>
          <a:p>
            <a:r>
              <a:rPr lang="sk-SK" dirty="0"/>
              <a:t>pôdy</a:t>
            </a:r>
            <a:endParaRPr lang="en-GB" dirty="0"/>
          </a:p>
        </p:txBody>
      </p:sp>
      <p:sp>
        <p:nvSpPr>
          <p:cNvPr id="4" name="BlokTextu 3"/>
          <p:cNvSpPr txBox="1"/>
          <p:nvPr/>
        </p:nvSpPr>
        <p:spPr>
          <a:xfrm>
            <a:off x="7199784" y="6488668"/>
            <a:ext cx="1944216" cy="369332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Britannica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2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/>
              <a:t>Rastlinstvo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</a:t>
            </a:r>
            <a:r>
              <a:rPr lang="sk-SK" altLang="sk-SK" sz="2200" dirty="0" err="1">
                <a:latin typeface="Arial Narrow" panose="020B0606020202030204" pitchFamily="34" charset="0"/>
              </a:rPr>
              <a:t>fytogeografické</a:t>
            </a:r>
            <a:r>
              <a:rPr lang="sk-SK" altLang="sk-SK" sz="2200" dirty="0">
                <a:latin typeface="Arial Narrow" panose="020B0606020202030204" pitchFamily="34" charset="0"/>
              </a:rPr>
              <a:t>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Sever a stred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18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Juh (Arabský polostrov, predná a zadná India)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Neotropická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</a:t>
            </a:r>
          </a:p>
        </p:txBody>
      </p:sp>
      <p:pic>
        <p:nvPicPr>
          <p:cNvPr id="92162" name="Picture 2" descr="https://media1.britannica.com/eb-media/62/6562-004-682A0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72040" cy="48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4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sk-SK" altLang="sk-SK" dirty="0"/>
              <a:t>Živočíšstvo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12236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základné zoogeografické oblasti: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Sever a stred (vrátane Arab. pol.) – </a:t>
            </a:r>
            <a:r>
              <a:rPr lang="en-GB" altLang="sk-SK" sz="1800" b="1" dirty="0" err="1">
                <a:latin typeface="Arial Narrow" panose="020B0606020202030204" pitchFamily="34" charset="0"/>
              </a:rPr>
              <a:t>Holarktická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 </a:t>
            </a:r>
            <a:r>
              <a:rPr lang="sk-SK" altLang="sk-SK" sz="1800" dirty="0">
                <a:latin typeface="Arial Narrow" panose="020B0606020202030204" pitchFamily="34" charset="0"/>
              </a:rPr>
              <a:t>(ako Európa)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Južné pobrežie (najmä predná a zadná India) – </a:t>
            </a:r>
            <a:r>
              <a:rPr lang="sk-SK" altLang="sk-SK" sz="1800" b="1" dirty="0" err="1">
                <a:latin typeface="Arial Narrow" panose="020B0606020202030204" pitchFamily="34" charset="0"/>
              </a:rPr>
              <a:t>Paleotropická</a:t>
            </a:r>
            <a:r>
              <a:rPr lang="sk-SK" altLang="sk-SK" sz="1800" b="1" dirty="0">
                <a:latin typeface="Arial Narrow" panose="020B0606020202030204" pitchFamily="34" charset="0"/>
              </a:rPr>
              <a:t> oblasť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Niektoré ostrovy na rozhraní s Oceániou – </a:t>
            </a:r>
            <a:r>
              <a:rPr lang="sk-SK" altLang="sk-SK" sz="1800" b="1" dirty="0">
                <a:latin typeface="Arial Narrow" panose="020B0606020202030204" pitchFamily="34" charset="0"/>
              </a:rPr>
              <a:t>Austrálska/oceánska oblasť</a:t>
            </a:r>
          </a:p>
        </p:txBody>
      </p:sp>
      <p:pic>
        <p:nvPicPr>
          <p:cNvPr id="105476" name="Picture 4" descr="Faunal realms and major regions of the wor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3365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9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3"/>
          <p:cNvSpPr txBox="1">
            <a:spLocks noChangeArrowheads="1"/>
          </p:cNvSpPr>
          <p:nvPr/>
        </p:nvSpPr>
        <p:spPr bwMode="auto">
          <a:xfrm>
            <a:off x="755650" y="2609850"/>
            <a:ext cx="791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>
                <a:solidFill>
                  <a:srgbClr val="FFFFFF"/>
                </a:solidFill>
              </a:rPr>
              <a:t>Ďakujem za 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641"/>
            <a:ext cx="9144000" cy="6409010"/>
          </a:xfrm>
        </p:spPr>
        <p:txBody>
          <a:bodyPr/>
          <a:lstStyle/>
          <a:p>
            <a:pPr eaLnBrk="1" hangingPunct="1"/>
            <a:r>
              <a:rPr lang="sk-SK" altLang="sk-SK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b="1" dirty="0">
                <a:latin typeface="Arial Narrow" panose="020B0606020202030204" pitchFamily="34" charset="0"/>
              </a:rPr>
              <a:t> Severného ľadového oceánu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Ob</a:t>
            </a: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Jenisej</a:t>
            </a:r>
          </a:p>
          <a:p>
            <a:pPr lvl="1" eaLnBrk="1" hangingPunct="1"/>
            <a:r>
              <a:rPr lang="sk-SK" altLang="sk-SK" b="1" dirty="0">
                <a:latin typeface="Arial Narrow" panose="020B0606020202030204" pitchFamily="34" charset="0"/>
              </a:rPr>
              <a:t>Lena</a:t>
            </a:r>
          </a:p>
          <a:p>
            <a:pPr lvl="1" eaLnBrk="1" hangingPunct="1"/>
            <a:r>
              <a:rPr lang="sk-SK" altLang="sk-SK" b="1" dirty="0" err="1">
                <a:latin typeface="Arial Narrow" panose="020B0606020202030204" pitchFamily="34" charset="0"/>
              </a:rPr>
              <a:t>Indigirka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b="1" dirty="0" err="1">
                <a:latin typeface="Arial Narrow" panose="020B0606020202030204" pitchFamily="34" charset="0"/>
              </a:rPr>
              <a:t>Kolyma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rieky tečúce z juhu na sever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kvôli smeru toku neumožňujú spojenie po vode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na Sibíri v Z-V smere</a:t>
            </a:r>
          </a:p>
          <a:p>
            <a:pPr eaLnBrk="1" hangingPunct="1"/>
            <a:r>
              <a:rPr lang="sk-SK" altLang="sk-SK" sz="2400" spc="-50" dirty="0">
                <a:latin typeface="Arial Narrow" panose="020B0606020202030204" pitchFamily="34" charset="0"/>
              </a:rPr>
              <a:t>zníženinami popri horných tokoch vedie </a:t>
            </a:r>
            <a:r>
              <a:rPr lang="en-GB" altLang="sk-SK" sz="2400" spc="-50" dirty="0" err="1">
                <a:latin typeface="Arial Narrow" panose="020B0606020202030204" pitchFamily="34" charset="0"/>
              </a:rPr>
              <a:t>T</a:t>
            </a:r>
            <a:r>
              <a:rPr lang="sk-SK" altLang="sk-SK" sz="2400" spc="-50" dirty="0" err="1">
                <a:latin typeface="Arial Narrow" panose="020B0606020202030204" pitchFamily="34" charset="0"/>
              </a:rPr>
              <a:t>ranssibírska</a:t>
            </a:r>
            <a:r>
              <a:rPr lang="sk-SK" altLang="sk-SK" sz="2400" spc="-50" dirty="0">
                <a:latin typeface="Arial Narrow" panose="020B0606020202030204" pitchFamily="34" charset="0"/>
              </a:rPr>
              <a:t> magistrála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snehovo-dažďový režim 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hlavným zdrojom vody je topiaci sa sneh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sú splavné len v lete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25750"/>
            <a:ext cx="2843213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9426"/>
          <a:stretch/>
        </p:blipFill>
        <p:spPr>
          <a:xfrm>
            <a:off x="4644008" y="5057775"/>
            <a:ext cx="4499992" cy="17661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19944" y="646455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latin typeface="Arial Narrow" panose="020B0606020202030204" pitchFamily="34" charset="0"/>
                <a:hlinkClick r:id="rId8"/>
              </a:rPr>
              <a:t>zdroj</a:t>
            </a:r>
            <a:endParaRPr lang="sk-SK" sz="1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/>
            <a:r>
              <a:rPr lang="sk-SK" altLang="sk-SK" sz="2800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sz="2800" b="1" dirty="0">
                <a:latin typeface="Arial Narrow" panose="020B0606020202030204" pitchFamily="34" charset="0"/>
              </a:rPr>
              <a:t> Tichého oceánu 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rieka </a:t>
            </a:r>
            <a:r>
              <a:rPr lang="sk-SK" altLang="sk-SK" sz="2400" b="1" dirty="0">
                <a:latin typeface="Arial Narrow" panose="020B0606020202030204" pitchFamily="34" charset="0"/>
              </a:rPr>
              <a:t>Amur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tvorí hranicu medzi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Ruskom a Čínou</a:t>
            </a:r>
          </a:p>
          <a:p>
            <a:pPr lvl="2" eaLnBrk="1" hangingPunct="1">
              <a:spcAft>
                <a:spcPct val="10000"/>
              </a:spcAft>
            </a:pPr>
            <a:r>
              <a:rPr lang="sk-SK" altLang="sk-SK" sz="1600" dirty="0">
                <a:latin typeface="Arial Narrow" panose="020B0606020202030204" pitchFamily="34" charset="0"/>
              </a:rPr>
              <a:t>rovnako jeho prítok </a:t>
            </a:r>
            <a:r>
              <a:rPr lang="sk-SK" altLang="sk-SK" sz="1600" b="1" dirty="0" err="1">
                <a:latin typeface="Arial Narrow" panose="020B0606020202030204" pitchFamily="34" charset="0"/>
              </a:rPr>
              <a:t>Ussuri</a:t>
            </a:r>
            <a:endParaRPr lang="sk-SK" altLang="sk-SK" sz="1600" b="1" dirty="0">
              <a:latin typeface="Arial Narrow" panose="020B0606020202030204" pitchFamily="34" charset="0"/>
            </a:endParaRPr>
          </a:p>
          <a:p>
            <a:pPr lvl="2" eaLnBrk="1" hangingPunct="1">
              <a:spcAft>
                <a:spcPct val="10000"/>
              </a:spcAft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Žltá rieka</a:t>
            </a:r>
            <a:r>
              <a:rPr lang="sk-SK" altLang="sk-SK" sz="2400" dirty="0">
                <a:latin typeface="Arial Narrow" panose="020B0606020202030204" pitchFamily="34" charset="0"/>
              </a:rPr>
              <a:t> (</a:t>
            </a:r>
            <a:r>
              <a:rPr lang="sk-SK" altLang="sk-SK" sz="2400" dirty="0" err="1">
                <a:latin typeface="Arial Narrow" panose="020B0606020202030204" pitchFamily="34" charset="0"/>
              </a:rPr>
              <a:t>Chuang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latin typeface="Arial Narrow" panose="020B0606020202030204" pitchFamily="34" charset="0"/>
              </a:rPr>
              <a:t>Che</a:t>
            </a:r>
            <a:r>
              <a:rPr lang="sk-SK" altLang="sk-SK" sz="2400" dirty="0">
                <a:latin typeface="Arial Narrow" panose="020B0606020202030204" pitchFamily="34" charset="0"/>
              </a:rPr>
              <a:t>): </a:t>
            </a:r>
            <a:r>
              <a:rPr lang="sk-SK" altLang="sk-SK" sz="2000" dirty="0">
                <a:latin typeface="Arial Narrow" panose="020B0606020202030204" pitchFamily="34" charset="0"/>
              </a:rPr>
              <a:t>druhá najdlhšia rieka Číny, pramení v Tibete</a:t>
            </a:r>
          </a:p>
          <a:p>
            <a:pPr lvl="1" eaLnBrk="1" hangingPunct="1">
              <a:spcAft>
                <a:spcPct val="10000"/>
              </a:spcAft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 err="1">
                <a:latin typeface="Arial Narrow" panose="020B0606020202030204" pitchFamily="34" charset="0"/>
              </a:rPr>
              <a:t>Jang</a:t>
            </a:r>
            <a:r>
              <a:rPr lang="sk-SK" altLang="sk-SK" sz="2400" b="1" dirty="0">
                <a:latin typeface="Arial Narrow" panose="020B0606020202030204" pitchFamily="34" charset="0"/>
              </a:rPr>
              <a:t> c´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Tiang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najdlhšia rieka Ázie,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3. najdlhšia sveta</a:t>
            </a:r>
          </a:p>
          <a:p>
            <a:pPr lvl="2" eaLnBrk="1" hangingPunct="1">
              <a:spcAft>
                <a:spcPct val="1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priehrada </a:t>
            </a:r>
            <a:r>
              <a:rPr lang="sk-SK" altLang="sk-SK" sz="2000" b="1" dirty="0">
                <a:latin typeface="Arial Narrow" panose="020B0606020202030204" pitchFamily="34" charset="0"/>
                <a:hlinkClick r:id="rId3"/>
              </a:rPr>
              <a:t>Tri rokliny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lvl="2" eaLnBrk="1" hangingPunct="1">
              <a:spcAft>
                <a:spcPct val="10000"/>
              </a:spcAft>
            </a:pPr>
            <a:endParaRPr lang="sk-SK" altLang="sk-SK" sz="500" b="1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Mekong</a:t>
            </a:r>
            <a:r>
              <a:rPr lang="sk-SK" altLang="sk-SK" sz="2400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v júni vďaka </a:t>
            </a:r>
            <a:r>
              <a:rPr lang="sk-SK" altLang="sk-SK" sz="2000" b="1" dirty="0">
                <a:latin typeface="Arial Narrow" panose="020B0606020202030204" pitchFamily="34" charset="0"/>
              </a:rPr>
              <a:t>monzúnu</a:t>
            </a:r>
            <a:r>
              <a:rPr lang="sk-SK" altLang="sk-SK" sz="2000" dirty="0">
                <a:latin typeface="Arial Narrow" panose="020B0606020202030204" pitchFamily="34" charset="0"/>
              </a:rPr>
              <a:t> až 4x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viac vody, zlieva sa až s riekou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Tonle</a:t>
            </a:r>
            <a:r>
              <a:rPr lang="sk-SK" altLang="sk-SK" sz="2400" b="1" dirty="0">
                <a:latin typeface="Arial Narrow" panose="020B0606020202030204" pitchFamily="34" charset="0"/>
              </a:rPr>
              <a:t> Sap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>
                <a:latin typeface="Arial Narrow" panose="020B0606020202030204" pitchFamily="34" charset="0"/>
              </a:rPr>
              <a:t>a spolu plnia i odvodňujú jazero </a:t>
            </a:r>
            <a:r>
              <a:rPr lang="sk-SK" altLang="sk-SK" sz="2000" dirty="0" err="1">
                <a:latin typeface="Arial Narrow" panose="020B0606020202030204" pitchFamily="34" charset="0"/>
              </a:rPr>
              <a:t>Tonle</a:t>
            </a:r>
            <a:r>
              <a:rPr lang="sk-SK" altLang="sk-SK" sz="2000" dirty="0">
                <a:latin typeface="Arial Narrow" panose="020B0606020202030204" pitchFamily="34" charset="0"/>
              </a:rPr>
              <a:t> Sap =&gt; jazero spolu s riekami </a:t>
            </a:r>
            <a:r>
              <a:rPr lang="sk-SK" altLang="sk-SK" sz="2000" dirty="0" err="1">
                <a:latin typeface="Arial Narrow" panose="020B0606020202030204" pitchFamily="34" charset="0"/>
              </a:rPr>
              <a:t>Tonle</a:t>
            </a:r>
            <a:r>
              <a:rPr lang="sk-SK" altLang="sk-SK" sz="2000" dirty="0">
                <a:latin typeface="Arial Narrow" panose="020B0606020202030204" pitchFamily="34" charset="0"/>
              </a:rPr>
              <a:t> Sap, Mekong a </a:t>
            </a:r>
            <a:r>
              <a:rPr lang="sk-SK" altLang="sk-SK" sz="2000" dirty="0" err="1">
                <a:latin typeface="Arial Narrow" panose="020B0606020202030204" pitchFamily="34" charset="0"/>
              </a:rPr>
              <a:t>Bassa</a:t>
            </a:r>
            <a:r>
              <a:rPr lang="sk-SK" altLang="sk-SK" sz="2000" dirty="0">
                <a:latin typeface="Arial Narrow" panose="020B0606020202030204" pitchFamily="34" charset="0"/>
              </a:rPr>
              <a:t> tvor</a:t>
            </a:r>
            <a:r>
              <a:rPr lang="en-GB" altLang="sk-SK" sz="2000" dirty="0" err="1">
                <a:latin typeface="Arial Narrow" panose="020B0606020202030204" pitchFamily="34" charset="0"/>
              </a:rPr>
              <a:t>ia</a:t>
            </a:r>
            <a:r>
              <a:rPr lang="sk-SK" altLang="sk-SK" sz="2000" dirty="0">
                <a:latin typeface="Arial Narrow" panose="020B0606020202030204" pitchFamily="34" charset="0"/>
              </a:rPr>
              <a:t> jedinečný ekosystém s bohatou faunou </a:t>
            </a:r>
            <a:r>
              <a:rPr lang="sk-SK" altLang="sk-SK" sz="2000" i="1" dirty="0">
                <a:latin typeface="Arial Narrow" panose="020B0606020202030204" pitchFamily="34" charset="0"/>
              </a:rPr>
              <a:t>(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Angkor</a:t>
            </a:r>
            <a:r>
              <a:rPr lang="sk-SK" altLang="sk-SK" sz="2000" i="1" dirty="0">
                <a:latin typeface="Arial Narrow" panose="020B0606020202030204" pitchFamily="34" charset="0"/>
              </a:rPr>
              <a:t>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Wat</a:t>
            </a:r>
            <a:r>
              <a:rPr lang="sk-SK" altLang="sk-SK" sz="2000" i="1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sk-SK" altLang="sk-SK" sz="2000" dirty="0" err="1">
                <a:latin typeface="Arial Narrow" panose="020B0606020202030204" pitchFamily="34" charset="0"/>
              </a:rPr>
              <a:t>Monzúnový</a:t>
            </a:r>
            <a:r>
              <a:rPr lang="sk-SK" altLang="sk-SK" sz="2000" dirty="0">
                <a:latin typeface="Arial Narrow" panose="020B0606020202030204" pitchFamily="34" charset="0"/>
              </a:rPr>
              <a:t> režim odtoku, najmä Mekong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-1588"/>
            <a:ext cx="271145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32025"/>
            <a:ext cx="3887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94088"/>
            <a:ext cx="4140200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363" cy="6858000"/>
          </a:xfrm>
        </p:spPr>
        <p:txBody>
          <a:bodyPr/>
          <a:lstStyle/>
          <a:p>
            <a:pPr eaLnBrk="1" hangingPunct="1"/>
            <a:r>
              <a:rPr lang="sk-SK" altLang="sk-SK" b="1" dirty="0" err="1">
                <a:latin typeface="Arial Narrow" panose="020B0606020202030204" pitchFamily="34" charset="0"/>
              </a:rPr>
              <a:t>Úmorie</a:t>
            </a:r>
            <a:r>
              <a:rPr lang="sk-SK" altLang="sk-SK" b="1" dirty="0">
                <a:latin typeface="Arial Narrow" panose="020B0606020202030204" pitchFamily="34" charset="0"/>
              </a:rPr>
              <a:t> Indického oceánu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500"/>
              </a:spcBef>
            </a:pPr>
            <a:r>
              <a:rPr lang="sk-SK" altLang="sk-SK" dirty="0">
                <a:latin typeface="Arial Narrow" panose="020B0606020202030204" pitchFamily="34" charset="0"/>
              </a:rPr>
              <a:t>rieka </a:t>
            </a:r>
            <a:r>
              <a:rPr lang="sk-SK" altLang="sk-SK" b="1" dirty="0" err="1">
                <a:latin typeface="Arial Narrow" panose="020B0606020202030204" pitchFamily="34" charset="0"/>
              </a:rPr>
              <a:t>Iravádí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b="1" dirty="0">
                <a:latin typeface="Arial Narrow" panose="020B0606020202030204" pitchFamily="34" charset="0"/>
              </a:rPr>
              <a:t>ústí 150 až 18 km </a:t>
            </a:r>
            <a:r>
              <a:rPr lang="sk-SK" altLang="sk-SK" sz="2000" dirty="0">
                <a:latin typeface="Arial Narrow" panose="020B0606020202030204" pitchFamily="34" charset="0"/>
              </a:rPr>
              <a:t>od Rangúnu v deltovej oblasti veľkej cca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b="1" dirty="0">
                <a:latin typeface="Arial Narrow" panose="020B0606020202030204" pitchFamily="34" charset="0"/>
              </a:rPr>
              <a:t>40.000 km</a:t>
            </a:r>
            <a:r>
              <a:rPr lang="sk-SK" altLang="sk-SK" sz="2000" b="1" baseline="30000" dirty="0">
                <a:latin typeface="Arial Narrow" panose="020B0606020202030204" pitchFamily="34" charset="0"/>
              </a:rPr>
              <a:t>2</a:t>
            </a:r>
            <a:r>
              <a:rPr lang="sk-SK" altLang="sk-SK" sz="2000" dirty="0">
                <a:latin typeface="Arial Narrow" panose="020B0606020202030204" pitchFamily="34" charset="0"/>
              </a:rPr>
              <a:t>, pestovanie ryže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Brahmaputra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Ganga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posvätná rieka Hindov</a:t>
            </a: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Indus</a:t>
            </a:r>
            <a:r>
              <a:rPr lang="sk-SK" altLang="sk-SK" dirty="0">
                <a:latin typeface="Arial Narrow" panose="020B0606020202030204" pitchFamily="34" charset="0"/>
              </a:rPr>
              <a:t>: </a:t>
            </a:r>
            <a:r>
              <a:rPr lang="sk-SK" altLang="sk-SK" sz="2000" dirty="0">
                <a:latin typeface="Arial Narrow" panose="020B0606020202030204" pitchFamily="34" charset="0"/>
              </a:rPr>
              <a:t>najdlhšia rieka na indickom subkontinente, pramení v Tibete, </a:t>
            </a:r>
          </a:p>
          <a:p>
            <a:pPr lvl="2" eaLnBrk="1" hangingPunct="1">
              <a:spcBef>
                <a:spcPts val="500"/>
              </a:spcBef>
            </a:pPr>
            <a:r>
              <a:rPr lang="sk-SK" altLang="sk-SK" sz="1900" spc="-30" dirty="0">
                <a:latin typeface="Arial Narrow" panose="020B0606020202030204" pitchFamily="34" charset="0"/>
              </a:rPr>
              <a:t>názov Indie je odvodený od tejto rieky</a:t>
            </a:r>
          </a:p>
          <a:p>
            <a:pPr eaLnBrk="1" hangingPunct="1">
              <a:spcBef>
                <a:spcPts val="500"/>
              </a:spcBef>
            </a:pPr>
            <a:r>
              <a:rPr lang="sk-SK" altLang="sk-SK" sz="2000" i="1" spc="-40" dirty="0">
                <a:latin typeface="Arial Narrow" panose="020B0606020202030204" pitchFamily="34" charset="0"/>
              </a:rPr>
              <a:t>rieky pramenia v Himalájach, horné toky majú snehovo-dažďový režim, dolné </a:t>
            </a:r>
            <a:r>
              <a:rPr lang="sk-SK" altLang="sk-SK" sz="2000" i="1" spc="-40" dirty="0" err="1">
                <a:latin typeface="Arial Narrow" panose="020B0606020202030204" pitchFamily="34" charset="0"/>
              </a:rPr>
              <a:t>monzúnový</a:t>
            </a:r>
            <a:endParaRPr lang="sk-SK" altLang="sk-SK" sz="2000" i="1" spc="-4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500"/>
              </a:spcBef>
            </a:pPr>
            <a:r>
              <a:rPr lang="sk-SK" altLang="sk-SK" b="1" dirty="0">
                <a:latin typeface="Arial Narrow" panose="020B0606020202030204" pitchFamily="34" charset="0"/>
              </a:rPr>
              <a:t>Eufrat a Tigris</a:t>
            </a:r>
            <a:r>
              <a:rPr lang="en-GB" altLang="sk-SK" b="1" dirty="0">
                <a:latin typeface="Arial Narrow" panose="020B0606020202030204" pitchFamily="34" charset="0"/>
              </a:rPr>
              <a:t> </a:t>
            </a:r>
          </a:p>
          <a:p>
            <a:pPr lvl="2" eaLnBrk="1" hangingPunct="1">
              <a:spcBef>
                <a:spcPts val="500"/>
              </a:spcBef>
            </a:pPr>
            <a:r>
              <a:rPr lang="en-GB" altLang="sk-SK" b="1" dirty="0">
                <a:latin typeface="Arial Narrow" panose="020B0606020202030204" pitchFamily="34" charset="0"/>
              </a:rPr>
              <a:t>Shatt al Arab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5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tvoria os Mezopotámskej nížiny</a:t>
            </a:r>
          </a:p>
          <a:p>
            <a:pPr eaLnBrk="1" hangingPunct="1">
              <a:spcBef>
                <a:spcPts val="500"/>
              </a:spcBef>
            </a:pPr>
            <a:r>
              <a:rPr lang="sk-SK" altLang="sk-SK" sz="1900" i="1" spc="-20" dirty="0">
                <a:latin typeface="Arial Narrow" panose="020B0606020202030204" pitchFamily="34" charset="0"/>
              </a:rPr>
              <a:t>pramenia v Arménskej vysočine, resp. Tauruse,</a:t>
            </a:r>
            <a:br>
              <a:rPr lang="sk-SK" altLang="sk-SK" sz="1900" i="1" spc="-20" dirty="0">
                <a:latin typeface="Arial Narrow" panose="020B0606020202030204" pitchFamily="34" charset="0"/>
              </a:rPr>
            </a:br>
            <a:r>
              <a:rPr lang="sk-SK" altLang="sk-SK" sz="1900" i="1" spc="-20" dirty="0">
                <a:latin typeface="Arial Narrow" panose="020B0606020202030204" pitchFamily="34" charset="0"/>
              </a:rPr>
              <a:t>majú snehovo-dažďový režim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052513"/>
            <a:ext cx="4662487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13313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68875"/>
            <a:ext cx="2519363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0"/>
            <a:ext cx="4751834" cy="3429000"/>
          </a:xfrm>
        </p:spPr>
        <p:txBody>
          <a:bodyPr lIns="18000" rIns="36000"/>
          <a:lstStyle/>
          <a:p>
            <a:pPr eaLnBrk="1" hangingPunct="1">
              <a:spcBef>
                <a:spcPts val="0"/>
              </a:spcBef>
            </a:pPr>
            <a:r>
              <a:rPr lang="sk-SK" altLang="sk-SK" sz="3600" b="1" dirty="0"/>
              <a:t>Bezodtokové jazerá</a:t>
            </a:r>
            <a:endParaRPr lang="sk-SK" altLang="sk-SK" sz="3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Aralské jazero 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bezodtokové slané jazero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na hraniciach Kazachstanu a Uzbekistanu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plochou 6</a:t>
            </a:r>
            <a:r>
              <a:rPr lang="en-GB" altLang="sk-SK" sz="1700" dirty="0">
                <a:latin typeface="Arial Narrow" panose="020B0606020202030204" pitchFamily="34" charset="0"/>
              </a:rPr>
              <a:t>7 0</a:t>
            </a:r>
            <a:r>
              <a:rPr lang="sk-SK" altLang="sk-SK" sz="1700" dirty="0">
                <a:latin typeface="Arial Narrow" panose="020B0606020202030204" pitchFamily="34" charset="0"/>
              </a:rPr>
              <a:t>00 km</a:t>
            </a:r>
            <a:r>
              <a:rPr lang="sk-SK" altLang="sk-SK" sz="1700" baseline="30000" dirty="0">
                <a:latin typeface="Arial Narrow" panose="020B0606020202030204" pitchFamily="34" charset="0"/>
              </a:rPr>
              <a:t>2</a:t>
            </a:r>
            <a:r>
              <a:rPr lang="sk-SK" altLang="sk-SK" sz="1700" dirty="0">
                <a:latin typeface="Arial Narrow" panose="020B0606020202030204" pitchFamily="34" charset="0"/>
              </a:rPr>
              <a:t> bolo štvrtým najväčším jazerom sveta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jeho plocha sa zmenšuje, kvôli zavlažovaniu prevažne bavlníkových plantáží</a:t>
            </a:r>
          </a:p>
          <a:p>
            <a:pPr lvl="2" eaLnBrk="1" hangingPunct="1">
              <a:spcBef>
                <a:spcPts val="0"/>
              </a:spcBef>
            </a:pPr>
            <a:r>
              <a:rPr lang="sk-SK" altLang="sk-SK" sz="1300" dirty="0">
                <a:latin typeface="Arial Narrow" panose="020B0606020202030204" pitchFamily="34" charset="0"/>
              </a:rPr>
              <a:t>napr. </a:t>
            </a:r>
            <a:r>
              <a:rPr lang="sk-SK" altLang="sk-SK" sz="1300" b="1" dirty="0" err="1">
                <a:latin typeface="Arial Narrow" panose="020B0606020202030204" pitchFamily="34" charset="0"/>
              </a:rPr>
              <a:t>Karakumský</a:t>
            </a:r>
            <a:r>
              <a:rPr lang="sk-SK" altLang="sk-SK" sz="1300" b="1" dirty="0">
                <a:latin typeface="Arial Narrow" panose="020B0606020202030204" pitchFamily="34" charset="0"/>
              </a:rPr>
              <a:t> kanál na </a:t>
            </a:r>
            <a:r>
              <a:rPr lang="sk-SK" altLang="sk-SK" sz="1300" b="1" dirty="0" err="1">
                <a:latin typeface="Arial Narrow" panose="020B0606020202030204" pitchFamily="34" charset="0"/>
              </a:rPr>
              <a:t>Amurdarji</a:t>
            </a:r>
            <a:r>
              <a:rPr lang="sk-SK" altLang="sk-SK" sz="13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spcBef>
                <a:spcPts val="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rieky </a:t>
            </a:r>
            <a:r>
              <a:rPr lang="sk-SK" altLang="sk-SK" sz="1700" b="1" dirty="0" err="1">
                <a:latin typeface="Arial Narrow" panose="020B0606020202030204" pitchFamily="34" charset="0"/>
              </a:rPr>
              <a:t>Amurdarja</a:t>
            </a:r>
            <a:r>
              <a:rPr lang="sk-SK" altLang="sk-SK" sz="1700" b="1" dirty="0">
                <a:latin typeface="Arial Narrow" panose="020B0606020202030204" pitchFamily="34" charset="0"/>
              </a:rPr>
              <a:t> a </a:t>
            </a:r>
            <a:r>
              <a:rPr lang="sk-SK" altLang="sk-SK" sz="1700" b="1" dirty="0" err="1">
                <a:latin typeface="Arial Narrow" panose="020B0606020202030204" pitchFamily="34" charset="0"/>
              </a:rPr>
              <a:t>Syrdarja</a:t>
            </a:r>
            <a:endParaRPr lang="sk-SK" altLang="sk-SK" sz="1700" b="1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0"/>
              </a:spcBef>
            </a:pPr>
            <a:r>
              <a:rPr lang="sk-SK" altLang="sk-SK" sz="1300" dirty="0">
                <a:latin typeface="Arial Narrow" panose="020B0606020202030204" pitchFamily="34" charset="0"/>
              </a:rPr>
              <a:t>privádzajú vodu z pohorí Pamír a Ťanšan (ľadovcový </a:t>
            </a:r>
            <a:br>
              <a:rPr lang="sk-SK" altLang="sk-SK" sz="1300" dirty="0">
                <a:latin typeface="Arial Narrow" panose="020B0606020202030204" pitchFamily="34" charset="0"/>
              </a:rPr>
            </a:br>
            <a:r>
              <a:rPr lang="sk-SK" altLang="sk-SK" sz="1300" dirty="0">
                <a:latin typeface="Arial Narrow" panose="020B0606020202030204" pitchFamily="34" charset="0"/>
              </a:rPr>
              <a:t>režim), pretekajú púšťami Karakum a Kyzylkum</a:t>
            </a:r>
            <a:endParaRPr lang="en-GB" altLang="sk-SK" sz="13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ts val="0"/>
              </a:spcBef>
            </a:pPr>
            <a:r>
              <a:rPr lang="en-GB" altLang="sk-SK" sz="1400" b="1" dirty="0" err="1">
                <a:latin typeface="Arial Narrow" panose="020B0606020202030204" pitchFamily="34" charset="0"/>
              </a:rPr>
              <a:t>priehrada</a:t>
            </a:r>
            <a:r>
              <a:rPr lang="en-GB" altLang="sk-SK" sz="1400" b="1" dirty="0">
                <a:latin typeface="Arial Narrow" panose="020B0606020202030204" pitchFamily="34" charset="0"/>
              </a:rPr>
              <a:t> </a:t>
            </a:r>
            <a:r>
              <a:rPr lang="en-GB" altLang="sk-SK" sz="1400" b="1" dirty="0" err="1">
                <a:latin typeface="Arial Narrow" panose="020B0606020202030204" pitchFamily="34" charset="0"/>
              </a:rPr>
              <a:t>Kok</a:t>
            </a:r>
            <a:r>
              <a:rPr lang="en-GB" altLang="sk-SK" sz="1400" b="1" dirty="0">
                <a:latin typeface="Arial Narrow" panose="020B0606020202030204" pitchFamily="34" charset="0"/>
              </a:rPr>
              <a:t>-Aral </a:t>
            </a:r>
            <a:endParaRPr lang="sk-SK" altLang="sk-SK" sz="14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stratfor.com/sites/default/files/styles/stratfor_full/public/main/images/irrigation5.jpg?itok=XSPTEI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" y="3599187"/>
            <a:ext cx="5041131" cy="32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s7p5vRIaYqo/T5xQZixV9kI/AAAAAAAAAH4/pGDTPDQMqR0/s1600/Northar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8615"/>
            <a:ext cx="2766037" cy="24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1.britannica.com/eb-media/00/5800-004-2EE08E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6" y="617969"/>
            <a:ext cx="47102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6381328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hlinkClick r:id="rId6"/>
              </a:rPr>
              <a:t>Stratfor</a:t>
            </a:r>
            <a:r>
              <a:rPr lang="en-GB" sz="1400" dirty="0">
                <a:hlinkClick r:id="rId6"/>
              </a:rPr>
              <a:t> (2014)</a:t>
            </a:r>
            <a:endParaRPr lang="en-GB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7529396" y="319320"/>
            <a:ext cx="168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7"/>
              </a:rPr>
              <a:t>Britannica (2010)</a:t>
            </a:r>
            <a:endParaRPr lang="en-GB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ýsledok vyh&amp;lcaron;adávania obráz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" y="4727882"/>
            <a:ext cx="4788305" cy="20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ology.com/below-sea-level/dead-sea-depress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81" y="3240343"/>
            <a:ext cx="3367162" cy="35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056" cy="6858000"/>
          </a:xfrm>
        </p:spPr>
        <p:txBody>
          <a:bodyPr/>
          <a:lstStyle/>
          <a:p>
            <a:pPr eaLnBrk="1" hangingPunct="1"/>
            <a:r>
              <a:rPr lang="sk-SK" altLang="sk-SK" sz="3600" b="1" dirty="0"/>
              <a:t>Bezodtokové jazerá</a:t>
            </a:r>
            <a:endParaRPr lang="sk-SK" altLang="sk-SK" sz="3600" dirty="0"/>
          </a:p>
          <a:p>
            <a:pPr eaLnBrk="1" hangingPunct="1">
              <a:spcBef>
                <a:spcPct val="1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Balchašské jazero 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leží vo vyprahnutej stepi východného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Kazachstanu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GB" altLang="sk-SK" sz="1400" dirty="0" err="1">
                <a:latin typeface="Arial Narrow" panose="020B0606020202030204" pitchFamily="34" charset="0"/>
              </a:rPr>
              <a:t>východ</a:t>
            </a:r>
            <a:r>
              <a:rPr lang="en-GB" altLang="sk-SK" sz="1400" dirty="0">
                <a:latin typeface="Arial Narrow" panose="020B0606020202030204" pitchFamily="34" charset="0"/>
              </a:rPr>
              <a:t> </a:t>
            </a:r>
            <a:r>
              <a:rPr lang="en-GB" altLang="sk-SK" sz="1400" dirty="0" err="1">
                <a:latin typeface="Arial Narrow" panose="020B0606020202030204" pitchFamily="34" charset="0"/>
              </a:rPr>
              <a:t>slaný</a:t>
            </a:r>
            <a:endParaRPr lang="en-GB" altLang="sk-SK" sz="1400" dirty="0">
              <a:latin typeface="Arial Narrow" panose="020B060602020203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GB" altLang="sk-SK" sz="1400" dirty="0" err="1">
                <a:latin typeface="Arial Narrow" panose="020B0606020202030204" pitchFamily="34" charset="0"/>
              </a:rPr>
              <a:t>západ</a:t>
            </a:r>
            <a:r>
              <a:rPr lang="en-GB" altLang="sk-SK" sz="1400" dirty="0">
                <a:latin typeface="Arial Narrow" panose="020B0606020202030204" pitchFamily="34" charset="0"/>
              </a:rPr>
              <a:t> </a:t>
            </a:r>
            <a:r>
              <a:rPr lang="en-GB" altLang="sk-SK" sz="1400" dirty="0" err="1">
                <a:latin typeface="Arial Narrow" panose="020B0606020202030204" pitchFamily="34" charset="0"/>
              </a:rPr>
              <a:t>sladký</a:t>
            </a:r>
            <a:endParaRPr lang="sk-SK" altLang="sk-SK" sz="14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sk-SK" altLang="sk-SK" sz="2000" dirty="0">
                <a:latin typeface="Arial Narrow" panose="020B0606020202030204" pitchFamily="34" charset="0"/>
              </a:rPr>
              <a:t>kvôli zavlažovaniu tiež vysychá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marL="457200" lvl="1" indent="0" eaLnBrk="1" hangingPunct="1">
              <a:spcBef>
                <a:spcPct val="10000"/>
              </a:spcBef>
              <a:buNone/>
            </a:pPr>
            <a:endParaRPr lang="en-GB" altLang="sk-SK" sz="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Mŕtve more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600 km</a:t>
            </a:r>
            <a:r>
              <a:rPr lang="sk-SK" altLang="sk-SK" sz="1800" baseline="30000" dirty="0">
                <a:latin typeface="Arial Narrow" panose="020B0606020202030204" pitchFamily="34" charset="0"/>
              </a:rPr>
              <a:t>2,</a:t>
            </a:r>
            <a:r>
              <a:rPr lang="sk-SK" altLang="sk-SK" sz="1800" dirty="0">
                <a:latin typeface="Arial Narrow" panose="020B0606020202030204" pitchFamily="34" charset="0"/>
              </a:rPr>
              <a:t> slané jazero, -430 m n. m.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dirty="0" err="1">
                <a:latin typeface="Arial Narrow" panose="020B0606020202030204" pitchFamily="34" charset="0"/>
              </a:rPr>
              <a:t>salinita</a:t>
            </a:r>
            <a:r>
              <a:rPr lang="sk-SK" altLang="sk-SK" sz="1800" dirty="0">
                <a:latin typeface="Arial Narrow" panose="020B0606020202030204" pitchFamily="34" charset="0"/>
              </a:rPr>
              <a:t> 34 %, cca 10x svet. oceán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spc="-30" dirty="0">
                <a:latin typeface="Arial Narrow" panose="020B0606020202030204" pitchFamily="34" charset="0"/>
              </a:rPr>
              <a:t>jeho depresia spolu s </a:t>
            </a:r>
            <a:r>
              <a:rPr lang="sk-SK" altLang="sk-SK" sz="1800" b="1" spc="-30" dirty="0">
                <a:latin typeface="Arial Narrow" panose="020B0606020202030204" pitchFamily="34" charset="0"/>
              </a:rPr>
              <a:t>Jordán</a:t>
            </a:r>
            <a:r>
              <a:rPr lang="sk-SK" altLang="sk-SK" sz="1800" spc="-30" dirty="0">
                <a:latin typeface="Arial Narrow" panose="020B0606020202030204" pitchFamily="34" charset="0"/>
              </a:rPr>
              <a:t>skym údolím je pokračovaním Veľkej africkej priekopovej prepadliny</a:t>
            </a:r>
          </a:p>
          <a:p>
            <a:pPr lvl="1" eaLnBrk="1" hangingPunct="1">
              <a:spcBef>
                <a:spcPct val="10000"/>
              </a:spcBef>
            </a:pPr>
            <a:r>
              <a:rPr lang="sk-SK" altLang="sk-SK" sz="1800" b="1" dirty="0" err="1">
                <a:latin typeface="Arial Narrow" panose="020B0606020202030204" pitchFamily="34" charset="0"/>
              </a:rPr>
              <a:t>Galilejské</a:t>
            </a:r>
            <a:r>
              <a:rPr lang="sk-SK" altLang="sk-SK" sz="1800" b="1" dirty="0">
                <a:latin typeface="Arial Narrow" panose="020B0606020202030204" pitchFamily="34" charset="0"/>
              </a:rPr>
              <a:t> </a:t>
            </a:r>
            <a:r>
              <a:rPr lang="sk-SK" altLang="sk-SK" sz="1800" dirty="0">
                <a:latin typeface="Arial Narrow" panose="020B0606020202030204" pitchFamily="34" charset="0"/>
              </a:rPr>
              <a:t>(</a:t>
            </a:r>
            <a:r>
              <a:rPr lang="sk-SK" altLang="sk-SK" sz="1800" dirty="0" err="1">
                <a:latin typeface="Arial Narrow" panose="020B0606020202030204" pitchFamily="34" charset="0"/>
              </a:rPr>
              <a:t>Tiberiadské</a:t>
            </a:r>
            <a:r>
              <a:rPr lang="sk-SK" altLang="sk-SK" sz="1800" dirty="0">
                <a:latin typeface="Arial Narrow" panose="020B0606020202030204" pitchFamily="34" charset="0"/>
              </a:rPr>
              <a:t>/</a:t>
            </a:r>
            <a:r>
              <a:rPr lang="sk-SK" altLang="sk-SK" sz="1800" dirty="0" err="1">
                <a:latin typeface="Arial Narrow" panose="020B0606020202030204" pitchFamily="34" charset="0"/>
              </a:rPr>
              <a:t>Genezaretské</a:t>
            </a:r>
            <a:r>
              <a:rPr lang="sk-SK" altLang="sk-SK" sz="1800" dirty="0">
                <a:latin typeface="Arial Narrow" panose="020B0606020202030204" pitchFamily="34" charset="0"/>
              </a:rPr>
              <a:t>) jazero, najnižšie položené sladkovodné jazero na svete (-200 m), leží v Golanských výšinách, zdroj pitnej vody pre Izrael + zavlažovanie</a:t>
            </a:r>
          </a:p>
          <a:p>
            <a:pPr marL="457200" lvl="1" indent="0" eaLnBrk="1" hangingPunct="1">
              <a:spcBef>
                <a:spcPct val="10000"/>
              </a:spcBef>
              <a:buNone/>
            </a:pPr>
            <a:endParaRPr lang="sk-SK" altLang="sk-SK" sz="1800" dirty="0">
              <a:latin typeface="Arial Narrow" panose="020B060602020203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715287" y="692696"/>
            <a:ext cx="4356100" cy="2446337"/>
            <a:chOff x="4787900" y="4411663"/>
            <a:chExt cx="4356100" cy="244633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11663"/>
              <a:ext cx="4356100" cy="244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8" name="WordArt 6"/>
            <p:cNvSpPr>
              <a:spLocks noChangeArrowheads="1" noChangeShapeType="1" noTextEdit="1"/>
            </p:cNvSpPr>
            <p:nvPr/>
          </p:nvSpPr>
          <p:spPr bwMode="auto">
            <a:xfrm rot="-1996493">
              <a:off x="4859338" y="5084763"/>
              <a:ext cx="1171575" cy="3619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SLADKÁ</a:t>
              </a:r>
            </a:p>
          </p:txBody>
        </p:sp>
        <p:sp>
          <p:nvSpPr>
            <p:cNvPr id="819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804025" y="4868863"/>
              <a:ext cx="1728788" cy="4286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21000"/>
                </a:avLst>
              </a:prstTxWarp>
            </a:bodyPr>
            <a:lstStyle/>
            <a:p>
              <a:pPr algn="ctr"/>
              <a:r>
                <a:rPr lang="en-GB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SLANÁ</a:t>
              </a:r>
            </a:p>
          </p:txBody>
        </p:sp>
      </p:grpSp>
      <p:sp>
        <p:nvSpPr>
          <p:cNvPr id="3" name="AutoShape 4" descr="https://vietnamsoul.files.wordpress.com/2011/05/dead-s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vietnamsoul.files.wordpress.com/2011/05/dead-se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sk-SK" altLang="sk-SK" sz="3600" b="1" dirty="0"/>
              <a:t>Bezodtokové jazerá</a:t>
            </a:r>
            <a:endParaRPr lang="en-GB" altLang="sk-SK" sz="36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Kaspické more (jazero)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 err="1">
                <a:latin typeface="Arial Narrow" panose="020B0606020202030204" pitchFamily="34" charset="0"/>
              </a:rPr>
              <a:t>najv</a:t>
            </a:r>
            <a:r>
              <a:rPr lang="sk-SK" altLang="sk-SK" sz="1800" dirty="0">
                <a:latin typeface="Arial Narrow" panose="020B0606020202030204" pitchFamily="34" charset="0"/>
              </a:rPr>
              <a:t>. jazero sveta: 376 000 km²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v </a:t>
            </a:r>
            <a:r>
              <a:rPr lang="sk-SK" altLang="sk-SK" sz="1800" dirty="0" err="1">
                <a:latin typeface="Arial Narrow" panose="020B0606020202030204" pitchFamily="34" charset="0"/>
              </a:rPr>
              <a:t>Aralsko</a:t>
            </a:r>
            <a:r>
              <a:rPr lang="sk-SK" altLang="sk-SK" sz="1800" dirty="0">
                <a:latin typeface="Arial Narrow" panose="020B0606020202030204" pitchFamily="34" charset="0"/>
              </a:rPr>
              <a:t>-Kaspickej zníženine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28 – 29 m pod hladinou mora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cez Volgu, </a:t>
            </a:r>
            <a:r>
              <a:rPr lang="sk-SK" altLang="sk-SK" sz="1800" dirty="0" err="1">
                <a:latin typeface="Arial Narrow" panose="020B0606020202030204" pitchFamily="34" charset="0"/>
              </a:rPr>
              <a:t>Volgo</a:t>
            </a:r>
            <a:r>
              <a:rPr lang="sk-SK" altLang="sk-SK" sz="1800" dirty="0">
                <a:latin typeface="Arial Narrow" panose="020B0606020202030204" pitchFamily="34" charset="0"/>
              </a:rPr>
              <a:t>-Donský kanál a Don spojené s Azovským m.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slané – </a:t>
            </a:r>
            <a:r>
              <a:rPr lang="sk-SK" altLang="sk-SK" sz="1800" dirty="0" err="1">
                <a:latin typeface="Arial Narrow" panose="020B0606020202030204" pitchFamily="34" charset="0"/>
              </a:rPr>
              <a:t>salinita</a:t>
            </a:r>
            <a:r>
              <a:rPr lang="sk-SK" altLang="sk-SK" sz="1800" dirty="0">
                <a:latin typeface="Arial Narrow" panose="020B0606020202030204" pitchFamily="34" charset="0"/>
              </a:rPr>
              <a:t> 1,2 % (asi 1/3 svet. oceánu)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reliktné jazero (súčasť oceánu </a:t>
            </a:r>
            <a:r>
              <a:rPr lang="sk-SK" altLang="sk-SK" sz="1800" dirty="0" err="1">
                <a:latin typeface="Arial Narrow" panose="020B0606020202030204" pitchFamily="34" charset="0"/>
              </a:rPr>
              <a:t>Tethys</a:t>
            </a:r>
            <a:r>
              <a:rPr lang="sk-SK" altLang="sk-SK" sz="1800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hĺbka až 1025 m (priemer 187 m)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s-j: 1030 km; v-z: 435 km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rozloha povodia 3 500 000 km²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dĺžka pobrežia asi 7000 km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Rusko, Kazachstan, Turkménsko, </a:t>
            </a:r>
            <a:br>
              <a:rPr lang="en-GB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Azerbajdžan a Irán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b="1" dirty="0">
                <a:latin typeface="Arial Narrow" panose="020B0606020202030204" pitchFamily="34" charset="0"/>
              </a:rPr>
              <a:t>bohaté zásoby ropy a zemného plynu </a:t>
            </a:r>
            <a:r>
              <a:rPr lang="sk-SK" altLang="sk-SK" sz="1800" dirty="0">
                <a:latin typeface="Arial Narrow" panose="020B0606020202030204" pitchFamily="34" charset="0"/>
              </a:rPr>
              <a:t>=&gt; problémy s hranicami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sk-SK" altLang="sk-SK" sz="1800" dirty="0">
                <a:latin typeface="Arial Narrow" panose="020B0606020202030204" pitchFamily="34" charset="0"/>
              </a:rPr>
              <a:t>prístavy: </a:t>
            </a:r>
            <a:r>
              <a:rPr lang="sk-SK" altLang="sk-SK" sz="1800" dirty="0" err="1">
                <a:latin typeface="Arial Narrow" panose="020B0606020202030204" pitchFamily="34" charset="0"/>
              </a:rPr>
              <a:t>Astrachaň</a:t>
            </a:r>
            <a:r>
              <a:rPr lang="sk-SK" altLang="sk-SK" sz="1800" dirty="0">
                <a:latin typeface="Arial Narrow" panose="020B0606020202030204" pitchFamily="34" charset="0"/>
              </a:rPr>
              <a:t> (RUS-Európa), Baku (AZR), Machačkala (RUS), </a:t>
            </a:r>
            <a:r>
              <a:rPr lang="sk-SK" altLang="sk-SK" sz="1800" dirty="0" err="1">
                <a:latin typeface="Arial Narrow" panose="020B0606020202030204" pitchFamily="34" charset="0"/>
              </a:rPr>
              <a:t>Aktau</a:t>
            </a:r>
            <a:r>
              <a:rPr lang="sk-SK" altLang="sk-SK" sz="1800" dirty="0">
                <a:latin typeface="Arial Narrow" panose="020B0606020202030204" pitchFamily="34" charset="0"/>
              </a:rPr>
              <a:t> (KAZ), </a:t>
            </a:r>
            <a:r>
              <a:rPr lang="sk-SK" altLang="sk-SK" sz="1800" dirty="0" err="1">
                <a:latin typeface="Arial Narrow" panose="020B0606020202030204" pitchFamily="34" charset="0"/>
              </a:rPr>
              <a:t>Turkmenbaši</a:t>
            </a:r>
            <a:r>
              <a:rPr lang="sk-SK" altLang="sk-SK" sz="1800" dirty="0">
                <a:latin typeface="Arial Narrow" panose="020B0606020202030204" pitchFamily="34" charset="0"/>
              </a:rPr>
              <a:t> (</a:t>
            </a:r>
            <a:r>
              <a:rPr lang="sk-SK" altLang="sk-SK" sz="1800" dirty="0" err="1">
                <a:latin typeface="Arial Narrow" panose="020B0606020202030204" pitchFamily="34" charset="0"/>
              </a:rPr>
              <a:t>Krasnovodsk</a:t>
            </a:r>
            <a:r>
              <a:rPr lang="sk-SK" altLang="sk-SK" sz="1800" dirty="0">
                <a:latin typeface="Arial Narrow" panose="020B0606020202030204" pitchFamily="34" charset="0"/>
              </a:rPr>
              <a:t> – TRK);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064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261778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969716" cy="6858000"/>
          </a:xfrm>
        </p:spPr>
        <p:txBody>
          <a:bodyPr lIns="0" rIns="36000"/>
          <a:lstStyle/>
          <a:p>
            <a:pPr lvl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sk-SK" altLang="sk-SK" sz="3600" b="1" dirty="0">
                <a:solidFill>
                  <a:srgbClr val="000000"/>
                </a:solidFill>
              </a:rPr>
              <a:t>Bezodtokové jazerá</a:t>
            </a:r>
            <a:endParaRPr lang="en-GB" altLang="sk-SK" sz="3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Issyk-Kuľ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jedno z najhlbších a najobjemnejších jazier sveta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názov: „teplé jazero“, nikdy nezamŕza, je slané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Vanské</a:t>
            </a:r>
            <a:r>
              <a:rPr lang="sk-SK" altLang="sk-SK" sz="2400" dirty="0">
                <a:latin typeface="Arial Narrow" panose="020B0606020202030204" pitchFamily="34" charset="0"/>
              </a:rPr>
              <a:t>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na východe Turecka, napriek tuhým zimám nezamŕza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voda je slaná, silno alkalická (zásaditá), 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latin typeface="Arial Narrow" panose="020B0606020202030204" pitchFamily="34" charset="0"/>
              </a:rPr>
              <a:t>Urmijské</a:t>
            </a:r>
            <a:r>
              <a:rPr lang="sk-SK" altLang="sk-SK" sz="2400" dirty="0">
                <a:latin typeface="Arial Narrow" panose="020B0606020202030204" pitchFamily="34" charset="0"/>
              </a:rPr>
              <a:t>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 Iráne, obsah soli je približne na úrovni Mŕtveho mora, </a:t>
            </a:r>
            <a:b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preto tu nie je ani fauna, ani flóra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Lobnor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Lopnur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)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v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Tarimskej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 panve, v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Ujgurskej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 autonómnej oblasti  Sin-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ťiang</a:t>
            </a:r>
            <a:endParaRPr lang="sk-SK" altLang="sk-SK" sz="18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Úreg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núr</a:t>
            </a: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Altaj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, na západe Mongolska, v blízkosti Kotliny veľkých jazier</a:t>
            </a:r>
          </a:p>
          <a:p>
            <a:pPr lvl="1" defTabSz="895350" eaLnBrk="1" hangingPunct="1">
              <a:lnSpc>
                <a:spcPct val="90000"/>
              </a:lnSpc>
              <a:spcBef>
                <a:spcPts val="300"/>
              </a:spcBef>
            </a:pPr>
            <a:endParaRPr lang="sk-SK" altLang="sk-SK" sz="5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defTabSz="895350" eaLnBrk="1" hangingPunct="1">
              <a:lnSpc>
                <a:spcPct val="90000"/>
              </a:lnSpc>
              <a:spcBef>
                <a:spcPts val="300"/>
              </a:spcBef>
            </a:pPr>
            <a:r>
              <a:rPr lang="sk-SK" altLang="sk-SK" sz="2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Sambharské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soľné jazero</a:t>
            </a:r>
          </a:p>
          <a:p>
            <a:pPr marL="539750" lvl="1" indent="-182563" defTabSz="895350" eaLnBrk="1" hangingPunct="1">
              <a:lnSpc>
                <a:spcPct val="90000"/>
              </a:lnSpc>
              <a:spcBef>
                <a:spcPts val="300"/>
              </a:spcBef>
              <a:tabLst>
                <a:tab pos="539750" algn="l"/>
              </a:tabLst>
            </a:pP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na SZ Indie, pri meste </a:t>
            </a:r>
            <a:r>
              <a:rPr lang="sk-SK" altLang="sk-SK" sz="1800" dirty="0" err="1">
                <a:solidFill>
                  <a:schemeClr val="bg2"/>
                </a:solidFill>
                <a:latin typeface="Arial Narrow" panose="020B0606020202030204" pitchFamily="34" charset="0"/>
              </a:rPr>
              <a:t>Džaipur</a:t>
            </a:r>
            <a:r>
              <a:rPr lang="sk-SK" altLang="sk-SK" sz="1800" dirty="0">
                <a:solidFill>
                  <a:schemeClr val="bg2"/>
                </a:solidFill>
                <a:latin typeface="Arial Narrow" panose="020B0606020202030204" pitchFamily="34" charset="0"/>
              </a:rPr>
              <a:t>, výška hladiny závisí od monzúnu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4211960" y="836712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2" y="3602387"/>
            <a:ext cx="1231086" cy="16408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28" y="3594370"/>
            <a:ext cx="1238452" cy="16506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2" y="5290998"/>
            <a:ext cx="2377888" cy="1585258"/>
          </a:xfrm>
          <a:prstGeom prst="rect">
            <a:avLst/>
          </a:prstGeom>
        </p:spPr>
      </p:pic>
      <p:cxnSp>
        <p:nvCxnSpPr>
          <p:cNvPr id="13" name="Rovná spojovacia šípka 12"/>
          <p:cNvCxnSpPr/>
          <p:nvPr/>
        </p:nvCxnSpPr>
        <p:spPr>
          <a:xfrm>
            <a:off x="5076056" y="6597352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8750088" y="534583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hlinkClick r:id="rId6"/>
              </a:rPr>
              <a:t>zdroj</a:t>
            </a:r>
            <a:endParaRPr lang="en-GB" sz="1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74" y="332656"/>
            <a:ext cx="2895314" cy="162861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42" y="1990641"/>
            <a:ext cx="2533975" cy="1582375"/>
          </a:xfrm>
          <a:prstGeom prst="rect">
            <a:avLst/>
          </a:prstGeom>
        </p:spPr>
      </p:pic>
      <p:cxnSp>
        <p:nvCxnSpPr>
          <p:cNvPr id="14" name="Rovná spojovacia šípka 13"/>
          <p:cNvCxnSpPr/>
          <p:nvPr/>
        </p:nvCxnSpPr>
        <p:spPr>
          <a:xfrm>
            <a:off x="5033612" y="3429000"/>
            <a:ext cx="9785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1379</Words>
  <Application>Microsoft Office PowerPoint</Application>
  <PresentationFormat>Prezentácia na obrazovke (4:3)</PresentationFormat>
  <Paragraphs>274</Paragraphs>
  <Slides>26</Slides>
  <Notes>23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Arial Narrow</vt:lpstr>
      <vt:lpstr>Predvolený návrh</vt:lpstr>
      <vt:lpstr>1_Predvolený návrh</vt:lpstr>
      <vt:lpstr>REGIONÁLNA GEOGRAFIA </vt:lpstr>
      <vt:lpstr>vodstvo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Moria</vt:lpstr>
      <vt:lpstr>Zálivy</vt:lpstr>
      <vt:lpstr>Prielivy</vt:lpstr>
      <vt:lpstr>Bioklimatické pásma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pôdy</vt:lpstr>
      <vt:lpstr>Rastlinstvo</vt:lpstr>
      <vt:lpstr>Živočíšstvo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</dc:title>
  <dc:creator>Laco</dc:creator>
  <cp:lastModifiedBy>doc. Mgr. Ladislav Novotný PhD.</cp:lastModifiedBy>
  <cp:revision>54</cp:revision>
  <dcterms:created xsi:type="dcterms:W3CDTF">2012-09-24T20:40:11Z</dcterms:created>
  <dcterms:modified xsi:type="dcterms:W3CDTF">2024-09-30T10:53:37Z</dcterms:modified>
</cp:coreProperties>
</file>