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61" r:id="rId4"/>
    <p:sldId id="296" r:id="rId5"/>
    <p:sldId id="262" r:id="rId6"/>
    <p:sldId id="263" r:id="rId7"/>
    <p:sldId id="260" r:id="rId8"/>
    <p:sldId id="264" r:id="rId9"/>
    <p:sldId id="295" r:id="rId10"/>
    <p:sldId id="282" r:id="rId11"/>
    <p:sldId id="340" r:id="rId12"/>
    <p:sldId id="265" r:id="rId13"/>
    <p:sldId id="266" r:id="rId14"/>
    <p:sldId id="267" r:id="rId15"/>
    <p:sldId id="268" r:id="rId16"/>
    <p:sldId id="269" r:id="rId17"/>
    <p:sldId id="271" r:id="rId18"/>
    <p:sldId id="297" r:id="rId19"/>
    <p:sldId id="298" r:id="rId20"/>
    <p:sldId id="299" r:id="rId21"/>
    <p:sldId id="283" r:id="rId22"/>
    <p:sldId id="284" r:id="rId23"/>
    <p:sldId id="287" r:id="rId24"/>
    <p:sldId id="286" r:id="rId25"/>
    <p:sldId id="288" r:id="rId26"/>
    <p:sldId id="290" r:id="rId27"/>
    <p:sldId id="289" r:id="rId28"/>
    <p:sldId id="291" r:id="rId29"/>
    <p:sldId id="272" r:id="rId30"/>
    <p:sldId id="273" r:id="rId31"/>
    <p:sldId id="292" r:id="rId32"/>
    <p:sldId id="293" r:id="rId33"/>
    <p:sldId id="275" r:id="rId34"/>
    <p:sldId id="341" r:id="rId35"/>
    <p:sldId id="281" r:id="rId36"/>
    <p:sldId id="280" r:id="rId37"/>
    <p:sldId id="278" r:id="rId3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FF33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E0C8F9-AC15-4B5B-803F-B263A876E5B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7288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4D85B4-BBE8-45EC-81E9-32BAC4F70CFF}" type="slidenum">
              <a:rPr lang="sk-SK" altLang="sk-SK"/>
              <a:pPr eaLnBrk="1" hangingPunct="1">
                <a:spcBef>
                  <a:spcPct val="0"/>
                </a:spcBef>
              </a:pPr>
              <a:t>1</a:t>
            </a:fld>
            <a:endParaRPr lang="sk-SK" altLang="sk-SK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53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2E83FF-18E0-449B-A1F9-18CC9666867C}" type="slidenum">
              <a:rPr lang="sk-SK" altLang="sk-SK"/>
              <a:pPr eaLnBrk="1" hangingPunct="1">
                <a:spcBef>
                  <a:spcPct val="0"/>
                </a:spcBef>
              </a:pPr>
              <a:t>13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39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353513-3653-4CA4-BA05-BE000E333AC0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87EB16-EA42-4B9B-AFD6-CAC647D53D5B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8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452383-940D-4B01-ADC5-7980EECD4C19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51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B8241C-748C-46C1-845D-A856740F82AF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28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8241C-748C-46C1-845D-A856740F82AF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07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8241C-748C-46C1-845D-A856740F82AF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55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8241C-748C-46C1-845D-A856740F82AF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2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8A95A1-4BEF-46A5-979C-73E8DBE0615F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42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08E44-BB44-4E20-9682-FCD7E875CF15}" type="slidenum">
              <a:rPr lang="sk-SK" altLang="sk-SK"/>
              <a:pPr eaLnBrk="1" hangingPunct="1"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7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588DC7-7103-4BB6-9528-253B3EFDD3D9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7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977E43-BF44-4489-8D97-17B77ABA3BC0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2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77E43-BF44-4489-8D97-17B77ABA3BC0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86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AF45A1-4DD9-4101-9AE0-3AC57665AE84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34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AF45A1-4DD9-4101-9AE0-3AC57665AE84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35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2F9118-48CD-4869-9E11-DFFAC6EC161E}" type="slidenum">
              <a:rPr lang="sk-SK" altLang="sk-SK"/>
              <a:pPr eaLnBrk="1" hangingPunct="1">
                <a:spcBef>
                  <a:spcPct val="0"/>
                </a:spcBef>
              </a:pPr>
              <a:t>3</a:t>
            </a:fld>
            <a:endParaRPr lang="sk-SK" altLang="sk-SK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5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2F9118-48CD-4869-9E11-DFFAC6EC161E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40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663F23-385A-42FC-976A-5E38729629B6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0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4B5843-11B2-4C61-A4AA-51B36361445A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5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3DBC0-F032-4315-A1EA-D05EC7536449}" type="slidenum">
              <a:rPr lang="sk-SK" altLang="sk-SK"/>
              <a:pPr eaLnBrk="1" hangingPunct="1">
                <a:spcBef>
                  <a:spcPct val="0"/>
                </a:spcBef>
              </a:pPr>
              <a:t>7</a:t>
            </a:fld>
            <a:endParaRPr lang="sk-SK" altLang="sk-SK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F5126D-E725-4CBF-B113-F5954976E49B}" type="slidenum">
              <a:rPr lang="sk-SK" altLang="sk-SK"/>
              <a:pPr eaLnBrk="1" hangingPunct="1">
                <a:spcBef>
                  <a:spcPct val="0"/>
                </a:spcBef>
              </a:pPr>
              <a:t>8</a:t>
            </a:fld>
            <a:endParaRPr lang="sk-SK" altLang="sk-SK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45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B3515E-442E-41CE-BD06-BE3A34D2A7EA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4E81-F040-496C-BBC6-36A911BF499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9448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66941-D49A-4686-87F3-577AAB81B8A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3329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BE6F-C06C-4AA2-B85C-8D62FBA9C15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7262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BCD51-01F5-4CA8-8C29-EAFFF75D458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435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BF64C-188A-467A-8515-D7D68E8FF16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5218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9DE4C-2C09-4372-869C-C843239324B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3654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E429A-6861-4D10-913F-605CD818E1B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4366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378CD-8A73-47BE-B577-5C959BF1319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261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75C0A-B6FF-4F18-B9B3-3CCCF5086D6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6985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74A1F-5761-41A0-B8F8-E3C14B735B0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5458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1B368-0EE0-484A-9121-8CDDF8A75F4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5122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4D9308-ACEA-422C-B55B-E8C9BA6FAC43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Asia/The-regions-of-Asi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1.britannica.com/eb-media/51/5951-004-7568BDA3.jpg" TargetMode="External"/><Relationship Id="rId3" Type="http://schemas.openxmlformats.org/officeDocument/2006/relationships/hyperlink" Target="https://www.britannica.com/place/Taurus-Mountains" TargetMode="External"/><Relationship Id="rId7" Type="http://schemas.openxmlformats.org/officeDocument/2006/relationships/hyperlink" Target="https://www.britannica.com/place/Mount-Sinai-mountain-Egyp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Caucasus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britannica.com/place/Armenian-Highland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britannica.com/place/Pontic-Mountains" TargetMode="Externa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Central-Siberian-Plateau" TargetMode="External"/><Relationship Id="rId3" Type="http://schemas.openxmlformats.org/officeDocument/2006/relationships/hyperlink" Target="http://news.nationalgeographic.com/2015/07/150709-iraq-marsh-arabs-middle-east-water-environment-world/" TargetMode="External"/><Relationship Id="rId7" Type="http://schemas.openxmlformats.org/officeDocument/2006/relationships/hyperlink" Target="https://www.britannica.com/place/Turan-Plai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West-Siberian-Plain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www.britannica.com/place/Zagros-Mountains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britannica.com/place/Elburz-Mountains" TargetMode="External"/><Relationship Id="rId9" Type="http://schemas.openxmlformats.org/officeDocument/2006/relationships/hyperlink" Target="https://www.britannica.com/place/North-Siberian-Lowlan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Klyuchevskaya-Volcano" TargetMode="External"/><Relationship Id="rId13" Type="http://schemas.openxmlformats.org/officeDocument/2006/relationships/image" Target="../media/image23.png"/><Relationship Id="rId3" Type="http://schemas.openxmlformats.org/officeDocument/2006/relationships/hyperlink" Target="https://www.britannica.com/place/Verkhoyansk-Mountains" TargetMode="External"/><Relationship Id="rId7" Type="http://schemas.openxmlformats.org/officeDocument/2006/relationships/hyperlink" Target="https://www.britannica.com/place/Kamchatka-Peninsula" TargetMode="External"/><Relationship Id="rId12" Type="http://schemas.openxmlformats.org/officeDocument/2006/relationships/hyperlink" Target="https://www.britannica.com/place/Mount-Fuj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Koryak-former-okrug-Russia" TargetMode="External"/><Relationship Id="rId11" Type="http://schemas.openxmlformats.org/officeDocument/2006/relationships/hyperlink" Target="https://www.britannica.com/place/Sikhote-Alin" TargetMode="External"/><Relationship Id="rId5" Type="http://schemas.openxmlformats.org/officeDocument/2006/relationships/hyperlink" Target="https://www.britannica.com/place/Kolyma-Upland" TargetMode="External"/><Relationship Id="rId10" Type="http://schemas.openxmlformats.org/officeDocument/2006/relationships/hyperlink" Target="https://www.britannica.com/place/Sakhalin-Island" TargetMode="External"/><Relationship Id="rId4" Type="http://schemas.openxmlformats.org/officeDocument/2006/relationships/hyperlink" Target="https://www.britannica.com/place/Chersky-Range" TargetMode="External"/><Relationship Id="rId9" Type="http://schemas.openxmlformats.org/officeDocument/2006/relationships/hyperlink" Target="https://www.britannica.com/place/Kuril-Islands" TargetMode="External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Tien-Shan" TargetMode="External"/><Relationship Id="rId3" Type="http://schemas.openxmlformats.org/officeDocument/2006/relationships/hyperlink" Target="https://www.britannica.com/place/Pamirs" TargetMode="External"/><Relationship Id="rId7" Type="http://schemas.openxmlformats.org/officeDocument/2006/relationships/hyperlink" Target="https://www.britannica.com/place/Kunlun-Mountain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Himalayas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britannica.com/place/Karakoram-Range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www.britannica.com/place/Hindu-Kush" TargetMode="Externa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Indo-Gangetic-Plain" TargetMode="External"/><Relationship Id="rId3" Type="http://schemas.openxmlformats.org/officeDocument/2006/relationships/hyperlink" Target="https://www.britannica.com/place/Hamgyong-Mountains" TargetMode="External"/><Relationship Id="rId7" Type="http://schemas.openxmlformats.org/officeDocument/2006/relationships/hyperlink" Target="https://www.britannica.com/place/Chin-Hills" TargetMode="Externa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Rakhine-Mountains" TargetMode="External"/><Relationship Id="rId11" Type="http://schemas.openxmlformats.org/officeDocument/2006/relationships/hyperlink" Target="https://www.britannica.com/place/Deccan" TargetMode="External"/><Relationship Id="rId5" Type="http://schemas.openxmlformats.org/officeDocument/2006/relationships/hyperlink" Target="https://www.britannica.com/place/Annamese-Cordillera" TargetMode="External"/><Relationship Id="rId10" Type="http://schemas.openxmlformats.org/officeDocument/2006/relationships/hyperlink" Target="https://www.britannica.com/place/Ghats" TargetMode="External"/><Relationship Id="rId4" Type="http://schemas.openxmlformats.org/officeDocument/2006/relationships/hyperlink" Target="https://www.britannica.com/place/Taebaek-Mountains" TargetMode="External"/><Relationship Id="rId9" Type="http://schemas.openxmlformats.org/officeDocument/2006/relationships/hyperlink" Target="https://www.britannica.com/place/Thar-Deser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ramar.ocean.org.il/isramar2009/DeadSea/LongTerm.aspx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kcollier.files.wordpress.com/2008/06/world-oil_31948a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://blogs.harvard.edu/mesh/files/2007/12/oilmap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.pinimg.com/originals/c6/13/ec/c613ec07500d58418843fddea60fd03d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ia.gov/todayinenergy/detail.php?id=2930" TargetMode="Externa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bonlocker.org/partnerships/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www.mining.com/web/diamond-exploration-in-canada-opportunity-knocking-or-a-fools-erran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slideshare.net/hzharraz/sedimentary-manganes-and-iron-ore-deposit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geology.com/usgs/uses-of-copper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ing.com/infographic-where-the-minerals-are-82638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blueproject.org/ocean-current-maps.html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es-r.gov/users/comet/tropical/textbook_2nd_edition/navmenu.php_tab_4_page_5.0.0.ht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es-r.gov/users/comet/tropical/textbook_2nd_edition/navmenu.php_tab_4_page_5.0.0.ht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Asia/images-videos/Distribution-of-precipitation-in-Asia/69305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Encyclop&#230;dia%20Britannica%20Online%20(2016)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britannica.com/place/Ural-Mountai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Altai-Mountains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mhwhgbu1ndj81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itannica.com/place/Asia/Geologic-histo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/>
            <a:r>
              <a:rPr lang="sk-SK" altLang="sk-SK" sz="5400" dirty="0"/>
              <a:t>REGIONÁLNA GEOGRAFIA 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2420938"/>
            <a:ext cx="91440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6600">
                <a:solidFill>
                  <a:schemeClr val="tx2"/>
                </a:solidFill>
              </a:rPr>
              <a:t>ÁZIE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380288" y="64849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/>
              <a:t>ZS 2024/2025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2481310" cy="2578298"/>
          </a:xfrm>
        </p:spPr>
        <p:txBody>
          <a:bodyPr/>
          <a:lstStyle/>
          <a:p>
            <a:r>
              <a:rPr lang="en-GB" sz="3000" dirty="0" err="1">
                <a:latin typeface="Arial Narrow" panose="020B0606020202030204" pitchFamily="34" charset="0"/>
              </a:rPr>
              <a:t>rozmanité</a:t>
            </a:r>
            <a:r>
              <a:rPr lang="en-GB" sz="3000" dirty="0">
                <a:latin typeface="Arial Narrow" panose="020B0606020202030204" pitchFamily="34" charset="0"/>
              </a:rPr>
              <a:t> </a:t>
            </a:r>
            <a:r>
              <a:rPr lang="en-GB" sz="3000" dirty="0" err="1">
                <a:latin typeface="Arial Narrow" panose="020B0606020202030204" pitchFamily="34" charset="0"/>
              </a:rPr>
              <a:t>geomorfologické</a:t>
            </a:r>
            <a:r>
              <a:rPr lang="en-GB" sz="3000" dirty="0">
                <a:latin typeface="Arial Narrow" panose="020B0606020202030204" pitchFamily="34" charset="0"/>
              </a:rPr>
              <a:t> </a:t>
            </a:r>
            <a:r>
              <a:rPr lang="en-GB" sz="3000" dirty="0" err="1">
                <a:latin typeface="Arial Narrow" panose="020B0606020202030204" pitchFamily="34" charset="0"/>
              </a:rPr>
              <a:t>pomery</a:t>
            </a:r>
            <a:r>
              <a:rPr lang="sk-SK" sz="3000" dirty="0">
                <a:latin typeface="Arial Narrow" panose="020B0606020202030204" pitchFamily="34" charset="0"/>
              </a:rPr>
              <a:t> </a:t>
            </a:r>
            <a:r>
              <a:rPr lang="en-GB" sz="3000" dirty="0" err="1">
                <a:latin typeface="Arial Narrow" panose="020B0606020202030204" pitchFamily="34" charset="0"/>
              </a:rPr>
              <a:t>Ázie</a:t>
            </a:r>
            <a:endParaRPr lang="en-GB" sz="3000" dirty="0">
              <a:latin typeface="Arial Narrow" panose="020B0606020202030204" pitchFamily="34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10" y="41358"/>
            <a:ext cx="6339162" cy="6861565"/>
          </a:xfrm>
        </p:spPr>
      </p:pic>
      <p:sp>
        <p:nvSpPr>
          <p:cNvPr id="5" name="BlokTextu 4"/>
          <p:cNvSpPr txBox="1"/>
          <p:nvPr/>
        </p:nvSpPr>
        <p:spPr>
          <a:xfrm>
            <a:off x="0" y="6381328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90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3B297-79D2-5C37-6AA3-4602A542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4032448" cy="778098"/>
          </a:xfrm>
        </p:spPr>
        <p:txBody>
          <a:bodyPr/>
          <a:lstStyle/>
          <a:p>
            <a:r>
              <a:rPr lang="sk-SK" dirty="0">
                <a:latin typeface="Aptos Narrow" panose="020B0004020202020204" pitchFamily="34" charset="0"/>
              </a:rPr>
              <a:t>Geomorfologické celky</a:t>
            </a:r>
          </a:p>
        </p:txBody>
      </p:sp>
      <p:pic>
        <p:nvPicPr>
          <p:cNvPr id="5" name="Zástupný objekt pre obsah 4" descr="Obrázok, na ktorom je mapa, atlas, text&#10;&#10;Automaticky generovaný popis">
            <a:extLst>
              <a:ext uri="{FF2B5EF4-FFF2-40B4-BE49-F238E27FC236}">
                <a16:creationId xmlns:a16="http://schemas.microsoft.com/office/drawing/2014/main" id="{7552A674-B86C-9329-E64A-44B5ED515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764171" cy="4525963"/>
          </a:xfr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C94B186-E4B0-5A20-49F6-E6CF5C500B2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44824"/>
            <a:ext cx="4644008" cy="50131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nížiny: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Západosibírska,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Severosibírska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Turanská,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Indogangská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Mezopotámska, Veľká čínska,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 err="1">
                <a:latin typeface="Arial Narrow" panose="020B0606020202030204" pitchFamily="34" charset="0"/>
              </a:rPr>
              <a:t>Severočínska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pohoria: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staré (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hercínske</a:t>
            </a:r>
            <a:r>
              <a:rPr lang="sk-SK" altLang="sk-SK" sz="2000" kern="0" dirty="0">
                <a:latin typeface="Arial Narrow" panose="020B0606020202030204" pitchFamily="34" charset="0"/>
              </a:rPr>
              <a:t> a 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kimmérske</a:t>
            </a:r>
            <a:r>
              <a:rPr lang="sk-SK" altLang="sk-SK" sz="2000" kern="0" dirty="0">
                <a:latin typeface="Arial Narrow" panose="020B0606020202030204" pitchFamily="34" charset="0"/>
              </a:rPr>
              <a:t> vr.)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 err="1">
                <a:latin typeface="Arial Narrow" panose="020B0606020202030204" pitchFamily="34" charset="0"/>
              </a:rPr>
              <a:t>Altaj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Stredosibírska</a:t>
            </a:r>
            <a:r>
              <a:rPr lang="sk-SK" altLang="sk-SK" sz="1600" kern="0" dirty="0">
                <a:latin typeface="Arial Narrow" panose="020B0606020202030204" pitchFamily="34" charset="0"/>
              </a:rPr>
              <a:t> plošina, Východosibírska vrchovina, Ťanšan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Veľký Kaukaz,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Elborz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Hindukúš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 err="1">
                <a:latin typeface="Arial Narrow" panose="020B0606020202030204" pitchFamily="34" charset="0"/>
              </a:rPr>
              <a:t>Kunlun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Zagros</a:t>
            </a:r>
            <a:r>
              <a:rPr lang="sk-SK" altLang="sk-SK" sz="1600" kern="0" dirty="0">
                <a:latin typeface="Arial Narrow" panose="020B0606020202030204" pitchFamily="34" charset="0"/>
              </a:rPr>
              <a:t>, Z a V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Ghát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 mladé pohoria (alpínske vr.)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Pamír, Himaláje, Ťanšan,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Hindukúš</a:t>
            </a:r>
            <a:r>
              <a:rPr lang="sk-SK" altLang="sk-SK" sz="1600" kern="0" dirty="0">
                <a:latin typeface="Arial Narrow" panose="020B0606020202030204" pitchFamily="34" charset="0"/>
              </a:rPr>
              <a:t>, Karakoram,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Zagros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Elborz</a:t>
            </a:r>
            <a:r>
              <a:rPr lang="sk-SK" altLang="sk-SK" sz="1600" kern="0" dirty="0">
                <a:latin typeface="Arial Narrow" panose="020B0606020202030204" pitchFamily="34" charset="0"/>
              </a:rPr>
              <a:t>, Kaukaz, Arménska vysočina, Taurus,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Pontské vrchy, Juhočínske vrchy..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plošiny a panvy rôzneho veku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Tibetská,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Tarimská</a:t>
            </a:r>
            <a:r>
              <a:rPr lang="sk-SK" altLang="sk-SK" sz="1600" kern="0" dirty="0">
                <a:latin typeface="Arial Narrow" panose="020B0606020202030204" pitchFamily="34" charset="0"/>
              </a:rPr>
              <a:t>, Dekanská, Anatólska</a:t>
            </a:r>
          </a:p>
        </p:txBody>
      </p:sp>
    </p:spTree>
    <p:extLst>
      <p:ext uri="{BB962C8B-B14F-4D97-AF65-F5344CB8AC3E}">
        <p14:creationId xmlns:p14="http://schemas.microsoft.com/office/powerpoint/2010/main" val="301644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5724525" cy="60928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Malá Ázia (a východne):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3"/>
              </a:rPr>
              <a:t>Taurus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Pontské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 vrchy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en-GB" altLang="sk-SK" sz="1500" dirty="0" err="1">
                <a:latin typeface="Arial Narrow" panose="020B0606020202030204" pitchFamily="34" charset="0"/>
              </a:rPr>
              <a:t>zvierajú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tzv</a:t>
            </a:r>
            <a:r>
              <a:rPr lang="en-GB" altLang="sk-SK" sz="1500" dirty="0">
                <a:latin typeface="Arial Narrow" panose="020B0606020202030204" pitchFamily="34" charset="0"/>
              </a:rPr>
              <a:t>. </a:t>
            </a:r>
            <a:r>
              <a:rPr lang="en-GB" altLang="sk-SK" sz="1500" dirty="0" err="1">
                <a:latin typeface="Arial Narrow" panose="020B0606020202030204" pitchFamily="34" charset="0"/>
              </a:rPr>
              <a:t>Anatólsku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plošinu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5"/>
              </a:rPr>
              <a:t>Arménska vysočina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Ararat: 5165 m n. m.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6"/>
              </a:rPr>
              <a:t>Kaukaz (Malý, Veľký)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Elbrus: 5642 m n. m.</a:t>
            </a:r>
          </a:p>
          <a:p>
            <a:pPr eaLnBrk="1" hangingPunct="1"/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Sinaj:</a:t>
            </a:r>
          </a:p>
          <a:p>
            <a:pPr lvl="1" eaLnBrk="1" hangingPunct="1"/>
            <a:r>
              <a:rPr lang="sk-SK" altLang="sk-SK" dirty="0" err="1">
                <a:latin typeface="Arial Narrow" panose="020B0606020202030204" pitchFamily="34" charset="0"/>
              </a:rPr>
              <a:t>Sinajské</a:t>
            </a:r>
            <a:r>
              <a:rPr lang="sk-SK" altLang="sk-SK" dirty="0">
                <a:latin typeface="Arial Narrow" panose="020B0606020202030204" pitchFamily="34" charset="0"/>
              </a:rPr>
              <a:t> pohorie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Hora sv. Kataríny: 2637 m n. m.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  <a:hlinkClick r:id="rId7"/>
              </a:rPr>
              <a:t>Sinaj</a:t>
            </a:r>
            <a:r>
              <a:rPr lang="sk-SK" altLang="sk-SK" dirty="0">
                <a:latin typeface="Arial Narrow" panose="020B0606020202030204" pitchFamily="34" charset="0"/>
              </a:rPr>
              <a:t>: 2285 m n. m.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7875"/>
          </a:xfrm>
          <a:noFill/>
        </p:spPr>
        <p:txBody>
          <a:bodyPr/>
          <a:lstStyle/>
          <a:p>
            <a:pPr eaLnBrk="1" hangingPunct="1"/>
            <a:r>
              <a:rPr lang="sk-SK" altLang="sk-SK" sz="3800" dirty="0"/>
              <a:t>Najvýznamnejšie geomorfologické </a:t>
            </a:r>
            <a:r>
              <a:rPr lang="sk-SK" altLang="sk-SK" sz="3800" dirty="0">
                <a:hlinkClick r:id="rId8"/>
              </a:rPr>
              <a:t>celky</a:t>
            </a:r>
            <a:endParaRPr lang="sk-SK" altLang="sk-SK" sz="3800" dirty="0"/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29000"/>
            <a:ext cx="35639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563937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71950"/>
            <a:ext cx="123983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3635375" y="1628774"/>
            <a:ext cx="338455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2" name="Line 12"/>
          <p:cNvSpPr>
            <a:spLocks noChangeShapeType="1"/>
          </p:cNvSpPr>
          <p:nvPr/>
        </p:nvSpPr>
        <p:spPr bwMode="auto">
          <a:xfrm>
            <a:off x="3635375" y="3644900"/>
            <a:ext cx="288131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948488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Arabský polostrov a smer východ: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SZ: Libanon a </a:t>
            </a:r>
            <a:r>
              <a:rPr lang="sk-SK" altLang="sk-SK" dirty="0" err="1">
                <a:latin typeface="Arial Narrow" panose="020B0606020202030204" pitchFamily="34" charset="0"/>
              </a:rPr>
              <a:t>Antilibanon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Z: </a:t>
            </a: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Hidžáz</a:t>
            </a: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Tihámah</a:t>
            </a:r>
            <a:endParaRPr lang="sk-SK" altLang="sk-SK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J: </a:t>
            </a: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Hadramaut</a:t>
            </a: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, JZ: Maskat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SV: 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Mezopotámska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Elb</a:t>
            </a:r>
            <a:r>
              <a:rPr lang="en-GB" altLang="sk-SK" dirty="0">
                <a:latin typeface="Arial Narrow" panose="020B0606020202030204" pitchFamily="34" charset="0"/>
                <a:hlinkClick r:id="rId4"/>
              </a:rPr>
              <a:t>or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z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dirty="0" err="1">
                <a:solidFill>
                  <a:schemeClr val="bg2"/>
                </a:solidFill>
                <a:latin typeface="Arial Narrow" panose="020B0606020202030204" pitchFamily="34" charset="0"/>
              </a:rPr>
              <a:t>Damávand</a:t>
            </a:r>
            <a:r>
              <a:rPr lang="sk-SK" altLang="sk-SK" dirty="0">
                <a:solidFill>
                  <a:schemeClr val="bg2"/>
                </a:solidFill>
                <a:latin typeface="Arial Narrow" panose="020B0606020202030204" pitchFamily="34" charset="0"/>
              </a:rPr>
              <a:t> (5670 m n. m.)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5"/>
              </a:rPr>
              <a:t>Zagros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Iránska plošina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Sever: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Ural </a:t>
            </a:r>
            <a:r>
              <a:rPr lang="sk-SK" altLang="sk-SK" sz="1500" dirty="0">
                <a:latin typeface="Arial Narrow" panose="020B0606020202030204" pitchFamily="34" charset="0"/>
              </a:rPr>
              <a:t>(to je Európa)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6"/>
              </a:rPr>
              <a:t>Západosibírska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7"/>
              </a:rPr>
              <a:t>Turanská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  <a:hlinkClick r:id="rId8"/>
              </a:rPr>
              <a:t>Stredosibírska</a:t>
            </a:r>
            <a:r>
              <a:rPr lang="sk-SK" altLang="sk-SK" sz="2800" dirty="0">
                <a:latin typeface="Arial Narrow" panose="020B0606020202030204" pitchFamily="34" charset="0"/>
                <a:hlinkClick r:id="rId8"/>
              </a:rPr>
              <a:t> plošina</a:t>
            </a:r>
            <a:endParaRPr lang="en-GB" altLang="sk-SK" sz="2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Severosibírska</a:t>
            </a:r>
            <a:r>
              <a:rPr lang="en-GB" altLang="sk-SK" sz="1600" dirty="0">
                <a:latin typeface="Arial Narrow" panose="020B0606020202030204" pitchFamily="34" charset="0"/>
                <a:hlinkClick r:id="rId9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nížina</a:t>
            </a:r>
            <a:endParaRPr lang="sk-SK" altLang="sk-SK" sz="1600" dirty="0">
              <a:latin typeface="Arial Narrow" panose="020B060602020203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765175"/>
            <a:ext cx="3381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4284663" y="2708275"/>
            <a:ext cx="1366837" cy="3606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49724"/>
            <a:ext cx="4355976" cy="26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4284663" y="5589588"/>
            <a:ext cx="3587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795963" cy="6858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Ďaleký východ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dirty="0" err="1">
                <a:latin typeface="Arial Narrow" panose="020B0606020202030204" pitchFamily="34" charset="0"/>
              </a:rPr>
              <a:t>Kolymská</a:t>
            </a:r>
            <a:r>
              <a:rPr lang="sk-SK" altLang="sk-SK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Východosibírska vysočina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3"/>
              </a:rPr>
              <a:t>Verchojanský</a:t>
            </a: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4"/>
              </a:rPr>
              <a:t>Čerského</a:t>
            </a: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5"/>
              </a:rPr>
              <a:t>Kolymské</a:t>
            </a:r>
            <a:r>
              <a:rPr lang="sk-SK" altLang="sk-SK" sz="18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Čukotské vrchy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6"/>
              </a:rPr>
              <a:t>Koriack</a:t>
            </a:r>
            <a:r>
              <a:rPr lang="en-GB" altLang="sk-SK" sz="1800" dirty="0">
                <a:latin typeface="Arial Narrow" panose="020B0606020202030204" pitchFamily="34" charset="0"/>
                <a:hlinkClick r:id="rId6"/>
              </a:rPr>
              <a:t>e</a:t>
            </a:r>
            <a:r>
              <a:rPr lang="sk-SK" altLang="sk-SK" sz="18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Pobrežie Tichého oceánu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Koriacké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vchy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  <a:hlinkClick r:id="rId7"/>
              </a:rPr>
              <a:t>Kamčatka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8"/>
              </a:rPr>
              <a:t>Kľučevská</a:t>
            </a:r>
            <a:r>
              <a:rPr lang="sk-SK" altLang="sk-SK" sz="1800" dirty="0">
                <a:latin typeface="Arial Narrow" panose="020B0606020202030204" pitchFamily="34" charset="0"/>
                <a:hlinkClick r:id="rId8"/>
              </a:rPr>
              <a:t> sopka</a:t>
            </a:r>
            <a:r>
              <a:rPr lang="sk-SK" altLang="sk-SK" sz="1800" dirty="0">
                <a:latin typeface="Arial Narrow" panose="020B0606020202030204" pitchFamily="34" charset="0"/>
              </a:rPr>
              <a:t>: 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4750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9"/>
              </a:rPr>
              <a:t>Kurily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 err="1">
                <a:latin typeface="Arial Narrow" panose="020B0606020202030204" pitchFamily="34" charset="0"/>
                <a:hlinkClick r:id="rId10"/>
              </a:rPr>
              <a:t>Sachalin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en-GB" altLang="sk-SK" sz="2200" dirty="0" err="1">
                <a:latin typeface="Arial Narrow" panose="020B0606020202030204" pitchFamily="34" charset="0"/>
              </a:rPr>
              <a:t>Džugdžur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>
                <a:latin typeface="Arial Narrow" panose="020B0606020202030204" pitchFamily="34" charset="0"/>
                <a:hlinkClick r:id="rId11"/>
              </a:rPr>
              <a:t>Sichote-Aliň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12"/>
              </a:rPr>
              <a:t>Japonsko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1500" dirty="0">
                <a:latin typeface="Arial Narrow" panose="020B0606020202030204" pitchFamily="34" charset="0"/>
              </a:rPr>
              <a:t>(HKŠH + </a:t>
            </a:r>
            <a:r>
              <a:rPr lang="sk-SK" altLang="sk-SK" sz="1500" dirty="0" err="1">
                <a:latin typeface="Arial Narrow" panose="020B0606020202030204" pitchFamily="34" charset="0"/>
              </a:rPr>
              <a:t>Rjúkju</a:t>
            </a:r>
            <a:r>
              <a:rPr lang="sk-SK" altLang="sk-SK" sz="15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Fudžisan: 3776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Taiwan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Filipínske ostrovy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latin typeface="Arial Narrow" panose="020B0606020202030204" pitchFamily="34" charset="0"/>
              </a:rPr>
              <a:t>(</a:t>
            </a:r>
            <a:r>
              <a:rPr lang="sk-SK" altLang="sk-SK" sz="1200" dirty="0">
                <a:latin typeface="Arial Narrow" panose="020B0606020202030204" pitchFamily="34" charset="0"/>
              </a:rPr>
              <a:t>Luzon a Mindanao...</a:t>
            </a:r>
            <a:r>
              <a:rPr lang="en-GB" altLang="sk-SK" sz="1200" dirty="0">
                <a:latin typeface="Arial Narrow" panose="020B0606020202030204" pitchFamily="34" charset="0"/>
              </a:rPr>
              <a:t>)</a:t>
            </a: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Sundské</a:t>
            </a:r>
            <a:r>
              <a:rPr lang="sk-SK" altLang="sk-SK" sz="2200" dirty="0">
                <a:latin typeface="Arial Narrow" panose="020B0606020202030204" pitchFamily="34" charset="0"/>
              </a:rPr>
              <a:t> ostrovy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(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Veľké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Sumatra, </a:t>
            </a:r>
            <a:b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</a:b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Borneo, Jáva,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Sulawesi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; Malé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Bali, Timor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)</a:t>
            </a:r>
            <a:endParaRPr lang="sk-SK" altLang="sk-SK" sz="1200" dirty="0">
              <a:solidFill>
                <a:srgbClr val="000000"/>
              </a:solidFill>
              <a:latin typeface="Arial Narrow" panose="020B0606020202030204" pitchFamily="34" charset="0"/>
              <a:ea typeface="+mn-ea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Moluky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571678" cy="342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29511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  <a:hlinkClick r:id="rId3"/>
              </a:rPr>
              <a:t>Pamír</a:t>
            </a:r>
            <a:r>
              <a:rPr lang="sk-SK" altLang="sk-SK" sz="2500" dirty="0">
                <a:latin typeface="Arial Narrow" panose="020B0606020202030204" pitchFamily="34" charset="0"/>
              </a:rPr>
              <a:t>:</a:t>
            </a: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Štít </a:t>
            </a:r>
            <a:r>
              <a:rPr lang="sk-SK" altLang="sk-SK" sz="1800" dirty="0" err="1">
                <a:latin typeface="Arial Narrow" panose="020B0606020202030204" pitchFamily="34" charset="0"/>
              </a:rPr>
              <a:t>Ismaila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latin typeface="Arial Narrow" panose="020B0606020202030204" pitchFamily="34" charset="0"/>
              </a:rPr>
              <a:t>Samaniho</a:t>
            </a:r>
            <a:r>
              <a:rPr lang="sk-SK" altLang="sk-SK" sz="1800" dirty="0">
                <a:latin typeface="Arial Narrow" panose="020B0606020202030204" pitchFamily="34" charset="0"/>
              </a:rPr>
              <a:t> (7 495 m)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Smer JZ: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4"/>
              </a:rPr>
              <a:t>Hindúkuš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latin typeface="Arial Narrow" panose="020B0606020202030204" pitchFamily="34" charset="0"/>
              </a:rPr>
              <a:t>Sulajmánske</a:t>
            </a:r>
            <a:r>
              <a:rPr lang="sk-SK" altLang="sk-SK" sz="2250" dirty="0">
                <a:latin typeface="Arial Narrow" panose="020B0606020202030204" pitchFamily="34" charset="0"/>
              </a:rPr>
              <a:t> vrchy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Smer 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5"/>
              </a:rPr>
              <a:t>Karakoram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Čogori</a:t>
            </a:r>
            <a:r>
              <a:rPr lang="sk-SK" altLang="sk-SK" sz="1800" dirty="0">
                <a:latin typeface="Arial Narrow" panose="020B0606020202030204" pitchFamily="34" charset="0"/>
              </a:rPr>
              <a:t> (K2): 8 611 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6"/>
              </a:rPr>
              <a:t>Himaláje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Mt</a:t>
            </a:r>
            <a:r>
              <a:rPr lang="sk-SK" altLang="sk-SK" sz="1800" dirty="0">
                <a:latin typeface="Arial Narrow" panose="020B0606020202030204" pitchFamily="34" charset="0"/>
              </a:rPr>
              <a:t>. Everest: 8 848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latin typeface="Arial Narrow" panose="020B0606020202030204" pitchFamily="34" charset="0"/>
                <a:hlinkClick r:id="rId7"/>
              </a:rPr>
              <a:t>Kunlun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Smer SV: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  <a:hlinkClick r:id="rId8"/>
              </a:rPr>
              <a:t>Ťanšan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latin typeface="Arial Narrow" panose="020B0606020202030204" pitchFamily="34" charset="0"/>
              </a:rPr>
              <a:t>Altaj</a:t>
            </a:r>
            <a:endParaRPr lang="sk-SK" altLang="sk-SK" sz="225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Belucha</a:t>
            </a:r>
            <a:r>
              <a:rPr lang="sk-SK" altLang="sk-SK" sz="1800" dirty="0">
                <a:latin typeface="Arial Narrow" panose="020B0606020202030204" pitchFamily="34" charset="0"/>
              </a:rPr>
              <a:t>: 4 506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solidFill>
                  <a:schemeClr val="bg2"/>
                </a:solidFill>
                <a:latin typeface="Arial Narrow" panose="020B0606020202030204" pitchFamily="34" charset="0"/>
              </a:rPr>
              <a:t>Sajan</a:t>
            </a:r>
            <a:endParaRPr lang="sk-SK" altLang="sk-SK" sz="225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</a:rPr>
              <a:t>Bajkalský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latin typeface="Arial Narrow" panose="020B0606020202030204" pitchFamily="34" charset="0"/>
              </a:rPr>
              <a:t>Jabloňový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Stanový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25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Džagdy</a:t>
            </a:r>
            <a:endParaRPr lang="sk-SK" altLang="sk-SK" sz="225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655887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202113"/>
            <a:ext cx="3948112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2484438" y="3933825"/>
            <a:ext cx="2592387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 flipV="1">
            <a:off x="3059113" y="2781300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4427538" y="765175"/>
            <a:ext cx="172878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BlokTextu 1"/>
          <p:cNvSpPr txBox="1"/>
          <p:nvPr/>
        </p:nvSpPr>
        <p:spPr>
          <a:xfrm>
            <a:off x="3059113" y="5733861"/>
            <a:ext cx="230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>
                <a:latin typeface="Arial Narrow" panose="020B0606020202030204" pitchFamily="34" charset="0"/>
              </a:rPr>
              <a:t>+ </a:t>
            </a:r>
            <a:r>
              <a:rPr lang="sk-SK" sz="1600" i="1" dirty="0" err="1">
                <a:latin typeface="Arial Narrow" panose="020B0606020202030204" pitchFamily="34" charset="0"/>
              </a:rPr>
              <a:t>Džungárska</a:t>
            </a:r>
            <a:r>
              <a:rPr lang="sk-SK" sz="1600" i="1" dirty="0">
                <a:latin typeface="Arial Narrow" panose="020B0606020202030204" pitchFamily="34" charset="0"/>
              </a:rPr>
              <a:t> panva,   </a:t>
            </a:r>
            <a:r>
              <a:rPr lang="sk-SK" sz="1600" i="1" dirty="0" err="1">
                <a:latin typeface="Arial Narrow" panose="020B0606020202030204" pitchFamily="34" charset="0"/>
              </a:rPr>
              <a:t>Tarimská</a:t>
            </a:r>
            <a:r>
              <a:rPr lang="sk-SK" sz="1600" i="1" dirty="0">
                <a:latin typeface="Arial Narrow" panose="020B0606020202030204" pitchFamily="34" charset="0"/>
              </a:rPr>
              <a:t> panva, </a:t>
            </a:r>
            <a:br>
              <a:rPr lang="sk-SK" sz="1600" i="1" dirty="0">
                <a:latin typeface="Arial Narrow" panose="020B0606020202030204" pitchFamily="34" charset="0"/>
              </a:rPr>
            </a:br>
            <a:r>
              <a:rPr lang="sk-SK" sz="1600" i="1" dirty="0">
                <a:latin typeface="Arial Narrow" panose="020B0606020202030204" pitchFamily="34" charset="0"/>
              </a:rPr>
              <a:t>Tibetská náhorná plošina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0"/>
            <a:ext cx="8229600" cy="6453187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 Ázia: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Severočínska</a:t>
            </a:r>
            <a:r>
              <a:rPr lang="sk-SK" altLang="sk-SK" sz="2000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Veľká čínska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3"/>
              </a:rPr>
              <a:t>Kórejské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Diamantové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Severočínske</a:t>
            </a:r>
            <a:r>
              <a:rPr lang="sk-SK" altLang="sk-SK" sz="2000" dirty="0">
                <a:latin typeface="Arial Narrow" panose="020B0606020202030204" pitchFamily="34" charset="0"/>
              </a:rPr>
              <a:t> vrchy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Juhočínske vrchy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Zadná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5"/>
              </a:rPr>
              <a:t>Annamské</a:t>
            </a:r>
            <a:r>
              <a:rPr lang="sk-SK" altLang="sk-SK" sz="20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6"/>
              </a:rPr>
              <a:t>Arakanské</a:t>
            </a:r>
            <a:r>
              <a:rPr lang="sk-SK" altLang="sk-SK" sz="20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7"/>
              </a:rPr>
              <a:t>Vrchy Čin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Nížina rieky Mekong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Predná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8"/>
              </a:rPr>
              <a:t>Indogangská</a:t>
            </a:r>
            <a:r>
              <a:rPr lang="sk-SK" altLang="sk-SK" sz="2000" dirty="0">
                <a:latin typeface="Arial Narrow" panose="020B0606020202030204" pitchFamily="34" charset="0"/>
                <a:hlinkClick r:id="rId8"/>
              </a:rPr>
              <a:t> nížina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400"/>
              </a:spcBef>
            </a:pPr>
            <a:r>
              <a:rPr lang="sk-SK" altLang="sk-SK" sz="1500" i="1" dirty="0">
                <a:solidFill>
                  <a:schemeClr val="bg2"/>
                </a:solidFill>
                <a:latin typeface="Arial Narrow" panose="020B0606020202030204" pitchFamily="34" charset="0"/>
                <a:hlinkClick r:id="rId9"/>
              </a:rPr>
              <a:t>Thárska púšť</a:t>
            </a:r>
            <a:r>
              <a:rPr lang="sk-SK" altLang="sk-SK" sz="1500" i="1" dirty="0">
                <a:solidFill>
                  <a:schemeClr val="bg2"/>
                </a:solidFill>
                <a:latin typeface="Arial Narrow" panose="020B0606020202030204" pitchFamily="34" charset="0"/>
              </a:rPr>
              <a:t> (pozor, to nie je geomorfologický celok)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0"/>
              </a:rPr>
              <a:t>Západný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  <a:hlinkClick r:id="rId1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0"/>
              </a:rPr>
              <a:t>Východný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1"/>
              </a:rPr>
              <a:t>Dekanská plošina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Arávalí</a:t>
            </a:r>
            <a:endParaRPr lang="sk-SK" altLang="sk-SK" sz="2000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3375"/>
            <a:ext cx="4381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268413"/>
            <a:ext cx="9144000" cy="5589587"/>
          </a:xfrm>
        </p:spPr>
        <p:txBody>
          <a:bodyPr/>
          <a:lstStyle/>
          <a:p>
            <a:pPr marL="263525" indent="-179388" eaLnBrk="1" hangingPunct="1">
              <a:spcAft>
                <a:spcPts val="600"/>
              </a:spcAft>
              <a:tabLst>
                <a:tab pos="263525" algn="l"/>
              </a:tabLst>
            </a:pPr>
            <a:r>
              <a:rPr lang="sk-SK" altLang="sk-SK" sz="2500" b="1" u="sng" dirty="0">
                <a:latin typeface="Arial Narrow" panose="020B0606020202030204" pitchFamily="34" charset="0"/>
              </a:rPr>
              <a:t>Ropa a zemný plyn</a:t>
            </a:r>
            <a:r>
              <a:rPr lang="sk-SK" altLang="sk-SK" sz="2500" dirty="0">
                <a:latin typeface="Arial Narrow" panose="020B0606020202030204" pitchFamily="34" charset="0"/>
              </a:rPr>
              <a:t> 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kumimoji="0" lang="sk-SK" alt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Blízky východ – Perzský záliv </a:t>
            </a:r>
            <a:r>
              <a:rPr kumimoji="0" lang="sk-SK" altLang="sk-SK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(Saudská Arábia, Irak, Irán, Kuvajt) 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– najväčšie svetové zásoby ropy, bohatstvo aj na zemný plyn (Katar).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Kaspická oblasť </a:t>
            </a:r>
            <a:r>
              <a:rPr lang="sk-SK" altLang="sk-SK" sz="1800" dirty="0">
                <a:latin typeface="Arial Narrow" panose="020B0606020202030204" pitchFamily="34" charset="0"/>
              </a:rPr>
              <a:t>(Kazachstan, Turkménsko, Azerbajdžan) – dominancia zemného plynu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kumimoji="0" lang="sk-SK" alt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Severná a západná Sibír</a:t>
            </a:r>
            <a:r>
              <a:rPr kumimoji="0" lang="sk-SK" altLang="sk-SK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(Rusko) 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– ropa aj zemný plyn, najmä v panvových oblastiach okolo rieky Ob a Jenisej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kumimoji="0" lang="sk-SK" alt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Arabské more </a:t>
            </a:r>
            <a:r>
              <a:rPr kumimoji="0" lang="sk-SK" altLang="sk-SK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(India, Pakistan) 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– </a:t>
            </a:r>
            <a:r>
              <a:rPr kumimoji="0" lang="sk-SK" altLang="sk-SK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šelfové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oblasti pri pobreží Indie a Pakistanu</a:t>
            </a:r>
          </a:p>
          <a:p>
            <a:pPr marL="442913" lvl="1" indent="-273050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Juhočínske more </a:t>
            </a:r>
            <a:r>
              <a:rPr lang="sk-SK" altLang="sk-SK" sz="1800" dirty="0">
                <a:latin typeface="Arial Narrow" panose="020B0606020202030204" pitchFamily="34" charset="0"/>
              </a:rPr>
              <a:t>(Brunej, Malajzia, Indonézia)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šelfové</a:t>
            </a:r>
            <a:r>
              <a:rPr lang="sk-SK" altLang="sk-SK" sz="1800" dirty="0">
                <a:latin typeface="Arial Narrow" panose="020B0606020202030204" pitchFamily="34" charset="0"/>
              </a:rPr>
              <a:t> oblasti južnej časti Juhočínskeho mora, najmä v okolí Bornea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</a:p>
          <a:p>
            <a:pPr lvl="1" eaLnBrk="1" hangingPunct="1">
              <a:spcAft>
                <a:spcPts val="6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u="sng" dirty="0">
                <a:latin typeface="Arial Narrow" panose="020B0606020202030204" pitchFamily="34" charset="0"/>
              </a:rPr>
              <a:t>Uhlie</a:t>
            </a:r>
            <a:endParaRPr lang="sk-SK" altLang="sk-SK" sz="2500" dirty="0">
              <a:latin typeface="Arial Narrow" panose="020B0606020202030204" pitchFamily="34" charset="0"/>
            </a:endParaRP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spc="-20" dirty="0">
                <a:latin typeface="Arial Narrow" panose="020B0606020202030204" pitchFamily="34" charset="0"/>
              </a:rPr>
              <a:t>Čína</a:t>
            </a:r>
            <a:r>
              <a:rPr lang="sk-SK" altLang="sk-SK" sz="1800" spc="-20" dirty="0">
                <a:latin typeface="Arial Narrow" panose="020B0606020202030204" pitchFamily="34" charset="0"/>
              </a:rPr>
              <a:t> (Vnútorné Mongolsko a priľahlé pohoria) – viac ako polovica celosvetovej ťažby uhlia, vysoká kvalita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 err="1">
                <a:latin typeface="Arial Narrow" panose="020B0606020202030204" pitchFamily="34" charset="0"/>
              </a:rPr>
              <a:t>Kuzbas</a:t>
            </a:r>
            <a:r>
              <a:rPr lang="sk-SK" altLang="sk-SK" sz="1800" dirty="0">
                <a:latin typeface="Arial Narrow" panose="020B0606020202030204" pitchFamily="34" charset="0"/>
              </a:rPr>
              <a:t> (</a:t>
            </a:r>
            <a:r>
              <a:rPr lang="sk-SK" altLang="sk-SK" sz="1800" dirty="0" err="1">
                <a:latin typeface="Arial Narrow" panose="020B0606020202030204" pitchFamily="34" charset="0"/>
              </a:rPr>
              <a:t>Kuznecká</a:t>
            </a:r>
            <a:r>
              <a:rPr lang="sk-SK" altLang="sk-SK" sz="1800" dirty="0">
                <a:latin typeface="Arial Narrow" panose="020B0606020202030204" pitchFamily="34" charset="0"/>
              </a:rPr>
              <a:t> panva) – južná Sibír (Rusko) – vysoká kvalita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India </a:t>
            </a:r>
            <a:r>
              <a:rPr lang="sk-SK" altLang="sk-SK" sz="1800" dirty="0">
                <a:latin typeface="Arial Narrow" panose="020B0606020202030204" pitchFamily="34" charset="0"/>
              </a:rPr>
              <a:t>– </a:t>
            </a:r>
            <a:r>
              <a:rPr lang="sk-SK" altLang="sk-SK" sz="1800" dirty="0" err="1">
                <a:latin typeface="Arial Narrow" panose="020B0606020202030204" pitchFamily="34" charset="0"/>
              </a:rPr>
              <a:t>Damodarská</a:t>
            </a:r>
            <a:r>
              <a:rPr lang="sk-SK" altLang="sk-SK" sz="1800" dirty="0">
                <a:latin typeface="Arial Narrow" panose="020B0606020202030204" pitchFamily="34" charset="0"/>
              </a:rPr>
              <a:t> panva (východná India)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096963"/>
            <a:ext cx="9144000" cy="5761037"/>
          </a:xfrm>
        </p:spPr>
        <p:txBody>
          <a:bodyPr/>
          <a:lstStyle/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u="sng" dirty="0">
                <a:latin typeface="Arial Narrow" panose="020B0606020202030204" pitchFamily="34" charset="0"/>
              </a:rPr>
              <a:t>Železná ruda</a:t>
            </a:r>
            <a:endParaRPr lang="sk-SK" altLang="sk-SK" sz="2500" dirty="0">
              <a:latin typeface="Arial Narrow" panose="020B0606020202030204" pitchFamily="34" charset="0"/>
            </a:endParaRP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Čína</a:t>
            </a:r>
            <a:r>
              <a:rPr lang="sk-SK" altLang="sk-SK" sz="1800" dirty="0">
                <a:latin typeface="Arial Narrow" panose="020B0606020202030204" pitchFamily="34" charset="0"/>
              </a:rPr>
              <a:t> – Vnútorné Mongolsko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Stredná a východná </a:t>
            </a:r>
            <a:r>
              <a:rPr lang="sk-SK" altLang="sk-SK" sz="1800" b="1" dirty="0">
                <a:latin typeface="Arial Narrow" panose="020B0606020202030204" pitchFamily="34" charset="0"/>
              </a:rPr>
              <a:t>India</a:t>
            </a:r>
          </a:p>
          <a:p>
            <a:pPr marL="442913"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Rusko </a:t>
            </a:r>
            <a:r>
              <a:rPr lang="sk-SK" altLang="sk-SK" sz="1800" dirty="0">
                <a:latin typeface="Arial Narrow" panose="020B0606020202030204" pitchFamily="34" charset="0"/>
              </a:rPr>
              <a:t>– Najmä Ural (Európa) a Stredná Sibír</a:t>
            </a:r>
          </a:p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Meď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Pohorie </a:t>
            </a:r>
            <a:r>
              <a:rPr lang="sk-SK" altLang="sk-SK" sz="1800" b="1" dirty="0" err="1">
                <a:latin typeface="Arial Narrow" panose="020B0606020202030204" pitchFamily="34" charset="0"/>
              </a:rPr>
              <a:t>Altaj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a horské oblasti </a:t>
            </a:r>
            <a:r>
              <a:rPr lang="sk-SK" altLang="sk-SK" sz="1800" b="1" dirty="0" err="1">
                <a:latin typeface="Arial Narrow" panose="020B0606020202030204" pitchFamily="34" charset="0"/>
              </a:rPr>
              <a:t>Tuvy</a:t>
            </a:r>
            <a:endParaRPr lang="sk-SK" altLang="sk-SK" sz="1800" b="1" dirty="0">
              <a:latin typeface="Arial Narrow" panose="020B0606020202030204" pitchFamily="34" charset="0"/>
            </a:endParaRP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Medzihorské panvy juhozápadnej </a:t>
            </a:r>
            <a:r>
              <a:rPr lang="sk-SK" altLang="sk-SK" sz="1800" b="1" dirty="0">
                <a:latin typeface="Arial Narrow" panose="020B0606020202030204" pitchFamily="34" charset="0"/>
              </a:rPr>
              <a:t>Číny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Mongolsko – v južnej časti púšte Gobi</a:t>
            </a:r>
          </a:p>
          <a:p>
            <a:pPr marL="263525" indent="-163513"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Urán</a:t>
            </a:r>
            <a:r>
              <a:rPr lang="sk-SK" altLang="sk-SK" sz="2500" dirty="0">
                <a:latin typeface="Arial Narrow" panose="020B0606020202030204" pitchFamily="34" charset="0"/>
              </a:rPr>
              <a:t> 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Kazachstan – najväčší svetový producent (plus ďalšie stredoázijské krajiny)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Rusko – (hlavne v Európskej časti) ale aj Východná Sibír (</a:t>
            </a:r>
            <a:r>
              <a:rPr lang="sk-SK" altLang="sk-SK" sz="1800" dirty="0" err="1">
                <a:latin typeface="Arial Narrow" panose="020B0606020202030204" pitchFamily="34" charset="0"/>
              </a:rPr>
              <a:t>Transbajkalsko</a:t>
            </a:r>
            <a:r>
              <a:rPr lang="sk-SK" altLang="sk-SK" sz="1800" dirty="0">
                <a:latin typeface="Arial Narrow" panose="020B0606020202030204" pitchFamily="34" charset="0"/>
              </a:rPr>
              <a:t>, </a:t>
            </a:r>
            <a:r>
              <a:rPr lang="sk-SK" altLang="sk-SK" sz="1800" dirty="0" err="1">
                <a:latin typeface="Arial Narrow" panose="020B0606020202030204" pitchFamily="34" charset="0"/>
              </a:rPr>
              <a:t>Krasnojarsk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marL="263525" indent="-179388"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Diamanty</a:t>
            </a:r>
            <a:r>
              <a:rPr lang="sk-SK" altLang="sk-SK" sz="2500" dirty="0">
                <a:latin typeface="Arial Narrow" panose="020B0606020202030204" pitchFamily="34" charset="0"/>
              </a:rPr>
              <a:t> </a:t>
            </a:r>
          </a:p>
          <a:p>
            <a:pPr marL="358775" lvl="1" indent="-206375" eaLnBrk="1" hangingPunct="1">
              <a:spcAft>
                <a:spcPts val="600"/>
              </a:spcAft>
            </a:pPr>
            <a:r>
              <a:rPr lang="sk-SK" altLang="sk-SK" sz="1800" dirty="0" err="1">
                <a:latin typeface="Arial Narrow" panose="020B0606020202030204" pitchFamily="34" charset="0"/>
              </a:rPr>
              <a:t>Jakutská</a:t>
            </a:r>
            <a:r>
              <a:rPr lang="sk-SK" altLang="sk-SK" sz="1800" dirty="0">
                <a:latin typeface="Arial Narrow" panose="020B0606020202030204" pitchFamily="34" charset="0"/>
              </a:rPr>
              <a:t> oblasť (</a:t>
            </a:r>
            <a:r>
              <a:rPr lang="sk-SK" altLang="sk-SK" sz="1800" dirty="0" err="1">
                <a:latin typeface="Arial Narrow" panose="020B0606020202030204" pitchFamily="34" charset="0"/>
              </a:rPr>
              <a:t>Sacha</a:t>
            </a:r>
            <a:r>
              <a:rPr lang="sk-SK" altLang="sk-SK" sz="1800" dirty="0">
                <a:latin typeface="Arial Narrow" panose="020B0606020202030204" pitchFamily="34" charset="0"/>
              </a:rPr>
              <a:t>) – Rusko</a:t>
            </a:r>
          </a:p>
        </p:txBody>
      </p:sp>
    </p:spTree>
    <p:extLst>
      <p:ext uri="{BB962C8B-B14F-4D97-AF65-F5344CB8AC3E}">
        <p14:creationId xmlns:p14="http://schemas.microsoft.com/office/powerpoint/2010/main" val="381065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484784"/>
            <a:ext cx="9144000" cy="5373216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Bauxit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India, Čína, Kazachstan</a:t>
            </a:r>
          </a:p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Zlato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Čína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stredovýchod</a:t>
            </a:r>
            <a:r>
              <a:rPr lang="sk-SK" altLang="sk-SK" sz="1800" dirty="0">
                <a:latin typeface="Arial Narrow" panose="020B0606020202030204" pitchFamily="34" charset="0"/>
              </a:rPr>
              <a:t> – aktuálne najväčší svetový producent, ale relatívne malé zásoby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Rusko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Altaj</a:t>
            </a:r>
            <a:r>
              <a:rPr lang="sk-SK" altLang="sk-SK" sz="1800" dirty="0">
                <a:latin typeface="Arial Narrow" panose="020B0606020202030204" pitchFamily="34" charset="0"/>
              </a:rPr>
              <a:t> (aj okolité štáty), </a:t>
            </a:r>
            <a:r>
              <a:rPr lang="sk-SK" altLang="sk-SK" sz="1800" dirty="0" err="1">
                <a:latin typeface="Arial Narrow" panose="020B0606020202030204" pitchFamily="34" charset="0"/>
              </a:rPr>
              <a:t>Jakutsko</a:t>
            </a:r>
            <a:r>
              <a:rPr lang="sk-SK" altLang="sk-SK" sz="1800" dirty="0">
                <a:latin typeface="Arial Narrow" panose="020B0606020202030204" pitchFamily="34" charset="0"/>
              </a:rPr>
              <a:t> (</a:t>
            </a:r>
            <a:r>
              <a:rPr lang="sk-SK" altLang="sk-SK" sz="1800" dirty="0" err="1">
                <a:latin typeface="Arial Narrow" panose="020B0606020202030204" pitchFamily="34" charset="0"/>
              </a:rPr>
              <a:t>Sacha</a:t>
            </a:r>
            <a:r>
              <a:rPr lang="sk-SK" altLang="sk-SK" sz="1800" dirty="0">
                <a:latin typeface="Arial Narrow" panose="020B0606020202030204" pitchFamily="34" charset="0"/>
              </a:rPr>
              <a:t>) a ďaleký východ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Uzbekistan, Mongolsko, Indonézia (Papua), Kaukaz</a:t>
            </a:r>
          </a:p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Nikel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Indonézia a Filipíny – prvý a s odstupom druhý najväčší svetový producent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Rusko – tretí najväčší svetový producent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Noriľsk</a:t>
            </a:r>
            <a:r>
              <a:rPr lang="sk-SK" altLang="sk-SK" sz="1800" dirty="0">
                <a:latin typeface="Arial Narrow" panose="020B0606020202030204" pitchFamily="34" charset="0"/>
              </a:rPr>
              <a:t>* a </a:t>
            </a:r>
            <a:r>
              <a:rPr lang="sk-SK" altLang="sk-SK" sz="1800" dirty="0" err="1">
                <a:latin typeface="Arial Narrow" panose="020B0606020202030204" pitchFamily="34" charset="0"/>
              </a:rPr>
              <a:t>Sacha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sk-SK" altLang="sk-SK" sz="2500" b="1" dirty="0">
                <a:latin typeface="Arial Narrow" panose="020B0606020202030204" pitchFamily="34" charset="0"/>
              </a:rPr>
              <a:t>Lítium, Kobalt a tzv. vzácne zeminy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b="1" dirty="0">
                <a:latin typeface="Arial Narrow" panose="020B0606020202030204" pitchFamily="34" charset="0"/>
              </a:rPr>
              <a:t>Čína </a:t>
            </a:r>
            <a:r>
              <a:rPr lang="sk-SK" altLang="sk-SK" sz="1800" dirty="0">
                <a:latin typeface="Arial Narrow" panose="020B0606020202030204" pitchFamily="34" charset="0"/>
              </a:rPr>
              <a:t>– napr. Vnútorné Mongolsko, Tibetská náhorná plošina</a:t>
            </a:r>
          </a:p>
        </p:txBody>
      </p:sp>
    </p:spTree>
    <p:extLst>
      <p:ext uri="{BB962C8B-B14F-4D97-AF65-F5344CB8AC3E}">
        <p14:creationId xmlns:p14="http://schemas.microsoft.com/office/powerpoint/2010/main" val="338094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978400" cy="1143000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Základná</a:t>
            </a:r>
            <a:br>
              <a:rPr lang="sk-SK" altLang="sk-SK" sz="4000" dirty="0"/>
            </a:br>
            <a:r>
              <a:rPr lang="sk-SK" altLang="sk-SK" sz="4000" dirty="0"/>
              <a:t>charakteristika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196975"/>
            <a:ext cx="6516688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rozloha: 44 500 000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najväčší svetadiel sveta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jedna tretina celej súše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 – Z =&gt; 9</a:t>
            </a:r>
            <a:r>
              <a:rPr lang="en-GB" altLang="sk-SK" sz="2200" dirty="0">
                <a:latin typeface="Arial Narrow" panose="020B0606020202030204" pitchFamily="34" charset="0"/>
              </a:rPr>
              <a:t>700</a:t>
            </a:r>
            <a:r>
              <a:rPr lang="sk-SK" altLang="sk-SK" sz="2200" dirty="0">
                <a:latin typeface="Arial Narrow" panose="020B0606020202030204" pitchFamily="34" charset="0"/>
              </a:rPr>
              <a:t> km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 – J =&gt; 6</a:t>
            </a:r>
            <a:r>
              <a:rPr lang="en-GB" altLang="sk-SK" sz="2200" dirty="0">
                <a:latin typeface="Arial Narrow" panose="020B0606020202030204" pitchFamily="34" charset="0"/>
              </a:rPr>
              <a:t>500</a:t>
            </a:r>
            <a:r>
              <a:rPr lang="sk-SK" altLang="sk-SK" sz="2200" dirty="0">
                <a:latin typeface="Arial Narrow" panose="020B0606020202030204" pitchFamily="34" charset="0"/>
              </a:rPr>
              <a:t> km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súčasť kontinentu Eurázia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súčasť </a:t>
            </a:r>
            <a:r>
              <a:rPr lang="sk-SK" altLang="sk-SK" sz="2200" dirty="0" err="1">
                <a:latin typeface="Arial Narrow" panose="020B0606020202030204" pitchFamily="34" charset="0"/>
              </a:rPr>
              <a:t>superkontinentu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Afro-eurázia</a:t>
            </a:r>
            <a:r>
              <a:rPr lang="sk-SK" altLang="sk-SK" sz="2200" dirty="0">
                <a:latin typeface="Arial Narrow" panose="020B0606020202030204" pitchFamily="34" charset="0"/>
              </a:rPr>
              <a:t>,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alebo tiež </a:t>
            </a:r>
            <a:r>
              <a:rPr lang="sk-SK" altLang="sk-SK" sz="2200" dirty="0" err="1">
                <a:latin typeface="Arial Narrow" panose="020B0606020202030204" pitchFamily="34" charset="0"/>
              </a:rPr>
              <a:t>Eurafrázia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najvyšší bod: </a:t>
            </a:r>
            <a:r>
              <a:rPr lang="sk-SK" altLang="sk-SK" sz="2800" dirty="0" err="1">
                <a:latin typeface="Arial Narrow" panose="020B0606020202030204" pitchFamily="34" charset="0"/>
              </a:rPr>
              <a:t>Mt</a:t>
            </a:r>
            <a:r>
              <a:rPr lang="sk-SK" altLang="sk-SK" sz="2800" dirty="0">
                <a:latin typeface="Arial Narrow" panose="020B0606020202030204" pitchFamily="34" charset="0"/>
              </a:rPr>
              <a:t>. Everest 						=&gt; 8848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najnižší bod: Hladina Mŕtveho mora				=&gt; </a:t>
            </a:r>
            <a:r>
              <a:rPr lang="sk-SK" altLang="sk-SK" sz="2800" dirty="0">
                <a:latin typeface="Arial Narrow" panose="020B0606020202030204" pitchFamily="34" charset="0"/>
                <a:hlinkClick r:id="rId4"/>
              </a:rPr>
              <a:t>-430 m n. m.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populácia: 4,9 mld. obyv. (z celkovo 8,2 mld.)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najľudnatejší svetadiel sveta (&lt;60 %)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 dirty="0"/>
              <a:t>Nerastné suroviny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612" y="1096963"/>
            <a:ext cx="9144000" cy="5761037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sk-SK" altLang="sk-SK" sz="2500" b="1" i="1" dirty="0" err="1">
                <a:latin typeface="Arial Narrow" panose="020B0606020202030204" pitchFamily="34" charset="0"/>
              </a:rPr>
              <a:t>Noriľsk</a:t>
            </a:r>
            <a:endParaRPr lang="sk-SK" altLang="sk-SK" sz="2500" b="1" i="1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ts val="600"/>
              </a:spcAft>
            </a:pPr>
            <a:r>
              <a:rPr lang="sk-SK" altLang="sk-SK" sz="2100" dirty="0">
                <a:latin typeface="Arial Narrow" panose="020B0606020202030204" pitchFamily="34" charset="0"/>
              </a:rPr>
              <a:t>Paládium, platina, </a:t>
            </a:r>
            <a:r>
              <a:rPr lang="sk-SK" altLang="sk-SK" sz="2100" dirty="0" err="1">
                <a:latin typeface="Arial Narrow" panose="020B0606020202030204" pitchFamily="34" charset="0"/>
              </a:rPr>
              <a:t>ródium</a:t>
            </a:r>
            <a:r>
              <a:rPr lang="sk-SK" altLang="sk-SK" sz="2100" dirty="0">
                <a:latin typeface="Arial Narrow" panose="020B0606020202030204" pitchFamily="34" charset="0"/>
              </a:rPr>
              <a:t>, meď, zinok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2100" dirty="0">
                <a:latin typeface="Arial Narrow" panose="020B0606020202030204" pitchFamily="34" charset="0"/>
              </a:rPr>
              <a:t>Uhlie</a:t>
            </a:r>
          </a:p>
          <a:p>
            <a:pPr lvl="1" eaLnBrk="1" hangingPunct="1">
              <a:spcAft>
                <a:spcPts val="600"/>
              </a:spcAft>
            </a:pPr>
            <a:endParaRPr lang="sk-SK" altLang="sk-SK" sz="21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najsevernejšie mesto nad 100 000 obyvateľov na svete</a:t>
            </a:r>
          </a:p>
          <a:p>
            <a:pPr lvl="1" eaLnBrk="1" hangingPunct="1">
              <a:spcAft>
                <a:spcPts val="600"/>
              </a:spcAft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vznik v roku 1940 ako pracovný tábor pre politických väzňov (gulag)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z hľadiska pracovných podmienok jeden z najextrémnejších gulagov</a:t>
            </a:r>
          </a:p>
          <a:p>
            <a:pPr lvl="2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bežne práca pri -30 °C, množstvo úmrtí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množstvo väzňov (z politických a ideologických dôvodov) aj zo Slovenska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 err="1">
                <a:latin typeface="Arial Narrow" panose="020B0606020202030204" pitchFamily="34" charset="0"/>
              </a:rPr>
              <a:t>Noriľské</a:t>
            </a:r>
            <a:r>
              <a:rPr lang="sk-SK" altLang="sk-SK" sz="1800" dirty="0">
                <a:latin typeface="Arial Narrow" panose="020B0606020202030204" pitchFamily="34" charset="0"/>
              </a:rPr>
              <a:t> povstanie (krátko po smrti Stalina1953) – krvavo potlačené, neskôr utajované</a:t>
            </a:r>
          </a:p>
          <a:p>
            <a:pPr lvl="1" eaLnBrk="1" hangingPunct="1"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s odstupom po smrti Stalina postupná transformácia na civilné mesto</a:t>
            </a:r>
          </a:p>
        </p:txBody>
      </p:sp>
      <p:sp>
        <p:nvSpPr>
          <p:cNvPr id="2" name="Pravá zložená zátvorka 1">
            <a:extLst>
              <a:ext uri="{FF2B5EF4-FFF2-40B4-BE49-F238E27FC236}">
                <a16:creationId xmlns:a16="http://schemas.microsoft.com/office/drawing/2014/main" id="{ED4282CD-1751-8637-07A2-94AD765427F7}"/>
              </a:ext>
            </a:extLst>
          </p:cNvPr>
          <p:cNvSpPr/>
          <p:nvPr/>
        </p:nvSpPr>
        <p:spPr>
          <a:xfrm>
            <a:off x="4572000" y="1628800"/>
            <a:ext cx="360040" cy="7200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64BCA17-6E07-68D7-3AE8-B0C2B08B0810}"/>
              </a:ext>
            </a:extLst>
          </p:cNvPr>
          <p:cNvSpPr txBox="1"/>
          <p:nvPr/>
        </p:nvSpPr>
        <p:spPr>
          <a:xfrm>
            <a:off x="4968044" y="1804174"/>
            <a:ext cx="411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ťažobno-energeticko-spracovateľský komplex</a:t>
            </a:r>
          </a:p>
        </p:txBody>
      </p:sp>
    </p:spTree>
    <p:extLst>
      <p:ext uri="{BB962C8B-B14F-4D97-AF65-F5344CB8AC3E}">
        <p14:creationId xmlns:p14="http://schemas.microsoft.com/office/powerpoint/2010/main" val="3897021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ropy v globálnom kontexte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6" y="1484784"/>
            <a:ext cx="8700848" cy="4802868"/>
          </a:xfrm>
        </p:spPr>
      </p:pic>
      <p:sp>
        <p:nvSpPr>
          <p:cNvPr id="5" name="BlokTextu 4"/>
          <p:cNvSpPr txBox="1"/>
          <p:nvPr/>
        </p:nvSpPr>
        <p:spPr>
          <a:xfrm>
            <a:off x="221576" y="6287652"/>
            <a:ext cx="23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6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21576" y="6287652"/>
            <a:ext cx="23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751246"/>
            <a:ext cx="9144000" cy="55364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ropy v globálnom kontexte</a:t>
            </a:r>
          </a:p>
        </p:txBody>
      </p:sp>
    </p:spTree>
    <p:extLst>
      <p:ext uri="{BB962C8B-B14F-4D97-AF65-F5344CB8AC3E}">
        <p14:creationId xmlns:p14="http://schemas.microsoft.com/office/powerpoint/2010/main" val="4051465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uhlia</a:t>
            </a:r>
            <a:r>
              <a:rPr lang="sk-SK" dirty="0">
                <a:latin typeface="Arial Narrow" panose="020B0606020202030204" pitchFamily="34" charset="0"/>
              </a:rPr>
              <a:t> v globálnom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8850"/>
          <a:stretch/>
        </p:blipFill>
        <p:spPr>
          <a:xfrm>
            <a:off x="6385532" y="4020909"/>
            <a:ext cx="2736304" cy="283928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" y="1227589"/>
            <a:ext cx="6350000" cy="438150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156176" y="64979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157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uhlia</a:t>
            </a:r>
            <a:r>
              <a:rPr lang="sk-SK" dirty="0">
                <a:latin typeface="Arial Narrow" panose="020B0606020202030204" pitchFamily="34" charset="0"/>
              </a:rPr>
              <a:t> v globálnom kontexte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67"/>
            <a:ext cx="9144000" cy="589783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  <p:sp>
        <p:nvSpPr>
          <p:cNvPr id="6" name="BlokTextu 5"/>
          <p:cNvSpPr txBox="1"/>
          <p:nvPr/>
        </p:nvSpPr>
        <p:spPr>
          <a:xfrm>
            <a:off x="3131840" y="5949280"/>
            <a:ext cx="4320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/>
              <a:t>oblasti s významnými zásobami uhlia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131840" y="6403640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</a:rPr>
              <a:t>antracit</a:t>
            </a:r>
            <a:r>
              <a:rPr lang="en-GB" dirty="0">
                <a:latin typeface="Arial Narrow" panose="020B0606020202030204" pitchFamily="34" charset="0"/>
              </a:rPr>
              <a:t> a </a:t>
            </a:r>
            <a:r>
              <a:rPr lang="en-GB" dirty="0" err="1">
                <a:latin typeface="Arial Narrow" panose="020B0606020202030204" pitchFamily="34" charset="0"/>
              </a:rPr>
              <a:t>čierne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uhlie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940152" y="640364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</a:rPr>
              <a:t>hnedé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uhlie</a:t>
            </a:r>
            <a:r>
              <a:rPr lang="en-GB" dirty="0">
                <a:latin typeface="Arial Narrow" panose="020B0606020202030204" pitchFamily="34" charset="0"/>
              </a:rPr>
              <a:t> a </a:t>
            </a:r>
            <a:r>
              <a:rPr lang="en-GB" dirty="0" err="1">
                <a:latin typeface="Arial Narrow" panose="020B0606020202030204" pitchFamily="34" charset="0"/>
              </a:rPr>
              <a:t>lignit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78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diamantov</a:t>
            </a:r>
            <a:r>
              <a:rPr lang="sk-SK" dirty="0">
                <a:latin typeface="Arial Narrow" panose="020B0606020202030204" pitchFamily="34" charset="0"/>
              </a:rPr>
              <a:t> v </a:t>
            </a:r>
            <a:r>
              <a:rPr lang="sk-SK" dirty="0" err="1">
                <a:latin typeface="Arial Narrow" panose="020B0606020202030204" pitchFamily="34" charset="0"/>
              </a:rPr>
              <a:t>glob</a:t>
            </a:r>
            <a:r>
              <a:rPr lang="en-GB" dirty="0">
                <a:latin typeface="Arial Narrow" panose="020B0606020202030204" pitchFamily="34" charset="0"/>
              </a:rPr>
              <a:t>.</a:t>
            </a:r>
            <a:r>
              <a:rPr lang="sk-SK" dirty="0">
                <a:latin typeface="Arial Narrow" panose="020B0606020202030204" pitchFamily="34" charset="0"/>
              </a:rPr>
              <a:t>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16834" cy="537893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B06B5CE-8B1D-A365-5225-DD5AF844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63" y="4435485"/>
            <a:ext cx="3880777" cy="241763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856850A-3D8A-B90E-DBA0-7CA907F2E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760" y="4437039"/>
            <a:ext cx="3909239" cy="2417637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03A0206C-48EB-106A-F0A6-6997171D1296}"/>
              </a:ext>
            </a:extLst>
          </p:cNvPr>
          <p:cNvSpPr txBox="1"/>
          <p:nvPr/>
        </p:nvSpPr>
        <p:spPr>
          <a:xfrm>
            <a:off x="3059832" y="443393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279305C-9D54-231A-E81D-406FFC5669EF}"/>
              </a:ext>
            </a:extLst>
          </p:cNvPr>
          <p:cNvSpPr txBox="1"/>
          <p:nvPr/>
        </p:nvSpPr>
        <p:spPr>
          <a:xfrm>
            <a:off x="6900524" y="440166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66205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 lIns="36000" rIns="36000"/>
          <a:lstStyle/>
          <a:p>
            <a:r>
              <a:rPr lang="sk-SK" spc="-20" dirty="0">
                <a:latin typeface="Arial Narrow" panose="020B0606020202030204" pitchFamily="34" charset="0"/>
              </a:rPr>
              <a:t>ázijské zásoby železnej rudy v </a:t>
            </a:r>
            <a:r>
              <a:rPr lang="sk-SK" spc="-20" dirty="0" err="1">
                <a:latin typeface="Arial Narrow" panose="020B0606020202030204" pitchFamily="34" charset="0"/>
              </a:rPr>
              <a:t>glob</a:t>
            </a:r>
            <a:r>
              <a:rPr lang="en-GB" spc="-20" dirty="0">
                <a:latin typeface="Arial Narrow" panose="020B0606020202030204" pitchFamily="34" charset="0"/>
              </a:rPr>
              <a:t>.</a:t>
            </a:r>
            <a:r>
              <a:rPr lang="sk-SK" spc="-20" dirty="0">
                <a:latin typeface="Arial Narrow" panose="020B0606020202030204" pitchFamily="34" charset="0"/>
              </a:rPr>
              <a:t>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29482"/>
          <a:stretch/>
        </p:blipFill>
        <p:spPr>
          <a:xfrm>
            <a:off x="8711" y="1484784"/>
            <a:ext cx="9217944" cy="38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ázijské zásoby </a:t>
            </a:r>
            <a:r>
              <a:rPr lang="en-GB" dirty="0" err="1">
                <a:latin typeface="Arial Narrow" panose="020B0606020202030204" pitchFamily="34" charset="0"/>
              </a:rPr>
              <a:t>medi</a:t>
            </a:r>
            <a:r>
              <a:rPr lang="sk-SK" dirty="0">
                <a:latin typeface="Arial Narrow" panose="020B0606020202030204" pitchFamily="34" charset="0"/>
              </a:rPr>
              <a:t> v globálnom kontexte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21576" y="6287652"/>
            <a:ext cx="10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zdroj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174"/>
            <a:ext cx="9144000" cy="43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0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ďalšie vzácne kovy v globálnom kontexte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2750"/>
          <a:stretch/>
        </p:blipFill>
        <p:spPr>
          <a:xfrm>
            <a:off x="-4054" y="851236"/>
            <a:ext cx="9148506" cy="589013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956376" y="6488668"/>
            <a:ext cx="1187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64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</a:rPr>
              <a:t>Klíma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Klímu Ázie ovplyvňujú tieto základné činitele, ktoré platia pre celú zemeguľu: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úbytok tepla od rovníka k pólom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2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poloha stálych tlakových útvarov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poloha vzhľadom na oceány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priebeh morských prúdov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prevládajúci smer prúdenia vzduchu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sk-SK" altLang="sk-SK" sz="1000" b="1" dirty="0">
              <a:ln w="3175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b="1" dirty="0">
                <a:ln w="31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tvary reliéfu a nadmorská výška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563938" y="981075"/>
            <a:ext cx="2233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SEVERNÁ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435600" y="2852738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VÝCHODNÁ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 rot="1106097">
            <a:off x="5219700" y="4797425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JUHOVÝCHODNÁ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 rot="1399115">
            <a:off x="2843213" y="3716338"/>
            <a:ext cx="2233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JUŽNÁ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978025" y="2060575"/>
            <a:ext cx="2233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STREDNÁ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 rot="2957673">
            <a:off x="401637" y="3565526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ZÁPADNÁ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4284663" y="0"/>
            <a:ext cx="525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/>
              <a:t>HLAVNÉ REGIÓNY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0" y="-4306"/>
            <a:ext cx="8389127" cy="68623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218923" y="41250"/>
            <a:ext cx="360154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makroregióny</a:t>
            </a:r>
            <a:r>
              <a:rPr lang="en-GB" sz="3000" dirty="0"/>
              <a:t> </a:t>
            </a:r>
            <a:r>
              <a:rPr lang="en-GB" sz="3000" dirty="0" err="1"/>
              <a:t>Ázie</a:t>
            </a:r>
            <a:r>
              <a:rPr lang="en-GB" sz="3000" dirty="0"/>
              <a:t>*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86181" y="6504820"/>
            <a:ext cx="5886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* </a:t>
            </a:r>
            <a:r>
              <a:rPr lang="sk-SK" i="1" dirty="0"/>
              <a:t>ktoré štáty sú zaradené diskutabilne?</a:t>
            </a:r>
            <a:endParaRPr lang="en-GB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Klíma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7513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1908175" y="1268413"/>
            <a:ext cx="33845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2339975" y="1557338"/>
            <a:ext cx="295275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042988" y="1989138"/>
            <a:ext cx="42481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3276600" y="1989138"/>
            <a:ext cx="20161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1908175" y="2420938"/>
            <a:ext cx="345598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3059113" y="2708275"/>
            <a:ext cx="23050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1763713" y="2565400"/>
            <a:ext cx="360045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187450" y="3357563"/>
            <a:ext cx="41052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3132138" y="3213100"/>
            <a:ext cx="216058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2411413" y="3500438"/>
            <a:ext cx="295275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2843213" y="3500438"/>
            <a:ext cx="244951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3059113" y="4076700"/>
            <a:ext cx="223361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92725" y="1052513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arktická (polárna) oblasť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292725" y="1341438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subarktická kontinentálna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292725" y="1773238"/>
            <a:ext cx="2951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sk-SK" sz="1800" i="1" dirty="0" err="1">
                <a:latin typeface="Aptos Narrow" panose="020B0004020202020204" pitchFamily="34" charset="0"/>
              </a:rPr>
              <a:t>mierna</a:t>
            </a:r>
            <a:r>
              <a:rPr lang="en-GB" altLang="sk-SK" sz="1800" i="1" dirty="0">
                <a:latin typeface="Aptos Narrow" panose="020B0004020202020204" pitchFamily="34" charset="0"/>
              </a:rPr>
              <a:t> </a:t>
            </a:r>
            <a:r>
              <a:rPr lang="en-GB" altLang="sk-SK" sz="1800" i="1" dirty="0" err="1">
                <a:latin typeface="Aptos Narrow" panose="020B0004020202020204" pitchFamily="34" charset="0"/>
              </a:rPr>
              <a:t>prechodná</a:t>
            </a:r>
            <a:endParaRPr lang="sk-SK" altLang="sk-SK" sz="1800" i="1" dirty="0">
              <a:latin typeface="Aptos Narrow" panose="020B0004020202020204" pitchFamily="34" charset="0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292725" y="249237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mierna </a:t>
            </a:r>
            <a:r>
              <a:rPr lang="sk-SK" altLang="sk-SK" sz="1800" i="1" dirty="0" err="1">
                <a:latin typeface="Aptos Narrow" panose="020B0004020202020204" pitchFamily="34" charset="0"/>
              </a:rPr>
              <a:t>semiarídna</a:t>
            </a:r>
            <a:endParaRPr lang="sk-SK" altLang="sk-SK" sz="1800" i="1" dirty="0">
              <a:latin typeface="Aptos Narrow" panose="020B0004020202020204" pitchFamily="34" charset="0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292725" y="3278188"/>
            <a:ext cx="3527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mierna </a:t>
            </a:r>
            <a:r>
              <a:rPr lang="sk-SK" altLang="sk-SK" sz="1800" i="1" dirty="0" err="1">
                <a:latin typeface="Aptos Narrow" panose="020B0004020202020204" pitchFamily="34" charset="0"/>
              </a:rPr>
              <a:t>arídna</a:t>
            </a:r>
            <a:endParaRPr lang="sk-SK" altLang="sk-SK" sz="1800" i="1" dirty="0">
              <a:latin typeface="Aptos Narrow" panose="020B0004020202020204" pitchFamily="34" charset="0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5291138" y="3567113"/>
            <a:ext cx="2881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subtropická vlhká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5292725" y="4437063"/>
            <a:ext cx="3527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 err="1">
                <a:latin typeface="Aptos Narrow" panose="020B0004020202020204" pitchFamily="34" charset="0"/>
              </a:rPr>
              <a:t>subekvatoriálna</a:t>
            </a:r>
            <a:r>
              <a:rPr lang="sk-SK" altLang="sk-SK" sz="1800" i="1" dirty="0">
                <a:latin typeface="Aptos Narrow" panose="020B0004020202020204" pitchFamily="34" charset="0"/>
              </a:rPr>
              <a:t> a ekvatoriálna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5292725" y="4005263"/>
            <a:ext cx="2881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i="1" dirty="0">
                <a:latin typeface="Aptos Narrow" panose="020B0004020202020204" pitchFamily="34" charset="0"/>
              </a:rPr>
              <a:t>tropická (</a:t>
            </a:r>
            <a:r>
              <a:rPr lang="sk-SK" altLang="sk-SK" sz="1800" i="1" dirty="0" err="1">
                <a:latin typeface="Aptos Narrow" panose="020B0004020202020204" pitchFamily="34" charset="0"/>
              </a:rPr>
              <a:t>arídna</a:t>
            </a:r>
            <a:r>
              <a:rPr lang="sk-SK" altLang="sk-SK" sz="1800" i="1" dirty="0">
                <a:latin typeface="Aptos Narrow" panose="020B0004020202020204" pitchFamily="34" charset="0"/>
              </a:rPr>
              <a:t>, suchá)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0" y="4797425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sz="2000" dirty="0"/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Hornatý reliéf bráni prúdeniu oceánskeho vzduchu </a:t>
            </a:r>
            <a:r>
              <a:rPr lang="en-GB" altLang="sk-SK" sz="2000" dirty="0" err="1">
                <a:latin typeface="Arial Narrow" panose="020B0606020202030204" pitchFamily="34" charset="0"/>
              </a:rPr>
              <a:t>hlboko</a:t>
            </a:r>
            <a:r>
              <a:rPr lang="en-GB" altLang="sk-SK" sz="2000" dirty="0">
                <a:latin typeface="Arial Narrow" panose="020B0606020202030204" pitchFamily="34" charset="0"/>
              </a:rPr>
              <a:t> do </a:t>
            </a:r>
            <a:r>
              <a:rPr lang="en-GB" altLang="sk-SK" sz="2000" dirty="0" err="1">
                <a:latin typeface="Arial Narrow" panose="020B0606020202030204" pitchFamily="34" charset="0"/>
              </a:rPr>
              <a:t>vnútrozemia</a:t>
            </a:r>
            <a:r>
              <a:rPr lang="en-GB" altLang="sk-SK" sz="2000" dirty="0">
                <a:latin typeface="Arial Narrow" panose="020B0606020202030204" pitchFamily="34" charset="0"/>
              </a:rPr>
              <a:t> od </a:t>
            </a:r>
            <a:r>
              <a:rPr lang="en-GB" altLang="sk-SK" sz="2000" dirty="0" err="1">
                <a:latin typeface="Arial Narrow" panose="020B0606020202030204" pitchFamily="34" charset="0"/>
              </a:rPr>
              <a:t>všetkých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oceánov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okrem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Severného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ľadového</a:t>
            </a:r>
            <a:r>
              <a:rPr lang="en-GB" altLang="sk-SK" sz="2000" dirty="0">
                <a:latin typeface="Arial Narrow" panose="020B0606020202030204" pitchFamily="34" charset="0"/>
              </a:rPr>
              <a:t>.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Studený arktický vzduch preniká po nížinách hlboko na juh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Tropický vzduch len po rovnobežkové pásmo pohorí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BD1074F4-DB68-8C93-B451-A24FD9316539}"/>
              </a:ext>
            </a:extLst>
          </p:cNvPr>
          <p:cNvSpPr txBox="1"/>
          <p:nvPr/>
        </p:nvSpPr>
        <p:spPr>
          <a:xfrm>
            <a:off x="6768306" y="623887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 Narrow" panose="020B0606020202030204" pitchFamily="34" charset="0"/>
              </a:rPr>
              <a:t>- stačia základné podnebné pásma z atlasu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oceánske prúdy a prevládajúci smer vetra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3" y="1484784"/>
            <a:ext cx="9172573" cy="4896544"/>
          </a:xfrm>
        </p:spPr>
      </p:pic>
      <p:sp>
        <p:nvSpPr>
          <p:cNvPr id="5" name="BlokTextu 4"/>
          <p:cNvSpPr txBox="1"/>
          <p:nvPr/>
        </p:nvSpPr>
        <p:spPr>
          <a:xfrm>
            <a:off x="6804248" y="63498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11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zime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na severe sa silno ochladzuje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S a strednou Áziou sa formuje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b="1" dirty="0">
                <a:latin typeface="Arial Narrow" panose="020B0606020202030204" pitchFamily="34" charset="0"/>
              </a:rPr>
              <a:t>Sibírska anticyklóna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výš)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spôsobuje mrazivé bezoblačné počasie aj po dobu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niekoľkých mesiacov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na SV Sibíri vytvára tzv. </a:t>
            </a:r>
            <a:r>
              <a:rPr lang="sk-SK" altLang="sk-SK" sz="1600" b="1" dirty="0">
                <a:latin typeface="Arial Narrow" panose="020B0606020202030204" pitchFamily="34" charset="0"/>
              </a:rPr>
              <a:t>pól mrazu</a:t>
            </a:r>
            <a:r>
              <a:rPr lang="sk-SK" altLang="sk-SK" sz="1600" dirty="0">
                <a:latin typeface="Arial Narrow" panose="020B0606020202030204" pitchFamily="34" charset="0"/>
              </a:rPr>
              <a:t>, kde priemerné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januárové teploty sú okolo -50 °C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okrajoch prúdi k oceánu suchý kontinentálny vzduch,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tzv. </a:t>
            </a:r>
            <a:r>
              <a:rPr lang="sk-SK" altLang="sk-SK" sz="1600" b="1" dirty="0">
                <a:latin typeface="Arial Narrow" panose="020B0606020202030204" pitchFamily="34" charset="0"/>
              </a:rPr>
              <a:t>zimný kontinentálny monzún</a:t>
            </a: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 južnej časti prúdi vzduch z pevniny na oceán -&gt; sucho</a:t>
            </a:r>
          </a:p>
          <a:p>
            <a:pPr lvl="2" eaLnBrk="1" hangingPunct="1">
              <a:lnSpc>
                <a:spcPct val="90000"/>
              </a:lnSpc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lete: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sa silno ohrieva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JZ Áziou vzniká </a:t>
            </a:r>
            <a:r>
              <a:rPr lang="sk-SK" altLang="sk-SK" sz="2000" b="1" dirty="0">
                <a:latin typeface="Arial Narrow" panose="020B0606020202030204" pitchFamily="34" charset="0"/>
              </a:rPr>
              <a:t>Iránska 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níž)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okraji prúdi teplý a vlhký vzduch z Indického oceánu nad pevninu =&gt; </a:t>
            </a:r>
            <a:r>
              <a:rPr lang="sk-SK" altLang="sk-SK" sz="1600" b="1" dirty="0">
                <a:latin typeface="Arial Narrow" panose="020B0606020202030204" pitchFamily="34" charset="0"/>
              </a:rPr>
              <a:t>letný monzún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vo východnej Ázii zasahuje letný monzún ďaleko na sever, až do mierneho pásma</a:t>
            </a:r>
          </a:p>
          <a:p>
            <a:pPr lvl="5">
              <a:lnSpc>
                <a:spcPct val="90000"/>
              </a:lnSpc>
            </a:pP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popri tichomorskom pobreží postupujú </a:t>
            </a:r>
            <a:r>
              <a:rPr lang="sk-SK" altLang="sk-SK" sz="2000" b="1" dirty="0">
                <a:latin typeface="Arial Narrow" panose="020B0606020202030204" pitchFamily="34" charset="0"/>
              </a:rPr>
              <a:t>tropické cyklóny </a:t>
            </a:r>
            <a:r>
              <a:rPr lang="sk-SK" altLang="sk-SK" sz="2000" dirty="0">
                <a:latin typeface="Arial Narrow" panose="020B0606020202030204" pitchFamily="34" charset="0"/>
              </a:rPr>
              <a:t>– </a:t>
            </a:r>
            <a:r>
              <a:rPr lang="sk-SK" altLang="sk-SK" sz="2000" b="1" dirty="0">
                <a:latin typeface="Arial Narrow" panose="020B0606020202030204" pitchFamily="34" charset="0"/>
              </a:rPr>
              <a:t>tajfúny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majú často ničivé účinky, no majú obrovský význam v prenose tepla z rovníkovej oblasti do vyšších zemepisných šírok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b="1" dirty="0">
                <a:latin typeface="Arial Narrow" panose="020B0606020202030204" pitchFamily="34" charset="0"/>
              </a:rPr>
              <a:t>cyklóna</a:t>
            </a:r>
            <a:r>
              <a:rPr lang="sk-SK" altLang="sk-SK" sz="1600" dirty="0">
                <a:latin typeface="Arial Narrow" panose="020B0606020202030204" pitchFamily="34" charset="0"/>
              </a:rPr>
              <a:t> v Indii, </a:t>
            </a:r>
            <a:r>
              <a:rPr lang="sk-SK" altLang="sk-SK" sz="1600" b="1" dirty="0">
                <a:latin typeface="Arial Narrow" panose="020B0606020202030204" pitchFamily="34" charset="0"/>
              </a:rPr>
              <a:t>tajfún</a:t>
            </a:r>
            <a:r>
              <a:rPr lang="sk-SK" altLang="sk-SK" sz="1600" dirty="0">
                <a:latin typeface="Arial Narrow" panose="020B0606020202030204" pitchFamily="34" charset="0"/>
              </a:rPr>
              <a:t> v juhovýchodnej Ázii,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bagyo</a:t>
            </a:r>
            <a:r>
              <a:rPr lang="sk-SK" altLang="sk-SK" sz="1600" dirty="0">
                <a:latin typeface="Arial Narrow" panose="020B0606020202030204" pitchFamily="34" charset="0"/>
              </a:rPr>
              <a:t> na Filipínach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0" t="6742" r="4641" b="4682"/>
          <a:stretch/>
        </p:blipFill>
        <p:spPr>
          <a:xfrm>
            <a:off x="6714245" y="404664"/>
            <a:ext cx="2397101" cy="3554323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6044814" y="142764"/>
            <a:ext cx="309918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k-SK" sz="1400" dirty="0">
                <a:latin typeface="Arial Narrow" panose="020B0606020202030204" pitchFamily="34" charset="0"/>
              </a:rPr>
              <a:t>ázijsko-austrálsky </a:t>
            </a:r>
            <a:r>
              <a:rPr lang="sk-SK" sz="1400" dirty="0" err="1">
                <a:latin typeface="Arial Narrow" panose="020B0606020202030204" pitchFamily="34" charset="0"/>
              </a:rPr>
              <a:t>monzúnový</a:t>
            </a:r>
            <a:r>
              <a:rPr lang="sk-SK" sz="1400" dirty="0">
                <a:latin typeface="Arial Narrow" panose="020B0606020202030204" pitchFamily="34" charset="0"/>
              </a:rPr>
              <a:t> systém; </a:t>
            </a:r>
            <a:r>
              <a:rPr lang="sk-SK" sz="1400" dirty="0">
                <a:latin typeface="Arial Narrow" panose="020B0606020202030204" pitchFamily="34" charset="0"/>
                <a:hlinkClick r:id="rId4"/>
              </a:rPr>
              <a:t>zdroj</a:t>
            </a:r>
            <a:endParaRPr lang="en-GB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94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Pól mrazu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76700"/>
            <a:ext cx="4464050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435600" y="5013325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zime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na severe sa silno ochladzuje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S a strednou Áziou sa formuje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b="1" dirty="0">
                <a:latin typeface="Arial Narrow" panose="020B0606020202030204" pitchFamily="34" charset="0"/>
              </a:rPr>
              <a:t>Sibírska anticyklóna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výš)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spôsobuje mrazivé bezoblačné počasie aj po dobu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niekoľkých mesiacov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na SV Sibíri vytvára tzv. </a:t>
            </a:r>
            <a:r>
              <a:rPr lang="sk-SK" altLang="sk-SK" sz="1600" b="1" dirty="0">
                <a:latin typeface="Arial Narrow" panose="020B0606020202030204" pitchFamily="34" charset="0"/>
              </a:rPr>
              <a:t>pól mrazu</a:t>
            </a:r>
            <a:r>
              <a:rPr lang="sk-SK" altLang="sk-SK" sz="1600" dirty="0">
                <a:latin typeface="Arial Narrow" panose="020B0606020202030204" pitchFamily="34" charset="0"/>
              </a:rPr>
              <a:t>, kde priemerné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januárové teploty sú okolo -50 °C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okrajoch prúdi k oceánu suchý kontinentálny vzduch, 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dirty="0">
                <a:latin typeface="Arial Narrow" panose="020B0606020202030204" pitchFamily="34" charset="0"/>
              </a:rPr>
              <a:t>tzv. </a:t>
            </a:r>
            <a:r>
              <a:rPr lang="sk-SK" altLang="sk-SK" sz="1600" b="1" dirty="0">
                <a:latin typeface="Arial Narrow" panose="020B0606020202030204" pitchFamily="34" charset="0"/>
              </a:rPr>
              <a:t>zimný kontinentálny monzún</a:t>
            </a: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 južnej časti prúdi vzduch z pevniny na oceán -&gt; sucho</a:t>
            </a:r>
          </a:p>
          <a:p>
            <a:pPr lvl="2" eaLnBrk="1" hangingPunct="1">
              <a:lnSpc>
                <a:spcPct val="90000"/>
              </a:lnSpc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lete: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pevnina sa silno ohrieva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nad JZ Áziou vzniká </a:t>
            </a:r>
            <a:r>
              <a:rPr lang="sk-SK" altLang="sk-SK" sz="2000" b="1" dirty="0">
                <a:latin typeface="Arial Narrow" panose="020B0606020202030204" pitchFamily="34" charset="0"/>
              </a:rPr>
              <a:t>Iránska cyklóna</a:t>
            </a:r>
            <a:r>
              <a:rPr lang="sk-SK" altLang="sk-SK" sz="2000" dirty="0">
                <a:latin typeface="Arial Narrow" panose="020B0606020202030204" pitchFamily="34" charset="0"/>
              </a:rPr>
              <a:t> (tlaková níž)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po jej okraji prúdi teplý a vlhký vzduch z Indického oceánu nad pevninu =&gt; </a:t>
            </a:r>
            <a:r>
              <a:rPr lang="sk-SK" altLang="sk-SK" sz="1600" b="1" dirty="0">
                <a:latin typeface="Arial Narrow" panose="020B0606020202030204" pitchFamily="34" charset="0"/>
              </a:rPr>
              <a:t>letný monzún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vo východnej Ázii zasahuje letný monzún ďaleko na sever, až do mierneho pásma</a:t>
            </a:r>
          </a:p>
          <a:p>
            <a:pPr lvl="5">
              <a:lnSpc>
                <a:spcPct val="90000"/>
              </a:lnSpc>
            </a:pP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popri tichomorskom pobreží postupujú </a:t>
            </a:r>
            <a:r>
              <a:rPr lang="sk-SK" altLang="sk-SK" sz="2000" b="1" dirty="0">
                <a:latin typeface="Arial Narrow" panose="020B0606020202030204" pitchFamily="34" charset="0"/>
              </a:rPr>
              <a:t>tropické cyklóny </a:t>
            </a:r>
            <a:r>
              <a:rPr lang="sk-SK" altLang="sk-SK" sz="2000" dirty="0">
                <a:latin typeface="Arial Narrow" panose="020B0606020202030204" pitchFamily="34" charset="0"/>
              </a:rPr>
              <a:t>– </a:t>
            </a:r>
            <a:r>
              <a:rPr lang="sk-SK" altLang="sk-SK" sz="2000" b="1" dirty="0">
                <a:latin typeface="Arial Narrow" panose="020B0606020202030204" pitchFamily="34" charset="0"/>
              </a:rPr>
              <a:t>tajfúny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majú často ničivé účinky, no majú obrovský význam v prenose tepla z rovníkovej oblasti do vyšších zemepisných šírok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b="1" dirty="0">
                <a:latin typeface="Arial Narrow" panose="020B0606020202030204" pitchFamily="34" charset="0"/>
              </a:rPr>
              <a:t>cyklóna</a:t>
            </a:r>
            <a:r>
              <a:rPr lang="sk-SK" altLang="sk-SK" sz="1600" dirty="0">
                <a:latin typeface="Arial Narrow" panose="020B0606020202030204" pitchFamily="34" charset="0"/>
              </a:rPr>
              <a:t> v Indii, </a:t>
            </a:r>
            <a:r>
              <a:rPr lang="sk-SK" altLang="sk-SK" sz="1600" b="1" dirty="0">
                <a:latin typeface="Arial Narrow" panose="020B0606020202030204" pitchFamily="34" charset="0"/>
              </a:rPr>
              <a:t>tajfún</a:t>
            </a:r>
            <a:r>
              <a:rPr lang="sk-SK" altLang="sk-SK" sz="1600" dirty="0">
                <a:latin typeface="Arial Narrow" panose="020B0606020202030204" pitchFamily="34" charset="0"/>
              </a:rPr>
              <a:t> v juhovýchodnej Ázii,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bagyo</a:t>
            </a:r>
            <a:r>
              <a:rPr lang="sk-SK" altLang="sk-SK" sz="1600" dirty="0">
                <a:latin typeface="Arial Narrow" panose="020B0606020202030204" pitchFamily="34" charset="0"/>
              </a:rPr>
              <a:t> na Filipínach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0" t="6742" r="4641" b="4682"/>
          <a:stretch/>
        </p:blipFill>
        <p:spPr>
          <a:xfrm>
            <a:off x="6714245" y="404664"/>
            <a:ext cx="2397101" cy="3554323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6044814" y="142764"/>
            <a:ext cx="309918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ázijsko-austrálsky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monzúnový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systém;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zdroj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639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teploty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januárové izotermy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pod -20 °C má takmer celý Sibír (okrem JZ a </a:t>
            </a:r>
            <a:r>
              <a:rPr lang="sk-SK" altLang="sk-SK" sz="1800" dirty="0" err="1">
                <a:latin typeface="Arial Narrow" panose="020B0606020202030204" pitchFamily="34" charset="0"/>
              </a:rPr>
              <a:t>tichomoria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0 °C úzky pás od Kaspického mora po </a:t>
            </a:r>
            <a:r>
              <a:rPr lang="sk-SK" altLang="sk-SK" sz="1800" dirty="0" err="1">
                <a:latin typeface="Arial Narrow" panose="020B0606020202030204" pitchFamily="34" charset="0"/>
              </a:rPr>
              <a:t>Severočínsku</a:t>
            </a:r>
            <a:r>
              <a:rPr lang="sk-SK" altLang="sk-SK" sz="1800" dirty="0">
                <a:latin typeface="Arial Narrow" panose="020B0606020202030204" pitchFamily="34" charset="0"/>
              </a:rPr>
              <a:t> nížinu až na sever Japonských ostrovov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20 °C najjužnejšie polostrovy Ázie – obratník raka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júlové izotermy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30 °C na Arabskom polostrove, v Iráne a nížine </a:t>
            </a:r>
            <a:r>
              <a:rPr lang="sk-SK" altLang="sk-SK" sz="1800" dirty="0" err="1">
                <a:latin typeface="Arial Narrow" panose="020B0606020202030204" pitchFamily="34" charset="0"/>
              </a:rPr>
              <a:t>Indu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20 °C prebieha tam, kde januárová 0 °C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10 °C pri severnom pobreží Ázie + rozsiahla oblasť na Tibetskej náhornej plošine</a:t>
            </a:r>
          </a:p>
        </p:txBody>
      </p:sp>
      <p:pic>
        <p:nvPicPr>
          <p:cNvPr id="2050" name="Picture 2" descr="http://media.diercke.net/omeda/501/100790_09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89928"/>
            <a:ext cx="3347864" cy="336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.diercke.net/omeda/501/100790_095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0919"/>
            <a:ext cx="3365773" cy="33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03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sk-SK" sz="2400" i="1" dirty="0">
                <a:latin typeface="Arial Narrow" panose="020B0606020202030204" pitchFamily="34" charset="0"/>
              </a:rPr>
              <a:t>		     	</a:t>
            </a:r>
            <a:r>
              <a:rPr lang="en-GB" sz="1000" i="1" dirty="0" err="1">
                <a:latin typeface="Arial Narrow" panose="020B0606020202030204" pitchFamily="34" charset="0"/>
                <a:hlinkClick r:id="rId3"/>
              </a:rPr>
              <a:t>Encyclopædia</a:t>
            </a:r>
            <a:r>
              <a:rPr lang="en-GB" sz="1000" i="1" dirty="0">
                <a:latin typeface="Arial Narrow" panose="020B0606020202030204" pitchFamily="34" charset="0"/>
                <a:hlinkClick r:id="rId3"/>
              </a:rPr>
              <a:t> Britannica Online</a:t>
            </a:r>
            <a:r>
              <a:rPr lang="sk-SK" sz="1000" i="1" dirty="0">
                <a:latin typeface="Arial Narrow" panose="020B0606020202030204" pitchFamily="34" charset="0"/>
                <a:hlinkClick r:id="rId3"/>
              </a:rPr>
              <a:t> (2016)</a:t>
            </a:r>
            <a:endParaRPr lang="sk-SK" altLang="sk-SK" sz="10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dd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buNone/>
            </a:pPr>
            <a:r>
              <a:rPr lang="sk-SK" sz="1000" i="1" dirty="0">
                <a:solidFill>
                  <a:srgbClr val="000000"/>
                </a:solidFill>
                <a:latin typeface="Arial Narrow" panose="020B0606020202030204" pitchFamily="34" charset="0"/>
              </a:rPr>
              <a:t>		</a:t>
            </a:r>
            <a:r>
              <a:rPr lang="sk-SK" sz="1000" i="1" dirty="0" err="1">
                <a:solidFill>
                  <a:srgbClr val="000000"/>
                </a:solidFill>
                <a:latin typeface="Arial Narrow" panose="020B0606020202030204" pitchFamily="34" charset="0"/>
                <a:hlinkClick r:id="rId4" action="ppaction://hlinkfile"/>
              </a:rPr>
              <a:t>Diercke</a:t>
            </a:r>
            <a:r>
              <a:rPr lang="sk-SK" sz="1000" i="1" dirty="0">
                <a:solidFill>
                  <a:srgbClr val="000000"/>
                </a:solidFill>
                <a:latin typeface="Arial Narrow" panose="020B0606020202030204" pitchFamily="34" charset="0"/>
                <a:hlinkClick r:id="rId4" action="ppaction://hlinkfile"/>
              </a:rPr>
              <a:t> (2016)</a:t>
            </a:r>
            <a:endParaRPr lang="sk-SK" altLang="sk-SK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zrážky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najviac na </a:t>
            </a:r>
            <a:r>
              <a:rPr lang="sk-SK" altLang="sk-SK" sz="2000" b="1" dirty="0">
                <a:latin typeface="Arial Narrow" panose="020B0606020202030204" pitchFamily="34" charset="0"/>
              </a:rPr>
              <a:t>náveterných stranách</a:t>
            </a:r>
            <a:r>
              <a:rPr lang="sk-SK" altLang="sk-SK" sz="2000" dirty="0">
                <a:latin typeface="Arial Narrow" panose="020B0606020202030204" pitchFamily="34" charset="0"/>
              </a:rPr>
              <a:t> horských masívov blízko </a:t>
            </a:r>
            <a:r>
              <a:rPr lang="sk-SK" altLang="sk-SK" sz="2000" b="1" dirty="0">
                <a:latin typeface="Arial Narrow" panose="020B0606020202030204" pitchFamily="34" charset="0"/>
              </a:rPr>
              <a:t>morského pobrežia </a:t>
            </a:r>
            <a:r>
              <a:rPr lang="sk-SK" altLang="sk-SK" sz="2000" dirty="0">
                <a:latin typeface="Arial Narrow" panose="020B0606020202030204" pitchFamily="34" charset="0"/>
              </a:rPr>
              <a:t>a v </a:t>
            </a:r>
            <a:r>
              <a:rPr lang="sk-SK" altLang="sk-SK" sz="2000" b="1" dirty="0">
                <a:latin typeface="Arial Narrow" panose="020B0606020202030204" pitchFamily="34" charset="0"/>
              </a:rPr>
              <a:t>oblastiach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monzúnovej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cirkulácie vzduchu (3 – 12 tis. mm)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 err="1">
                <a:latin typeface="Arial Narrow" panose="020B0606020202030204" pitchFamily="34" charset="0"/>
              </a:rPr>
              <a:t>Čerapundži</a:t>
            </a:r>
            <a:r>
              <a:rPr lang="sk-SK" altLang="sk-SK" sz="1800" dirty="0">
                <a:latin typeface="Arial Narrow" panose="020B0606020202030204" pitchFamily="34" charset="0"/>
              </a:rPr>
              <a:t> (India) – </a:t>
            </a:r>
            <a:r>
              <a:rPr lang="sk-SK" altLang="sk-SK" sz="1800" b="1" dirty="0">
                <a:latin typeface="Arial Narrow" panose="020B0606020202030204" pitchFamily="34" charset="0"/>
              </a:rPr>
              <a:t>najviac zrážok </a:t>
            </a:r>
            <a:r>
              <a:rPr lang="sk-SK" altLang="sk-SK" sz="1800" dirty="0">
                <a:latin typeface="Arial Narrow" panose="020B0606020202030204" pitchFamily="34" charset="0"/>
              </a:rPr>
              <a:t>za jeden rok (23 000 mm) a najviac zrážok za jeden mesiac (9 300 mm), najvyššie priemerné ročné zrážky (11 013 mm)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vnútrozemské oblasti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b="1" dirty="0">
                <a:latin typeface="Arial Narrow" panose="020B0606020202030204" pitchFamily="34" charset="0"/>
              </a:rPr>
              <a:t>záveterné strany</a:t>
            </a:r>
            <a:r>
              <a:rPr lang="sk-SK" altLang="sk-SK" sz="2000" dirty="0">
                <a:latin typeface="Arial Narrow" panose="020B0606020202030204" pitchFamily="34" charset="0"/>
              </a:rPr>
              <a:t> pohorí, oblasti </a:t>
            </a:r>
            <a:r>
              <a:rPr lang="sk-SK" altLang="sk-SK" sz="2000" b="1" dirty="0">
                <a:latin typeface="Arial Narrow" panose="020B0606020202030204" pitchFamily="34" charset="0"/>
              </a:rPr>
              <a:t>zimného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monzúnového</a:t>
            </a:r>
            <a:r>
              <a:rPr lang="sk-SK" altLang="sk-SK" sz="2000" dirty="0">
                <a:latin typeface="Arial Narrow" panose="020B0606020202030204" pitchFamily="34" charset="0"/>
              </a:rPr>
              <a:t> prúdenia (100 – 1000 mm)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JZ Ázia, stredná Ázia (Púšť Taklamakan, Gobi, časť </a:t>
            </a:r>
            <a:r>
              <a:rPr lang="sk-SK" altLang="sk-SK" sz="1800">
                <a:latin typeface="Arial Narrow" panose="020B0606020202030204" pitchFamily="34" charset="0"/>
              </a:rPr>
              <a:t>Thárskej púšte) </a:t>
            </a:r>
            <a:r>
              <a:rPr lang="sk-SK" altLang="sk-SK" sz="1800" dirty="0">
                <a:latin typeface="Arial Narrow" panose="020B0606020202030204" pitchFamily="34" charset="0"/>
              </a:rPr>
              <a:t>do 150 mm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 err="1">
                <a:latin typeface="Arial Narrow" panose="020B0606020202030204" pitchFamily="34" charset="0"/>
              </a:rPr>
              <a:t>Masíra</a:t>
            </a:r>
            <a:r>
              <a:rPr lang="sk-SK" altLang="sk-SK" sz="1800" dirty="0">
                <a:latin typeface="Arial Narrow" panose="020B0606020202030204" pitchFamily="34" charset="0"/>
              </a:rPr>
              <a:t> na </a:t>
            </a:r>
            <a:r>
              <a:rPr lang="sk-SK" altLang="sk-SK" sz="1800" dirty="0" err="1">
                <a:latin typeface="Arial Narrow" panose="020B0606020202030204" pitchFamily="34" charset="0"/>
              </a:rPr>
              <a:t>Arabskokm</a:t>
            </a:r>
            <a:r>
              <a:rPr lang="sk-SK" altLang="sk-SK" sz="1800" dirty="0">
                <a:latin typeface="Arial Narrow" panose="020B0606020202030204" pitchFamily="34" charset="0"/>
              </a:rPr>
              <a:t> polostrove – priemerné ročné zrážky 15 mm</a:t>
            </a:r>
          </a:p>
        </p:txBody>
      </p:sp>
      <p:pic>
        <p:nvPicPr>
          <p:cNvPr id="1026" name="Picture 2" descr="https://media1.britannica.com/eb-media/75/23375-004-99DA0B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15" y="43543"/>
            <a:ext cx="4184112" cy="38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diercke.net/omeda/800/0913E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18106"/>
            <a:ext cx="1726166" cy="36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09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BlokTextu 3"/>
          <p:cNvSpPr txBox="1">
            <a:spLocks noChangeArrowheads="1"/>
          </p:cNvSpPr>
          <p:nvPr/>
        </p:nvSpPr>
        <p:spPr bwMode="auto">
          <a:xfrm>
            <a:off x="1403648" y="2780928"/>
            <a:ext cx="65229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6000" dirty="0">
                <a:solidFill>
                  <a:schemeClr val="bg1"/>
                </a:solidFill>
                <a:latin typeface="Arial Narrow" panose="020B0606020202030204" pitchFamily="34" charset="0"/>
              </a:rPr>
              <a:t>Ďakujem za pozornosť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563938" y="981075"/>
            <a:ext cx="2233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SEVERNÁ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435600" y="2852738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VÝCHODNÁ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 rot="1106097">
            <a:off x="5219700" y="4797425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JUHOVÝCHODNÁ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 rot="1399115">
            <a:off x="2843213" y="3716338"/>
            <a:ext cx="2233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JUŽNÁ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978025" y="2060575"/>
            <a:ext cx="2233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STREDNÁ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 rot="2957673">
            <a:off x="401637" y="3565526"/>
            <a:ext cx="223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800"/>
              <a:t>ZÁPADNÁ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4284663" y="0"/>
            <a:ext cx="525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/>
              <a:t>HLAVNÉ REGIÓNY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0" y="-4306"/>
            <a:ext cx="8389127" cy="68623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218923" y="41250"/>
            <a:ext cx="360154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makroregióny</a:t>
            </a:r>
            <a:r>
              <a:rPr lang="en-GB" sz="3000" dirty="0"/>
              <a:t> </a:t>
            </a:r>
            <a:r>
              <a:rPr lang="en-GB" sz="3000" dirty="0" err="1"/>
              <a:t>Ázie</a:t>
            </a:r>
            <a:r>
              <a:rPr lang="en-GB" sz="3000" dirty="0"/>
              <a:t>*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86181" y="6504820"/>
            <a:ext cx="5886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* </a:t>
            </a:r>
            <a:r>
              <a:rPr lang="sk-SK" i="1" dirty="0"/>
              <a:t>ktoré štáty sú zaradené diskutabilne?</a:t>
            </a:r>
            <a:endParaRPr lang="en-GB" i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9F4EBFC-5F7D-0090-B5A0-54DF90DB04A2}"/>
              </a:ext>
            </a:extLst>
          </p:cNvPr>
          <p:cNvSpPr/>
          <p:nvPr/>
        </p:nvSpPr>
        <p:spPr>
          <a:xfrm>
            <a:off x="2831692" y="2996952"/>
            <a:ext cx="73224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D78926F0-1F84-D49A-4E0D-F5F67D211388}"/>
              </a:ext>
            </a:extLst>
          </p:cNvPr>
          <p:cNvSpPr/>
          <p:nvPr/>
        </p:nvSpPr>
        <p:spPr>
          <a:xfrm>
            <a:off x="1438275" y="2432995"/>
            <a:ext cx="73224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8A475BD-2A02-5564-1399-ABE1EF13DB30}"/>
              </a:ext>
            </a:extLst>
          </p:cNvPr>
          <p:cNvSpPr/>
          <p:nvPr/>
        </p:nvSpPr>
        <p:spPr>
          <a:xfrm>
            <a:off x="1087528" y="3426847"/>
            <a:ext cx="219756" cy="29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B29E081-EE00-CBCD-7351-210E58E7C855}"/>
              </a:ext>
            </a:extLst>
          </p:cNvPr>
          <p:cNvSpPr/>
          <p:nvPr/>
        </p:nvSpPr>
        <p:spPr>
          <a:xfrm rot="20639293">
            <a:off x="5055802" y="3731545"/>
            <a:ext cx="732246" cy="1640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C8D1827-9C77-A4A7-7063-5F69EA861C47}"/>
              </a:ext>
            </a:extLst>
          </p:cNvPr>
          <p:cNvSpPr/>
          <p:nvPr/>
        </p:nvSpPr>
        <p:spPr>
          <a:xfrm>
            <a:off x="1771852" y="1738811"/>
            <a:ext cx="2439785" cy="1425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115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67325" cy="981075"/>
          </a:xfrm>
        </p:spPr>
        <p:txBody>
          <a:bodyPr/>
          <a:lstStyle/>
          <a:p>
            <a:pPr eaLnBrk="1" hangingPunct="1"/>
            <a:r>
              <a:rPr lang="sk-SK" altLang="sk-SK"/>
              <a:t>Ohraničenie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4859338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Ázia - Európa (podľa IGU):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východné úpätie </a:t>
            </a:r>
            <a:r>
              <a:rPr lang="sk-SK" altLang="sk-SK" sz="2400" b="1" dirty="0">
                <a:latin typeface="Arial Narrow" panose="020B0606020202030204" pitchFamily="34" charset="0"/>
              </a:rPr>
              <a:t>Uralu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rieka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Emba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severné pobrežie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Kaspického mora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Kumsko-Manyčská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br>
              <a:rPr lang="sk-SK" altLang="sk-SK" sz="2400" b="1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zníženina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Azovské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Kerčský</a:t>
            </a:r>
            <a:r>
              <a:rPr lang="sk-SK" altLang="sk-SK" sz="2400" b="1" dirty="0">
                <a:latin typeface="Arial Narrow" panose="020B0606020202030204" pitchFamily="34" charset="0"/>
              </a:rPr>
              <a:t> prieliv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Čierne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Borspor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Marmarské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Dardanely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Egejské more</a:t>
            </a:r>
          </a:p>
        </p:txBody>
      </p:sp>
      <p:pic>
        <p:nvPicPr>
          <p:cNvPr id="7172" name="Picture 4" descr="hr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0"/>
            <a:ext cx="444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16113"/>
            <a:ext cx="25717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Line 7"/>
          <p:cNvSpPr>
            <a:spLocks noChangeShapeType="1"/>
          </p:cNvSpPr>
          <p:nvPr/>
        </p:nvSpPr>
        <p:spPr bwMode="auto">
          <a:xfrm flipV="1">
            <a:off x="2051720" y="3532187"/>
            <a:ext cx="3153693" cy="111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2627785" y="3789363"/>
            <a:ext cx="1799754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2627785" y="3933824"/>
            <a:ext cx="1728315" cy="50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2582862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Line 11"/>
          <p:cNvSpPr>
            <a:spLocks noChangeShapeType="1"/>
          </p:cNvSpPr>
          <p:nvPr/>
        </p:nvSpPr>
        <p:spPr bwMode="auto">
          <a:xfrm flipV="1">
            <a:off x="2193926" y="1916113"/>
            <a:ext cx="446630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229225"/>
            <a:ext cx="24479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2627785" y="5226050"/>
            <a:ext cx="2520478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>
            <a:off x="2771800" y="6021288"/>
            <a:ext cx="936600" cy="14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207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27990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Line 9"/>
          <p:cNvSpPr>
            <a:spLocks noChangeShapeType="1"/>
          </p:cNvSpPr>
          <p:nvPr/>
        </p:nvSpPr>
        <p:spPr bwMode="auto">
          <a:xfrm flipV="1">
            <a:off x="5076825" y="4437063"/>
            <a:ext cx="12239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V="1">
            <a:off x="3563938" y="5445125"/>
            <a:ext cx="15128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364163" cy="68580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Afrika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Suezský prieplav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Červené more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prieliv Báb </a:t>
            </a:r>
            <a:r>
              <a:rPr lang="sk-SK" altLang="sk-SK" dirty="0" err="1">
                <a:latin typeface="Arial Narrow" panose="020B0606020202030204" pitchFamily="34" charset="0"/>
              </a:rPr>
              <a:t>el-Mandeb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Austrália (Oceánia)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veľmi nejednoznačná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všetky ostrovy na JV od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pevniny – Oceánia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podľa rozšírenia fauny a flóry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(cez zoogeografiu) –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 err="1">
                <a:latin typeface="Arial Narrow" panose="020B0606020202030204" pitchFamily="34" charset="0"/>
              </a:rPr>
              <a:t>Wallaceová</a:t>
            </a:r>
            <a:r>
              <a:rPr lang="sk-SK" altLang="sk-SK" dirty="0">
                <a:latin typeface="Arial Narrow" panose="020B0606020202030204" pitchFamily="34" charset="0"/>
              </a:rPr>
              <a:t> línia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ani jedna z hraníc nerešpektuje geopolitické hranice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Tektonický vývoj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4" y="765175"/>
            <a:ext cx="2749836" cy="309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 descr="pang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4400"/>
            <a:ext cx="27717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32" y="3981450"/>
            <a:ext cx="28575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Line 9"/>
          <p:cNvSpPr>
            <a:spLocks noChangeShapeType="1"/>
          </p:cNvSpPr>
          <p:nvPr/>
        </p:nvSpPr>
        <p:spPr bwMode="auto">
          <a:xfrm>
            <a:off x="3348038" y="4292600"/>
            <a:ext cx="1511994" cy="10806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6444208" cy="6165850"/>
          </a:xfrm>
        </p:spPr>
        <p:txBody>
          <a:bodyPr/>
          <a:lstStyle/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490 – 390: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kaledónske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vrásnenie – základ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stredoázíjských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pohorí</a:t>
            </a:r>
            <a:endParaRPr lang="sk-SK" altLang="sk-SK" sz="20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400 – 250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 finálne formovanie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Pangey</a:t>
            </a:r>
            <a:endParaRPr lang="sk-SK" altLang="sk-SK" sz="2000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300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</a:t>
            </a:r>
            <a:r>
              <a:rPr lang="it-IT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V karbóne sa stretla </a:t>
            </a: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Kazachstania</a:t>
            </a:r>
            <a:r>
              <a:rPr lang="it-IT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so </a:t>
            </a: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Sibir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i</a:t>
            </a:r>
            <a:r>
              <a:rPr lang="it-IT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ou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=&gt;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altajské (</a:t>
            </a:r>
            <a:r>
              <a:rPr lang="sk-SK" altLang="sk-SK" sz="2000" dirty="0" err="1">
                <a:latin typeface="Arial Narrow" panose="020B0606020202030204" pitchFamily="34" charset="0"/>
              </a:rPr>
              <a:t>hercínske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variské</a:t>
            </a:r>
            <a:r>
              <a:rPr lang="sk-SK" altLang="sk-SK" sz="2000" dirty="0">
                <a:latin typeface="Arial Narrow" panose="020B0606020202030204" pitchFamily="34" charset="0"/>
              </a:rPr>
              <a:t>) vrásnenie =&gt; </a:t>
            </a:r>
            <a:r>
              <a:rPr lang="it-IT" altLang="sk-SK" sz="2000" dirty="0">
                <a:latin typeface="Arial Narrow" panose="020B0606020202030204" pitchFamily="34" charset="0"/>
              </a:rPr>
              <a:t>pohori</a:t>
            </a:r>
            <a:r>
              <a:rPr lang="sk-SK" altLang="sk-SK" sz="2000" dirty="0">
                <a:latin typeface="Arial Narrow" panose="020B0606020202030204" pitchFamily="34" charset="0"/>
              </a:rPr>
              <a:t>a</a:t>
            </a:r>
            <a:r>
              <a:rPr lang="it-IT" altLang="sk-SK" sz="2000" dirty="0">
                <a:latin typeface="Arial Narrow" panose="020B0606020202030204" pitchFamily="34" charset="0"/>
              </a:rPr>
              <a:t> </a:t>
            </a:r>
            <a:r>
              <a:rPr lang="it-IT" altLang="sk-SK" sz="2000" b="1" dirty="0">
                <a:latin typeface="Arial Narrow" panose="020B0606020202030204" pitchFamily="34" charset="0"/>
                <a:hlinkClick r:id="rId6"/>
              </a:rPr>
              <a:t>Altaj</a:t>
            </a:r>
            <a:r>
              <a:rPr lang="sk-SK" altLang="sk-SK" sz="2000" b="1" dirty="0">
                <a:latin typeface="Arial Narrow" panose="020B0606020202030204" pitchFamily="34" charset="0"/>
              </a:rPr>
              <a:t>, Ťanšan,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Sajan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1300" dirty="0">
                <a:latin typeface="Arial Narrow" panose="020B0606020202030204" pitchFamily="34" charset="0"/>
              </a:rPr>
              <a:t>(u nás Český masív, Vogézy, v Amerike </a:t>
            </a:r>
            <a:r>
              <a:rPr lang="sk-SK" altLang="sk-SK" sz="1300" dirty="0" err="1">
                <a:latin typeface="Arial Narrow" panose="020B0606020202030204" pitchFamily="34" charset="0"/>
              </a:rPr>
              <a:t>Apalače</a:t>
            </a:r>
            <a:r>
              <a:rPr lang="sk-SK" altLang="sk-SK" sz="1300" dirty="0">
                <a:latin typeface="Arial Narrow" panose="020B0606020202030204" pitchFamily="34" charset="0"/>
              </a:rPr>
              <a:t>...)</a:t>
            </a:r>
            <a:endParaRPr lang="sk-SK" altLang="sk-SK" sz="1300" b="1" dirty="0"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latin typeface="Arial Narrow" panose="020B0606020202030204" pitchFamily="34" charset="0"/>
              </a:rPr>
              <a:t>280</a:t>
            </a:r>
            <a:r>
              <a:rPr lang="sk-SK" altLang="sk-SK" sz="20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 err="1">
                <a:latin typeface="Arial Narrow" panose="020B0606020202030204" pitchFamily="34" charset="0"/>
              </a:rPr>
              <a:t>Sibiria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(už spojená s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Kazachstaniou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) </a:t>
            </a:r>
            <a:r>
              <a:rPr lang="sk-SK" altLang="sk-SK" sz="2000" dirty="0">
                <a:latin typeface="Arial Narrow" panose="020B0606020202030204" pitchFamily="34" charset="0"/>
              </a:rPr>
              <a:t>narážajú do </a:t>
            </a:r>
            <a:r>
              <a:rPr lang="sk-SK" altLang="sk-SK" sz="2000" dirty="0" err="1">
                <a:latin typeface="Arial Narrow" panose="020B0606020202030204" pitchFamily="34" charset="0"/>
              </a:rPr>
              <a:t>Pangey</a:t>
            </a:r>
            <a:r>
              <a:rPr lang="sk-SK" altLang="sk-SK" sz="2000" dirty="0">
                <a:latin typeface="Arial Narrow" panose="020B0606020202030204" pitchFamily="34" charset="0"/>
              </a:rPr>
              <a:t> =&gt; uralské vrásnenie =&gt; vznik pohoria </a:t>
            </a:r>
            <a:r>
              <a:rPr lang="sk-SK" altLang="sk-SK" sz="2000" b="1" dirty="0">
                <a:latin typeface="Arial Narrow" panose="020B0606020202030204" pitchFamily="34" charset="0"/>
                <a:hlinkClick r:id="rId7"/>
              </a:rPr>
              <a:t>Ural</a:t>
            </a:r>
            <a:endParaRPr lang="sk-SK" altLang="sk-SK" sz="2000" b="1" dirty="0">
              <a:latin typeface="Arial Narrow" panose="020B0606020202030204" pitchFamily="34" charset="0"/>
            </a:endParaRP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220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 Východne od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Pangey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sa z bajkalského,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severočínskeho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, juhočínskeho a juhoázijského bloku formuje JV Ázia</a:t>
            </a: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latin typeface="Arial Narrow" panose="020B0606020202030204" pitchFamily="34" charset="0"/>
              </a:rPr>
              <a:t>200</a:t>
            </a:r>
            <a:r>
              <a:rPr lang="sk-SK" altLang="sk-SK" sz="20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 err="1">
                <a:latin typeface="Arial Narrow" panose="020B0606020202030204" pitchFamily="34" charset="0"/>
              </a:rPr>
              <a:t>Pangea</a:t>
            </a:r>
            <a:r>
              <a:rPr lang="sk-SK" altLang="sk-SK" sz="2000" dirty="0">
                <a:latin typeface="Arial Narrow" panose="020B0606020202030204" pitchFamily="34" charset="0"/>
              </a:rPr>
              <a:t> sa rozpadá na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Lauráziu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a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Gondwanu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</a:p>
          <a:p>
            <a:pPr marL="179388" indent="-163513" eaLnBrk="1" hangingPunct="1">
              <a:lnSpc>
                <a:spcPct val="80000"/>
              </a:lnSpc>
              <a:spcAft>
                <a:spcPts val="600"/>
              </a:spcAft>
            </a:pP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150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: </a:t>
            </a:r>
            <a:r>
              <a:rPr lang="sk-SK" altLang="sk-SK" sz="2000" b="1" dirty="0" err="1">
                <a:solidFill>
                  <a:schemeClr val="bg2"/>
                </a:solidFill>
                <a:latin typeface="Arial Narrow" panose="020B0606020202030204" pitchFamily="34" charset="0"/>
              </a:rPr>
              <a:t>Kimmerský</a:t>
            </a:r>
            <a:r>
              <a:rPr lang="sk-SK" altLang="sk-SK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 blok 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(časť Turecka, Iránu,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Afganistanu, Tibetu, Indočíny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až Malajzie) sa oddelil od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Gondwany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a spolu s čínskym blokom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vrazili z JV do </a:t>
            </a:r>
            <a:r>
              <a:rPr lang="sk-SK" altLang="sk-SK" sz="2000" dirty="0" err="1">
                <a:solidFill>
                  <a:schemeClr val="bg2"/>
                </a:solidFill>
                <a:latin typeface="Arial Narrow" panose="020B0606020202030204" pitchFamily="34" charset="0"/>
              </a:rPr>
              <a:t>Laurázie</a:t>
            </a: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 =&gt; </a:t>
            </a:r>
            <a:b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</a:br>
            <a:r>
              <a:rPr lang="sk-SK" altLang="sk-SK" sz="2000" dirty="0" err="1">
                <a:latin typeface="Arial Narrow" panose="020B0606020202030204" pitchFamily="34" charset="0"/>
              </a:rPr>
              <a:t>kimérske</a:t>
            </a:r>
            <a:r>
              <a:rPr lang="sk-SK" altLang="sk-SK" sz="2000" dirty="0">
                <a:latin typeface="Arial Narrow" panose="020B0606020202030204" pitchFamily="34" charset="0"/>
              </a:rPr>
              <a:t> vrásnenie =&gt;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vznik </a:t>
            </a:r>
            <a:r>
              <a:rPr lang="sk-SK" altLang="sk-SK" sz="2000" b="1" dirty="0">
                <a:latin typeface="Arial Narrow" panose="020B0606020202030204" pitchFamily="34" charset="0"/>
              </a:rPr>
              <a:t>stredoázijských pohorí,</a:t>
            </a:r>
            <a:br>
              <a:rPr lang="sk-SK" altLang="sk-SK" sz="2000" b="1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napr.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Zagros</a:t>
            </a:r>
            <a:r>
              <a:rPr lang="sk-SK" altLang="sk-SK" sz="2000" b="1" dirty="0">
                <a:latin typeface="Arial Narrow" panose="020B0606020202030204" pitchFamily="34" charset="0"/>
              </a:rPr>
              <a:t>,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Elborz</a:t>
            </a:r>
            <a:r>
              <a:rPr lang="sk-SK" altLang="sk-SK" sz="2000" dirty="0">
                <a:latin typeface="Arial Narrow" panose="020B0606020202030204" pitchFamily="34" charset="0"/>
              </a:rPr>
              <a:t>, Malá Ázia,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oblasť Tibetu...</a:t>
            </a:r>
            <a:endParaRPr lang="sk-SK" altLang="sk-SK" sz="20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572000" cy="6858000"/>
          </a:xfrm>
        </p:spPr>
        <p:txBody>
          <a:bodyPr lIns="36000" tIns="252000" rIns="36000"/>
          <a:lstStyle/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150 – 100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400" dirty="0" err="1">
                <a:latin typeface="Arial Narrow" panose="020B0606020202030204" pitchFamily="34" charset="0"/>
              </a:rPr>
              <a:t>Gondwana</a:t>
            </a:r>
            <a:r>
              <a:rPr lang="sk-SK" altLang="sk-SK" sz="2400" dirty="0">
                <a:latin typeface="Arial Narrow" panose="020B0606020202030204" pitchFamily="34" charset="0"/>
              </a:rPr>
              <a:t> sa rozpadá na </a:t>
            </a:r>
            <a:r>
              <a:rPr lang="sk-SK" altLang="sk-SK" sz="2400" b="1" dirty="0">
                <a:latin typeface="Arial Narrow" panose="020B0606020202030204" pitchFamily="34" charset="0"/>
              </a:rPr>
              <a:t>Atlantiku</a:t>
            </a:r>
            <a:r>
              <a:rPr lang="sk-SK" altLang="sk-SK" sz="2400" dirty="0">
                <a:latin typeface="Arial Narrow" panose="020B0606020202030204" pitchFamily="34" charset="0"/>
              </a:rPr>
              <a:t> (Južná Amerika, Afrika, Arábia, Madagaskar, India) a </a:t>
            </a:r>
            <a:r>
              <a:rPr lang="sk-SK" altLang="sk-SK" sz="2400" b="1" dirty="0">
                <a:latin typeface="Arial Narrow" panose="020B0606020202030204" pitchFamily="34" charset="0"/>
              </a:rPr>
              <a:t>Antarktídu</a:t>
            </a:r>
            <a:r>
              <a:rPr lang="sk-SK" altLang="sk-SK" sz="2400" dirty="0">
                <a:latin typeface="Arial Narrow" panose="020B0606020202030204" pitchFamily="34" charset="0"/>
              </a:rPr>
              <a:t> (spolu s Austráliou)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100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: </a:t>
            </a:r>
            <a:r>
              <a:rPr lang="sk-SK" altLang="sk-SK" sz="2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Atlantika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sa rozpadá na 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J. Ameriku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Afriku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100</a:t>
            </a:r>
            <a:r>
              <a:rPr lang="sk-SK" altLang="sk-SK" sz="2400" dirty="0">
                <a:latin typeface="Arial Narrow" panose="020B0606020202030204" pitchFamily="34" charset="0"/>
              </a:rPr>
              <a:t>: od Afriky sa začína oddeľovať </a:t>
            </a:r>
            <a:r>
              <a:rPr lang="sk-SK" altLang="sk-SK" sz="2400" b="1" dirty="0">
                <a:latin typeface="Arial Narrow" panose="020B0606020202030204" pitchFamily="34" charset="0"/>
              </a:rPr>
              <a:t>Arábia</a:t>
            </a:r>
            <a:r>
              <a:rPr lang="sk-SK" altLang="sk-SK" sz="2400" dirty="0">
                <a:latin typeface="Arial Narrow" panose="020B0606020202030204" pitchFamily="34" charset="0"/>
              </a:rPr>
              <a:t> a </a:t>
            </a:r>
            <a:r>
              <a:rPr lang="sk-SK" altLang="sk-SK" sz="2400" b="1" dirty="0">
                <a:latin typeface="Arial Narrow" panose="020B0606020202030204" pitchFamily="34" charset="0"/>
              </a:rPr>
              <a:t>India</a:t>
            </a:r>
            <a:r>
              <a:rPr lang="sk-SK" altLang="sk-SK" sz="2400" dirty="0">
                <a:latin typeface="Arial Narrow" panose="020B0606020202030204" pitchFamily="34" charset="0"/>
              </a:rPr>
              <a:t> (s Madagaskarom)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solidFill>
                <a:schemeClr val="bg2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solidFill>
                  <a:schemeClr val="bg2"/>
                </a:solidFill>
                <a:latin typeface="Arial Narrow" panose="020B0606020202030204" pitchFamily="34" charset="0"/>
              </a:rPr>
              <a:t>90</a:t>
            </a:r>
            <a:r>
              <a:rPr lang="sk-SK" altLang="sk-SK" sz="2400" dirty="0">
                <a:solidFill>
                  <a:schemeClr val="bg2"/>
                </a:solidFill>
                <a:latin typeface="Arial Narrow" panose="020B0606020202030204" pitchFamily="34" charset="0"/>
              </a:rPr>
              <a:t>: Indická platňa začína rýchlosťou až 20 cm/rok smerovať k Eurázii</a:t>
            </a: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35</a:t>
            </a:r>
            <a:r>
              <a:rPr lang="sk-SK" altLang="sk-SK" sz="2400" dirty="0">
                <a:latin typeface="Arial Narrow" panose="020B0606020202030204" pitchFamily="34" charset="0"/>
              </a:rPr>
              <a:t>: Indická platňa naráža do Ázie a Africká do Európy =&gt; </a:t>
            </a:r>
            <a:r>
              <a:rPr lang="sk-SK" altLang="sk-SK" sz="2400" dirty="0" err="1">
                <a:latin typeface="Arial Narrow" panose="020B0606020202030204" pitchFamily="34" charset="0"/>
              </a:rPr>
              <a:t>kimmerské</a:t>
            </a:r>
            <a:r>
              <a:rPr lang="sk-SK" altLang="sk-SK" sz="2400" dirty="0">
                <a:latin typeface="Arial Narrow" panose="020B0606020202030204" pitchFamily="34" charset="0"/>
              </a:rPr>
              <a:t> vrásnenie prechádza do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alpsko</a:t>
            </a:r>
            <a:r>
              <a:rPr lang="sk-SK" altLang="sk-SK" sz="2400" b="1" dirty="0">
                <a:latin typeface="Arial Narrow" panose="020B0606020202030204" pitchFamily="34" charset="0"/>
              </a:rPr>
              <a:t> – himalájskeho </a:t>
            </a:r>
            <a:r>
              <a:rPr lang="sk-SK" altLang="sk-SK" sz="2400" dirty="0">
                <a:latin typeface="Arial Narrow" panose="020B0606020202030204" pitchFamily="34" charset="0"/>
              </a:rPr>
              <a:t>=&gt; </a:t>
            </a:r>
            <a:r>
              <a:rPr lang="sk-SK" altLang="sk-SK" sz="2400" b="1" dirty="0">
                <a:latin typeface="Arial Narrow" panose="020B0606020202030204" pitchFamily="34" charset="0"/>
              </a:rPr>
              <a:t>vrchy Malej Ázie, Kaukaz,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Zagroz</a:t>
            </a:r>
            <a:r>
              <a:rPr lang="sk-SK" altLang="sk-SK" sz="2400" b="1" dirty="0">
                <a:latin typeface="Arial Narrow" panose="020B0606020202030204" pitchFamily="34" charset="0"/>
              </a:rPr>
              <a:t>, Pamír, Himaláje...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27550"/>
            <a:ext cx="4572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sk-SK" dirty="0"/>
              <a:t>základné geologické vlastnosti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7504" y="1196452"/>
            <a:ext cx="5040560" cy="492971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k-SK" sz="2400" dirty="0">
                <a:latin typeface="Arial Narrow" panose="020B0606020202030204" pitchFamily="34" charset="0"/>
              </a:rPr>
              <a:t>najmladší a štruktúrne najkomplikovanejší svetadiel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k-SK" sz="2400" dirty="0">
                <a:latin typeface="Arial Narrow" panose="020B0606020202030204" pitchFamily="34" charset="0"/>
              </a:rPr>
              <a:t>formovať </a:t>
            </a:r>
            <a:r>
              <a:rPr lang="sk-SK" sz="2400">
                <a:latin typeface="Arial Narrow" panose="020B0606020202030204" pitchFamily="34" charset="0"/>
              </a:rPr>
              <a:t>sa začal </a:t>
            </a:r>
            <a:r>
              <a:rPr lang="sk-SK" sz="2400" dirty="0">
                <a:latin typeface="Arial Narrow" panose="020B0606020202030204" pitchFamily="34" charset="0"/>
              </a:rPr>
              <a:t>pred takmer 4 mld. rokov, viac ako polovica územia je však stále seizmicky aktívna</a:t>
            </a:r>
          </a:p>
          <a:p>
            <a:pPr marL="539750" lvl="1" indent="-365125">
              <a:lnSpc>
                <a:spcPct val="90000"/>
              </a:lnSpc>
              <a:spcBef>
                <a:spcPts val="600"/>
              </a:spcBef>
            </a:pPr>
            <a:r>
              <a:rPr lang="sk-SK" sz="2000" dirty="0">
                <a:latin typeface="Arial Narrow" panose="020B0606020202030204" pitchFamily="34" charset="0"/>
              </a:rPr>
              <a:t>základom sú hlavné (prahorné, </a:t>
            </a:r>
            <a:r>
              <a:rPr lang="sk-SK" sz="2000" dirty="0" err="1">
                <a:latin typeface="Arial Narrow" panose="020B0606020202030204" pitchFamily="34" charset="0"/>
              </a:rPr>
              <a:t>prekambrické</a:t>
            </a:r>
            <a:r>
              <a:rPr lang="sk-SK" sz="2000" dirty="0">
                <a:latin typeface="Arial Narrow" panose="020B0606020202030204" pitchFamily="34" charset="0"/>
              </a:rPr>
              <a:t>) kontinentálne jadrá (pevninské štíty): </a:t>
            </a:r>
            <a:r>
              <a:rPr lang="sk-SK" sz="2000" b="1" dirty="0">
                <a:latin typeface="Arial Narrow" panose="020B0606020202030204" pitchFamily="34" charset="0"/>
              </a:rPr>
              <a:t>Východosibírsky</a:t>
            </a:r>
            <a:r>
              <a:rPr lang="sk-SK" sz="2000" dirty="0">
                <a:latin typeface="Arial Narrow" panose="020B0606020202030204" pitchFamily="34" charset="0"/>
              </a:rPr>
              <a:t>, </a:t>
            </a:r>
            <a:r>
              <a:rPr lang="sk-SK" sz="2000" b="1" dirty="0">
                <a:latin typeface="Arial Narrow" panose="020B0606020202030204" pitchFamily="34" charset="0"/>
              </a:rPr>
              <a:t>Indický</a:t>
            </a:r>
            <a:r>
              <a:rPr lang="sk-SK" sz="2000" dirty="0">
                <a:latin typeface="Arial Narrow" panose="020B0606020202030204" pitchFamily="34" charset="0"/>
              </a:rPr>
              <a:t> a </a:t>
            </a:r>
            <a:r>
              <a:rPr lang="sk-SK" sz="2000" b="1" dirty="0">
                <a:latin typeface="Arial Narrow" panose="020B0606020202030204" pitchFamily="34" charset="0"/>
              </a:rPr>
              <a:t>Arabský</a:t>
            </a:r>
            <a:r>
              <a:rPr lang="sk-SK" sz="2000" dirty="0">
                <a:latin typeface="Arial Narrow" panose="020B0606020202030204" pitchFamily="34" charset="0"/>
              </a:rPr>
              <a:t> </a:t>
            </a:r>
          </a:p>
          <a:p>
            <a:pPr marL="447675" lvl="2" indent="-136525">
              <a:lnSpc>
                <a:spcPct val="90000"/>
              </a:lnSpc>
              <a:spcBef>
                <a:spcPts val="600"/>
              </a:spcBef>
            </a:pPr>
            <a:r>
              <a:rPr lang="sk-SK" sz="1600" dirty="0">
                <a:latin typeface="Arial Narrow" panose="020B0606020202030204" pitchFamily="34" charset="0"/>
              </a:rPr>
              <a:t>tvoria asi 25 % rozlohy Ázie</a:t>
            </a:r>
          </a:p>
          <a:p>
            <a:pPr marL="447675" lvl="2" indent="-136525">
              <a:lnSpc>
                <a:spcPct val="90000"/>
              </a:lnSpc>
              <a:spcBef>
                <a:spcPts val="600"/>
              </a:spcBef>
            </a:pPr>
            <a:r>
              <a:rPr lang="sk-SK" sz="1600" dirty="0">
                <a:latin typeface="Arial Narrow" panose="020B0606020202030204" pitchFamily="34" charset="0"/>
              </a:rPr>
              <a:t>pokryté prevažne málo narušenými sedimentárnymi horninami, pôvodné </a:t>
            </a:r>
            <a:r>
              <a:rPr lang="sk-SK" sz="1600" dirty="0" err="1">
                <a:latin typeface="Arial Narrow" panose="020B0606020202030204" pitchFamily="34" charset="0"/>
              </a:rPr>
              <a:t>prekambrické</a:t>
            </a:r>
            <a:r>
              <a:rPr lang="sk-SK" sz="1600" dirty="0">
                <a:latin typeface="Arial Narrow" panose="020B0606020202030204" pitchFamily="34" charset="0"/>
              </a:rPr>
              <a:t> </a:t>
            </a:r>
            <a:r>
              <a:rPr lang="sk-SK" sz="1600" dirty="0" err="1">
                <a:latin typeface="Arial Narrow" panose="020B0606020202030204" pitchFamily="34" charset="0"/>
              </a:rPr>
              <a:t>horiny</a:t>
            </a:r>
            <a:r>
              <a:rPr lang="sk-SK" sz="1600" dirty="0">
                <a:latin typeface="Arial Narrow" panose="020B0606020202030204" pitchFamily="34" charset="0"/>
              </a:rPr>
              <a:t> predstavujú len asi 1/3 ich územia</a:t>
            </a:r>
            <a:endParaRPr lang="sk-SK" sz="1600" b="1" dirty="0">
              <a:latin typeface="Arial Narrow" panose="020B0606020202030204" pitchFamily="34" charset="0"/>
            </a:endParaRPr>
          </a:p>
          <a:p>
            <a:pPr marL="447675" lvl="2" indent="-136525">
              <a:lnSpc>
                <a:spcPct val="90000"/>
              </a:lnSpc>
              <a:spcBef>
                <a:spcPts val="600"/>
              </a:spcBef>
            </a:pPr>
            <a:r>
              <a:rPr lang="sk-SK" sz="1600" dirty="0">
                <a:latin typeface="Arial Narrow" panose="020B0606020202030204" pitchFamily="34" charset="0"/>
              </a:rPr>
              <a:t>existuje aj niekoľko menších štítov, ktoré boli oproti hlavným viac zdeformované: </a:t>
            </a:r>
            <a:r>
              <a:rPr lang="sk-SK" sz="1600" dirty="0" err="1">
                <a:latin typeface="Arial Narrow" panose="020B0606020202030204" pitchFamily="34" charset="0"/>
              </a:rPr>
              <a:t>Severočínsky</a:t>
            </a:r>
            <a:r>
              <a:rPr lang="sk-SK" sz="1600" dirty="0">
                <a:latin typeface="Arial Narrow" panose="020B0606020202030204" pitchFamily="34" charset="0"/>
              </a:rPr>
              <a:t>, </a:t>
            </a:r>
            <a:r>
              <a:rPr lang="sk-SK" sz="1600" dirty="0" err="1">
                <a:latin typeface="Arial Narrow" panose="020B0606020202030204" pitchFamily="34" charset="0"/>
              </a:rPr>
              <a:t>Jang‘c</a:t>
            </a:r>
            <a:r>
              <a:rPr lang="sk-SK" sz="1600" dirty="0">
                <a:latin typeface="Arial Narrow" panose="020B0606020202030204" pitchFamily="34" charset="0"/>
              </a:rPr>
              <a:t>, </a:t>
            </a:r>
            <a:r>
              <a:rPr lang="sk-SK" sz="1600" dirty="0" err="1">
                <a:latin typeface="Arial Narrow" panose="020B0606020202030204" pitchFamily="34" charset="0"/>
              </a:rPr>
              <a:t>Kontum</a:t>
            </a:r>
            <a:r>
              <a:rPr lang="sk-SK" sz="1600" dirty="0">
                <a:latin typeface="Arial Narrow" panose="020B0606020202030204" pitchFamily="34" charset="0"/>
              </a:rPr>
              <a:t> (JV Ázia), </a:t>
            </a:r>
            <a:r>
              <a:rPr lang="sk-SK" sz="1600" dirty="0" err="1">
                <a:latin typeface="Arial Narrow" panose="020B0606020202030204" pitchFamily="34" charset="0"/>
              </a:rPr>
              <a:t>Tarimský</a:t>
            </a:r>
            <a:r>
              <a:rPr lang="sk-SK" sz="1600" dirty="0">
                <a:latin typeface="Arial Narrow" panose="020B0606020202030204" pitchFamily="34" charset="0"/>
              </a:rPr>
              <a:t> štít, a pod. </a:t>
            </a:r>
          </a:p>
          <a:p>
            <a:pPr marL="539750" lvl="1" indent="-357188">
              <a:lnSpc>
                <a:spcPct val="90000"/>
              </a:lnSpc>
              <a:spcBef>
                <a:spcPts val="600"/>
              </a:spcBef>
              <a:tabLst>
                <a:tab pos="539750" algn="l"/>
              </a:tabLst>
            </a:pPr>
            <a:r>
              <a:rPr lang="sk-SK" sz="2000" dirty="0" err="1">
                <a:latin typeface="Arial Narrow" panose="020B0606020202030204" pitchFamily="34" charset="0"/>
              </a:rPr>
              <a:t>orogénne</a:t>
            </a:r>
            <a:r>
              <a:rPr lang="sk-SK" sz="2000" dirty="0">
                <a:latin typeface="Arial Narrow" panose="020B0606020202030204" pitchFamily="34" charset="0"/>
              </a:rPr>
              <a:t> zóny vznikli v miestach kolízií štítov, najvýznamnejšie sú:</a:t>
            </a:r>
          </a:p>
          <a:p>
            <a:pPr marL="447675" lvl="2" indent="-182563">
              <a:lnSpc>
                <a:spcPct val="90000"/>
              </a:lnSpc>
              <a:spcBef>
                <a:spcPts val="600"/>
              </a:spcBef>
            </a:pPr>
            <a:r>
              <a:rPr lang="sk-SK" sz="1600" dirty="0" err="1">
                <a:latin typeface="Arial Narrow" panose="020B0606020202030204" pitchFamily="34" charset="0"/>
              </a:rPr>
              <a:t>Altaidy</a:t>
            </a:r>
            <a:r>
              <a:rPr lang="sk-SK" sz="1600" dirty="0">
                <a:latin typeface="Arial Narrow" panose="020B0606020202030204" pitchFamily="34" charset="0"/>
              </a:rPr>
              <a:t>, </a:t>
            </a:r>
            <a:r>
              <a:rPr lang="sk-SK" sz="1600" dirty="0" err="1">
                <a:latin typeface="Arial Narrow" panose="020B0606020202030204" pitchFamily="34" charset="0"/>
              </a:rPr>
              <a:t>Tetysidy</a:t>
            </a:r>
            <a:r>
              <a:rPr lang="sk-SK" sz="1600" dirty="0">
                <a:latin typeface="Arial Narrow" panose="020B0606020202030204" pitchFamily="34" charset="0"/>
              </a:rPr>
              <a:t> (</a:t>
            </a:r>
            <a:r>
              <a:rPr lang="sk-SK" sz="1600" dirty="0" err="1">
                <a:latin typeface="Arial Narrow" panose="020B0606020202030204" pitchFamily="34" charset="0"/>
              </a:rPr>
              <a:t>Kimmeridy</a:t>
            </a:r>
            <a:r>
              <a:rPr lang="sk-SK" sz="1600" dirty="0">
                <a:latin typeface="Arial Narrow" panose="020B0606020202030204" pitchFamily="34" charset="0"/>
              </a:rPr>
              <a:t> a </a:t>
            </a:r>
            <a:r>
              <a:rPr lang="sk-SK" sz="1600" dirty="0" err="1">
                <a:latin typeface="Arial Narrow" panose="020B0606020202030204" pitchFamily="34" charset="0"/>
              </a:rPr>
              <a:t>Alpidy</a:t>
            </a:r>
            <a:r>
              <a:rPr lang="sk-SK" sz="1600" dirty="0">
                <a:latin typeface="Arial Narrow" panose="020B0606020202030204" pitchFamily="34" charset="0"/>
              </a:rPr>
              <a:t>) a </a:t>
            </a:r>
            <a:r>
              <a:rPr lang="sk-SK" sz="1600" dirty="0" err="1">
                <a:latin typeface="Arial Narrow" panose="020B0606020202030204" pitchFamily="34" charset="0"/>
              </a:rPr>
              <a:t>cirkum</a:t>
            </a:r>
            <a:r>
              <a:rPr lang="sk-SK" sz="1600" dirty="0">
                <a:latin typeface="Arial Narrow" panose="020B0606020202030204" pitchFamily="34" charset="0"/>
              </a:rPr>
              <a:t>-pacifický pás (ohnivý pás)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1828"/>
            <a:ext cx="4017333" cy="566154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8604448" y="6597352"/>
            <a:ext cx="539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843808" y="659735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latin typeface="Arial Narrow" panose="020B0606020202030204" pitchFamily="34" charset="0"/>
                <a:hlinkClick r:id="rId4"/>
              </a:rPr>
              <a:t>viac ku geológii</a:t>
            </a:r>
            <a:endParaRPr lang="sk-SK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17688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115184</TotalTime>
  <Words>2206</Words>
  <Application>Microsoft Office PowerPoint</Application>
  <PresentationFormat>Prezentácia na obrazovke (4:3)</PresentationFormat>
  <Paragraphs>375</Paragraphs>
  <Slides>37</Slides>
  <Notes>23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1" baseType="lpstr">
      <vt:lpstr>Aptos Narrow</vt:lpstr>
      <vt:lpstr>Arial</vt:lpstr>
      <vt:lpstr>Arial Narrow</vt:lpstr>
      <vt:lpstr>Predvolený návrh</vt:lpstr>
      <vt:lpstr>REGIONÁLNA GEOGRAFIA </vt:lpstr>
      <vt:lpstr>Základná charakteristika</vt:lpstr>
      <vt:lpstr>Prezentácia programu PowerPoint</vt:lpstr>
      <vt:lpstr>Prezentácia programu PowerPoint</vt:lpstr>
      <vt:lpstr>Ohraničenie</vt:lpstr>
      <vt:lpstr>Prezentácia programu PowerPoint</vt:lpstr>
      <vt:lpstr>Tektonický vývoj</vt:lpstr>
      <vt:lpstr>Prezentácia programu PowerPoint</vt:lpstr>
      <vt:lpstr>základné geologické vlastnosti</vt:lpstr>
      <vt:lpstr>rozmanité geomorfologické pomery Ázie</vt:lpstr>
      <vt:lpstr>Geomorfologické celky</vt:lpstr>
      <vt:lpstr>Najvýznamnejšie geomorfologické celky</vt:lpstr>
      <vt:lpstr>Prezentácia programu PowerPoint</vt:lpstr>
      <vt:lpstr>Prezentácia programu PowerPoint</vt:lpstr>
      <vt:lpstr>Prezentácia programu PowerPoint</vt:lpstr>
      <vt:lpstr>Prezentácia programu PowerPoint</vt:lpstr>
      <vt:lpstr>Nerastné suroviny</vt:lpstr>
      <vt:lpstr>Nerastné suroviny</vt:lpstr>
      <vt:lpstr>Nerastné suroviny</vt:lpstr>
      <vt:lpstr>Nerastné suroviny</vt:lpstr>
      <vt:lpstr>ázijské zásoby ropy v globálnom kontexte</vt:lpstr>
      <vt:lpstr>ázijské zásoby ropy v globálnom kontexte</vt:lpstr>
      <vt:lpstr>ázijské zásoby uhlia v globálnom kontexte</vt:lpstr>
      <vt:lpstr>ázijské zásoby uhlia v globálnom kontexte</vt:lpstr>
      <vt:lpstr>ázijské zásoby diamantov v glob. kontexte</vt:lpstr>
      <vt:lpstr>ázijské zásoby železnej rudy v glob. kontexte</vt:lpstr>
      <vt:lpstr>ázijské zásoby medi v globálnom kontexte</vt:lpstr>
      <vt:lpstr>ďalšie vzácne kovy v globálnom kontexte</vt:lpstr>
      <vt:lpstr>Klíma</vt:lpstr>
      <vt:lpstr>Klíma</vt:lpstr>
      <vt:lpstr>oceánske prúdy a prevládajúci smer vetra</vt:lpstr>
      <vt:lpstr>Prezentácia programu PowerPoint</vt:lpstr>
      <vt:lpstr>Pól mrazu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REGIONÁLNA GEOGRAFIA</dc:title>
  <dc:creator>Laco</dc:creator>
  <cp:lastModifiedBy>doc. Mgr. Ladislav Novotný PhD.</cp:lastModifiedBy>
  <cp:revision>81</cp:revision>
  <dcterms:created xsi:type="dcterms:W3CDTF">2011-09-24T21:14:48Z</dcterms:created>
  <dcterms:modified xsi:type="dcterms:W3CDTF">2024-09-30T10:21:12Z</dcterms:modified>
</cp:coreProperties>
</file>