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4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en-GB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BFBC-E320-4928-89A6-726BE3D2F448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25C0-85DD-4A59-9BD3-903C96494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705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BFBC-E320-4928-89A6-726BE3D2F448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25C0-85DD-4A59-9BD3-903C96494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697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BFBC-E320-4928-89A6-726BE3D2F448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25C0-85DD-4A59-9BD3-903C96494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7870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BFBC-E320-4928-89A6-726BE3D2F448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25C0-85DD-4A59-9BD3-903C96494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52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BFBC-E320-4928-89A6-726BE3D2F448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25C0-85DD-4A59-9BD3-903C96494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990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BFBC-E320-4928-89A6-726BE3D2F448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25C0-85DD-4A59-9BD3-903C96494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305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BFBC-E320-4928-89A6-726BE3D2F448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25C0-85DD-4A59-9BD3-903C96494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309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BFBC-E320-4928-89A6-726BE3D2F448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25C0-85DD-4A59-9BD3-903C96494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175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BFBC-E320-4928-89A6-726BE3D2F448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25C0-85DD-4A59-9BD3-903C96494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194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BFBC-E320-4928-89A6-726BE3D2F448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25C0-85DD-4A59-9BD3-903C96494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0721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BFBC-E320-4928-89A6-726BE3D2F448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25C0-85DD-4A59-9BD3-903C96494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877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9BFBC-E320-4928-89A6-726BE3D2F448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725C0-85DD-4A59-9BD3-903C96494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923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ppery.com/maps/Middle-East-Religious-Composition-Map.jpg" TargetMode="External"/><Relationship Id="rId2" Type="http://schemas.openxmlformats.org/officeDocument/2006/relationships/hyperlink" Target="http://i.imgur.com/yrjbqK4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ox.com/a/maps-explain-the-middle-eas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apsontheweb.zoom-maps.com/image/79449860337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Regióny</a:t>
            </a:r>
            <a:r>
              <a:rPr lang="en-GB" dirty="0" smtClean="0"/>
              <a:t> v </a:t>
            </a:r>
            <a:r>
              <a:rPr lang="en-GB" dirty="0" err="1" smtClean="0"/>
              <a:t>rámci</a:t>
            </a:r>
            <a:r>
              <a:rPr lang="en-GB" dirty="0" smtClean="0"/>
              <a:t> </a:t>
            </a:r>
            <a:r>
              <a:rPr lang="en-GB" dirty="0" err="1" smtClean="0"/>
              <a:t>Ázie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63762" y="4464908"/>
            <a:ext cx="4786184" cy="1696994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err="1" smtClean="0"/>
              <a:t>Blízky</a:t>
            </a:r>
            <a:r>
              <a:rPr lang="en-GB" dirty="0" smtClean="0"/>
              <a:t> </a:t>
            </a:r>
            <a:r>
              <a:rPr lang="en-GB" dirty="0" err="1" smtClean="0"/>
              <a:t>východ</a:t>
            </a:r>
            <a:r>
              <a:rPr lang="en-GB" dirty="0" smtClean="0"/>
              <a:t> (JZ </a:t>
            </a:r>
            <a:r>
              <a:rPr lang="en-GB" dirty="0" err="1" smtClean="0"/>
              <a:t>Ázia</a:t>
            </a:r>
            <a:r>
              <a:rPr lang="en-GB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658034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Obyvateľstvo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65018" y="1825624"/>
            <a:ext cx="10688782" cy="4789359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sk-SK" dirty="0" smtClean="0">
                <a:latin typeface="Arial Narrow" panose="020B0606020202030204" pitchFamily="34" charset="0"/>
              </a:rPr>
              <a:t>Štruktúra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sk-SK" dirty="0" smtClean="0">
                <a:latin typeface="Arial Narrow" panose="020B0606020202030204" pitchFamily="34" charset="0"/>
              </a:rPr>
              <a:t>veková a pohlavná (ak je niečím špecifická)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sk-SK" dirty="0" smtClean="0">
                <a:latin typeface="Arial Narrow" panose="020B0606020202030204" pitchFamily="34" charset="0"/>
              </a:rPr>
              <a:t>najnižší priemerný vek Afganistan (plus Irak a Jemen)</a:t>
            </a:r>
          </a:p>
          <a:p>
            <a:pPr lvl="3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sk-SK" dirty="0" smtClean="0">
                <a:latin typeface="Arial Narrow" panose="020B0606020202030204" pitchFamily="34" charset="0"/>
              </a:rPr>
              <a:t>krajiny, ktoré boli a sú zmietané nepokojmi (rodí sa veľa detí a stredná dĺžka života je krátka)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sk-SK" dirty="0" smtClean="0">
                <a:latin typeface="Arial Narrow" panose="020B0606020202030204" pitchFamily="34" charset="0"/>
              </a:rPr>
              <a:t>najvyšší priemerný vek Turecko (najmä dôsledok presadzovania európskeho modelu rodiny, čo zaviedol </a:t>
            </a:r>
            <a:r>
              <a:rPr lang="sk-SK" dirty="0" err="1" smtClean="0">
                <a:latin typeface="Arial Narrow" panose="020B0606020202030204" pitchFamily="34" charset="0"/>
              </a:rPr>
              <a:t>Ataturk</a:t>
            </a:r>
            <a:r>
              <a:rPr lang="sk-SK" dirty="0" smtClean="0">
                <a:latin typeface="Arial Narrow" panose="020B0606020202030204" pitchFamily="34" charset="0"/>
              </a:rPr>
              <a:t> pri vzniku republiky) a Izrael (Židia majú v priemere menej detí ako Arabi, či iné veľké blízkovýchodné etniká)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sk-SK" dirty="0" smtClean="0">
                <a:latin typeface="Arial Narrow" panose="020B0606020202030204" pitchFamily="34" charset="0"/>
              </a:rPr>
              <a:t>krajiny Arab. polostrova, resp. oblasti Perzského zálivu sa vyznačujú z globálneho hľadiska nadpriemernými podielmi mužov – dôsledok medzinárodnej imigrácie (najmä muži ako pracovníci na stavbách či v ťažbe), a lepšieho postavenia muža v spoločnosti</a:t>
            </a:r>
          </a:p>
          <a:p>
            <a:pPr lvl="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sk-SK" sz="700" dirty="0" smtClean="0">
              <a:latin typeface="Arial Narrow" panose="020B0606020202030204" pitchFamily="34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sk-SK" dirty="0" smtClean="0">
                <a:latin typeface="Arial Narrow" panose="020B0606020202030204" pitchFamily="34" charset="0"/>
              </a:rPr>
              <a:t>rasová a etnická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sk-SK" dirty="0" smtClean="0">
                <a:latin typeface="Arial Narrow" panose="020B0606020202030204" pitchFamily="34" charset="0"/>
              </a:rPr>
              <a:t>dominuje </a:t>
            </a:r>
            <a:r>
              <a:rPr lang="sk-SK" dirty="0" err="1" smtClean="0">
                <a:latin typeface="Arial Narrow" panose="020B0606020202030204" pitchFamily="34" charset="0"/>
              </a:rPr>
              <a:t>europoidná</a:t>
            </a:r>
            <a:r>
              <a:rPr lang="sk-SK" dirty="0" smtClean="0">
                <a:latin typeface="Arial Narrow" panose="020B0606020202030204" pitchFamily="34" charset="0"/>
              </a:rPr>
              <a:t> rasa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sk-SK" dirty="0" smtClean="0">
                <a:latin typeface="Arial Narrow" panose="020B0606020202030204" pitchFamily="34" charset="0"/>
              </a:rPr>
              <a:t>napriek predstave dominancie Arabov (čo je pravda pre Arabský polostrov), ide o oblasť etnicky veľmi pestrú; popri Araboch majú najväčšie počty Peržania (Irán + Afganistan, kde dominujú </a:t>
            </a:r>
            <a:r>
              <a:rPr lang="sk-SK" dirty="0" err="1" smtClean="0">
                <a:latin typeface="Arial Narrow" panose="020B0606020202030204" pitchFamily="34" charset="0"/>
              </a:rPr>
              <a:t>Paštúni</a:t>
            </a:r>
            <a:r>
              <a:rPr lang="sk-SK" dirty="0" smtClean="0">
                <a:latin typeface="Arial Narrow" panose="020B0606020202030204" pitchFamily="34" charset="0"/>
              </a:rPr>
              <a:t>, nazývaní aj </a:t>
            </a:r>
            <a:r>
              <a:rPr lang="sk-SK" dirty="0" err="1" smtClean="0">
                <a:latin typeface="Arial Narrow" panose="020B0606020202030204" pitchFamily="34" charset="0"/>
              </a:rPr>
              <a:t>afgánski</a:t>
            </a:r>
            <a:r>
              <a:rPr lang="sk-SK" dirty="0" smtClean="0">
                <a:latin typeface="Arial Narrow" panose="020B0606020202030204" pitchFamily="34" charset="0"/>
              </a:rPr>
              <a:t> Peržania), Turci, Kurdi; v Izraeli Židia</a:t>
            </a:r>
          </a:p>
          <a:p>
            <a:pPr lvl="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sk-SK" sz="700" dirty="0" smtClean="0">
              <a:latin typeface="Arial Narrow" panose="020B0606020202030204" pitchFamily="34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sk-SK" dirty="0" smtClean="0">
                <a:latin typeface="Arial Narrow" panose="020B0606020202030204" pitchFamily="34" charset="0"/>
              </a:rPr>
              <a:t>jazyková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sk-SK" dirty="0" smtClean="0">
                <a:latin typeface="Arial Narrow" panose="020B0606020202030204" pitchFamily="34" charset="0"/>
              </a:rPr>
              <a:t>náboženská</a:t>
            </a:r>
            <a:endParaRPr lang="sk-SK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68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Obyvateľstvo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62500" lnSpcReduction="20000"/>
          </a:bodyPr>
          <a:lstStyle/>
          <a:p>
            <a:r>
              <a:rPr lang="en-GB" dirty="0" err="1" smtClean="0">
                <a:latin typeface="Arial Narrow" panose="020B0606020202030204" pitchFamily="34" charset="0"/>
              </a:rPr>
              <a:t>Štruktúra</a:t>
            </a:r>
            <a:endParaRPr lang="en-GB" dirty="0" smtClean="0">
              <a:latin typeface="Arial Narrow" panose="020B0606020202030204" pitchFamily="34" charset="0"/>
            </a:endParaRPr>
          </a:p>
          <a:p>
            <a:pPr lvl="1"/>
            <a:r>
              <a:rPr lang="en-GB" dirty="0" err="1" smtClean="0">
                <a:latin typeface="Arial Narrow" panose="020B0606020202030204" pitchFamily="34" charset="0"/>
              </a:rPr>
              <a:t>jazyková</a:t>
            </a:r>
            <a:endParaRPr lang="en-GB" dirty="0" smtClean="0">
              <a:latin typeface="Arial Narrow" panose="020B0606020202030204" pitchFamily="34" charset="0"/>
            </a:endParaRPr>
          </a:p>
          <a:p>
            <a:pPr lvl="2"/>
            <a:r>
              <a:rPr lang="en-GB" dirty="0" err="1" smtClean="0">
                <a:latin typeface="Arial Narrow" panose="020B0606020202030204" pitchFamily="34" charset="0"/>
              </a:rPr>
              <a:t>Afroázijská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rodina</a:t>
            </a:r>
            <a:endParaRPr lang="en-GB" dirty="0" smtClean="0">
              <a:latin typeface="Arial Narrow" panose="020B0606020202030204" pitchFamily="34" charset="0"/>
            </a:endParaRPr>
          </a:p>
          <a:p>
            <a:pPr lvl="3"/>
            <a:r>
              <a:rPr lang="en-GB" dirty="0" err="1" smtClean="0">
                <a:latin typeface="Arial Narrow" panose="020B0606020202030204" pitchFamily="34" charset="0"/>
              </a:rPr>
              <a:t>Semitské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jazyky</a:t>
            </a:r>
            <a:r>
              <a:rPr lang="en-GB" dirty="0" smtClean="0">
                <a:latin typeface="Arial Narrow" panose="020B0606020202030204" pitchFamily="34" charset="0"/>
              </a:rPr>
              <a:t>: </a:t>
            </a:r>
            <a:r>
              <a:rPr lang="en-GB" dirty="0" err="1" smtClean="0">
                <a:latin typeface="Arial Narrow" panose="020B0606020202030204" pitchFamily="34" charset="0"/>
              </a:rPr>
              <a:t>Arabčina</a:t>
            </a:r>
            <a:r>
              <a:rPr lang="en-GB" dirty="0" smtClean="0">
                <a:latin typeface="Arial Narrow" panose="020B0606020202030204" pitchFamily="34" charset="0"/>
              </a:rPr>
              <a:t>, </a:t>
            </a:r>
            <a:r>
              <a:rPr lang="en-GB" dirty="0" err="1" smtClean="0">
                <a:latin typeface="Arial Narrow" panose="020B0606020202030204" pitchFamily="34" charset="0"/>
              </a:rPr>
              <a:t>Hebrejčina</a:t>
            </a:r>
            <a:r>
              <a:rPr lang="en-GB" dirty="0" smtClean="0">
                <a:latin typeface="Arial Narrow" panose="020B0606020202030204" pitchFamily="34" charset="0"/>
              </a:rPr>
              <a:t>, (</a:t>
            </a:r>
            <a:r>
              <a:rPr lang="en-GB" dirty="0" err="1" smtClean="0">
                <a:latin typeface="Arial Narrow" panose="020B0606020202030204" pitchFamily="34" charset="0"/>
              </a:rPr>
              <a:t>Aramejčina</a:t>
            </a:r>
            <a:r>
              <a:rPr lang="en-GB" dirty="0">
                <a:latin typeface="Arial Narrow" panose="020B0606020202030204" pitchFamily="34" charset="0"/>
              </a:rPr>
              <a:t>)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endParaRPr lang="en-GB" dirty="0">
              <a:latin typeface="Arial Narrow" panose="020B0606020202030204" pitchFamily="34" charset="0"/>
            </a:endParaRPr>
          </a:p>
          <a:p>
            <a:pPr lvl="2"/>
            <a:r>
              <a:rPr lang="en-GB" dirty="0" err="1" smtClean="0">
                <a:latin typeface="Arial Narrow" panose="020B0606020202030204" pitchFamily="34" charset="0"/>
              </a:rPr>
              <a:t>Indoeurópska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rodina</a:t>
            </a:r>
            <a:endParaRPr lang="en-GB" dirty="0" smtClean="0">
              <a:latin typeface="Arial Narrow" panose="020B0606020202030204" pitchFamily="34" charset="0"/>
            </a:endParaRPr>
          </a:p>
          <a:p>
            <a:pPr lvl="3"/>
            <a:r>
              <a:rPr lang="en-GB" dirty="0" err="1" smtClean="0">
                <a:latin typeface="Arial Narrow" panose="020B0606020202030204" pitchFamily="34" charset="0"/>
              </a:rPr>
              <a:t>Indoiránske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jazyky</a:t>
            </a:r>
            <a:r>
              <a:rPr lang="en-GB" dirty="0" smtClean="0">
                <a:latin typeface="Arial Narrow" panose="020B0606020202030204" pitchFamily="34" charset="0"/>
              </a:rPr>
              <a:t>: </a:t>
            </a:r>
            <a:r>
              <a:rPr lang="en-GB" dirty="0" err="1" smtClean="0">
                <a:latin typeface="Arial Narrow" panose="020B0606020202030204" pitchFamily="34" charset="0"/>
              </a:rPr>
              <a:t>Perzština</a:t>
            </a:r>
            <a:r>
              <a:rPr lang="en-GB" dirty="0" smtClean="0">
                <a:latin typeface="Arial Narrow" panose="020B0606020202030204" pitchFamily="34" charset="0"/>
              </a:rPr>
              <a:t>, </a:t>
            </a:r>
            <a:r>
              <a:rPr lang="en-GB" dirty="0" err="1" smtClean="0">
                <a:latin typeface="Arial Narrow" panose="020B0606020202030204" pitchFamily="34" charset="0"/>
              </a:rPr>
              <a:t>Kurdčina</a:t>
            </a:r>
            <a:r>
              <a:rPr lang="en-GB" dirty="0" smtClean="0">
                <a:latin typeface="Arial Narrow" panose="020B0606020202030204" pitchFamily="34" charset="0"/>
              </a:rPr>
              <a:t>, </a:t>
            </a:r>
            <a:r>
              <a:rPr lang="en-GB" dirty="0" err="1" smtClean="0">
                <a:latin typeface="Arial Narrow" panose="020B0606020202030204" pitchFamily="34" charset="0"/>
              </a:rPr>
              <a:t>Paštčina</a:t>
            </a:r>
            <a:r>
              <a:rPr lang="en-GB" dirty="0" smtClean="0">
                <a:latin typeface="Arial Narrow" panose="020B0606020202030204" pitchFamily="34" charset="0"/>
              </a:rPr>
              <a:t>, </a:t>
            </a:r>
            <a:r>
              <a:rPr lang="en-GB" dirty="0" err="1" smtClean="0">
                <a:latin typeface="Arial Narrow" panose="020B0606020202030204" pitchFamily="34" charset="0"/>
              </a:rPr>
              <a:t>Balúčtina</a:t>
            </a:r>
            <a:r>
              <a:rPr lang="en-GB" dirty="0" smtClean="0">
                <a:latin typeface="Arial Narrow" panose="020B0606020202030204" pitchFamily="34" charset="0"/>
              </a:rPr>
              <a:t>, </a:t>
            </a:r>
            <a:r>
              <a:rPr lang="en-GB" dirty="0" err="1" smtClean="0">
                <a:latin typeface="Arial Narrow" panose="020B0606020202030204" pitchFamily="34" charset="0"/>
              </a:rPr>
              <a:t>Lúrčina</a:t>
            </a:r>
            <a:endParaRPr lang="en-GB" dirty="0" smtClean="0">
              <a:latin typeface="Arial Narrow" panose="020B0606020202030204" pitchFamily="34" charset="0"/>
            </a:endParaRPr>
          </a:p>
          <a:p>
            <a:pPr lvl="2"/>
            <a:r>
              <a:rPr lang="en-GB" dirty="0" err="1" smtClean="0">
                <a:latin typeface="Arial Narrow" panose="020B0606020202030204" pitchFamily="34" charset="0"/>
              </a:rPr>
              <a:t>Altajská</a:t>
            </a:r>
            <a:r>
              <a:rPr lang="en-GB" dirty="0" smtClean="0">
                <a:latin typeface="Arial Narrow" panose="020B0606020202030204" pitchFamily="34" charset="0"/>
              </a:rPr>
              <a:t> j. </a:t>
            </a:r>
            <a:r>
              <a:rPr lang="en-GB" dirty="0" err="1" smtClean="0">
                <a:latin typeface="Arial Narrow" panose="020B0606020202030204" pitchFamily="34" charset="0"/>
              </a:rPr>
              <a:t>rodina</a:t>
            </a:r>
            <a:endParaRPr lang="en-GB" dirty="0" smtClean="0">
              <a:latin typeface="Arial Narrow" panose="020B0606020202030204" pitchFamily="34" charset="0"/>
            </a:endParaRPr>
          </a:p>
          <a:p>
            <a:pPr lvl="3"/>
            <a:r>
              <a:rPr lang="en-GB" dirty="0" err="1" smtClean="0">
                <a:latin typeface="Arial Narrow" panose="020B0606020202030204" pitchFamily="34" charset="0"/>
              </a:rPr>
              <a:t>Turkické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jazyky</a:t>
            </a:r>
            <a:r>
              <a:rPr lang="en-GB" dirty="0" smtClean="0">
                <a:latin typeface="Arial Narrow" panose="020B0606020202030204" pitchFamily="34" charset="0"/>
              </a:rPr>
              <a:t>: </a:t>
            </a:r>
            <a:r>
              <a:rPr lang="en-GB" dirty="0" err="1" smtClean="0">
                <a:latin typeface="Arial Narrow" panose="020B0606020202030204" pitchFamily="34" charset="0"/>
              </a:rPr>
              <a:t>Turečtina</a:t>
            </a:r>
            <a:r>
              <a:rPr lang="en-GB" dirty="0" smtClean="0">
                <a:latin typeface="Arial Narrow" panose="020B0606020202030204" pitchFamily="34" charset="0"/>
              </a:rPr>
              <a:t>, </a:t>
            </a:r>
            <a:r>
              <a:rPr lang="sk-SK" dirty="0" smtClean="0">
                <a:latin typeface="Arial Narrow" panose="020B0606020202030204" pitchFamily="34" charset="0"/>
              </a:rPr>
              <a:t>Azerbajdžančina</a:t>
            </a:r>
            <a:endParaRPr lang="en-GB" dirty="0" smtClean="0">
              <a:latin typeface="Arial Narrow" panose="020B0606020202030204" pitchFamily="34" charset="0"/>
            </a:endParaRPr>
          </a:p>
          <a:p>
            <a:pPr lvl="1"/>
            <a:endParaRPr lang="en-GB" dirty="0" smtClean="0">
              <a:latin typeface="Arial Narrow" panose="020B0606020202030204" pitchFamily="34" charset="0"/>
            </a:endParaRPr>
          </a:p>
          <a:p>
            <a:pPr lvl="1"/>
            <a:r>
              <a:rPr lang="en-GB" dirty="0" err="1" smtClean="0">
                <a:latin typeface="Arial Narrow" panose="020B0606020202030204" pitchFamily="34" charset="0"/>
              </a:rPr>
              <a:t>náboženská</a:t>
            </a:r>
            <a:endParaRPr lang="en-GB" dirty="0" smtClean="0">
              <a:latin typeface="Arial Narrow" panose="020B0606020202030204" pitchFamily="34" charset="0"/>
            </a:endParaRPr>
          </a:p>
          <a:p>
            <a:pPr lvl="2"/>
            <a:r>
              <a:rPr lang="en-GB" dirty="0" err="1" smtClean="0">
                <a:latin typeface="Arial Narrow" panose="020B0606020202030204" pitchFamily="34" charset="0"/>
                <a:hlinkClick r:id="rId2"/>
              </a:rPr>
              <a:t>dominancia</a:t>
            </a:r>
            <a:r>
              <a:rPr lang="en-GB" dirty="0" smtClean="0">
                <a:latin typeface="Arial Narrow" panose="020B0606020202030204" pitchFamily="34" charset="0"/>
                <a:hlinkClick r:id="rId2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  <a:hlinkClick r:id="rId2"/>
              </a:rPr>
              <a:t>islamu</a:t>
            </a:r>
            <a:r>
              <a:rPr lang="en-GB" dirty="0" smtClean="0">
                <a:latin typeface="Arial Narrow" panose="020B0606020202030204" pitchFamily="34" charset="0"/>
              </a:rPr>
              <a:t>, ale </a:t>
            </a:r>
            <a:r>
              <a:rPr lang="en-GB" dirty="0" err="1" smtClean="0">
                <a:latin typeface="Arial Narrow" panose="020B0606020202030204" pitchFamily="34" charset="0"/>
              </a:rPr>
              <a:t>celkovo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  <a:hlinkClick r:id="rId3"/>
              </a:rPr>
              <a:t>veľmi</a:t>
            </a:r>
            <a:r>
              <a:rPr lang="en-GB" dirty="0" smtClean="0">
                <a:latin typeface="Arial Narrow" panose="020B0606020202030204" pitchFamily="34" charset="0"/>
                <a:hlinkClick r:id="rId3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  <a:hlinkClick r:id="rId3"/>
              </a:rPr>
              <a:t>pestrá</a:t>
            </a:r>
            <a:r>
              <a:rPr lang="en-GB" dirty="0" smtClean="0">
                <a:latin typeface="Arial Narrow" panose="020B0606020202030204" pitchFamily="34" charset="0"/>
                <a:hlinkClick r:id="rId3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  <a:hlinkClick r:id="rId3"/>
              </a:rPr>
              <a:t>štruktúra</a:t>
            </a:r>
            <a:endParaRPr lang="en-GB" dirty="0" smtClean="0">
              <a:latin typeface="Arial Narrow" panose="020B0606020202030204" pitchFamily="34" charset="0"/>
            </a:endParaRPr>
          </a:p>
          <a:p>
            <a:pPr lvl="2"/>
            <a:r>
              <a:rPr lang="en-GB" dirty="0" err="1" smtClean="0">
                <a:latin typeface="Arial Narrow" panose="020B0606020202030204" pitchFamily="34" charset="0"/>
              </a:rPr>
              <a:t>región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zrodu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sk-SK" dirty="0" smtClean="0">
                <a:latin typeface="Arial Narrow" panose="020B0606020202030204" pitchFamily="34" charset="0"/>
              </a:rPr>
              <a:t>j</a:t>
            </a:r>
            <a:r>
              <a:rPr lang="en-GB" dirty="0" err="1" smtClean="0">
                <a:latin typeface="Arial Narrow" panose="020B0606020202030204" pitchFamily="34" charset="0"/>
              </a:rPr>
              <a:t>udaizmu</a:t>
            </a:r>
            <a:r>
              <a:rPr lang="en-GB" dirty="0" smtClean="0">
                <a:latin typeface="Arial Narrow" panose="020B0606020202030204" pitchFamily="34" charset="0"/>
              </a:rPr>
              <a:t>, </a:t>
            </a:r>
            <a:r>
              <a:rPr lang="sk-SK" dirty="0" err="1">
                <a:latin typeface="Arial Narrow" panose="020B0606020202030204" pitchFamily="34" charset="0"/>
              </a:rPr>
              <a:t>k</a:t>
            </a:r>
            <a:r>
              <a:rPr lang="en-GB" dirty="0" err="1" smtClean="0">
                <a:latin typeface="Arial Narrow" panose="020B0606020202030204" pitchFamily="34" charset="0"/>
              </a:rPr>
              <a:t>resťanstva</a:t>
            </a:r>
            <a:r>
              <a:rPr lang="en-GB" dirty="0" smtClean="0">
                <a:latin typeface="Arial Narrow" panose="020B0606020202030204" pitchFamily="34" charset="0"/>
              </a:rPr>
              <a:t>, </a:t>
            </a:r>
            <a:r>
              <a:rPr lang="sk-SK" dirty="0" smtClean="0">
                <a:latin typeface="Arial Narrow" panose="020B0606020202030204" pitchFamily="34" charset="0"/>
              </a:rPr>
              <a:t>i</a:t>
            </a:r>
            <a:r>
              <a:rPr lang="en-GB" dirty="0" err="1" smtClean="0">
                <a:latin typeface="Arial Narrow" panose="020B0606020202030204" pitchFamily="34" charset="0"/>
              </a:rPr>
              <a:t>slamu</a:t>
            </a:r>
            <a:r>
              <a:rPr lang="en-GB" dirty="0" smtClean="0">
                <a:latin typeface="Arial Narrow" panose="020B0606020202030204" pitchFamily="34" charset="0"/>
              </a:rPr>
              <a:t>, ale </a:t>
            </a:r>
            <a:r>
              <a:rPr lang="en-GB" dirty="0" err="1" smtClean="0">
                <a:latin typeface="Arial Narrow" panose="020B0606020202030204" pitchFamily="34" charset="0"/>
              </a:rPr>
              <a:t>aj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ďalších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náboženstiev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smtClean="0">
                <a:latin typeface="Arial Narrow" panose="020B0606020202030204" pitchFamily="34" charset="0"/>
              </a:rPr>
              <a:t>(</a:t>
            </a:r>
            <a:r>
              <a:rPr lang="sk-SK" dirty="0" smtClean="0">
                <a:latin typeface="Arial Narrow" panose="020B0606020202030204" pitchFamily="34" charset="0"/>
              </a:rPr>
              <a:t>z</a:t>
            </a:r>
            <a:r>
              <a:rPr lang="en-GB" dirty="0" err="1" smtClean="0">
                <a:latin typeface="Arial Narrow" panose="020B0606020202030204" pitchFamily="34" charset="0"/>
              </a:rPr>
              <a:t>oroastrizmus</a:t>
            </a:r>
            <a:r>
              <a:rPr lang="en-GB" dirty="0" smtClean="0">
                <a:latin typeface="Arial Narrow" panose="020B0606020202030204" pitchFamily="34" charset="0"/>
              </a:rPr>
              <a:t>, </a:t>
            </a:r>
            <a:r>
              <a:rPr lang="sk-SK" dirty="0" err="1">
                <a:latin typeface="Arial Narrow" panose="020B0606020202030204" pitchFamily="34" charset="0"/>
              </a:rPr>
              <a:t>b</a:t>
            </a:r>
            <a:r>
              <a:rPr lang="en-GB" dirty="0" err="1" smtClean="0">
                <a:latin typeface="Arial Narrow" panose="020B0606020202030204" pitchFamily="34" charset="0"/>
              </a:rPr>
              <a:t>aháizmus</a:t>
            </a:r>
            <a:r>
              <a:rPr lang="en-GB" dirty="0" smtClean="0">
                <a:latin typeface="Arial Narrow" panose="020B0606020202030204" pitchFamily="34" charset="0"/>
              </a:rPr>
              <a:t>…)</a:t>
            </a:r>
          </a:p>
          <a:p>
            <a:pPr lvl="3"/>
            <a:r>
              <a:rPr lang="en-GB" dirty="0" smtClean="0">
                <a:latin typeface="Arial Narrow" panose="020B0606020202030204" pitchFamily="34" charset="0"/>
              </a:rPr>
              <a:t>Islam</a:t>
            </a:r>
          </a:p>
          <a:p>
            <a:pPr lvl="4"/>
            <a:r>
              <a:rPr lang="en-GB" dirty="0" err="1" smtClean="0">
                <a:latin typeface="Arial Narrow" panose="020B0606020202030204" pitchFamily="34" charset="0"/>
              </a:rPr>
              <a:t>šiítsky</a:t>
            </a:r>
            <a:r>
              <a:rPr lang="en-GB" dirty="0" smtClean="0">
                <a:latin typeface="Arial Narrow" panose="020B0606020202030204" pitchFamily="34" charset="0"/>
              </a:rPr>
              <a:t> – </a:t>
            </a:r>
            <a:r>
              <a:rPr lang="en-GB" dirty="0" err="1" smtClean="0">
                <a:latin typeface="Arial Narrow" panose="020B0606020202030204" pitchFamily="34" charset="0"/>
              </a:rPr>
              <a:t>Irán</a:t>
            </a:r>
            <a:r>
              <a:rPr lang="en-GB" dirty="0" smtClean="0">
                <a:latin typeface="Arial Narrow" panose="020B0606020202030204" pitchFamily="34" charset="0"/>
              </a:rPr>
              <a:t>, </a:t>
            </a:r>
            <a:r>
              <a:rPr lang="en-GB" dirty="0" err="1" smtClean="0">
                <a:latin typeface="Arial Narrow" panose="020B0606020202030204" pitchFamily="34" charset="0"/>
              </a:rPr>
              <a:t>čiastočne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Irak</a:t>
            </a:r>
            <a:r>
              <a:rPr lang="sk-SK" dirty="0" smtClean="0">
                <a:latin typeface="Arial Narrow" panose="020B0606020202030204" pitchFamily="34" charset="0"/>
              </a:rPr>
              <a:t> a Jemen</a:t>
            </a:r>
            <a:endParaRPr lang="en-GB" dirty="0" smtClean="0">
              <a:latin typeface="Arial Narrow" panose="020B0606020202030204" pitchFamily="34" charset="0"/>
            </a:endParaRPr>
          </a:p>
          <a:p>
            <a:pPr lvl="4"/>
            <a:r>
              <a:rPr lang="en-GB" dirty="0" err="1" smtClean="0">
                <a:latin typeface="Arial Narrow" panose="020B0606020202030204" pitchFamily="34" charset="0"/>
              </a:rPr>
              <a:t>sunnitsky</a:t>
            </a:r>
            <a:r>
              <a:rPr lang="en-GB" dirty="0" smtClean="0">
                <a:latin typeface="Arial Narrow" panose="020B0606020202030204" pitchFamily="34" charset="0"/>
              </a:rPr>
              <a:t> – </a:t>
            </a:r>
            <a:r>
              <a:rPr lang="en-GB" dirty="0" err="1" smtClean="0">
                <a:latin typeface="Arial Narrow" panose="020B0606020202030204" pitchFamily="34" charset="0"/>
              </a:rPr>
              <a:t>ostatné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krajiny</a:t>
            </a:r>
            <a:r>
              <a:rPr lang="en-GB" dirty="0" smtClean="0">
                <a:latin typeface="Arial Narrow" panose="020B0606020202030204" pitchFamily="34" charset="0"/>
              </a:rPr>
              <a:t> (</a:t>
            </a:r>
            <a:r>
              <a:rPr lang="en-GB" dirty="0" err="1" smtClean="0">
                <a:latin typeface="Arial Narrow" panose="020B0606020202030204" pitchFamily="34" charset="0"/>
              </a:rPr>
              <a:t>okrem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nižšie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uvedených</a:t>
            </a:r>
            <a:r>
              <a:rPr lang="en-GB" dirty="0" smtClean="0">
                <a:latin typeface="Arial Narrow" panose="020B0606020202030204" pitchFamily="34" charset="0"/>
              </a:rPr>
              <a:t>)</a:t>
            </a:r>
          </a:p>
          <a:p>
            <a:pPr lvl="4"/>
            <a:r>
              <a:rPr lang="en-GB" dirty="0" err="1" smtClean="0">
                <a:latin typeface="Arial Narrow" panose="020B0606020202030204" pitchFamily="34" charset="0"/>
              </a:rPr>
              <a:t>ibadiovský</a:t>
            </a:r>
            <a:r>
              <a:rPr lang="en-GB" dirty="0" smtClean="0">
                <a:latin typeface="Arial Narrow" panose="020B0606020202030204" pitchFamily="34" charset="0"/>
              </a:rPr>
              <a:t> – </a:t>
            </a:r>
            <a:r>
              <a:rPr lang="en-GB" dirty="0" err="1" smtClean="0">
                <a:latin typeface="Arial Narrow" panose="020B0606020202030204" pitchFamily="34" charset="0"/>
              </a:rPr>
              <a:t>Omán</a:t>
            </a:r>
            <a:endParaRPr lang="en-GB" dirty="0" smtClean="0">
              <a:latin typeface="Arial Narrow" panose="020B0606020202030204" pitchFamily="34" charset="0"/>
            </a:endParaRPr>
          </a:p>
          <a:p>
            <a:pPr lvl="4"/>
            <a:r>
              <a:rPr lang="en-GB" dirty="0" err="1" smtClean="0">
                <a:latin typeface="Arial Narrow" panose="020B0606020202030204" pitchFamily="34" charset="0"/>
              </a:rPr>
              <a:t>wahábizmus</a:t>
            </a:r>
            <a:r>
              <a:rPr lang="en-GB" dirty="0" smtClean="0">
                <a:latin typeface="Arial Narrow" panose="020B0606020202030204" pitchFamily="34" charset="0"/>
              </a:rPr>
              <a:t> – </a:t>
            </a:r>
            <a:r>
              <a:rPr lang="en-GB" dirty="0" err="1" smtClean="0">
                <a:latin typeface="Arial Narrow" panose="020B0606020202030204" pitchFamily="34" charset="0"/>
              </a:rPr>
              <a:t>rozšírený</a:t>
            </a:r>
            <a:r>
              <a:rPr lang="en-GB" dirty="0" smtClean="0">
                <a:latin typeface="Arial Narrow" panose="020B0606020202030204" pitchFamily="34" charset="0"/>
              </a:rPr>
              <a:t> v </a:t>
            </a:r>
            <a:r>
              <a:rPr lang="en-GB" dirty="0" err="1" smtClean="0">
                <a:latin typeface="Arial Narrow" panose="020B0606020202030204" pitchFamily="34" charset="0"/>
              </a:rPr>
              <a:t>Saudskej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Arábii</a:t>
            </a:r>
            <a:endParaRPr lang="en-GB" dirty="0" smtClean="0">
              <a:latin typeface="Arial Narrow" panose="020B0606020202030204" pitchFamily="34" charset="0"/>
            </a:endParaRPr>
          </a:p>
          <a:p>
            <a:pPr lvl="3"/>
            <a:r>
              <a:rPr lang="en-GB" dirty="0" err="1" smtClean="0">
                <a:latin typeface="Arial Narrow" panose="020B0606020202030204" pitchFamily="34" charset="0"/>
              </a:rPr>
              <a:t>judaizmus</a:t>
            </a:r>
            <a:endParaRPr lang="en-GB" dirty="0" smtClean="0">
              <a:latin typeface="Arial Narrow" panose="020B0606020202030204" pitchFamily="34" charset="0"/>
            </a:endParaRPr>
          </a:p>
          <a:p>
            <a:pPr lvl="4"/>
            <a:r>
              <a:rPr lang="en-GB" dirty="0" err="1" smtClean="0">
                <a:latin typeface="Arial Narrow" panose="020B0606020202030204" pitchFamily="34" charset="0"/>
              </a:rPr>
              <a:t>Izrael</a:t>
            </a:r>
            <a:endParaRPr lang="en-GB" dirty="0" smtClean="0">
              <a:latin typeface="Arial Narrow" panose="020B0606020202030204" pitchFamily="34" charset="0"/>
            </a:endParaRPr>
          </a:p>
          <a:p>
            <a:pPr lvl="3"/>
            <a:r>
              <a:rPr lang="en-GB" dirty="0" err="1" smtClean="0">
                <a:latin typeface="Arial Narrow" panose="020B0606020202030204" pitchFamily="34" charset="0"/>
              </a:rPr>
              <a:t>kresťanstvo</a:t>
            </a:r>
            <a:endParaRPr lang="en-GB" dirty="0" smtClean="0">
              <a:latin typeface="Arial Narrow" panose="020B0606020202030204" pitchFamily="34" charset="0"/>
            </a:endParaRPr>
          </a:p>
          <a:p>
            <a:pPr lvl="4"/>
            <a:r>
              <a:rPr lang="en-GB" dirty="0" err="1" smtClean="0">
                <a:latin typeface="Arial Narrow" panose="020B0606020202030204" pitchFamily="34" charset="0"/>
              </a:rPr>
              <a:t>Libanon</a:t>
            </a:r>
            <a:r>
              <a:rPr lang="en-GB" dirty="0" smtClean="0">
                <a:latin typeface="Arial Narrow" panose="020B0606020202030204" pitchFamily="34" charset="0"/>
              </a:rPr>
              <a:t> (</a:t>
            </a:r>
            <a:r>
              <a:rPr lang="en-GB" dirty="0" err="1" smtClean="0">
                <a:latin typeface="Arial Narrow" panose="020B0606020202030204" pitchFamily="34" charset="0"/>
              </a:rPr>
              <a:t>cca</a:t>
            </a:r>
            <a:r>
              <a:rPr lang="en-GB" dirty="0" smtClean="0">
                <a:latin typeface="Arial Narrow" panose="020B0606020202030204" pitchFamily="34" charset="0"/>
              </a:rPr>
              <a:t> 40 %), </a:t>
            </a:r>
            <a:r>
              <a:rPr lang="en-GB" dirty="0" err="1" smtClean="0">
                <a:latin typeface="Arial Narrow" panose="020B0606020202030204" pitchFamily="34" charset="0"/>
              </a:rPr>
              <a:t>Sýria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smtClean="0">
                <a:latin typeface="Arial Narrow" panose="020B0606020202030204" pitchFamily="34" charset="0"/>
              </a:rPr>
              <a:t>a </a:t>
            </a:r>
            <a:r>
              <a:rPr lang="en-GB" dirty="0" err="1" smtClean="0">
                <a:latin typeface="Arial Narrow" panose="020B0606020202030204" pitchFamily="34" charset="0"/>
              </a:rPr>
              <a:t>Jordánsko</a:t>
            </a:r>
            <a:r>
              <a:rPr lang="en-GB" dirty="0" smtClean="0">
                <a:latin typeface="Arial Narrow" panose="020B0606020202030204" pitchFamily="34" charset="0"/>
              </a:rPr>
              <a:t> (</a:t>
            </a:r>
            <a:r>
              <a:rPr lang="en-GB" dirty="0" err="1" smtClean="0">
                <a:latin typeface="Arial Narrow" panose="020B0606020202030204" pitchFamily="34" charset="0"/>
              </a:rPr>
              <a:t>cca</a:t>
            </a:r>
            <a:r>
              <a:rPr lang="en-GB" dirty="0" smtClean="0">
                <a:latin typeface="Arial Narrow" panose="020B0606020202030204" pitchFamily="34" charset="0"/>
              </a:rPr>
              <a:t> 10 </a:t>
            </a:r>
            <a:r>
              <a:rPr lang="en-GB" dirty="0" smtClean="0">
                <a:latin typeface="Arial Narrow" panose="020B0606020202030204" pitchFamily="34" charset="0"/>
              </a:rPr>
              <a:t>%)</a:t>
            </a:r>
            <a:r>
              <a:rPr lang="sk-SK" dirty="0" smtClean="0">
                <a:latin typeface="Arial Narrow" panose="020B0606020202030204" pitchFamily="34" charset="0"/>
              </a:rPr>
              <a:t>, (okolo 10 – 20 % sa udáva aj pre Kuvajt a SAE – ide však najmä o prisťahovalcov)</a:t>
            </a:r>
            <a:endParaRPr lang="en-GB" dirty="0" smtClean="0">
              <a:latin typeface="Arial Narrow" panose="020B0606020202030204" pitchFamily="34" charset="0"/>
            </a:endParaRPr>
          </a:p>
          <a:p>
            <a:pPr lvl="5"/>
            <a:r>
              <a:rPr lang="en-GB" dirty="0" err="1" smtClean="0">
                <a:latin typeface="Arial Narrow" panose="020B0606020202030204" pitchFamily="34" charset="0"/>
              </a:rPr>
              <a:t>Libanon</a:t>
            </a:r>
            <a:r>
              <a:rPr lang="en-GB" dirty="0" smtClean="0">
                <a:latin typeface="Arial Narrow" panose="020B0606020202030204" pitchFamily="34" charset="0"/>
              </a:rPr>
              <a:t>: </a:t>
            </a:r>
            <a:r>
              <a:rPr lang="en-GB" dirty="0" err="1" smtClean="0">
                <a:latin typeface="Arial Narrow" panose="020B0606020202030204" pitchFamily="34" charset="0"/>
              </a:rPr>
              <a:t>Manoriti</a:t>
            </a:r>
            <a:r>
              <a:rPr lang="en-GB" dirty="0" smtClean="0">
                <a:latin typeface="Arial Narrow" panose="020B0606020202030204" pitchFamily="34" charset="0"/>
              </a:rPr>
              <a:t> – </a:t>
            </a:r>
            <a:r>
              <a:rPr lang="en-GB" dirty="0" err="1" smtClean="0">
                <a:latin typeface="Arial Narrow" panose="020B0606020202030204" pitchFamily="34" charset="0"/>
              </a:rPr>
              <a:t>katolíci</a:t>
            </a:r>
            <a:r>
              <a:rPr lang="en-GB" dirty="0" smtClean="0">
                <a:latin typeface="Arial Narrow" panose="020B0606020202030204" pitchFamily="34" charset="0"/>
              </a:rPr>
              <a:t>, </a:t>
            </a:r>
            <a:r>
              <a:rPr lang="en-GB" dirty="0" err="1" smtClean="0">
                <a:latin typeface="Arial Narrow" panose="020B0606020202030204" pitchFamily="34" charset="0"/>
              </a:rPr>
              <a:t>Melkiti</a:t>
            </a:r>
            <a:r>
              <a:rPr lang="en-GB" dirty="0" smtClean="0">
                <a:latin typeface="Arial Narrow" panose="020B0606020202030204" pitchFamily="34" charset="0"/>
              </a:rPr>
              <a:t> – </a:t>
            </a:r>
            <a:r>
              <a:rPr lang="en-GB" dirty="0" err="1" smtClean="0">
                <a:latin typeface="Arial Narrow" panose="020B0606020202030204" pitchFamily="34" charset="0"/>
              </a:rPr>
              <a:t>katolíci</a:t>
            </a:r>
            <a:r>
              <a:rPr lang="en-GB" dirty="0" smtClean="0">
                <a:latin typeface="Arial Narrow" panose="020B0606020202030204" pitchFamily="34" charset="0"/>
              </a:rPr>
              <a:t>, </a:t>
            </a:r>
            <a:r>
              <a:rPr lang="en-GB" dirty="0" err="1" smtClean="0">
                <a:latin typeface="Arial Narrow" panose="020B0606020202030204" pitchFamily="34" charset="0"/>
              </a:rPr>
              <a:t>Grécki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pravoslávni</a:t>
            </a:r>
            <a:r>
              <a:rPr lang="en-GB" dirty="0" smtClean="0">
                <a:latin typeface="Arial Narrow" panose="020B0606020202030204" pitchFamily="34" charset="0"/>
              </a:rPr>
              <a:t>, </a:t>
            </a:r>
            <a:r>
              <a:rPr lang="en-GB" dirty="0" err="1" smtClean="0">
                <a:latin typeface="Arial Narrow" panose="020B0606020202030204" pitchFamily="34" charset="0"/>
              </a:rPr>
              <a:t>Arménski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pravoslávni</a:t>
            </a:r>
            <a:r>
              <a:rPr lang="en-GB" dirty="0" smtClean="0">
                <a:latin typeface="Arial Narrow" panose="020B0606020202030204" pitchFamily="34" charset="0"/>
              </a:rPr>
              <a:t>…</a:t>
            </a:r>
          </a:p>
          <a:p>
            <a:pPr lvl="3"/>
            <a:r>
              <a:rPr lang="en-GB" dirty="0" err="1" smtClean="0">
                <a:latin typeface="Arial Narrow" panose="020B0606020202030204" pitchFamily="34" charset="0"/>
              </a:rPr>
              <a:t>zoroastrizmus</a:t>
            </a:r>
            <a:endParaRPr lang="en-GB" dirty="0" smtClean="0">
              <a:latin typeface="Arial Narrow" panose="020B0606020202030204" pitchFamily="34" charset="0"/>
            </a:endParaRPr>
          </a:p>
          <a:p>
            <a:pPr lvl="4"/>
            <a:r>
              <a:rPr lang="en-GB" dirty="0" err="1" smtClean="0">
                <a:latin typeface="Arial Narrow" panose="020B0606020202030204" pitchFamily="34" charset="0"/>
              </a:rPr>
              <a:t>malé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skupiny</a:t>
            </a:r>
            <a:r>
              <a:rPr lang="en-GB" dirty="0" smtClean="0">
                <a:latin typeface="Arial Narrow" panose="020B0606020202030204" pitchFamily="34" charset="0"/>
              </a:rPr>
              <a:t> v </a:t>
            </a:r>
            <a:r>
              <a:rPr lang="en-GB" dirty="0" err="1" smtClean="0">
                <a:latin typeface="Arial Narrow" panose="020B0606020202030204" pitchFamily="34" charset="0"/>
              </a:rPr>
              <a:t>Iráne</a:t>
            </a:r>
            <a:r>
              <a:rPr lang="en-GB" dirty="0" smtClean="0">
                <a:latin typeface="Arial Narrow" panose="020B0606020202030204" pitchFamily="34" charset="0"/>
              </a:rPr>
              <a:t> a </a:t>
            </a:r>
            <a:r>
              <a:rPr lang="en-GB" dirty="0" err="1" smtClean="0">
                <a:latin typeface="Arial Narrow" panose="020B0606020202030204" pitchFamily="34" charset="0"/>
              </a:rPr>
              <a:t>Afganistane</a:t>
            </a:r>
            <a:endParaRPr lang="en-GB" dirty="0" smtClean="0">
              <a:latin typeface="Arial Narrow" panose="020B0606020202030204" pitchFamily="34" charset="0"/>
            </a:endParaRPr>
          </a:p>
          <a:p>
            <a:pPr lvl="3"/>
            <a:r>
              <a:rPr lang="en-GB" i="1" dirty="0" err="1" smtClean="0">
                <a:latin typeface="Arial Narrow" panose="020B0606020202030204" pitchFamily="34" charset="0"/>
              </a:rPr>
              <a:t>Jezídi</a:t>
            </a:r>
            <a:r>
              <a:rPr lang="en-GB" i="1" dirty="0" smtClean="0">
                <a:latin typeface="Arial Narrow" panose="020B0606020202030204" pitchFamily="34" charset="0"/>
              </a:rPr>
              <a:t>, </a:t>
            </a:r>
            <a:r>
              <a:rPr lang="en-GB" i="1" dirty="0" err="1" smtClean="0">
                <a:latin typeface="Arial Narrow" panose="020B0606020202030204" pitchFamily="34" charset="0"/>
              </a:rPr>
              <a:t>Drúzi</a:t>
            </a:r>
            <a:r>
              <a:rPr lang="en-GB" i="1" dirty="0" smtClean="0">
                <a:latin typeface="Arial Narrow" panose="020B0606020202030204" pitchFamily="34" charset="0"/>
              </a:rPr>
              <a:t>, </a:t>
            </a:r>
            <a:r>
              <a:rPr lang="en-GB" i="1" dirty="0" err="1" smtClean="0">
                <a:latin typeface="Arial Narrow" panose="020B0606020202030204" pitchFamily="34" charset="0"/>
              </a:rPr>
              <a:t>Bahájci</a:t>
            </a:r>
            <a:r>
              <a:rPr lang="en-GB" i="1" dirty="0" smtClean="0">
                <a:latin typeface="Arial Narrow" panose="020B0606020202030204" pitchFamily="34" charset="0"/>
              </a:rPr>
              <a:t>…</a:t>
            </a:r>
          </a:p>
          <a:p>
            <a:pPr lvl="4"/>
            <a:endParaRPr lang="en-GB" dirty="0">
              <a:latin typeface="Arial Narrow" panose="020B0606020202030204" pitchFamily="34" charset="0"/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875" y="794"/>
            <a:ext cx="4810125" cy="3514725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8380" y="3604054"/>
            <a:ext cx="2183203" cy="3253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75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Hospodárstvo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27222" y="1911927"/>
            <a:ext cx="10826578" cy="4946072"/>
          </a:xfrm>
        </p:spPr>
        <p:txBody>
          <a:bodyPr>
            <a:normAutofit fontScale="77500" lnSpcReduction="20000"/>
          </a:bodyPr>
          <a:lstStyle/>
          <a:p>
            <a:r>
              <a:rPr lang="sk-SK" dirty="0" smtClean="0">
                <a:latin typeface="Arial Narrow" panose="020B0606020202030204" pitchFamily="34" charset="0"/>
              </a:rPr>
              <a:t>špecifiká vývoja</a:t>
            </a:r>
          </a:p>
          <a:p>
            <a:pPr lvl="1"/>
            <a:r>
              <a:rPr lang="sk-SK" dirty="0" err="1" smtClean="0">
                <a:latin typeface="Arial Narrow" panose="020B0606020202030204" pitchFamily="34" charset="0"/>
              </a:rPr>
              <a:t>star</a:t>
            </a:r>
            <a:r>
              <a:rPr lang="en-GB" dirty="0" smtClean="0">
                <a:latin typeface="Arial Narrow" panose="020B0606020202030204" pitchFamily="34" charset="0"/>
              </a:rPr>
              <a:t>é</a:t>
            </a:r>
            <a:r>
              <a:rPr lang="sk-SK" dirty="0" smtClean="0">
                <a:latin typeface="Arial Narrow" panose="020B0606020202030204" pitchFamily="34" charset="0"/>
              </a:rPr>
              <a:t> rozvinuté obchodné </a:t>
            </a:r>
            <a:r>
              <a:rPr lang="en-GB" dirty="0" err="1" smtClean="0">
                <a:latin typeface="Arial Narrow" panose="020B0606020202030204" pitchFamily="34" charset="0"/>
              </a:rPr>
              <a:t>centrá</a:t>
            </a:r>
            <a:r>
              <a:rPr lang="en-GB" dirty="0" smtClean="0">
                <a:latin typeface="Arial Narrow" panose="020B0606020202030204" pitchFamily="34" charset="0"/>
              </a:rPr>
              <a:t>, </a:t>
            </a:r>
            <a:br>
              <a:rPr lang="en-GB" dirty="0" smtClean="0">
                <a:latin typeface="Arial Narrow" panose="020B0606020202030204" pitchFamily="34" charset="0"/>
              </a:rPr>
            </a:br>
            <a:r>
              <a:rPr lang="en-GB" dirty="0" err="1" smtClean="0">
                <a:latin typeface="Arial Narrow" panose="020B0606020202030204" pitchFamily="34" charset="0"/>
              </a:rPr>
              <a:t>vznik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miest</a:t>
            </a:r>
            <a:r>
              <a:rPr lang="sk-SK" dirty="0" smtClean="0">
                <a:latin typeface="Arial Narrow" panose="020B0606020202030204" pitchFamily="34" charset="0"/>
              </a:rPr>
              <a:t> (</a:t>
            </a:r>
            <a:r>
              <a:rPr lang="en-GB" dirty="0" err="1" smtClean="0">
                <a:latin typeface="Arial Narrow" panose="020B0606020202030204" pitchFamily="34" charset="0"/>
              </a:rPr>
              <a:t>hodvábna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cesta</a:t>
            </a:r>
            <a:r>
              <a:rPr lang="sk-SK" dirty="0" smtClean="0">
                <a:latin typeface="Arial Narrow" panose="020B0606020202030204" pitchFamily="34" charset="0"/>
              </a:rPr>
              <a:t>, Peržania, Arabi...</a:t>
            </a:r>
            <a:r>
              <a:rPr lang="en-GB" dirty="0" smtClean="0">
                <a:latin typeface="Arial Narrow" panose="020B0606020202030204" pitchFamily="34" charset="0"/>
              </a:rPr>
              <a:t>)</a:t>
            </a:r>
            <a:endParaRPr lang="en-GB" dirty="0" smtClean="0">
              <a:latin typeface="Arial Narrow" panose="020B0606020202030204" pitchFamily="34" charset="0"/>
            </a:endParaRPr>
          </a:p>
          <a:p>
            <a:pPr lvl="1"/>
            <a:r>
              <a:rPr lang="en-GB" dirty="0" smtClean="0">
                <a:latin typeface="Arial Narrow" panose="020B0606020202030204" pitchFamily="34" charset="0"/>
              </a:rPr>
              <a:t>od </a:t>
            </a:r>
            <a:r>
              <a:rPr lang="en-GB" dirty="0" err="1" smtClean="0">
                <a:latin typeface="Arial Narrow" panose="020B0606020202030204" pitchFamily="34" charset="0"/>
              </a:rPr>
              <a:t>začiatku</a:t>
            </a:r>
            <a:r>
              <a:rPr lang="en-GB" dirty="0" smtClean="0">
                <a:latin typeface="Arial Narrow" panose="020B0606020202030204" pitchFamily="34" charset="0"/>
              </a:rPr>
              <a:t> 20. </a:t>
            </a:r>
            <a:r>
              <a:rPr lang="en-GB" dirty="0" err="1" smtClean="0">
                <a:latin typeface="Arial Narrow" panose="020B0606020202030204" pitchFamily="34" charset="0"/>
              </a:rPr>
              <a:t>stor</a:t>
            </a:r>
            <a:r>
              <a:rPr lang="en-GB" dirty="0" smtClean="0">
                <a:latin typeface="Arial Narrow" panose="020B0606020202030204" pitchFamily="34" charset="0"/>
              </a:rPr>
              <a:t>. </a:t>
            </a:r>
            <a:r>
              <a:rPr lang="en-GB" dirty="0" err="1" smtClean="0">
                <a:latin typeface="Arial Narrow" panose="020B0606020202030204" pitchFamily="34" charset="0"/>
              </a:rPr>
              <a:t>rast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významu</a:t>
            </a:r>
            <a:r>
              <a:rPr lang="en-GB" dirty="0" smtClean="0">
                <a:latin typeface="Arial Narrow" panose="020B0606020202030204" pitchFamily="34" charset="0"/>
              </a:rPr>
              <a:t> ropy </a:t>
            </a:r>
            <a:br>
              <a:rPr lang="en-GB" dirty="0" smtClean="0">
                <a:latin typeface="Arial Narrow" panose="020B0606020202030204" pitchFamily="34" charset="0"/>
              </a:rPr>
            </a:br>
            <a:r>
              <a:rPr lang="en-GB" dirty="0" smtClean="0">
                <a:latin typeface="Arial Narrow" panose="020B0606020202030204" pitchFamily="34" charset="0"/>
              </a:rPr>
              <a:t>a </a:t>
            </a:r>
            <a:r>
              <a:rPr lang="en-GB" dirty="0" err="1" smtClean="0">
                <a:latin typeface="Arial Narrow" panose="020B0606020202030204" pitchFamily="34" charset="0"/>
              </a:rPr>
              <a:t>zemného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plynu</a:t>
            </a:r>
            <a:r>
              <a:rPr lang="en-GB" dirty="0" smtClean="0">
                <a:latin typeface="Arial Narrow" panose="020B0606020202030204" pitchFamily="34" charset="0"/>
              </a:rPr>
              <a:t> v </a:t>
            </a:r>
            <a:r>
              <a:rPr lang="en-GB" dirty="0" err="1" smtClean="0">
                <a:latin typeface="Arial Narrow" panose="020B0606020202030204" pitchFamily="34" charset="0"/>
              </a:rPr>
              <a:t>oblasti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Perszkého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zálivu</a:t>
            </a:r>
            <a:endParaRPr lang="en-GB" dirty="0" smtClean="0">
              <a:latin typeface="Arial Narrow" panose="020B0606020202030204" pitchFamily="34" charset="0"/>
            </a:endParaRPr>
          </a:p>
          <a:p>
            <a:pPr lvl="2"/>
            <a:r>
              <a:rPr lang="en-GB" dirty="0" smtClean="0">
                <a:latin typeface="Arial Narrow" panose="020B0606020202030204" pitchFamily="34" charset="0"/>
              </a:rPr>
              <a:t>v </a:t>
            </a:r>
            <a:r>
              <a:rPr lang="en-GB" dirty="0" err="1" smtClean="0">
                <a:latin typeface="Arial Narrow" panose="020B0606020202030204" pitchFamily="34" charset="0"/>
              </a:rPr>
              <a:t>perzskom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zálive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dovtedy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rybolov</a:t>
            </a:r>
            <a:r>
              <a:rPr lang="en-GB" dirty="0" smtClean="0">
                <a:latin typeface="Arial Narrow" panose="020B0606020202030204" pitchFamily="34" charset="0"/>
              </a:rPr>
              <a:t> a </a:t>
            </a:r>
            <a:r>
              <a:rPr lang="en-GB" dirty="0" err="1" smtClean="0">
                <a:latin typeface="Arial Narrow" panose="020B0606020202030204" pitchFamily="34" charset="0"/>
              </a:rPr>
              <a:t>lov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perál</a:t>
            </a:r>
            <a:endParaRPr lang="en-GB" dirty="0" smtClean="0">
              <a:latin typeface="Arial Narrow" panose="020B0606020202030204" pitchFamily="34" charset="0"/>
            </a:endParaRPr>
          </a:p>
          <a:p>
            <a:pPr lvl="1"/>
            <a:r>
              <a:rPr lang="en-GB" dirty="0" err="1" smtClean="0">
                <a:latin typeface="Arial Narrow" panose="020B0606020202030204" pitchFamily="34" charset="0"/>
              </a:rPr>
              <a:t>historicky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významné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poľnohodposárske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oblasti</a:t>
            </a:r>
            <a:endParaRPr lang="en-GB" dirty="0" smtClean="0">
              <a:latin typeface="Arial Narrow" panose="020B0606020202030204" pitchFamily="34" charset="0"/>
            </a:endParaRPr>
          </a:p>
          <a:p>
            <a:pPr lvl="2"/>
            <a:r>
              <a:rPr lang="en-GB" dirty="0" err="1" smtClean="0">
                <a:latin typeface="Arial Narrow" panose="020B0606020202030204" pitchFamily="34" charset="0"/>
              </a:rPr>
              <a:t>najmä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Mezopotámia</a:t>
            </a:r>
            <a:endParaRPr lang="sk-SK" dirty="0" smtClean="0">
              <a:latin typeface="Arial Narrow" panose="020B0606020202030204" pitchFamily="34" charset="0"/>
            </a:endParaRPr>
          </a:p>
          <a:p>
            <a:r>
              <a:rPr lang="sk-SK" dirty="0" smtClean="0">
                <a:latin typeface="Arial Narrow" panose="020B0606020202030204" pitchFamily="34" charset="0"/>
              </a:rPr>
              <a:t>úroveň rozvoja</a:t>
            </a:r>
            <a:endParaRPr lang="en-GB" dirty="0">
              <a:latin typeface="Arial Narrow" panose="020B0606020202030204" pitchFamily="34" charset="0"/>
            </a:endParaRPr>
          </a:p>
          <a:p>
            <a:pPr lvl="1"/>
            <a:r>
              <a:rPr lang="en-GB" dirty="0" err="1" smtClean="0">
                <a:latin typeface="Arial Narrow" panose="020B0606020202030204" pitchFamily="34" charset="0"/>
              </a:rPr>
              <a:t>najchudobnejšie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krajiny</a:t>
            </a:r>
            <a:r>
              <a:rPr lang="en-GB" dirty="0" smtClean="0">
                <a:latin typeface="Arial Narrow" panose="020B0606020202030204" pitchFamily="34" charset="0"/>
              </a:rPr>
              <a:t>: </a:t>
            </a:r>
            <a:r>
              <a:rPr lang="en-GB" dirty="0" err="1" smtClean="0">
                <a:latin typeface="Arial Narrow" panose="020B0606020202030204" pitchFamily="34" charset="0"/>
              </a:rPr>
              <a:t>Afganistan</a:t>
            </a:r>
            <a:r>
              <a:rPr lang="en-GB" dirty="0" smtClean="0">
                <a:latin typeface="Arial Narrow" panose="020B0606020202030204" pitchFamily="34" charset="0"/>
              </a:rPr>
              <a:t> a </a:t>
            </a:r>
            <a:r>
              <a:rPr lang="en-GB" dirty="0" err="1" smtClean="0">
                <a:latin typeface="Arial Narrow" panose="020B0606020202030204" pitchFamily="34" charset="0"/>
              </a:rPr>
              <a:t>Jemen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</a:p>
          <a:p>
            <a:pPr lvl="2"/>
            <a:r>
              <a:rPr lang="en-GB" dirty="0" err="1" smtClean="0">
                <a:latin typeface="Arial Narrow" panose="020B0606020202030204" pitchFamily="34" charset="0"/>
              </a:rPr>
              <a:t>na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úrovni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chudobných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Subsahraských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krajín</a:t>
            </a:r>
            <a:endParaRPr lang="en-GB" dirty="0" smtClean="0">
              <a:latin typeface="Arial Narrow" panose="020B0606020202030204" pitchFamily="34" charset="0"/>
            </a:endParaRPr>
          </a:p>
          <a:p>
            <a:pPr lvl="2"/>
            <a:r>
              <a:rPr lang="en-GB" dirty="0" err="1" smtClean="0">
                <a:latin typeface="Arial Narrow" panose="020B0606020202030204" pitchFamily="34" charset="0"/>
              </a:rPr>
              <a:t>ostatné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štáty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sú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na</a:t>
            </a:r>
            <a:r>
              <a:rPr lang="en-GB" dirty="0" smtClean="0">
                <a:latin typeface="Arial Narrow" panose="020B0606020202030204" pitchFamily="34" charset="0"/>
              </a:rPr>
              <a:t> tom </a:t>
            </a:r>
            <a:r>
              <a:rPr lang="en-GB" dirty="0" err="1" smtClean="0">
                <a:latin typeface="Arial Narrow" panose="020B0606020202030204" pitchFamily="34" charset="0"/>
              </a:rPr>
              <a:t>zreteľne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lepšie</a:t>
            </a:r>
            <a:endParaRPr lang="en-GB" dirty="0" smtClean="0">
              <a:latin typeface="Arial Narrow" panose="020B0606020202030204" pitchFamily="34" charset="0"/>
            </a:endParaRPr>
          </a:p>
          <a:p>
            <a:pPr lvl="1"/>
            <a:r>
              <a:rPr lang="en-GB" dirty="0" err="1" smtClean="0">
                <a:latin typeface="Arial Narrow" panose="020B0606020202030204" pitchFamily="34" charset="0"/>
              </a:rPr>
              <a:t>najvyššie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hodnoty</a:t>
            </a:r>
            <a:r>
              <a:rPr lang="en-GB" dirty="0" smtClean="0">
                <a:latin typeface="Arial Narrow" panose="020B0606020202030204" pitchFamily="34" charset="0"/>
              </a:rPr>
              <a:t> HDP per capita v PKS – </a:t>
            </a:r>
            <a:r>
              <a:rPr lang="en-GB" dirty="0" err="1" smtClean="0">
                <a:latin typeface="Arial Narrow" panose="020B0606020202030204" pitchFamily="34" charset="0"/>
              </a:rPr>
              <a:t>ropné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štáty</a:t>
            </a:r>
            <a:r>
              <a:rPr lang="en-GB" dirty="0" smtClean="0">
                <a:latin typeface="Arial Narrow" panose="020B0606020202030204" pitchFamily="34" charset="0"/>
              </a:rPr>
              <a:t> (</a:t>
            </a:r>
            <a:r>
              <a:rPr lang="en-GB" dirty="0" err="1" smtClean="0">
                <a:latin typeface="Arial Narrow" panose="020B0606020202030204" pitchFamily="34" charset="0"/>
              </a:rPr>
              <a:t>Katar</a:t>
            </a:r>
            <a:r>
              <a:rPr lang="en-GB" dirty="0" smtClean="0">
                <a:latin typeface="Arial Narrow" panose="020B0606020202030204" pitchFamily="34" charset="0"/>
              </a:rPr>
              <a:t> … SAE, </a:t>
            </a:r>
            <a:r>
              <a:rPr lang="en-GB" dirty="0" err="1" smtClean="0">
                <a:latin typeface="Arial Narrow" panose="020B0606020202030204" pitchFamily="34" charset="0"/>
              </a:rPr>
              <a:t>Kuvajt</a:t>
            </a:r>
            <a:r>
              <a:rPr lang="en-GB" dirty="0" smtClean="0">
                <a:latin typeface="Arial Narrow" panose="020B0606020202030204" pitchFamily="34" charset="0"/>
              </a:rPr>
              <a:t>, </a:t>
            </a:r>
            <a:r>
              <a:rPr lang="en-GB" dirty="0" err="1" smtClean="0">
                <a:latin typeface="Arial Narrow" panose="020B0606020202030204" pitchFamily="34" charset="0"/>
              </a:rPr>
              <a:t>Bahrajn</a:t>
            </a:r>
            <a:r>
              <a:rPr lang="en-GB" dirty="0" smtClean="0">
                <a:latin typeface="Arial Narrow" panose="020B0606020202030204" pitchFamily="34" charset="0"/>
              </a:rPr>
              <a:t>…)</a:t>
            </a:r>
          </a:p>
          <a:p>
            <a:pPr lvl="1"/>
            <a:r>
              <a:rPr lang="en-GB" dirty="0" err="1" smtClean="0">
                <a:latin typeface="Arial Narrow" panose="020B0606020202030204" pitchFamily="34" charset="0"/>
              </a:rPr>
              <a:t>relatívne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rozvinuté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ekonomiky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aj</a:t>
            </a:r>
            <a:r>
              <a:rPr lang="en-GB" dirty="0" smtClean="0">
                <a:latin typeface="Arial Narrow" panose="020B0606020202030204" pitchFamily="34" charset="0"/>
              </a:rPr>
              <a:t> bez ropy: </a:t>
            </a:r>
            <a:r>
              <a:rPr lang="en-GB" dirty="0" err="1" smtClean="0">
                <a:latin typeface="Arial Narrow" panose="020B0606020202030204" pitchFamily="34" charset="0"/>
              </a:rPr>
              <a:t>Izrael</a:t>
            </a:r>
            <a:r>
              <a:rPr lang="en-GB" dirty="0" smtClean="0">
                <a:latin typeface="Arial Narrow" panose="020B0606020202030204" pitchFamily="34" charset="0"/>
              </a:rPr>
              <a:t>, </a:t>
            </a:r>
            <a:r>
              <a:rPr lang="en-GB" dirty="0" err="1" smtClean="0">
                <a:latin typeface="Arial Narrow" panose="020B0606020202030204" pitchFamily="34" charset="0"/>
              </a:rPr>
              <a:t>Turecko</a:t>
            </a:r>
            <a:endParaRPr lang="en-GB" dirty="0" smtClean="0">
              <a:latin typeface="Arial Narrow" panose="020B0606020202030204" pitchFamily="34" charset="0"/>
            </a:endParaRPr>
          </a:p>
          <a:p>
            <a:pPr lvl="1"/>
            <a:r>
              <a:rPr lang="en-GB" dirty="0" err="1" smtClean="0">
                <a:latin typeface="Arial Narrow" panose="020B0606020202030204" pitchFamily="34" charset="0"/>
              </a:rPr>
              <a:t>najväčšie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ekonomiky</a:t>
            </a:r>
            <a:r>
              <a:rPr lang="en-GB" dirty="0" smtClean="0">
                <a:latin typeface="Arial Narrow" panose="020B0606020202030204" pitchFamily="34" charset="0"/>
              </a:rPr>
              <a:t>: </a:t>
            </a:r>
            <a:r>
              <a:rPr lang="en-GB" dirty="0" err="1" smtClean="0">
                <a:latin typeface="Arial Narrow" panose="020B0606020202030204" pitchFamily="34" charset="0"/>
              </a:rPr>
              <a:t>Turecko</a:t>
            </a:r>
            <a:r>
              <a:rPr lang="en-GB" dirty="0" smtClean="0">
                <a:latin typeface="Arial Narrow" panose="020B0606020202030204" pitchFamily="34" charset="0"/>
              </a:rPr>
              <a:t> … </a:t>
            </a:r>
            <a:r>
              <a:rPr lang="en-GB" dirty="0" err="1" smtClean="0">
                <a:latin typeface="Arial Narrow" panose="020B0606020202030204" pitchFamily="34" charset="0"/>
              </a:rPr>
              <a:t>Saudská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Arábia</a:t>
            </a:r>
            <a:r>
              <a:rPr lang="en-GB" dirty="0" smtClean="0">
                <a:latin typeface="Arial Narrow" panose="020B0606020202030204" pitchFamily="34" charset="0"/>
              </a:rPr>
              <a:t>, </a:t>
            </a:r>
            <a:r>
              <a:rPr lang="en-GB" dirty="0" err="1" smtClean="0">
                <a:latin typeface="Arial Narrow" panose="020B0606020202030204" pitchFamily="34" charset="0"/>
              </a:rPr>
              <a:t>Irán</a:t>
            </a:r>
            <a:r>
              <a:rPr lang="en-GB" dirty="0" smtClean="0">
                <a:latin typeface="Arial Narrow" panose="020B0606020202030204" pitchFamily="34" charset="0"/>
              </a:rPr>
              <a:t>, SAE</a:t>
            </a:r>
            <a:endParaRPr lang="sk-SK" dirty="0" smtClean="0">
              <a:latin typeface="Arial Narrow" panose="020B0606020202030204" pitchFamily="34" charset="0"/>
            </a:endParaRPr>
          </a:p>
          <a:p>
            <a:r>
              <a:rPr lang="sk-SK" dirty="0" smtClean="0">
                <a:latin typeface="Arial Narrow" panose="020B0606020202030204" pitchFamily="34" charset="0"/>
              </a:rPr>
              <a:t>využitie nerastných a obnoviteľných surovín</a:t>
            </a:r>
            <a:endParaRPr lang="en-GB" dirty="0" smtClean="0">
              <a:latin typeface="Arial Narrow" panose="020B0606020202030204" pitchFamily="34" charset="0"/>
            </a:endParaRPr>
          </a:p>
          <a:p>
            <a:pPr lvl="1"/>
            <a:r>
              <a:rPr lang="en-GB" dirty="0" err="1" smtClean="0">
                <a:latin typeface="Arial Narrow" panose="020B0606020202030204" pitchFamily="34" charset="0"/>
              </a:rPr>
              <a:t>globálny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líder</a:t>
            </a:r>
            <a:r>
              <a:rPr lang="en-GB" dirty="0" smtClean="0">
                <a:latin typeface="Arial Narrow" panose="020B0606020202030204" pitchFamily="34" charset="0"/>
              </a:rPr>
              <a:t> v </a:t>
            </a:r>
            <a:r>
              <a:rPr lang="en-GB" dirty="0" err="1" smtClean="0">
                <a:latin typeface="Arial Narrow" panose="020B0606020202030204" pitchFamily="34" charset="0"/>
              </a:rPr>
              <a:t>ťažbe</a:t>
            </a:r>
            <a:r>
              <a:rPr lang="en-GB" dirty="0" smtClean="0">
                <a:latin typeface="Arial Narrow" panose="020B0606020202030204" pitchFamily="34" charset="0"/>
              </a:rPr>
              <a:t> ropy a </a:t>
            </a:r>
            <a:r>
              <a:rPr lang="en-GB" dirty="0" err="1" smtClean="0">
                <a:latin typeface="Arial Narrow" panose="020B0606020202030204" pitchFamily="34" charset="0"/>
              </a:rPr>
              <a:t>zemného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plynu</a:t>
            </a:r>
            <a:r>
              <a:rPr lang="en-GB" dirty="0" smtClean="0">
                <a:latin typeface="Arial Narrow" panose="020B0606020202030204" pitchFamily="34" charset="0"/>
              </a:rPr>
              <a:t>, </a:t>
            </a:r>
            <a:r>
              <a:rPr lang="en-GB" dirty="0" err="1" smtClean="0">
                <a:latin typeface="Arial Narrow" panose="020B0606020202030204" pitchFamily="34" charset="0"/>
              </a:rPr>
              <a:t>spracovanie</a:t>
            </a:r>
            <a:r>
              <a:rPr lang="en-GB" dirty="0" smtClean="0">
                <a:latin typeface="Arial Narrow" panose="020B0606020202030204" pitchFamily="34" charset="0"/>
              </a:rPr>
              <a:t> je </a:t>
            </a:r>
            <a:r>
              <a:rPr lang="en-GB" dirty="0" err="1" smtClean="0">
                <a:latin typeface="Arial Narrow" panose="020B0606020202030204" pitchFamily="34" charset="0"/>
              </a:rPr>
              <a:t>minimálne</a:t>
            </a:r>
            <a:endParaRPr lang="en-GB" dirty="0">
              <a:latin typeface="Arial Narrow" panose="020B0606020202030204" pitchFamily="34" charset="0"/>
            </a:endParaRPr>
          </a:p>
          <a:p>
            <a:pPr lvl="2"/>
            <a:r>
              <a:rPr lang="en-GB" dirty="0" smtClean="0">
                <a:latin typeface="Arial Narrow" panose="020B0606020202030204" pitchFamily="34" charset="0"/>
              </a:rPr>
              <a:t>v </a:t>
            </a:r>
            <a:r>
              <a:rPr lang="en-GB" dirty="0" err="1" smtClean="0">
                <a:latin typeface="Arial Narrow" panose="020B0606020202030204" pitchFamily="34" charset="0"/>
              </a:rPr>
              <a:t>okolí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Perzského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zálivu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sa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nachádza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cca</a:t>
            </a:r>
            <a:r>
              <a:rPr lang="en-GB" dirty="0" smtClean="0">
                <a:latin typeface="Arial Narrow" panose="020B0606020202030204" pitchFamily="34" charset="0"/>
              </a:rPr>
              <a:t> ¼ </a:t>
            </a:r>
            <a:r>
              <a:rPr lang="en-GB" dirty="0" err="1" smtClean="0">
                <a:latin typeface="Arial Narrow" panose="020B0606020202030204" pitchFamily="34" charset="0"/>
              </a:rPr>
              <a:t>celosvetových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zásob</a:t>
            </a:r>
            <a:r>
              <a:rPr lang="en-GB" dirty="0" smtClean="0">
                <a:latin typeface="Arial Narrow" panose="020B0606020202030204" pitchFamily="34" charset="0"/>
              </a:rPr>
              <a:t> ropy a 1/3 </a:t>
            </a:r>
            <a:r>
              <a:rPr lang="en-GB" dirty="0" err="1" smtClean="0">
                <a:latin typeface="Arial Narrow" panose="020B0606020202030204" pitchFamily="34" charset="0"/>
              </a:rPr>
              <a:t>zemného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plynu</a:t>
            </a:r>
            <a:endParaRPr lang="sk-SK" dirty="0" smtClean="0">
              <a:latin typeface="Arial Narrow" panose="020B0606020202030204" pitchFamily="34" charset="0"/>
            </a:endParaRP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3805" y="0"/>
            <a:ext cx="7488195" cy="2386295"/>
          </a:xfrm>
          <a:prstGeom prst="rect">
            <a:avLst/>
          </a:prstGeom>
        </p:spPr>
      </p:pic>
      <p:sp>
        <p:nvSpPr>
          <p:cNvPr id="6" name="BlokTextu 5"/>
          <p:cNvSpPr txBox="1"/>
          <p:nvPr/>
        </p:nvSpPr>
        <p:spPr>
          <a:xfrm>
            <a:off x="6936260" y="2359648"/>
            <a:ext cx="562644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i="1" dirty="0" err="1" smtClean="0"/>
              <a:t>krajiny</a:t>
            </a:r>
            <a:r>
              <a:rPr lang="en-GB" sz="1500" i="1" dirty="0" smtClean="0"/>
              <a:t> </a:t>
            </a:r>
            <a:r>
              <a:rPr lang="en-GB" sz="1500" i="1" dirty="0" err="1" smtClean="0"/>
              <a:t>podľa</a:t>
            </a:r>
            <a:r>
              <a:rPr lang="en-GB" sz="1500" i="1" dirty="0" smtClean="0"/>
              <a:t> </a:t>
            </a:r>
            <a:r>
              <a:rPr lang="en-GB" sz="1500" i="1" dirty="0" err="1" smtClean="0"/>
              <a:t>podielu</a:t>
            </a:r>
            <a:r>
              <a:rPr lang="en-GB" sz="1500" i="1" dirty="0" smtClean="0"/>
              <a:t> </a:t>
            </a:r>
            <a:r>
              <a:rPr lang="en-GB" sz="1500" i="1" dirty="0" err="1" smtClean="0"/>
              <a:t>na</a:t>
            </a:r>
            <a:r>
              <a:rPr lang="en-GB" sz="1500" i="1" dirty="0" smtClean="0"/>
              <a:t> </a:t>
            </a:r>
            <a:r>
              <a:rPr lang="en-GB" sz="1500" i="1" dirty="0" err="1" smtClean="0"/>
              <a:t>celosvetovom</a:t>
            </a:r>
            <a:r>
              <a:rPr lang="en-GB" sz="1500" i="1" dirty="0" smtClean="0"/>
              <a:t> </a:t>
            </a:r>
            <a:r>
              <a:rPr lang="en-GB" sz="1500" i="1" dirty="0" err="1" smtClean="0"/>
              <a:t>exporte</a:t>
            </a:r>
            <a:r>
              <a:rPr lang="en-GB" sz="1500" i="1" dirty="0" smtClean="0"/>
              <a:t> </a:t>
            </a:r>
            <a:r>
              <a:rPr lang="en-GB" sz="1500" i="1" dirty="0" err="1" smtClean="0"/>
              <a:t>nespracovanej</a:t>
            </a:r>
            <a:r>
              <a:rPr lang="en-GB" sz="1500" i="1" dirty="0" smtClean="0"/>
              <a:t> ropy</a:t>
            </a:r>
            <a:endParaRPr lang="sk-SK" sz="1500" i="1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9124" y="2682813"/>
            <a:ext cx="5502876" cy="1796857"/>
          </a:xfrm>
          <a:prstGeom prst="rect">
            <a:avLst/>
          </a:prstGeom>
        </p:spPr>
      </p:pic>
      <p:sp>
        <p:nvSpPr>
          <p:cNvPr id="8" name="BlokTextu 7"/>
          <p:cNvSpPr txBox="1"/>
          <p:nvPr/>
        </p:nvSpPr>
        <p:spPr>
          <a:xfrm>
            <a:off x="6936259" y="4460564"/>
            <a:ext cx="562644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i="1" dirty="0" err="1" smtClean="0"/>
              <a:t>krajiny</a:t>
            </a:r>
            <a:r>
              <a:rPr lang="en-GB" sz="1500" i="1" dirty="0" smtClean="0"/>
              <a:t> </a:t>
            </a:r>
            <a:r>
              <a:rPr lang="en-GB" sz="1500" i="1" dirty="0" err="1" smtClean="0"/>
              <a:t>podľa</a:t>
            </a:r>
            <a:r>
              <a:rPr lang="en-GB" sz="1500" i="1" dirty="0" smtClean="0"/>
              <a:t> </a:t>
            </a:r>
            <a:r>
              <a:rPr lang="en-GB" sz="1500" i="1" dirty="0" err="1" smtClean="0"/>
              <a:t>podielu</a:t>
            </a:r>
            <a:r>
              <a:rPr lang="en-GB" sz="1500" i="1" dirty="0" smtClean="0"/>
              <a:t> </a:t>
            </a:r>
            <a:r>
              <a:rPr lang="en-GB" sz="1500" i="1" dirty="0" err="1" smtClean="0"/>
              <a:t>na</a:t>
            </a:r>
            <a:r>
              <a:rPr lang="en-GB" sz="1500" i="1" dirty="0" smtClean="0"/>
              <a:t> </a:t>
            </a:r>
            <a:r>
              <a:rPr lang="en-GB" sz="1500" i="1" dirty="0" err="1" smtClean="0"/>
              <a:t>celosvetovom</a:t>
            </a:r>
            <a:r>
              <a:rPr lang="en-GB" sz="1500" i="1" dirty="0" smtClean="0"/>
              <a:t> </a:t>
            </a:r>
            <a:r>
              <a:rPr lang="en-GB" sz="1500" i="1" dirty="0" err="1" smtClean="0"/>
              <a:t>exporte</a:t>
            </a:r>
            <a:r>
              <a:rPr lang="en-GB" sz="1500" i="1" dirty="0" smtClean="0"/>
              <a:t> </a:t>
            </a:r>
            <a:r>
              <a:rPr lang="en-GB" sz="1500" i="1" dirty="0" err="1" smtClean="0"/>
              <a:t>spracovanej</a:t>
            </a:r>
            <a:r>
              <a:rPr lang="en-GB" sz="1500" i="1" dirty="0" smtClean="0"/>
              <a:t> ropy</a:t>
            </a:r>
            <a:endParaRPr lang="sk-SK" sz="1500" i="1" dirty="0"/>
          </a:p>
        </p:txBody>
      </p:sp>
    </p:spTree>
    <p:extLst>
      <p:ext uri="{BB962C8B-B14F-4D97-AF65-F5344CB8AC3E}">
        <p14:creationId xmlns:p14="http://schemas.microsoft.com/office/powerpoint/2010/main" val="286431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Hospodárstvo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sk-SK" dirty="0" smtClean="0">
                <a:latin typeface="Arial Narrow" panose="020B0606020202030204" pitchFamily="34" charset="0"/>
              </a:rPr>
              <a:t>charakteristické odvetvia</a:t>
            </a:r>
            <a:endParaRPr lang="en-GB" dirty="0" smtClean="0">
              <a:latin typeface="Arial Narrow" panose="020B0606020202030204" pitchFamily="34" charset="0"/>
            </a:endParaRPr>
          </a:p>
          <a:p>
            <a:pPr lvl="1"/>
            <a:r>
              <a:rPr lang="en-GB" dirty="0" err="1" smtClean="0">
                <a:latin typeface="Arial Narrow" panose="020B0606020202030204" pitchFamily="34" charset="0"/>
              </a:rPr>
              <a:t>ťažba</a:t>
            </a:r>
            <a:r>
              <a:rPr lang="en-GB" dirty="0" smtClean="0">
                <a:latin typeface="Arial Narrow" panose="020B0606020202030204" pitchFamily="34" charset="0"/>
              </a:rPr>
              <a:t> ropy a </a:t>
            </a:r>
            <a:r>
              <a:rPr lang="en-GB" dirty="0" err="1" smtClean="0">
                <a:latin typeface="Arial Narrow" panose="020B0606020202030204" pitchFamily="34" charset="0"/>
              </a:rPr>
              <a:t>zemného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plynu</a:t>
            </a:r>
            <a:endParaRPr lang="en-GB" dirty="0">
              <a:latin typeface="Arial Narrow" panose="020B0606020202030204" pitchFamily="34" charset="0"/>
            </a:endParaRPr>
          </a:p>
          <a:p>
            <a:pPr lvl="2"/>
            <a:r>
              <a:rPr lang="en-GB" dirty="0" err="1" smtClean="0">
                <a:latin typeface="Arial Narrow" panose="020B0606020202030204" pitchFamily="34" charset="0"/>
              </a:rPr>
              <a:t>vo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viacerých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krajinách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snaha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diverzifikovať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hospodárstvo</a:t>
            </a:r>
            <a:endParaRPr lang="en-GB" dirty="0" smtClean="0">
              <a:latin typeface="Arial Narrow" panose="020B0606020202030204" pitchFamily="34" charset="0"/>
            </a:endParaRPr>
          </a:p>
          <a:p>
            <a:pPr lvl="1"/>
            <a:r>
              <a:rPr lang="en-GB" dirty="0" err="1" smtClean="0">
                <a:latin typeface="Arial Narrow" panose="020B0606020202030204" pitchFamily="34" charset="0"/>
              </a:rPr>
              <a:t>poľnohospodárstvo</a:t>
            </a:r>
            <a:endParaRPr lang="en-GB" dirty="0">
              <a:latin typeface="Arial Narrow" panose="020B0606020202030204" pitchFamily="34" charset="0"/>
            </a:endParaRPr>
          </a:p>
          <a:p>
            <a:pPr lvl="2"/>
            <a:r>
              <a:rPr lang="en-GB" dirty="0" err="1" smtClean="0">
                <a:latin typeface="Arial Narrow" panose="020B0606020202030204" pitchFamily="34" charset="0"/>
              </a:rPr>
              <a:t>rastlinné</a:t>
            </a:r>
            <a:r>
              <a:rPr lang="en-GB" dirty="0" smtClean="0">
                <a:latin typeface="Arial Narrow" panose="020B0606020202030204" pitchFamily="34" charset="0"/>
              </a:rPr>
              <a:t> a </a:t>
            </a:r>
            <a:r>
              <a:rPr lang="en-GB" dirty="0" err="1" smtClean="0">
                <a:latin typeface="Arial Narrow" panose="020B0606020202030204" pitchFamily="34" charset="0"/>
              </a:rPr>
              <a:t>živočíšne</a:t>
            </a:r>
            <a:r>
              <a:rPr lang="en-GB" dirty="0" smtClean="0">
                <a:latin typeface="Arial Narrow" panose="020B0606020202030204" pitchFamily="34" charset="0"/>
              </a:rPr>
              <a:t> – </a:t>
            </a:r>
            <a:r>
              <a:rPr lang="en-GB" dirty="0" err="1" smtClean="0">
                <a:latin typeface="Arial Narrow" panose="020B0606020202030204" pitchFamily="34" charset="0"/>
              </a:rPr>
              <a:t>uviesť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konkrétne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príklady</a:t>
            </a:r>
            <a:endParaRPr lang="en-GB" dirty="0" smtClean="0">
              <a:latin typeface="Arial Narrow" panose="020B0606020202030204" pitchFamily="34" charset="0"/>
            </a:endParaRPr>
          </a:p>
          <a:p>
            <a:pPr lvl="1"/>
            <a:r>
              <a:rPr lang="en-GB" dirty="0" err="1" smtClean="0">
                <a:latin typeface="Arial Narrow" panose="020B0606020202030204" pitchFamily="34" charset="0"/>
              </a:rPr>
              <a:t>priemysel</a:t>
            </a:r>
            <a:r>
              <a:rPr lang="en-GB" dirty="0" smtClean="0">
                <a:latin typeface="Arial Narrow" panose="020B0606020202030204" pitchFamily="34" charset="0"/>
              </a:rPr>
              <a:t> (</a:t>
            </a:r>
            <a:r>
              <a:rPr lang="en-GB" dirty="0" err="1" smtClean="0">
                <a:latin typeface="Arial Narrow" panose="020B0606020202030204" pitchFamily="34" charset="0"/>
              </a:rPr>
              <a:t>namä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Izrael</a:t>
            </a:r>
            <a:r>
              <a:rPr lang="en-GB" dirty="0" smtClean="0">
                <a:latin typeface="Arial Narrow" panose="020B0606020202030204" pitchFamily="34" charset="0"/>
              </a:rPr>
              <a:t>, </a:t>
            </a:r>
            <a:r>
              <a:rPr lang="en-GB" dirty="0" err="1" smtClean="0">
                <a:latin typeface="Arial Narrow" panose="020B0606020202030204" pitchFamily="34" charset="0"/>
              </a:rPr>
              <a:t>Turecko</a:t>
            </a:r>
            <a:r>
              <a:rPr lang="en-GB" dirty="0" smtClean="0">
                <a:latin typeface="Arial Narrow" panose="020B0606020202030204" pitchFamily="34" charset="0"/>
              </a:rPr>
              <a:t>, </a:t>
            </a:r>
            <a:r>
              <a:rPr lang="en-GB" dirty="0" err="1" smtClean="0">
                <a:latin typeface="Arial Narrow" panose="020B0606020202030204" pitchFamily="34" charset="0"/>
              </a:rPr>
              <a:t>Irán</a:t>
            </a:r>
            <a:r>
              <a:rPr lang="en-GB" dirty="0" smtClean="0">
                <a:latin typeface="Arial Narrow" panose="020B0606020202030204" pitchFamily="34" charset="0"/>
              </a:rPr>
              <a:t>, </a:t>
            </a:r>
            <a:r>
              <a:rPr lang="en-GB" dirty="0" err="1" smtClean="0">
                <a:latin typeface="Arial Narrow" panose="020B0606020202030204" pitchFamily="34" charset="0"/>
              </a:rPr>
              <a:t>Libanon</a:t>
            </a:r>
            <a:r>
              <a:rPr lang="en-GB" dirty="0" smtClean="0">
                <a:latin typeface="Arial Narrow" panose="020B0606020202030204" pitchFamily="34" charset="0"/>
              </a:rPr>
              <a:t>) 	</a:t>
            </a:r>
          </a:p>
          <a:p>
            <a:pPr lvl="2"/>
            <a:r>
              <a:rPr lang="en-GB" dirty="0" err="1" smtClean="0">
                <a:latin typeface="Arial Narrow" panose="020B0606020202030204" pitchFamily="34" charset="0"/>
              </a:rPr>
              <a:t>tradičné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odvetvia</a:t>
            </a:r>
            <a:r>
              <a:rPr lang="en-GB" dirty="0" smtClean="0">
                <a:latin typeface="Arial Narrow" panose="020B0606020202030204" pitchFamily="34" charset="0"/>
              </a:rPr>
              <a:t>: </a:t>
            </a:r>
            <a:r>
              <a:rPr lang="en-GB" dirty="0" err="1" smtClean="0">
                <a:latin typeface="Arial Narrow" panose="020B0606020202030204" pitchFamily="34" charset="0"/>
              </a:rPr>
              <a:t>textilný</a:t>
            </a:r>
            <a:r>
              <a:rPr lang="en-GB" dirty="0" smtClean="0">
                <a:latin typeface="Arial Narrow" panose="020B0606020202030204" pitchFamily="34" charset="0"/>
              </a:rPr>
              <a:t> a </a:t>
            </a:r>
            <a:r>
              <a:rPr lang="en-GB" dirty="0" err="1" smtClean="0">
                <a:latin typeface="Arial Narrow" panose="020B0606020202030204" pitchFamily="34" charset="0"/>
              </a:rPr>
              <a:t>potravinársky</a:t>
            </a:r>
            <a:endParaRPr lang="en-GB" dirty="0" smtClean="0">
              <a:latin typeface="Arial Narrow" panose="020B0606020202030204" pitchFamily="34" charset="0"/>
            </a:endParaRPr>
          </a:p>
          <a:p>
            <a:pPr lvl="2"/>
            <a:r>
              <a:rPr lang="en-GB" dirty="0" err="1" smtClean="0">
                <a:latin typeface="Arial Narrow" panose="020B0606020202030204" pitchFamily="34" charset="0"/>
              </a:rPr>
              <a:t>investície</a:t>
            </a:r>
            <a:r>
              <a:rPr lang="en-GB" dirty="0" smtClean="0">
                <a:latin typeface="Arial Narrow" panose="020B0606020202030204" pitchFamily="34" charset="0"/>
              </a:rPr>
              <a:t> a </a:t>
            </a:r>
            <a:r>
              <a:rPr lang="en-GB" dirty="0" err="1" smtClean="0">
                <a:latin typeface="Arial Narrow" panose="020B0606020202030204" pitchFamily="34" charset="0"/>
              </a:rPr>
              <a:t>rozvoj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moderných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odvetví</a:t>
            </a:r>
            <a:r>
              <a:rPr lang="en-GB" dirty="0" smtClean="0">
                <a:latin typeface="Arial Narrow" panose="020B0606020202030204" pitchFamily="34" charset="0"/>
              </a:rPr>
              <a:t> (</a:t>
            </a:r>
            <a:r>
              <a:rPr lang="en-GB" dirty="0" err="1" smtClean="0">
                <a:latin typeface="Arial Narrow" panose="020B0606020202030204" pitchFamily="34" charset="0"/>
              </a:rPr>
              <a:t>automobilový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priemysel</a:t>
            </a:r>
            <a:r>
              <a:rPr lang="en-GB" dirty="0" smtClean="0">
                <a:latin typeface="Arial Narrow" panose="020B0606020202030204" pitchFamily="34" charset="0"/>
              </a:rPr>
              <a:t>, </a:t>
            </a:r>
            <a:r>
              <a:rPr lang="en-GB" dirty="0" err="1" smtClean="0">
                <a:latin typeface="Arial Narrow" panose="020B0606020202030204" pitchFamily="34" charset="0"/>
              </a:rPr>
              <a:t>telekomunikačné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technoloógie</a:t>
            </a:r>
            <a:r>
              <a:rPr lang="en-GB" dirty="0" smtClean="0">
                <a:latin typeface="Arial Narrow" panose="020B0606020202030204" pitchFamily="34" charset="0"/>
              </a:rPr>
              <a:t>, </a:t>
            </a:r>
            <a:r>
              <a:rPr lang="en-GB" dirty="0" err="1" smtClean="0">
                <a:latin typeface="Arial Narrow" panose="020B0606020202030204" pitchFamily="34" charset="0"/>
              </a:rPr>
              <a:t>farmaceutický</a:t>
            </a:r>
            <a:r>
              <a:rPr lang="en-GB" dirty="0" smtClean="0">
                <a:latin typeface="Arial Narrow" panose="020B0606020202030204" pitchFamily="34" charset="0"/>
              </a:rPr>
              <a:t>)</a:t>
            </a:r>
          </a:p>
          <a:p>
            <a:pPr lvl="1"/>
            <a:r>
              <a:rPr lang="en-GB" dirty="0" err="1" smtClean="0">
                <a:latin typeface="Arial Narrow" panose="020B0606020202030204" pitchFamily="34" charset="0"/>
              </a:rPr>
              <a:t>cestovný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ruch</a:t>
            </a:r>
            <a:r>
              <a:rPr lang="en-GB" dirty="0" smtClean="0">
                <a:latin typeface="Arial Narrow" panose="020B0606020202030204" pitchFamily="34" charset="0"/>
              </a:rPr>
              <a:t>:</a:t>
            </a:r>
          </a:p>
          <a:p>
            <a:pPr lvl="2"/>
            <a:r>
              <a:rPr lang="en-GB" dirty="0" err="1" smtClean="0">
                <a:latin typeface="Arial Narrow" panose="020B0606020202030204" pitchFamily="34" charset="0"/>
              </a:rPr>
              <a:t>Turecko</a:t>
            </a:r>
            <a:r>
              <a:rPr lang="en-GB" dirty="0" smtClean="0">
                <a:latin typeface="Arial Narrow" panose="020B0606020202030204" pitchFamily="34" charset="0"/>
              </a:rPr>
              <a:t>, </a:t>
            </a:r>
            <a:r>
              <a:rPr lang="en-GB" dirty="0" err="1" smtClean="0">
                <a:latin typeface="Arial Narrow" panose="020B0606020202030204" pitchFamily="34" charset="0"/>
              </a:rPr>
              <a:t>Izrael</a:t>
            </a:r>
            <a:r>
              <a:rPr lang="en-GB" dirty="0" smtClean="0">
                <a:latin typeface="Arial Narrow" panose="020B0606020202030204" pitchFamily="34" charset="0"/>
              </a:rPr>
              <a:t>, SAE (</a:t>
            </a:r>
            <a:r>
              <a:rPr lang="en-GB" dirty="0" err="1" smtClean="0">
                <a:latin typeface="Arial Narrow" panose="020B0606020202030204" pitchFamily="34" charset="0"/>
              </a:rPr>
              <a:t>Dubaj</a:t>
            </a:r>
            <a:r>
              <a:rPr lang="en-GB" dirty="0" smtClean="0">
                <a:latin typeface="Arial Narrow" panose="020B0606020202030204" pitchFamily="34" charset="0"/>
              </a:rPr>
              <a:t>), </a:t>
            </a:r>
            <a:r>
              <a:rPr lang="en-GB" dirty="0" err="1" smtClean="0">
                <a:latin typeface="Arial Narrow" panose="020B0606020202030204" pitchFamily="34" charset="0"/>
              </a:rPr>
              <a:t>Omán</a:t>
            </a:r>
            <a:r>
              <a:rPr lang="en-GB" dirty="0" smtClean="0">
                <a:latin typeface="Arial Narrow" panose="020B0606020202030204" pitchFamily="34" charset="0"/>
              </a:rPr>
              <a:t> – </a:t>
            </a:r>
            <a:r>
              <a:rPr lang="en-GB" dirty="0" err="1" smtClean="0">
                <a:latin typeface="Arial Narrow" panose="020B0606020202030204" pitchFamily="34" charset="0"/>
              </a:rPr>
              <a:t>prímorský</a:t>
            </a:r>
            <a:endParaRPr lang="en-GB" dirty="0" smtClean="0">
              <a:latin typeface="Arial Narrow" panose="020B0606020202030204" pitchFamily="34" charset="0"/>
            </a:endParaRPr>
          </a:p>
          <a:p>
            <a:pPr lvl="2"/>
            <a:r>
              <a:rPr lang="en-GB" dirty="0" err="1" smtClean="0">
                <a:latin typeface="Arial Narrow" panose="020B0606020202030204" pitchFamily="34" charset="0"/>
              </a:rPr>
              <a:t>Izrael</a:t>
            </a:r>
            <a:r>
              <a:rPr lang="en-GB" dirty="0" smtClean="0">
                <a:latin typeface="Arial Narrow" panose="020B0606020202030204" pitchFamily="34" charset="0"/>
              </a:rPr>
              <a:t>, </a:t>
            </a:r>
            <a:r>
              <a:rPr lang="en-GB" dirty="0" err="1" smtClean="0">
                <a:latin typeface="Arial Narrow" panose="020B0606020202030204" pitchFamily="34" charset="0"/>
              </a:rPr>
              <a:t>Saudská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Arábia</a:t>
            </a:r>
            <a:r>
              <a:rPr lang="en-GB" dirty="0" smtClean="0">
                <a:latin typeface="Arial Narrow" panose="020B0606020202030204" pitchFamily="34" charset="0"/>
              </a:rPr>
              <a:t> – </a:t>
            </a:r>
            <a:r>
              <a:rPr lang="en-GB" dirty="0" err="1" smtClean="0">
                <a:latin typeface="Arial Narrow" panose="020B0606020202030204" pitchFamily="34" charset="0"/>
              </a:rPr>
              <a:t>pútnický</a:t>
            </a:r>
            <a:endParaRPr lang="en-GB" dirty="0" smtClean="0">
              <a:latin typeface="Arial Narrow" panose="020B0606020202030204" pitchFamily="34" charset="0"/>
            </a:endParaRPr>
          </a:p>
          <a:p>
            <a:pPr lvl="2"/>
            <a:r>
              <a:rPr lang="en-GB" dirty="0" err="1" smtClean="0">
                <a:latin typeface="Arial Narrow" panose="020B0606020202030204" pitchFamily="34" charset="0"/>
              </a:rPr>
              <a:t>Izrael</a:t>
            </a:r>
            <a:r>
              <a:rPr lang="en-GB" dirty="0" smtClean="0">
                <a:latin typeface="Arial Narrow" panose="020B0606020202030204" pitchFamily="34" charset="0"/>
              </a:rPr>
              <a:t>, </a:t>
            </a:r>
            <a:r>
              <a:rPr lang="en-GB" dirty="0" err="1" smtClean="0">
                <a:latin typeface="Arial Narrow" panose="020B0606020202030204" pitchFamily="34" charset="0"/>
              </a:rPr>
              <a:t>Turecko</a:t>
            </a:r>
            <a:r>
              <a:rPr lang="en-GB" dirty="0" smtClean="0">
                <a:latin typeface="Arial Narrow" panose="020B0606020202030204" pitchFamily="34" charset="0"/>
              </a:rPr>
              <a:t>, </a:t>
            </a:r>
            <a:r>
              <a:rPr lang="en-GB" dirty="0" err="1" smtClean="0">
                <a:latin typeface="Arial Narrow" panose="020B0606020202030204" pitchFamily="34" charset="0"/>
              </a:rPr>
              <a:t>Jordánsko</a:t>
            </a:r>
            <a:r>
              <a:rPr lang="en-GB" dirty="0" smtClean="0">
                <a:latin typeface="Arial Narrow" panose="020B0606020202030204" pitchFamily="34" charset="0"/>
              </a:rPr>
              <a:t>, </a:t>
            </a:r>
            <a:r>
              <a:rPr lang="en-GB" dirty="0" err="1" smtClean="0">
                <a:latin typeface="Arial Narrow" panose="020B0606020202030204" pitchFamily="34" charset="0"/>
              </a:rPr>
              <a:t>Libanon</a:t>
            </a:r>
            <a:r>
              <a:rPr lang="en-GB" dirty="0" smtClean="0">
                <a:latin typeface="Arial Narrow" panose="020B0606020202030204" pitchFamily="34" charset="0"/>
              </a:rPr>
              <a:t>, </a:t>
            </a:r>
            <a:r>
              <a:rPr lang="en-GB" dirty="0" err="1" smtClean="0">
                <a:latin typeface="Arial Narrow" panose="020B0606020202030204" pitchFamily="34" charset="0"/>
              </a:rPr>
              <a:t>Irán</a:t>
            </a:r>
            <a:r>
              <a:rPr lang="en-GB" dirty="0" smtClean="0">
                <a:latin typeface="Arial Narrow" panose="020B0606020202030204" pitchFamily="34" charset="0"/>
              </a:rPr>
              <a:t>, </a:t>
            </a:r>
            <a:r>
              <a:rPr lang="en-GB" i="1" dirty="0" err="1" smtClean="0">
                <a:latin typeface="Arial Narrow" panose="020B0606020202030204" pitchFamily="34" charset="0"/>
              </a:rPr>
              <a:t>Sýria</a:t>
            </a:r>
            <a:r>
              <a:rPr lang="en-GB" dirty="0" smtClean="0">
                <a:latin typeface="Arial Narrow" panose="020B0606020202030204" pitchFamily="34" charset="0"/>
              </a:rPr>
              <a:t> – </a:t>
            </a:r>
            <a:r>
              <a:rPr lang="en-GB" dirty="0" err="1" smtClean="0">
                <a:latin typeface="Arial Narrow" panose="020B0606020202030204" pitchFamily="34" charset="0"/>
              </a:rPr>
              <a:t>poznávací</a:t>
            </a:r>
            <a:endParaRPr lang="sk-SK" dirty="0" smtClean="0">
              <a:latin typeface="Arial Narrow" panose="020B0606020202030204" pitchFamily="34" charset="0"/>
            </a:endParaRP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9103" y="48997"/>
            <a:ext cx="4248456" cy="3553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93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21575" y="2515581"/>
            <a:ext cx="7299960" cy="1358150"/>
          </a:xfrm>
        </p:spPr>
        <p:txBody>
          <a:bodyPr/>
          <a:lstStyle/>
          <a:p>
            <a:r>
              <a:rPr lang="sk-SK" dirty="0" smtClean="0">
                <a:latin typeface="Arial Narrow" panose="020B0606020202030204" pitchFamily="34" charset="0"/>
                <a:hlinkClick r:id="rId2"/>
              </a:rPr>
              <a:t>40 máp na lepšie pochopenie regiónu</a:t>
            </a:r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77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Poloha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sk-SK" dirty="0" smtClean="0">
                <a:latin typeface="Arial Narrow" panose="020B0606020202030204" pitchFamily="34" charset="0"/>
              </a:rPr>
              <a:t>Centrálna poloha vzhľadom na zvyšok Ázie, Afriku a Európu</a:t>
            </a:r>
          </a:p>
          <a:p>
            <a:pPr lvl="1"/>
            <a:r>
              <a:rPr lang="sk-SK" dirty="0" smtClean="0">
                <a:latin typeface="Arial Narrow" panose="020B0606020202030204" pitchFamily="34" charset="0"/>
              </a:rPr>
              <a:t>Strategická poloha z historického aj geopolitického hľadiska</a:t>
            </a:r>
            <a:endParaRPr lang="en-GB" dirty="0" smtClean="0">
              <a:latin typeface="Arial Narrow" panose="020B0606020202030204" pitchFamily="34" charset="0"/>
            </a:endParaRPr>
          </a:p>
          <a:p>
            <a:endParaRPr lang="en-GB" dirty="0" smtClean="0">
              <a:latin typeface="Arial Narrow" panose="020B0606020202030204" pitchFamily="34" charset="0"/>
            </a:endParaRPr>
          </a:p>
          <a:p>
            <a:r>
              <a:rPr lang="en-GB" dirty="0" err="1" smtClean="0">
                <a:latin typeface="Arial Narrow" panose="020B0606020202030204" pitchFamily="34" charset="0"/>
              </a:rPr>
              <a:t>ohraničenie</a:t>
            </a:r>
            <a:endParaRPr lang="en-GB" dirty="0">
              <a:latin typeface="Arial Narrow" panose="020B0606020202030204" pitchFamily="34" charset="0"/>
            </a:endParaRPr>
          </a:p>
          <a:p>
            <a:pPr lvl="1"/>
            <a:r>
              <a:rPr lang="en-GB" dirty="0" err="1" smtClean="0">
                <a:latin typeface="Arial Narrow" panose="020B0606020202030204" pitchFamily="34" charset="0"/>
              </a:rPr>
              <a:t>na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pevnine</a:t>
            </a:r>
            <a:r>
              <a:rPr lang="en-GB" dirty="0" smtClean="0">
                <a:latin typeface="Arial Narrow" panose="020B0606020202030204" pitchFamily="34" charset="0"/>
              </a:rPr>
              <a:t>: …</a:t>
            </a:r>
          </a:p>
          <a:p>
            <a:pPr lvl="1"/>
            <a:r>
              <a:rPr lang="en-GB" dirty="0" err="1" smtClean="0">
                <a:latin typeface="Arial Narrow" panose="020B0606020202030204" pitchFamily="34" charset="0"/>
              </a:rPr>
              <a:t>morské</a:t>
            </a:r>
            <a:r>
              <a:rPr lang="en-GB" dirty="0" smtClean="0">
                <a:latin typeface="Arial Narrow" panose="020B0606020202030204" pitchFamily="34" charset="0"/>
              </a:rPr>
              <a:t>: </a:t>
            </a:r>
            <a:r>
              <a:rPr lang="en-GB" dirty="0" smtClean="0">
                <a:latin typeface="Arial Narrow" panose="020B0606020202030204" pitchFamily="34" charset="0"/>
              </a:rPr>
              <a:t>…</a:t>
            </a:r>
            <a:endParaRPr lang="sk-SK" dirty="0" smtClean="0">
              <a:latin typeface="Arial Narrow" panose="020B0606020202030204" pitchFamily="34" charset="0"/>
            </a:endParaRPr>
          </a:p>
          <a:p>
            <a:pPr lvl="2"/>
            <a:r>
              <a:rPr lang="sk-SK" dirty="0" smtClean="0">
                <a:latin typeface="Arial Narrow" panose="020B0606020202030204" pitchFamily="34" charset="0"/>
              </a:rPr>
              <a:t>záliv oddelený </a:t>
            </a:r>
            <a:r>
              <a:rPr lang="sk-SK" b="1" dirty="0" err="1" smtClean="0">
                <a:latin typeface="Arial Narrow" panose="020B0606020202030204" pitchFamily="34" charset="0"/>
              </a:rPr>
              <a:t>Hormudským</a:t>
            </a:r>
            <a:r>
              <a:rPr lang="sk-SK" b="1" dirty="0" smtClean="0">
                <a:latin typeface="Arial Narrow" panose="020B0606020202030204" pitchFamily="34" charset="0"/>
              </a:rPr>
              <a:t> prielivom</a:t>
            </a:r>
            <a:r>
              <a:rPr lang="sk-SK" dirty="0" smtClean="0">
                <a:latin typeface="Arial Narrow" panose="020B0606020202030204" pitchFamily="34" charset="0"/>
              </a:rPr>
              <a:t> od Arabského mora: Peržania: Perzský </a:t>
            </a:r>
            <a:r>
              <a:rPr lang="sk-SK" dirty="0" err="1" smtClean="0">
                <a:latin typeface="Arial Narrow" panose="020B0606020202030204" pitchFamily="34" charset="0"/>
              </a:rPr>
              <a:t>vs</a:t>
            </a:r>
            <a:r>
              <a:rPr lang="sk-SK" dirty="0" smtClean="0">
                <a:latin typeface="Arial Narrow" panose="020B0606020202030204" pitchFamily="34" charset="0"/>
              </a:rPr>
              <a:t>. Arabi: Arabský</a:t>
            </a:r>
          </a:p>
          <a:p>
            <a:pPr lvl="3"/>
            <a:r>
              <a:rPr lang="sk-SK" dirty="0" smtClean="0">
                <a:latin typeface="Arial Narrow" panose="020B0606020202030204" pitchFamily="34" charset="0"/>
              </a:rPr>
              <a:t>prelivom prechádza 40 % svetového obchodu s ropu</a:t>
            </a:r>
            <a:endParaRPr lang="en-GB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58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147854" cy="1325563"/>
          </a:xfrm>
        </p:spPr>
        <p:txBody>
          <a:bodyPr/>
          <a:lstStyle/>
          <a:p>
            <a:r>
              <a:rPr lang="en-GB" dirty="0" err="1" smtClean="0"/>
              <a:t>Orografia</a:t>
            </a:r>
            <a:r>
              <a:rPr lang="en-GB" dirty="0" smtClean="0"/>
              <a:t> (</a:t>
            </a:r>
            <a:r>
              <a:rPr lang="en-GB" dirty="0" err="1" smtClean="0"/>
              <a:t>geomorfologické</a:t>
            </a:r>
            <a:r>
              <a:rPr lang="en-GB" dirty="0" smtClean="0"/>
              <a:t> </a:t>
            </a:r>
            <a:r>
              <a:rPr lang="en-GB" dirty="0" err="1" smtClean="0"/>
              <a:t>jednotky</a:t>
            </a:r>
            <a:r>
              <a:rPr lang="en-GB" dirty="0" smtClean="0"/>
              <a:t>) a </a:t>
            </a:r>
            <a:r>
              <a:rPr lang="en-GB" dirty="0" err="1" smtClean="0"/>
              <a:t>geológia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199" y="1825625"/>
            <a:ext cx="10793627" cy="4351338"/>
          </a:xfrm>
        </p:spPr>
        <p:txBody>
          <a:bodyPr>
            <a:normAutofit fontScale="77500" lnSpcReduction="20000"/>
          </a:bodyPr>
          <a:lstStyle/>
          <a:p>
            <a:r>
              <a:rPr lang="en-GB" dirty="0" err="1" smtClean="0">
                <a:latin typeface="Arial Narrow" panose="020B0606020202030204" pitchFamily="34" charset="0"/>
              </a:rPr>
              <a:t>najvýznamnejšie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celky</a:t>
            </a:r>
            <a:r>
              <a:rPr lang="en-GB" dirty="0" smtClean="0">
                <a:latin typeface="Arial Narrow" panose="020B0606020202030204" pitchFamily="34" charset="0"/>
              </a:rPr>
              <a:t>,</a:t>
            </a:r>
          </a:p>
          <a:p>
            <a:pPr lvl="1"/>
            <a:r>
              <a:rPr lang="en-GB" dirty="0" err="1" smtClean="0">
                <a:latin typeface="Arial Narrow" panose="020B0606020202030204" pitchFamily="34" charset="0"/>
              </a:rPr>
              <a:t>charakter</a:t>
            </a:r>
            <a:r>
              <a:rPr lang="en-GB" dirty="0" smtClean="0">
                <a:latin typeface="Arial Narrow" panose="020B0606020202030204" pitchFamily="34" charset="0"/>
              </a:rPr>
              <a:t>, </a:t>
            </a:r>
            <a:r>
              <a:rPr lang="en-GB" dirty="0" err="1" smtClean="0">
                <a:latin typeface="Arial Narrow" panose="020B0606020202030204" pitchFamily="34" charset="0"/>
              </a:rPr>
              <a:t>príp</a:t>
            </a:r>
            <a:r>
              <a:rPr lang="en-GB" dirty="0" smtClean="0">
                <a:latin typeface="Arial Narrow" panose="020B0606020202030204" pitchFamily="34" charset="0"/>
              </a:rPr>
              <a:t>. </a:t>
            </a:r>
            <a:r>
              <a:rPr lang="en-GB" dirty="0" err="1" smtClean="0">
                <a:latin typeface="Arial Narrow" panose="020B0606020202030204" pitchFamily="34" charset="0"/>
              </a:rPr>
              <a:t>obdobie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vzniku</a:t>
            </a:r>
            <a:endParaRPr lang="sk-SK" dirty="0" smtClean="0">
              <a:latin typeface="Arial Narrow" panose="020B0606020202030204" pitchFamily="34" charset="0"/>
            </a:endParaRPr>
          </a:p>
          <a:p>
            <a:pPr lvl="2"/>
            <a:r>
              <a:rPr lang="sk-SK" dirty="0" err="1" smtClean="0">
                <a:latin typeface="Arial Narrow" panose="020B0606020202030204" pitchFamily="34" charset="0"/>
              </a:rPr>
              <a:t>Pontské</a:t>
            </a:r>
            <a:r>
              <a:rPr lang="sk-SK" dirty="0" smtClean="0">
                <a:latin typeface="Arial Narrow" panose="020B0606020202030204" pitchFamily="34" charset="0"/>
              </a:rPr>
              <a:t> vrchy</a:t>
            </a:r>
          </a:p>
          <a:p>
            <a:pPr lvl="2"/>
            <a:r>
              <a:rPr lang="sk-SK" dirty="0" smtClean="0">
                <a:latin typeface="Arial Narrow" panose="020B0606020202030204" pitchFamily="34" charset="0"/>
              </a:rPr>
              <a:t>Taurus</a:t>
            </a:r>
          </a:p>
          <a:p>
            <a:pPr lvl="2"/>
            <a:r>
              <a:rPr lang="sk-SK" dirty="0" smtClean="0">
                <a:latin typeface="Arial Narrow" panose="020B0606020202030204" pitchFamily="34" charset="0"/>
              </a:rPr>
              <a:t>Arménska vysočina (Ararat)</a:t>
            </a:r>
          </a:p>
          <a:p>
            <a:pPr lvl="2"/>
            <a:r>
              <a:rPr lang="sk-SK" dirty="0" err="1" smtClean="0">
                <a:latin typeface="Arial Narrow" panose="020B0606020202030204" pitchFamily="34" charset="0"/>
              </a:rPr>
              <a:t>Zagroz</a:t>
            </a:r>
            <a:endParaRPr lang="sk-SK" dirty="0" smtClean="0">
              <a:latin typeface="Arial Narrow" panose="020B0606020202030204" pitchFamily="34" charset="0"/>
            </a:endParaRPr>
          </a:p>
          <a:p>
            <a:pPr lvl="2"/>
            <a:r>
              <a:rPr lang="sk-SK" dirty="0" err="1" smtClean="0">
                <a:latin typeface="Arial Narrow" panose="020B0606020202030204" pitchFamily="34" charset="0"/>
              </a:rPr>
              <a:t>Elb</a:t>
            </a:r>
            <a:r>
              <a:rPr lang="en-GB" dirty="0" smtClean="0">
                <a:latin typeface="Arial Narrow" panose="020B0606020202030204" pitchFamily="34" charset="0"/>
              </a:rPr>
              <a:t>or</a:t>
            </a:r>
            <a:r>
              <a:rPr lang="sk-SK" dirty="0" smtClean="0">
                <a:latin typeface="Arial Narrow" panose="020B0606020202030204" pitchFamily="34" charset="0"/>
              </a:rPr>
              <a:t>s</a:t>
            </a:r>
          </a:p>
          <a:p>
            <a:pPr lvl="2"/>
            <a:r>
              <a:rPr lang="sk-SK" dirty="0" smtClean="0">
                <a:latin typeface="Arial Narrow" panose="020B0606020202030204" pitchFamily="34" charset="0"/>
              </a:rPr>
              <a:t>Iránska plošina</a:t>
            </a:r>
          </a:p>
          <a:p>
            <a:pPr lvl="2"/>
            <a:r>
              <a:rPr lang="sk-SK" dirty="0" smtClean="0">
                <a:latin typeface="Arial Narrow" panose="020B0606020202030204" pitchFamily="34" charset="0"/>
              </a:rPr>
              <a:t>Mezopotámska nížina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c</a:t>
            </a:r>
            <a:r>
              <a:rPr lang="sk-SK" dirty="0" smtClean="0">
                <a:latin typeface="Arial Narrow" panose="020B0606020202030204" pitchFamily="34" charset="0"/>
              </a:rPr>
              <a:t>elky Arabského polostrova – pohoria na západe, nížiny na východe</a:t>
            </a:r>
          </a:p>
          <a:p>
            <a:pPr lvl="2"/>
            <a:r>
              <a:rPr lang="sk-SK" dirty="0" smtClean="0">
                <a:latin typeface="Arial Narrow" panose="020B0606020202030204" pitchFamily="34" charset="0"/>
              </a:rPr>
              <a:t>Libanon a </a:t>
            </a:r>
            <a:r>
              <a:rPr lang="sk-SK" dirty="0" err="1" smtClean="0">
                <a:latin typeface="Arial Narrow" panose="020B0606020202030204" pitchFamily="34" charset="0"/>
              </a:rPr>
              <a:t>Antilibanon</a:t>
            </a:r>
            <a:endParaRPr lang="sk-SK" dirty="0" smtClean="0">
              <a:latin typeface="Arial Narrow" panose="020B0606020202030204" pitchFamily="34" charset="0"/>
            </a:endParaRPr>
          </a:p>
          <a:p>
            <a:pPr lvl="2"/>
            <a:r>
              <a:rPr lang="sk-SK" dirty="0" err="1" smtClean="0">
                <a:latin typeface="Arial Narrow" panose="020B0606020202030204" pitchFamily="34" charset="0"/>
              </a:rPr>
              <a:t>Hindukúš</a:t>
            </a:r>
            <a:endParaRPr lang="en-GB" dirty="0" smtClean="0">
              <a:latin typeface="Arial Narrow" panose="020B0606020202030204" pitchFamily="34" charset="0"/>
            </a:endParaRPr>
          </a:p>
          <a:p>
            <a:endParaRPr lang="en-GB" dirty="0" smtClean="0">
              <a:latin typeface="Arial Narrow" panose="020B0606020202030204" pitchFamily="34" charset="0"/>
            </a:endParaRPr>
          </a:p>
          <a:p>
            <a:r>
              <a:rPr lang="en-GB" dirty="0" err="1" smtClean="0">
                <a:latin typeface="Arial Narrow" panose="020B0606020202030204" pitchFamily="34" charset="0"/>
              </a:rPr>
              <a:t>najvyššie</a:t>
            </a:r>
            <a:r>
              <a:rPr lang="en-GB" dirty="0" smtClean="0">
                <a:latin typeface="Arial Narrow" panose="020B0606020202030204" pitchFamily="34" charset="0"/>
              </a:rPr>
              <a:t>, </a:t>
            </a:r>
            <a:r>
              <a:rPr lang="en-GB" dirty="0" err="1" smtClean="0">
                <a:latin typeface="Arial Narrow" panose="020B0606020202030204" pitchFamily="34" charset="0"/>
              </a:rPr>
              <a:t>najnižšie</a:t>
            </a:r>
            <a:r>
              <a:rPr lang="en-GB" dirty="0" smtClean="0">
                <a:latin typeface="Arial Narrow" panose="020B0606020202030204" pitchFamily="34" charset="0"/>
              </a:rPr>
              <a:t> body</a:t>
            </a:r>
            <a:endParaRPr lang="sk-SK" dirty="0" smtClean="0">
              <a:latin typeface="Arial Narrow" panose="020B0606020202030204" pitchFamily="34" charset="0"/>
            </a:endParaRPr>
          </a:p>
          <a:p>
            <a:pPr lvl="1"/>
            <a:r>
              <a:rPr lang="en-GB" dirty="0" smtClean="0">
                <a:latin typeface="Arial Narrow" panose="020B0606020202030204" pitchFamily="34" charset="0"/>
              </a:rPr>
              <a:t>min. </a:t>
            </a:r>
            <a:r>
              <a:rPr lang="sk-SK" dirty="0" smtClean="0">
                <a:latin typeface="Arial Narrow" panose="020B0606020202030204" pitchFamily="34" charset="0"/>
              </a:rPr>
              <a:t>hladina Mŕtveho mora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</a:p>
          <a:p>
            <a:pPr lvl="1"/>
            <a:r>
              <a:rPr lang="en-GB" dirty="0" smtClean="0">
                <a:latin typeface="Arial Narrow" panose="020B0606020202030204" pitchFamily="34" charset="0"/>
              </a:rPr>
              <a:t>max. </a:t>
            </a:r>
            <a:r>
              <a:rPr lang="en-GB" dirty="0" err="1" smtClean="0">
                <a:latin typeface="Arial Narrow" panose="020B0606020202030204" pitchFamily="34" charset="0"/>
              </a:rPr>
              <a:t>na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hranici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Afganistanu</a:t>
            </a:r>
            <a:r>
              <a:rPr lang="en-GB" dirty="0" smtClean="0">
                <a:latin typeface="Arial Narrow" panose="020B0606020202030204" pitchFamily="34" charset="0"/>
              </a:rPr>
              <a:t> a </a:t>
            </a:r>
            <a:r>
              <a:rPr lang="en-GB" dirty="0" err="1" smtClean="0">
                <a:latin typeface="Arial Narrow" panose="020B0606020202030204" pitchFamily="34" charset="0"/>
              </a:rPr>
              <a:t>Pakistanu</a:t>
            </a:r>
            <a:r>
              <a:rPr lang="en-GB" dirty="0" smtClean="0">
                <a:latin typeface="Arial Narrow" panose="020B0606020202030204" pitchFamily="34" charset="0"/>
              </a:rPr>
              <a:t>, v </a:t>
            </a:r>
            <a:r>
              <a:rPr lang="en-GB" dirty="0" err="1" smtClean="0">
                <a:latin typeface="Arial Narrow" panose="020B0606020202030204" pitchFamily="34" charset="0"/>
              </a:rPr>
              <a:t>pohorí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Hindukúš</a:t>
            </a:r>
            <a:r>
              <a:rPr lang="en-GB" dirty="0" smtClean="0">
                <a:latin typeface="Arial Narrow" panose="020B0606020202030204" pitchFamily="34" charset="0"/>
              </a:rPr>
              <a:t>, </a:t>
            </a:r>
            <a:r>
              <a:rPr lang="en-GB" dirty="0" err="1" smtClean="0">
                <a:latin typeface="Arial Narrow" panose="020B0606020202030204" pitchFamily="34" charset="0"/>
              </a:rPr>
              <a:t>nadm</a:t>
            </a:r>
            <a:r>
              <a:rPr lang="en-GB" dirty="0" smtClean="0">
                <a:latin typeface="Arial Narrow" panose="020B0606020202030204" pitchFamily="34" charset="0"/>
              </a:rPr>
              <a:t>. </a:t>
            </a:r>
            <a:r>
              <a:rPr lang="en-GB" dirty="0" err="1" smtClean="0">
                <a:latin typeface="Arial Narrow" panose="020B0606020202030204" pitchFamily="34" charset="0"/>
              </a:rPr>
              <a:t>výšky</a:t>
            </a:r>
            <a:r>
              <a:rPr lang="en-GB" dirty="0" smtClean="0">
                <a:latin typeface="Arial Narrow" panose="020B0606020202030204" pitchFamily="34" charset="0"/>
              </a:rPr>
              <a:t> 7000 – 7500 m</a:t>
            </a:r>
            <a:endParaRPr lang="en-GB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23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Vodstvo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28135" y="1837981"/>
            <a:ext cx="10515600" cy="4711099"/>
          </a:xfrm>
        </p:spPr>
        <p:txBody>
          <a:bodyPr>
            <a:normAutofit fontScale="92500" lnSpcReduction="20000"/>
          </a:bodyPr>
          <a:lstStyle/>
          <a:p>
            <a:r>
              <a:rPr lang="en-GB" dirty="0" err="1" smtClean="0">
                <a:latin typeface="Arial Narrow" panose="020B0606020202030204" pitchFamily="34" charset="0"/>
              </a:rPr>
              <a:t>rieky</a:t>
            </a:r>
            <a:endParaRPr lang="en-GB" dirty="0" smtClean="0">
              <a:latin typeface="Arial Narrow" panose="020B0606020202030204" pitchFamily="34" charset="0"/>
            </a:endParaRPr>
          </a:p>
          <a:p>
            <a:pPr lvl="1"/>
            <a:r>
              <a:rPr lang="en-GB" dirty="0" err="1" smtClean="0">
                <a:latin typeface="Arial Narrow" panose="020B0606020202030204" pitchFamily="34" charset="0"/>
              </a:rPr>
              <a:t>konkrétne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príklady</a:t>
            </a:r>
            <a:endParaRPr lang="sk-SK" dirty="0" smtClean="0">
              <a:latin typeface="Arial Narrow" panose="020B0606020202030204" pitchFamily="34" charset="0"/>
            </a:endParaRPr>
          </a:p>
          <a:p>
            <a:pPr lvl="2"/>
            <a:r>
              <a:rPr lang="sk-SK" dirty="0" smtClean="0">
                <a:latin typeface="Arial Narrow" panose="020B0606020202030204" pitchFamily="34" charset="0"/>
              </a:rPr>
              <a:t>Eufrat, Tigris, </a:t>
            </a:r>
            <a:r>
              <a:rPr lang="sk-SK" dirty="0" err="1" smtClean="0">
                <a:latin typeface="Arial Narrow" panose="020B0606020202030204" pitchFamily="34" charset="0"/>
              </a:rPr>
              <a:t>Shat</a:t>
            </a:r>
            <a:r>
              <a:rPr lang="sk-SK" dirty="0" smtClean="0">
                <a:latin typeface="Arial Narrow" panose="020B0606020202030204" pitchFamily="34" charset="0"/>
              </a:rPr>
              <a:t> </a:t>
            </a:r>
            <a:r>
              <a:rPr lang="sk-SK" dirty="0" err="1" smtClean="0">
                <a:latin typeface="Arial Narrow" panose="020B0606020202030204" pitchFamily="34" charset="0"/>
              </a:rPr>
              <a:t>al</a:t>
            </a:r>
            <a:r>
              <a:rPr lang="sk-SK" dirty="0" smtClean="0">
                <a:latin typeface="Arial Narrow" panose="020B0606020202030204" pitchFamily="34" charset="0"/>
              </a:rPr>
              <a:t> Arab</a:t>
            </a:r>
            <a:endParaRPr lang="en-GB" dirty="0" smtClean="0">
              <a:latin typeface="Arial Narrow" panose="020B0606020202030204" pitchFamily="34" charset="0"/>
            </a:endParaRPr>
          </a:p>
          <a:p>
            <a:pPr lvl="3"/>
            <a:r>
              <a:rPr lang="en-GB" dirty="0" err="1" smtClean="0">
                <a:latin typeface="Arial Narrow" panose="020B0606020202030204" pitchFamily="34" charset="0"/>
              </a:rPr>
              <a:t>režim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odtoku</a:t>
            </a:r>
            <a:r>
              <a:rPr lang="sk-SK" dirty="0" smtClean="0">
                <a:latin typeface="Arial Narrow" panose="020B0606020202030204" pitchFamily="34" charset="0"/>
              </a:rPr>
              <a:t>: Snehovo-dažďový</a:t>
            </a:r>
          </a:p>
          <a:p>
            <a:pPr lvl="2"/>
            <a:r>
              <a:rPr lang="sk-SK" dirty="0" smtClean="0">
                <a:latin typeface="Arial Narrow" panose="020B0606020202030204" pitchFamily="34" charset="0"/>
              </a:rPr>
              <a:t>Jordán</a:t>
            </a:r>
            <a:endParaRPr lang="en-GB" dirty="0" smtClean="0">
              <a:latin typeface="Arial Narrow" panose="020B0606020202030204" pitchFamily="34" charset="0"/>
            </a:endParaRPr>
          </a:p>
          <a:p>
            <a:pPr lvl="1"/>
            <a:r>
              <a:rPr lang="en-GB" dirty="0" err="1" smtClean="0">
                <a:latin typeface="Arial Narrow" panose="020B0606020202030204" pitchFamily="34" charset="0"/>
              </a:rPr>
              <a:t>špecifiká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riečnej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siete</a:t>
            </a:r>
            <a:endParaRPr lang="sk-SK" dirty="0" smtClean="0">
              <a:latin typeface="Arial Narrow" panose="020B0606020202030204" pitchFamily="34" charset="0"/>
            </a:endParaRPr>
          </a:p>
          <a:p>
            <a:pPr lvl="2"/>
            <a:r>
              <a:rPr lang="sk-SK" dirty="0" smtClean="0">
                <a:latin typeface="Arial Narrow" panose="020B0606020202030204" pitchFamily="34" charset="0"/>
              </a:rPr>
              <a:t>Množstvo horských riek, veľký hydroenergetický potenciál</a:t>
            </a:r>
          </a:p>
          <a:p>
            <a:pPr lvl="3"/>
            <a:r>
              <a:rPr lang="sk-SK" dirty="0" smtClean="0">
                <a:latin typeface="Arial Narrow" panose="020B0606020202030204" pitchFamily="34" charset="0"/>
              </a:rPr>
              <a:t>Umožňujú zavlažovanie v suchých nížinatých a </a:t>
            </a:r>
            <a:r>
              <a:rPr lang="sk-SK" dirty="0" err="1" smtClean="0">
                <a:latin typeface="Arial Narrow" panose="020B0606020202030204" pitchFamily="34" charset="0"/>
              </a:rPr>
              <a:t>plošinatých</a:t>
            </a:r>
            <a:r>
              <a:rPr lang="sk-SK" dirty="0" smtClean="0">
                <a:latin typeface="Arial Narrow" panose="020B0606020202030204" pitchFamily="34" charset="0"/>
              </a:rPr>
              <a:t> oblastiach</a:t>
            </a:r>
            <a:endParaRPr lang="en-GB" dirty="0" smtClean="0">
              <a:latin typeface="Arial Narrow" panose="020B0606020202030204" pitchFamily="34" charset="0"/>
            </a:endParaRPr>
          </a:p>
          <a:p>
            <a:pPr lvl="2"/>
            <a:r>
              <a:rPr lang="en-GB" dirty="0" err="1" smtClean="0">
                <a:latin typeface="Arial Narrow" panose="020B0606020202030204" pitchFamily="34" charset="0"/>
              </a:rPr>
              <a:t>Mnohé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oblasti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úplne</a:t>
            </a:r>
            <a:r>
              <a:rPr lang="en-GB" dirty="0" smtClean="0">
                <a:latin typeface="Arial Narrow" panose="020B0606020202030204" pitchFamily="34" charset="0"/>
              </a:rPr>
              <a:t> bez </a:t>
            </a:r>
            <a:r>
              <a:rPr lang="en-GB" dirty="0" err="1" smtClean="0">
                <a:latin typeface="Arial Narrow" panose="020B0606020202030204" pitchFamily="34" charset="0"/>
              </a:rPr>
              <a:t>vodných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tokov</a:t>
            </a:r>
            <a:r>
              <a:rPr lang="en-GB" dirty="0" smtClean="0">
                <a:latin typeface="Arial Narrow" panose="020B0606020202030204" pitchFamily="34" charset="0"/>
              </a:rPr>
              <a:t> (</a:t>
            </a:r>
            <a:r>
              <a:rPr lang="en-GB" dirty="0" err="1" smtClean="0">
                <a:latin typeface="Arial Narrow" panose="020B0606020202030204" pitchFamily="34" charset="0"/>
              </a:rPr>
              <a:t>púštne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oblasti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Arabského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polostrova</a:t>
            </a:r>
            <a:r>
              <a:rPr lang="en-GB" dirty="0" smtClean="0">
                <a:latin typeface="Arial Narrow" panose="020B0606020202030204" pitchFamily="34" charset="0"/>
              </a:rPr>
              <a:t>)</a:t>
            </a:r>
          </a:p>
          <a:p>
            <a:r>
              <a:rPr lang="en-GB" dirty="0" err="1" smtClean="0">
                <a:latin typeface="Arial Narrow" panose="020B0606020202030204" pitchFamily="34" charset="0"/>
              </a:rPr>
              <a:t>jazerá</a:t>
            </a:r>
            <a:endParaRPr lang="en-GB" dirty="0" smtClean="0">
              <a:latin typeface="Arial Narrow" panose="020B0606020202030204" pitchFamily="34" charset="0"/>
            </a:endParaRPr>
          </a:p>
          <a:p>
            <a:pPr lvl="1"/>
            <a:r>
              <a:rPr lang="en-GB" dirty="0" err="1" smtClean="0">
                <a:latin typeface="Arial Narrow" panose="020B0606020202030204" pitchFamily="34" charset="0"/>
              </a:rPr>
              <a:t>odtokové</a:t>
            </a:r>
            <a:r>
              <a:rPr lang="en-GB" dirty="0" smtClean="0">
                <a:latin typeface="Arial Narrow" panose="020B0606020202030204" pitchFamily="34" charset="0"/>
              </a:rPr>
              <a:t>/</a:t>
            </a:r>
            <a:r>
              <a:rPr lang="en-GB" dirty="0" err="1" smtClean="0">
                <a:latin typeface="Arial Narrow" panose="020B0606020202030204" pitchFamily="34" charset="0"/>
              </a:rPr>
              <a:t>bezodtokové</a:t>
            </a:r>
            <a:r>
              <a:rPr lang="sk-SK" dirty="0" smtClean="0">
                <a:latin typeface="Arial Narrow" panose="020B0606020202030204" pitchFamily="34" charset="0"/>
              </a:rPr>
              <a:t> (veľká časť územia je bezodtoková)</a:t>
            </a:r>
          </a:p>
          <a:p>
            <a:pPr lvl="2"/>
            <a:r>
              <a:rPr lang="sk-SK" dirty="0" err="1" smtClean="0">
                <a:latin typeface="Arial Narrow" panose="020B0606020202030204" pitchFamily="34" charset="0"/>
              </a:rPr>
              <a:t>Vanské</a:t>
            </a:r>
            <a:r>
              <a:rPr lang="sk-SK" dirty="0" smtClean="0">
                <a:latin typeface="Arial Narrow" panose="020B0606020202030204" pitchFamily="34" charset="0"/>
              </a:rPr>
              <a:t> (B)</a:t>
            </a:r>
          </a:p>
          <a:p>
            <a:pPr lvl="2"/>
            <a:r>
              <a:rPr lang="sk-SK" dirty="0" err="1" smtClean="0">
                <a:latin typeface="Arial Narrow" panose="020B0606020202030204" pitchFamily="34" charset="0"/>
              </a:rPr>
              <a:t>Urmijské</a:t>
            </a:r>
            <a:r>
              <a:rPr lang="sk-SK" dirty="0" smtClean="0">
                <a:latin typeface="Arial Narrow" panose="020B0606020202030204" pitchFamily="34" charset="0"/>
              </a:rPr>
              <a:t> (B)</a:t>
            </a:r>
          </a:p>
          <a:p>
            <a:pPr lvl="2"/>
            <a:r>
              <a:rPr lang="sk-SK" dirty="0" smtClean="0">
                <a:latin typeface="Arial Narrow" panose="020B0606020202030204" pitchFamily="34" charset="0"/>
              </a:rPr>
              <a:t>Kaspické m. (B)</a:t>
            </a:r>
          </a:p>
          <a:p>
            <a:pPr lvl="2"/>
            <a:r>
              <a:rPr lang="sk-SK" dirty="0" err="1" smtClean="0">
                <a:latin typeface="Arial Narrow" panose="020B0606020202030204" pitchFamily="34" charset="0"/>
              </a:rPr>
              <a:t>Mrtvé</a:t>
            </a:r>
            <a:r>
              <a:rPr lang="sk-SK" dirty="0" smtClean="0">
                <a:latin typeface="Arial Narrow" panose="020B0606020202030204" pitchFamily="34" charset="0"/>
              </a:rPr>
              <a:t> more (B)</a:t>
            </a:r>
          </a:p>
          <a:p>
            <a:pPr lvl="3"/>
            <a:r>
              <a:rPr lang="sk-SK" dirty="0" err="1" smtClean="0">
                <a:latin typeface="Arial Narrow" panose="020B0606020202030204" pitchFamily="34" charset="0"/>
              </a:rPr>
              <a:t>Tiberiadské</a:t>
            </a:r>
            <a:r>
              <a:rPr lang="sk-SK" dirty="0" smtClean="0">
                <a:latin typeface="Arial Narrow" panose="020B0606020202030204" pitchFamily="34" charset="0"/>
              </a:rPr>
              <a:t> (</a:t>
            </a:r>
            <a:r>
              <a:rPr lang="sk-SK" dirty="0" err="1" smtClean="0">
                <a:latin typeface="Arial Narrow" panose="020B0606020202030204" pitchFamily="34" charset="0"/>
              </a:rPr>
              <a:t>Galilejské</a:t>
            </a:r>
            <a:r>
              <a:rPr lang="sk-SK" dirty="0" smtClean="0">
                <a:latin typeface="Arial Narrow" panose="020B0606020202030204" pitchFamily="34" charset="0"/>
              </a:rPr>
              <a:t>, </a:t>
            </a:r>
            <a:r>
              <a:rPr lang="sk-SK" dirty="0" err="1" smtClean="0">
                <a:latin typeface="Arial Narrow" panose="020B0606020202030204" pitchFamily="34" charset="0"/>
              </a:rPr>
              <a:t>Genezaretské</a:t>
            </a:r>
            <a:r>
              <a:rPr lang="sk-SK" dirty="0" smtClean="0">
                <a:latin typeface="Arial Narrow" panose="020B0606020202030204" pitchFamily="34" charset="0"/>
              </a:rPr>
              <a:t>) j. (O)</a:t>
            </a:r>
          </a:p>
          <a:p>
            <a:pPr lvl="3"/>
            <a:endParaRPr lang="sk-SK" dirty="0" smtClean="0">
              <a:latin typeface="Arial Narrow" panose="020B0606020202030204" pitchFamily="34" charset="0"/>
            </a:endParaRPr>
          </a:p>
          <a:p>
            <a:pPr lvl="2"/>
            <a:endParaRPr lang="en-GB" dirty="0" smtClean="0">
              <a:latin typeface="Arial Narrow" panose="020B0606020202030204" pitchFamily="34" charset="0"/>
            </a:endParaRPr>
          </a:p>
          <a:p>
            <a:pPr lvl="1"/>
            <a:endParaRPr lang="en-GB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55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Klíma</a:t>
            </a:r>
            <a:r>
              <a:rPr lang="en-GB" dirty="0" smtClean="0"/>
              <a:t> a </a:t>
            </a:r>
            <a:r>
              <a:rPr lang="en-GB" dirty="0" err="1" smtClean="0"/>
              <a:t>charakter</a:t>
            </a:r>
            <a:r>
              <a:rPr lang="en-GB" dirty="0" smtClean="0"/>
              <a:t> </a:t>
            </a:r>
            <a:r>
              <a:rPr lang="en-GB" dirty="0" err="1" smtClean="0"/>
              <a:t>krajiny</a:t>
            </a:r>
            <a:r>
              <a:rPr lang="en-GB" dirty="0" smtClean="0"/>
              <a:t>	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>
                <a:latin typeface="Arial Narrow" panose="020B0606020202030204" pitchFamily="34" charset="0"/>
              </a:rPr>
              <a:t>čo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ju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ovplyvňuje</a:t>
            </a:r>
            <a:r>
              <a:rPr lang="en-GB" dirty="0" smtClean="0">
                <a:latin typeface="Arial Narrow" panose="020B0606020202030204" pitchFamily="34" charset="0"/>
              </a:rPr>
              <a:t> a </a:t>
            </a:r>
            <a:r>
              <a:rPr lang="en-GB" dirty="0" err="1" smtClean="0">
                <a:latin typeface="Arial Narrow" panose="020B0606020202030204" pitchFamily="34" charset="0"/>
              </a:rPr>
              <a:t>aký</a:t>
            </a:r>
            <a:r>
              <a:rPr lang="en-GB" dirty="0" smtClean="0">
                <a:latin typeface="Arial Narrow" panose="020B0606020202030204" pitchFamily="34" charset="0"/>
              </a:rPr>
              <a:t> je </a:t>
            </a:r>
            <a:r>
              <a:rPr lang="en-GB" dirty="0" err="1" smtClean="0">
                <a:latin typeface="Arial Narrow" panose="020B0606020202030204" pitchFamily="34" charset="0"/>
              </a:rPr>
              <a:t>výsledok</a:t>
            </a:r>
            <a:endParaRPr lang="en-GB" dirty="0" smtClean="0">
              <a:latin typeface="Arial Narrow" panose="020B0606020202030204" pitchFamily="34" charset="0"/>
            </a:endParaRPr>
          </a:p>
          <a:p>
            <a:pPr lvl="1"/>
            <a:r>
              <a:rPr lang="en-GB" dirty="0" err="1" smtClean="0">
                <a:latin typeface="Arial Narrow" panose="020B0606020202030204" pitchFamily="34" charset="0"/>
              </a:rPr>
              <a:t>príp</a:t>
            </a:r>
            <a:r>
              <a:rPr lang="en-GB" dirty="0" smtClean="0">
                <a:latin typeface="Arial Narrow" panose="020B0606020202030204" pitchFamily="34" charset="0"/>
              </a:rPr>
              <a:t>. </a:t>
            </a:r>
            <a:r>
              <a:rPr lang="en-GB" dirty="0" err="1" smtClean="0">
                <a:latin typeface="Arial Narrow" panose="020B0606020202030204" pitchFamily="34" charset="0"/>
              </a:rPr>
              <a:t>ak</a:t>
            </a:r>
            <a:r>
              <a:rPr lang="en-GB" dirty="0" smtClean="0">
                <a:latin typeface="Arial Narrow" panose="020B0606020202030204" pitchFamily="34" charset="0"/>
              </a:rPr>
              <a:t> je </a:t>
            </a:r>
            <a:r>
              <a:rPr lang="en-GB" dirty="0" err="1" smtClean="0">
                <a:latin typeface="Arial Narrow" panose="020B0606020202030204" pitchFamily="34" charset="0"/>
              </a:rPr>
              <a:t>klíma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nepriaznivá</a:t>
            </a:r>
            <a:r>
              <a:rPr lang="en-GB" dirty="0" smtClean="0">
                <a:latin typeface="Arial Narrow" panose="020B0606020202030204" pitchFamily="34" charset="0"/>
              </a:rPr>
              <a:t> pre hosp. </a:t>
            </a:r>
            <a:r>
              <a:rPr lang="en-GB" dirty="0" err="1" smtClean="0">
                <a:latin typeface="Arial Narrow" panose="020B0606020202030204" pitchFamily="34" charset="0"/>
              </a:rPr>
              <a:t>aktivity</a:t>
            </a:r>
            <a:r>
              <a:rPr lang="en-GB" dirty="0" smtClean="0">
                <a:latin typeface="Arial Narrow" panose="020B0606020202030204" pitchFamily="34" charset="0"/>
              </a:rPr>
              <a:t>, </a:t>
            </a:r>
            <a:r>
              <a:rPr lang="en-GB" dirty="0" err="1" smtClean="0">
                <a:latin typeface="Arial Narrow" panose="020B0606020202030204" pitchFamily="34" charset="0"/>
              </a:rPr>
              <a:t>ako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sa</a:t>
            </a:r>
            <a:r>
              <a:rPr lang="en-GB" dirty="0" smtClean="0">
                <a:latin typeface="Arial Narrow" panose="020B0606020202030204" pitchFamily="34" charset="0"/>
              </a:rPr>
              <a:t> s </a:t>
            </a:r>
            <a:r>
              <a:rPr lang="en-GB" dirty="0" err="1" smtClean="0">
                <a:latin typeface="Arial Narrow" panose="020B0606020202030204" pitchFamily="34" charset="0"/>
              </a:rPr>
              <a:t>tým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región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vyrovnáva</a:t>
            </a:r>
            <a:endParaRPr lang="sk-SK" dirty="0" smtClean="0">
              <a:latin typeface="Arial Narrow" panose="020B0606020202030204" pitchFamily="34" charset="0"/>
            </a:endParaRPr>
          </a:p>
          <a:p>
            <a:pPr lvl="1"/>
            <a:endParaRPr lang="sk-SK" dirty="0">
              <a:latin typeface="Arial Narrow" panose="020B0606020202030204" pitchFamily="34" charset="0"/>
            </a:endParaRPr>
          </a:p>
          <a:p>
            <a:pPr lvl="2"/>
            <a:r>
              <a:rPr lang="sk-SK" dirty="0" smtClean="0">
                <a:latin typeface="Arial Narrow" panose="020B0606020202030204" pitchFamily="34" charset="0"/>
              </a:rPr>
              <a:t>Subtropická (Malá Ázia) a najmä tropická klíma</a:t>
            </a:r>
          </a:p>
          <a:p>
            <a:pPr lvl="3"/>
            <a:r>
              <a:rPr lang="sk-SK" dirty="0" err="1" smtClean="0">
                <a:latin typeface="Arial Narrow" panose="020B0606020202030204" pitchFamily="34" charset="0"/>
              </a:rPr>
              <a:t>Subtopická</a:t>
            </a:r>
            <a:r>
              <a:rPr lang="sk-SK" dirty="0" smtClean="0">
                <a:latin typeface="Arial Narrow" panose="020B0606020202030204" pitchFamily="34" charset="0"/>
              </a:rPr>
              <a:t> – vhodné pre rastlinnú produkciu, prímorský cestovný ruch</a:t>
            </a:r>
          </a:p>
          <a:p>
            <a:pPr lvl="3"/>
            <a:r>
              <a:rPr lang="sk-SK" dirty="0" smtClean="0">
                <a:latin typeface="Arial Narrow" panose="020B0606020202030204" pitchFamily="34" charset="0"/>
              </a:rPr>
              <a:t>Tropická – limituje poľnohospodársku produkciu, priemysel len nenáročný na vodné z</a:t>
            </a:r>
            <a:r>
              <a:rPr lang="en-GB" dirty="0" smtClean="0">
                <a:latin typeface="Arial Narrow" panose="020B0606020202030204" pitchFamily="34" charset="0"/>
              </a:rPr>
              <a:t>d</a:t>
            </a:r>
            <a:r>
              <a:rPr lang="sk-SK" dirty="0" smtClean="0">
                <a:latin typeface="Arial Narrow" panose="020B0606020202030204" pitchFamily="34" charset="0"/>
              </a:rPr>
              <a:t>roje</a:t>
            </a:r>
          </a:p>
          <a:p>
            <a:pPr lvl="3"/>
            <a:endParaRPr lang="sk-SK" dirty="0">
              <a:latin typeface="Arial Narrow" panose="020B0606020202030204" pitchFamily="34" charset="0"/>
            </a:endParaRPr>
          </a:p>
          <a:p>
            <a:pPr lvl="4"/>
            <a:r>
              <a:rPr lang="sk-SK" dirty="0" smtClean="0">
                <a:latin typeface="Arial Narrow" panose="020B0606020202030204" pitchFamily="34" charset="0"/>
              </a:rPr>
              <a:t>V mnohých oblastiach rozvinuté zavlažovanie (umelé)</a:t>
            </a:r>
          </a:p>
          <a:p>
            <a:pPr lvl="5"/>
            <a:r>
              <a:rPr lang="sk-SK" dirty="0" smtClean="0">
                <a:latin typeface="Arial Narrow" panose="020B0606020202030204" pitchFamily="34" charset="0"/>
              </a:rPr>
              <a:t>Mezopotámska nížina</a:t>
            </a:r>
          </a:p>
          <a:p>
            <a:pPr lvl="5"/>
            <a:r>
              <a:rPr lang="sk-SK" dirty="0" smtClean="0">
                <a:latin typeface="Arial Narrow" panose="020B0606020202030204" pitchFamily="34" charset="0"/>
              </a:rPr>
              <a:t>Iránska plošina...</a:t>
            </a:r>
            <a:endParaRPr lang="en-GB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44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Rastlinstvo</a:t>
            </a:r>
            <a:r>
              <a:rPr lang="en-GB" dirty="0" smtClean="0"/>
              <a:t> a </a:t>
            </a:r>
            <a:r>
              <a:rPr lang="en-GB" dirty="0" err="1" smtClean="0"/>
              <a:t>živočíštvo</a:t>
            </a:r>
            <a:r>
              <a:rPr lang="en-GB" dirty="0" smtClean="0"/>
              <a:t>	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825625"/>
            <a:ext cx="10841182" cy="4351338"/>
          </a:xfrm>
        </p:spPr>
        <p:txBody>
          <a:bodyPr/>
          <a:lstStyle/>
          <a:p>
            <a:r>
              <a:rPr lang="en-GB" dirty="0" err="1" smtClean="0">
                <a:latin typeface="Arial Narrow" panose="020B0606020202030204" pitchFamily="34" charset="0"/>
              </a:rPr>
              <a:t>príklady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charakteristických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druhov</a:t>
            </a:r>
            <a:endParaRPr lang="sk-SK" dirty="0" smtClean="0">
              <a:latin typeface="Arial Narrow" panose="020B0606020202030204" pitchFamily="34" charset="0"/>
            </a:endParaRPr>
          </a:p>
          <a:p>
            <a:pPr lvl="1"/>
            <a:r>
              <a:rPr lang="sk-SK" sz="2000" dirty="0" smtClean="0">
                <a:latin typeface="Arial Narrow" panose="020B0606020202030204" pitchFamily="34" charset="0"/>
              </a:rPr>
              <a:t>živočíšstvo subtropická </a:t>
            </a:r>
            <a:r>
              <a:rPr lang="sk-SK" sz="2000" dirty="0" err="1" smtClean="0">
                <a:latin typeface="Arial Narrow" panose="020B0606020202030204" pitchFamily="34" charset="0"/>
              </a:rPr>
              <a:t>obl</a:t>
            </a:r>
            <a:r>
              <a:rPr lang="sk-SK" sz="2000" dirty="0" smtClean="0">
                <a:latin typeface="Arial Narrow" panose="020B0606020202030204" pitchFamily="34" charset="0"/>
              </a:rPr>
              <a:t>. </a:t>
            </a:r>
            <a:r>
              <a:rPr lang="sk-SK" sz="2000" dirty="0">
                <a:latin typeface="Arial Narrow" panose="020B0606020202030204" pitchFamily="34" charset="0"/>
              </a:rPr>
              <a:t>– medvede, divé mačky, kozy, srny, </a:t>
            </a:r>
            <a:r>
              <a:rPr lang="sk-SK" sz="2000" dirty="0" smtClean="0">
                <a:latin typeface="Arial Narrow" panose="020B0606020202030204" pitchFamily="34" charset="0"/>
              </a:rPr>
              <a:t>jelene, horské ovce, jašterice</a:t>
            </a:r>
            <a:r>
              <a:rPr lang="sk-SK" sz="2000" dirty="0">
                <a:latin typeface="Arial Narrow" panose="020B0606020202030204" pitchFamily="34" charset="0"/>
              </a:rPr>
              <a:t>, </a:t>
            </a:r>
            <a:r>
              <a:rPr lang="sk-SK" sz="2000" dirty="0" err="1" smtClean="0">
                <a:latin typeface="Arial Narrow" panose="020B0606020202030204" pitchFamily="34" charset="0"/>
              </a:rPr>
              <a:t>gekóny</a:t>
            </a:r>
            <a:endParaRPr lang="sk-SK" sz="2000" dirty="0" smtClean="0">
              <a:latin typeface="Arial Narrow" panose="020B0606020202030204" pitchFamily="34" charset="0"/>
            </a:endParaRPr>
          </a:p>
          <a:p>
            <a:pPr lvl="1"/>
            <a:r>
              <a:rPr lang="sk-SK" sz="2000" dirty="0" smtClean="0">
                <a:latin typeface="Arial Narrow" panose="020B0606020202030204" pitchFamily="34" charset="0"/>
              </a:rPr>
              <a:t>rastlinstvo subtropická </a:t>
            </a:r>
            <a:r>
              <a:rPr lang="sk-SK" sz="2000" dirty="0" err="1" smtClean="0">
                <a:latin typeface="Arial Narrow" panose="020B0606020202030204" pitchFamily="34" charset="0"/>
              </a:rPr>
              <a:t>obl</a:t>
            </a:r>
            <a:r>
              <a:rPr lang="sk-SK" sz="2000" dirty="0" smtClean="0">
                <a:latin typeface="Arial Narrow" panose="020B0606020202030204" pitchFamily="34" charset="0"/>
              </a:rPr>
              <a:t>. – </a:t>
            </a:r>
            <a:r>
              <a:rPr lang="en-US" sz="2000" dirty="0" err="1" smtClean="0">
                <a:latin typeface="Arial Narrow" panose="020B0606020202030204" pitchFamily="34" charset="0"/>
              </a:rPr>
              <a:t>olivovník</a:t>
            </a:r>
            <a:r>
              <a:rPr lang="en-US" sz="2000" dirty="0" smtClean="0">
                <a:latin typeface="Arial Narrow" panose="020B0606020202030204" pitchFamily="34" charset="0"/>
              </a:rPr>
              <a:t>, </a:t>
            </a:r>
            <a:r>
              <a:rPr lang="en-US" sz="2000" dirty="0" err="1" smtClean="0">
                <a:latin typeface="Arial Narrow" panose="020B0606020202030204" pitchFamily="34" charset="0"/>
              </a:rPr>
              <a:t>ibištek</a:t>
            </a:r>
            <a:r>
              <a:rPr lang="en-US" sz="2000" dirty="0" smtClean="0">
                <a:latin typeface="Arial Narrow" panose="020B0606020202030204" pitchFamily="34" charset="0"/>
              </a:rPr>
              <a:t>, </a:t>
            </a:r>
            <a:r>
              <a:rPr lang="en-US" sz="2000" dirty="0" err="1" smtClean="0">
                <a:latin typeface="Arial Narrow" panose="020B0606020202030204" pitchFamily="34" charset="0"/>
              </a:rPr>
              <a:t>vavrín</a:t>
            </a:r>
            <a:r>
              <a:rPr lang="sk-SK" sz="2000" dirty="0" smtClean="0">
                <a:latin typeface="Arial Narrow" panose="020B0606020202030204" pitchFamily="34" charset="0"/>
              </a:rPr>
              <a:t>u, borovice, figy, </a:t>
            </a:r>
            <a:r>
              <a:rPr lang="sk-SK" sz="2000" dirty="0" err="1" smtClean="0">
                <a:latin typeface="Arial Narrow" panose="020B0606020202030204" pitchFamily="34" charset="0"/>
              </a:rPr>
              <a:t>subtrop</a:t>
            </a:r>
            <a:r>
              <a:rPr lang="sk-SK" sz="2000" dirty="0" smtClean="0">
                <a:latin typeface="Arial Narrow" panose="020B0606020202030204" pitchFamily="34" charset="0"/>
              </a:rPr>
              <a:t>. ovocie...</a:t>
            </a:r>
          </a:p>
          <a:p>
            <a:pPr lvl="1"/>
            <a:endParaRPr lang="sk-SK" sz="2000" dirty="0">
              <a:latin typeface="Arial Narrow" panose="020B0606020202030204" pitchFamily="34" charset="0"/>
            </a:endParaRPr>
          </a:p>
          <a:p>
            <a:pPr lvl="1"/>
            <a:r>
              <a:rPr lang="sk-SK" sz="2000" dirty="0" smtClean="0">
                <a:latin typeface="Arial Narrow" panose="020B0606020202030204" pitchFamily="34" charset="0"/>
              </a:rPr>
              <a:t>živočíšstvo tropická </a:t>
            </a:r>
            <a:r>
              <a:rPr lang="sk-SK" sz="2000" dirty="0" err="1" smtClean="0">
                <a:latin typeface="Arial Narrow" panose="020B0606020202030204" pitchFamily="34" charset="0"/>
              </a:rPr>
              <a:t>obl</a:t>
            </a:r>
            <a:r>
              <a:rPr lang="sk-SK" sz="2000" dirty="0" smtClean="0">
                <a:latin typeface="Arial Narrow" panose="020B0606020202030204" pitchFamily="34" charset="0"/>
              </a:rPr>
              <a:t>. </a:t>
            </a:r>
            <a:r>
              <a:rPr lang="sk-SK" sz="2000" dirty="0" smtClean="0">
                <a:latin typeface="Arial Narrow" panose="020B0606020202030204" pitchFamily="34" charset="0"/>
              </a:rPr>
              <a:t>– ťavy</a:t>
            </a:r>
            <a:r>
              <a:rPr lang="sk-SK" sz="2000" dirty="0">
                <a:latin typeface="Arial Narrow" panose="020B0606020202030204" pitchFamily="34" charset="0"/>
              </a:rPr>
              <a:t>, </a:t>
            </a:r>
            <a:r>
              <a:rPr lang="sk-SK" sz="2000" dirty="0" err="1" smtClean="0">
                <a:latin typeface="Arial Narrow" panose="020B0606020202030204" pitchFamily="34" charset="0"/>
              </a:rPr>
              <a:t>priamonožce</a:t>
            </a:r>
            <a:r>
              <a:rPr lang="sk-SK" sz="2000" dirty="0" smtClean="0">
                <a:latin typeface="Arial Narrow" panose="020B0606020202030204" pitchFamily="34" charset="0"/>
              </a:rPr>
              <a:t>, </a:t>
            </a:r>
            <a:r>
              <a:rPr lang="sk-SK" sz="2000" dirty="0">
                <a:latin typeface="Arial Narrow" panose="020B0606020202030204" pitchFamily="34" charset="0"/>
              </a:rPr>
              <a:t>arabský </a:t>
            </a:r>
            <a:r>
              <a:rPr lang="sk-SK" sz="2000" dirty="0" err="1">
                <a:latin typeface="Arial Narrow" panose="020B0606020202030204" pitchFamily="34" charset="0"/>
              </a:rPr>
              <a:t>tahr</a:t>
            </a:r>
            <a:r>
              <a:rPr lang="sk-SK" sz="2000" dirty="0">
                <a:latin typeface="Arial Narrow" panose="020B0606020202030204" pitchFamily="34" charset="0"/>
              </a:rPr>
              <a:t>, gazely, </a:t>
            </a:r>
            <a:r>
              <a:rPr lang="sk-SK" sz="2000" dirty="0" smtClean="0">
                <a:latin typeface="Arial Narrow" panose="020B0606020202030204" pitchFamily="34" charset="0"/>
              </a:rPr>
              <a:t>leopardy, </a:t>
            </a:r>
            <a:r>
              <a:rPr lang="sk-SK" sz="2000" dirty="0">
                <a:latin typeface="Arial Narrow" panose="020B0606020202030204" pitchFamily="34" charset="0"/>
              </a:rPr>
              <a:t>divoké mačky, </a:t>
            </a:r>
            <a:r>
              <a:rPr lang="sk-SK" sz="2000" dirty="0" smtClean="0">
                <a:latin typeface="Arial Narrow" panose="020B0606020202030204" pitchFamily="34" charset="0"/>
              </a:rPr>
              <a:t>šakaly, hyeny</a:t>
            </a:r>
          </a:p>
          <a:p>
            <a:pPr lvl="1"/>
            <a:r>
              <a:rPr lang="sk-SK" sz="2000" dirty="0" smtClean="0">
                <a:latin typeface="Arial Narrow" panose="020B0606020202030204" pitchFamily="34" charset="0"/>
              </a:rPr>
              <a:t>rastlinstvo tropická </a:t>
            </a:r>
            <a:r>
              <a:rPr lang="sk-SK" sz="2000" dirty="0" err="1" smtClean="0">
                <a:latin typeface="Arial Narrow" panose="020B0606020202030204" pitchFamily="34" charset="0"/>
              </a:rPr>
              <a:t>obl</a:t>
            </a:r>
            <a:r>
              <a:rPr lang="sk-SK" sz="2000" dirty="0" smtClean="0">
                <a:latin typeface="Arial Narrow" panose="020B0606020202030204" pitchFamily="34" charset="0"/>
              </a:rPr>
              <a:t>. – chudobná púštna a </a:t>
            </a:r>
            <a:r>
              <a:rPr lang="sk-SK" sz="2000" dirty="0" err="1" smtClean="0">
                <a:latin typeface="Arial Narrow" panose="020B0606020202030204" pitchFamily="34" charset="0"/>
              </a:rPr>
              <a:t>polopúštna</a:t>
            </a:r>
            <a:r>
              <a:rPr lang="sk-SK" sz="2000" dirty="0" smtClean="0">
                <a:latin typeface="Arial Narrow" panose="020B0606020202030204" pitchFamily="34" charset="0"/>
              </a:rPr>
              <a:t> vegetácia</a:t>
            </a:r>
            <a:r>
              <a:rPr lang="sk-SK" sz="2000">
                <a:latin typeface="Arial Narrow" panose="020B0606020202030204" pitchFamily="34" charset="0"/>
              </a:rPr>
              <a:t>: </a:t>
            </a:r>
            <a:r>
              <a:rPr lang="sk-SK" sz="2000" smtClean="0">
                <a:latin typeface="Arial Narrow" panose="020B0606020202030204" pitchFamily="34" charset="0"/>
              </a:rPr>
              <a:t>akácie, </a:t>
            </a:r>
            <a:r>
              <a:rPr lang="sk-SK" sz="2000" dirty="0">
                <a:latin typeface="Arial Narrow" panose="020B0606020202030204" pitchFamily="34" charset="0"/>
              </a:rPr>
              <a:t>datľové palmy</a:t>
            </a:r>
            <a:endParaRPr lang="en-GB" sz="2000" dirty="0" smtClean="0">
              <a:latin typeface="Arial Narrow" panose="020B0606020202030204" pitchFamily="34" charset="0"/>
            </a:endParaRPr>
          </a:p>
          <a:p>
            <a:r>
              <a:rPr lang="en-GB" dirty="0" err="1" smtClean="0">
                <a:latin typeface="Arial Narrow" panose="020B0606020202030204" pitchFamily="34" charset="0"/>
              </a:rPr>
              <a:t>zaradenie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smtClean="0">
                <a:latin typeface="Arial Narrow" panose="020B0606020202030204" pitchFamily="34" charset="0"/>
              </a:rPr>
              <a:t>do </a:t>
            </a:r>
            <a:r>
              <a:rPr lang="en-GB" dirty="0" err="1" smtClean="0">
                <a:latin typeface="Arial Narrow" panose="020B0606020202030204" pitchFamily="34" charset="0"/>
              </a:rPr>
              <a:t>zoogeografických</a:t>
            </a:r>
            <a:r>
              <a:rPr lang="en-GB" dirty="0" smtClean="0">
                <a:latin typeface="Arial Narrow" panose="020B0606020202030204" pitchFamily="34" charset="0"/>
              </a:rPr>
              <a:t> a </a:t>
            </a:r>
            <a:r>
              <a:rPr lang="en-GB" dirty="0" err="1" smtClean="0">
                <a:latin typeface="Arial Narrow" panose="020B0606020202030204" pitchFamily="34" charset="0"/>
              </a:rPr>
              <a:t>fytogeografických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oblastí</a:t>
            </a:r>
            <a:endParaRPr lang="sk-SK" dirty="0" smtClean="0">
              <a:latin typeface="Arial Narrow" panose="020B0606020202030204" pitchFamily="34" charset="0"/>
            </a:endParaRPr>
          </a:p>
          <a:p>
            <a:endParaRPr lang="sk-SK" dirty="0">
              <a:latin typeface="Arial Narrow" panose="020B0606020202030204" pitchFamily="34" charset="0"/>
            </a:endParaRPr>
          </a:p>
          <a:p>
            <a:pPr lvl="1"/>
            <a:r>
              <a:rPr lang="sk-SK" dirty="0" smtClean="0">
                <a:latin typeface="Arial Narrow" panose="020B0606020202030204" pitchFamily="34" charset="0"/>
              </a:rPr>
              <a:t>Rozhranie </a:t>
            </a:r>
            <a:r>
              <a:rPr lang="sk-SK" dirty="0" err="1" smtClean="0">
                <a:latin typeface="Arial Narrow" panose="020B0606020202030204" pitchFamily="34" charset="0"/>
              </a:rPr>
              <a:t>Holarktickej</a:t>
            </a:r>
            <a:r>
              <a:rPr lang="sk-SK" dirty="0" smtClean="0">
                <a:latin typeface="Arial Narrow" panose="020B0606020202030204" pitchFamily="34" charset="0"/>
              </a:rPr>
              <a:t> a </a:t>
            </a:r>
            <a:r>
              <a:rPr lang="sk-SK" dirty="0" err="1" smtClean="0">
                <a:latin typeface="Arial Narrow" panose="020B0606020202030204" pitchFamily="34" charset="0"/>
              </a:rPr>
              <a:t>Paleotropickej</a:t>
            </a:r>
            <a:r>
              <a:rPr lang="sk-SK" dirty="0" smtClean="0">
                <a:latin typeface="Arial Narrow" panose="020B0606020202030204" pitchFamily="34" charset="0"/>
              </a:rPr>
              <a:t> oblasti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endParaRPr lang="en-GB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49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História</a:t>
            </a:r>
            <a:r>
              <a:rPr lang="en-GB" dirty="0" smtClean="0"/>
              <a:t>	a </a:t>
            </a:r>
            <a:r>
              <a:rPr lang="en-GB" dirty="0" err="1" smtClean="0"/>
              <a:t>geopolitická</a:t>
            </a:r>
            <a:r>
              <a:rPr lang="en-GB" dirty="0" smtClean="0"/>
              <a:t> </a:t>
            </a:r>
            <a:r>
              <a:rPr lang="en-GB" dirty="0" err="1" smtClean="0"/>
              <a:t>charakteristika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202724"/>
            <a:ext cx="10515600" cy="5655275"/>
          </a:xfrm>
        </p:spPr>
        <p:txBody>
          <a:bodyPr>
            <a:normAutofit fontScale="47500" lnSpcReduction="20000"/>
          </a:bodyPr>
          <a:lstStyle/>
          <a:p>
            <a:r>
              <a:rPr lang="en-GB" dirty="0" err="1">
                <a:latin typeface="Arial Narrow" panose="020B0606020202030204" pitchFamily="34" charset="0"/>
              </a:rPr>
              <a:t>n</a:t>
            </a:r>
            <a:r>
              <a:rPr lang="en-GB" dirty="0" err="1" smtClean="0">
                <a:latin typeface="Arial Narrow" panose="020B0606020202030204" pitchFamily="34" charset="0"/>
              </a:rPr>
              <a:t>ajvýznamnejšie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ríše</a:t>
            </a:r>
            <a:endParaRPr lang="sk-SK" dirty="0" smtClean="0">
              <a:latin typeface="Arial Narrow" panose="020B0606020202030204" pitchFamily="34" charset="0"/>
            </a:endParaRPr>
          </a:p>
          <a:p>
            <a:pPr lvl="1"/>
            <a:r>
              <a:rPr lang="sk-SK" dirty="0" smtClean="0">
                <a:latin typeface="Arial Narrow" panose="020B0606020202030204" pitchFamily="34" charset="0"/>
              </a:rPr>
              <a:t>Mezopotámska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Perzská ríša</a:t>
            </a:r>
          </a:p>
          <a:p>
            <a:pPr lvl="1"/>
            <a:r>
              <a:rPr lang="sk-SK" i="1" dirty="0" smtClean="0">
                <a:latin typeface="Arial Narrow" panose="020B0606020202030204" pitchFamily="34" charset="0"/>
              </a:rPr>
              <a:t>Rímska </a:t>
            </a:r>
            <a:r>
              <a:rPr lang="en-GB" i="1" dirty="0" smtClean="0">
                <a:latin typeface="Arial Narrow" panose="020B0606020202030204" pitchFamily="34" charset="0"/>
              </a:rPr>
              <a:t>(</a:t>
            </a:r>
            <a:r>
              <a:rPr lang="en-GB" i="1" dirty="0" err="1" smtClean="0">
                <a:latin typeface="Arial Narrow" panose="020B0606020202030204" pitchFamily="34" charset="0"/>
              </a:rPr>
              <a:t>Byzantská</a:t>
            </a:r>
            <a:r>
              <a:rPr lang="en-GB" i="1" dirty="0" smtClean="0">
                <a:latin typeface="Arial Narrow" panose="020B0606020202030204" pitchFamily="34" charset="0"/>
              </a:rPr>
              <a:t>) </a:t>
            </a:r>
            <a:r>
              <a:rPr lang="sk-SK" i="1" dirty="0" smtClean="0">
                <a:latin typeface="Arial Narrow" panose="020B0606020202030204" pitchFamily="34" charset="0"/>
              </a:rPr>
              <a:t>ríša</a:t>
            </a:r>
            <a:endParaRPr lang="sk-SK" i="1" dirty="0">
              <a:latin typeface="Arial Narrow" panose="020B0606020202030204" pitchFamily="34" charset="0"/>
            </a:endParaRPr>
          </a:p>
          <a:p>
            <a:pPr lvl="1"/>
            <a:r>
              <a:rPr lang="sk-SK" dirty="0" smtClean="0">
                <a:latin typeface="Arial Narrow" panose="020B0606020202030204" pitchFamily="34" charset="0"/>
              </a:rPr>
              <a:t>Osmanská ríša</a:t>
            </a:r>
            <a:endParaRPr lang="en-GB" dirty="0" smtClean="0">
              <a:latin typeface="Arial Narrow" panose="020B0606020202030204" pitchFamily="34" charset="0"/>
            </a:endParaRPr>
          </a:p>
          <a:p>
            <a:r>
              <a:rPr lang="en-GB" dirty="0" err="1">
                <a:latin typeface="Arial Narrow" panose="020B0606020202030204" pitchFamily="34" charset="0"/>
              </a:rPr>
              <a:t>k</a:t>
            </a:r>
            <a:r>
              <a:rPr lang="en-GB" dirty="0" err="1" smtClean="0">
                <a:latin typeface="Arial Narrow" panose="020B0606020202030204" pitchFamily="34" charset="0"/>
              </a:rPr>
              <a:t>olonizácia</a:t>
            </a:r>
            <a:endParaRPr lang="sk-SK" dirty="0" smtClean="0">
              <a:latin typeface="Arial Narrow" panose="020B0606020202030204" pitchFamily="34" charset="0"/>
            </a:endParaRPr>
          </a:p>
          <a:p>
            <a:pPr lvl="1"/>
            <a:r>
              <a:rPr lang="sk-SK" dirty="0" smtClean="0">
                <a:latin typeface="Arial Narrow" panose="020B0606020202030204" pitchFamily="34" charset="0"/>
              </a:rPr>
              <a:t>Osmanská ríša (až do 1. svet. </a:t>
            </a:r>
            <a:r>
              <a:rPr lang="sk-SK" dirty="0">
                <a:latin typeface="Arial Narrow" panose="020B0606020202030204" pitchFamily="34" charset="0"/>
              </a:rPr>
              <a:t>v</a:t>
            </a:r>
            <a:r>
              <a:rPr lang="sk-SK" dirty="0" smtClean="0">
                <a:latin typeface="Arial Narrow" panose="020B0606020202030204" pitchFamily="34" charset="0"/>
              </a:rPr>
              <a:t>ojny)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smtClean="0">
                <a:latin typeface="Arial Narrow" panose="020B0606020202030204" pitchFamily="34" charset="0"/>
              </a:rPr>
              <a:t>– </a:t>
            </a:r>
            <a:r>
              <a:rPr lang="en-GB" dirty="0" err="1" smtClean="0">
                <a:latin typeface="Arial Narrow" panose="020B0606020202030204" pitchFamily="34" charset="0"/>
              </a:rPr>
              <a:t>územia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ovládané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Osm</a:t>
            </a:r>
            <a:r>
              <a:rPr lang="en-GB" dirty="0" smtClean="0">
                <a:latin typeface="Arial Narrow" panose="020B0606020202030204" pitchFamily="34" charset="0"/>
              </a:rPr>
              <a:t>. </a:t>
            </a:r>
            <a:r>
              <a:rPr lang="en-GB" dirty="0" err="1" smtClean="0">
                <a:latin typeface="Arial Narrow" panose="020B0606020202030204" pitchFamily="34" charset="0"/>
              </a:rPr>
              <a:t>ríšou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neboli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kolonizované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eur.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mocnosťami</a:t>
            </a:r>
            <a:endParaRPr lang="en-GB" dirty="0" smtClean="0">
              <a:latin typeface="Arial Narrow" panose="020B0606020202030204" pitchFamily="34" charset="0"/>
            </a:endParaRPr>
          </a:p>
          <a:p>
            <a:pPr lvl="2"/>
            <a:r>
              <a:rPr lang="en-GB" dirty="0" err="1" smtClean="0">
                <a:latin typeface="Arial Narrow" panose="020B0606020202030204" pitchFamily="34" charset="0"/>
              </a:rPr>
              <a:t>reformy</a:t>
            </a:r>
            <a:r>
              <a:rPr lang="en-GB" dirty="0" smtClean="0">
                <a:latin typeface="Arial Narrow" panose="020B0606020202030204" pitchFamily="34" charset="0"/>
              </a:rPr>
              <a:t> v </a:t>
            </a:r>
            <a:r>
              <a:rPr lang="en-GB" dirty="0" err="1" smtClean="0">
                <a:latin typeface="Arial Narrow" panose="020B0606020202030204" pitchFamily="34" charset="0"/>
              </a:rPr>
              <a:t>Turecku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po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transformácii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na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republiku</a:t>
            </a:r>
            <a:r>
              <a:rPr lang="en-GB" dirty="0" smtClean="0">
                <a:latin typeface="Arial Narrow" panose="020B0606020202030204" pitchFamily="34" charset="0"/>
              </a:rPr>
              <a:t> (Mustafa Kemal Ataturk)</a:t>
            </a:r>
            <a:endParaRPr lang="sk-SK" dirty="0" smtClean="0">
              <a:latin typeface="Arial Narrow" panose="020B0606020202030204" pitchFamily="34" charset="0"/>
            </a:endParaRPr>
          </a:p>
          <a:p>
            <a:pPr lvl="1"/>
            <a:r>
              <a:rPr lang="sk-SK" dirty="0" err="1" smtClean="0">
                <a:latin typeface="Arial Narrow" panose="020B0606020202030204" pitchFamily="34" charset="0"/>
              </a:rPr>
              <a:t>Sykes-Picotova</a:t>
            </a:r>
            <a:r>
              <a:rPr lang="sk-SK" dirty="0" smtClean="0">
                <a:latin typeface="Arial Narrow" panose="020B0606020202030204" pitchFamily="34" charset="0"/>
              </a:rPr>
              <a:t> dohoda – územie </a:t>
            </a:r>
            <a:r>
              <a:rPr lang="en-GB" dirty="0" smtClean="0">
                <a:latin typeface="Arial Narrow" panose="020B0606020202030204" pitchFamily="34" charset="0"/>
              </a:rPr>
              <a:t>(</a:t>
            </a:r>
            <a:r>
              <a:rPr lang="en-GB" dirty="0" err="1" smtClean="0">
                <a:latin typeface="Arial Narrow" panose="020B0606020202030204" pitchFamily="34" charset="0"/>
              </a:rPr>
              <a:t>po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páde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Osm</a:t>
            </a:r>
            <a:r>
              <a:rPr lang="en-GB" dirty="0" smtClean="0">
                <a:latin typeface="Arial Narrow" panose="020B0606020202030204" pitchFamily="34" charset="0"/>
              </a:rPr>
              <a:t>. </a:t>
            </a:r>
            <a:r>
              <a:rPr lang="en-GB" dirty="0" err="1" smtClean="0">
                <a:latin typeface="Arial Narrow" panose="020B0606020202030204" pitchFamily="34" charset="0"/>
              </a:rPr>
              <a:t>ríše</a:t>
            </a:r>
            <a:r>
              <a:rPr lang="en-GB" dirty="0" smtClean="0">
                <a:latin typeface="Arial Narrow" panose="020B0606020202030204" pitchFamily="34" charset="0"/>
              </a:rPr>
              <a:t>) </a:t>
            </a:r>
            <a:r>
              <a:rPr lang="sk-SK" dirty="0" smtClean="0">
                <a:latin typeface="Arial Narrow" panose="020B0606020202030204" pitchFamily="34" charset="0"/>
              </a:rPr>
              <a:t>rozdelené </a:t>
            </a:r>
            <a:r>
              <a:rPr lang="en-GB" dirty="0" err="1" smtClean="0">
                <a:latin typeface="Arial Narrow" panose="020B0606020202030204" pitchFamily="34" charset="0"/>
              </a:rPr>
              <a:t>najmä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sk-SK" dirty="0" smtClean="0">
                <a:latin typeface="Arial Narrow" panose="020B0606020202030204" pitchFamily="34" charset="0"/>
              </a:rPr>
              <a:t>medzi Francúzsko a Spojené kráľovstvo</a:t>
            </a:r>
            <a:endParaRPr lang="en-GB" dirty="0" smtClean="0">
              <a:latin typeface="Arial Narrow" panose="020B0606020202030204" pitchFamily="34" charset="0"/>
            </a:endParaRPr>
          </a:p>
          <a:p>
            <a:r>
              <a:rPr lang="en-GB" dirty="0">
                <a:latin typeface="Arial Narrow" panose="020B0606020202030204" pitchFamily="34" charset="0"/>
              </a:rPr>
              <a:t>s</a:t>
            </a:r>
            <a:r>
              <a:rPr lang="sk-SK" dirty="0" err="1" smtClean="0">
                <a:latin typeface="Arial Narrow" panose="020B0606020202030204" pitchFamily="34" charset="0"/>
              </a:rPr>
              <a:t>ituácia</a:t>
            </a:r>
            <a:r>
              <a:rPr lang="sk-SK" dirty="0" smtClean="0">
                <a:latin typeface="Arial Narrow" panose="020B0606020202030204" pitchFamily="34" charset="0"/>
              </a:rPr>
              <a:t> po 2. svet. </a:t>
            </a:r>
            <a:r>
              <a:rPr lang="en-GB" dirty="0" smtClean="0">
                <a:latin typeface="Arial Narrow" panose="020B0606020202030204" pitchFamily="34" charset="0"/>
              </a:rPr>
              <a:t>v</a:t>
            </a:r>
            <a:r>
              <a:rPr lang="sk-SK" dirty="0" err="1" smtClean="0">
                <a:latin typeface="Arial Narrow" panose="020B0606020202030204" pitchFamily="34" charset="0"/>
              </a:rPr>
              <a:t>ojne</a:t>
            </a:r>
            <a:endParaRPr lang="sk-SK" dirty="0" smtClean="0">
              <a:latin typeface="Arial Narrow" panose="020B0606020202030204" pitchFamily="34" charset="0"/>
            </a:endParaRPr>
          </a:p>
          <a:p>
            <a:pPr lvl="1"/>
            <a:r>
              <a:rPr lang="sk-SK" dirty="0" smtClean="0">
                <a:latin typeface="Arial Narrow" panose="020B0606020202030204" pitchFamily="34" charset="0"/>
              </a:rPr>
              <a:t>Vznik Izraela ako štátu</a:t>
            </a:r>
          </a:p>
          <a:p>
            <a:pPr lvl="2"/>
            <a:r>
              <a:rPr lang="sk-SK" dirty="0" smtClean="0">
                <a:latin typeface="Arial Narrow" panose="020B0606020202030204" pitchFamily="34" charset="0"/>
              </a:rPr>
              <a:t>Palestínsky štát doposiaľ nezískal medzinárodné uznanie</a:t>
            </a:r>
          </a:p>
          <a:p>
            <a:pPr lvl="1"/>
            <a:r>
              <a:rPr lang="sk-SK" dirty="0" smtClean="0">
                <a:latin typeface="Arial Narrow" panose="020B0606020202030204" pitchFamily="34" charset="0"/>
              </a:rPr>
              <a:t>Nezávislosť blízkovýchodných štátov (po rozpade Francúzskej a Britskej koloniálnej sústavy)</a:t>
            </a:r>
          </a:p>
          <a:p>
            <a:pPr lvl="1"/>
            <a:r>
              <a:rPr lang="sk-SK" dirty="0" smtClean="0">
                <a:latin typeface="Arial Narrow" panose="020B0606020202030204" pitchFamily="34" charset="0"/>
              </a:rPr>
              <a:t>Prísľub vlastného štátu Kurdom nebol nikdy realizovaný</a:t>
            </a:r>
            <a:endParaRPr lang="en-GB" dirty="0" smtClean="0">
              <a:latin typeface="Arial Narrow" panose="020B0606020202030204" pitchFamily="34" charset="0"/>
            </a:endParaRPr>
          </a:p>
          <a:p>
            <a:r>
              <a:rPr lang="en-GB" dirty="0" err="1">
                <a:latin typeface="Arial Narrow" panose="020B0606020202030204" pitchFamily="34" charset="0"/>
              </a:rPr>
              <a:t>s</a:t>
            </a:r>
            <a:r>
              <a:rPr lang="en-GB" dirty="0" err="1" smtClean="0">
                <a:latin typeface="Arial Narrow" panose="020B0606020202030204" pitchFamily="34" charset="0"/>
              </a:rPr>
              <a:t>účasné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geopolitické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sk-SK" dirty="0" smtClean="0">
                <a:latin typeface="Arial Narrow" panose="020B0606020202030204" pitchFamily="34" charset="0"/>
              </a:rPr>
              <a:t>otázky</a:t>
            </a:r>
          </a:p>
          <a:p>
            <a:pPr lvl="2"/>
            <a:r>
              <a:rPr lang="sk-SK" dirty="0" smtClean="0">
                <a:latin typeface="Arial Narrow" panose="020B0606020202030204" pitchFamily="34" charset="0"/>
              </a:rPr>
              <a:t>Vojna v Sýrii a ISIS</a:t>
            </a:r>
            <a:r>
              <a:rPr lang="en-GB" dirty="0" smtClean="0">
                <a:latin typeface="Arial Narrow" panose="020B0606020202030204" pitchFamily="34" charset="0"/>
              </a:rPr>
              <a:t>, </a:t>
            </a:r>
            <a:r>
              <a:rPr lang="en-GB" dirty="0" err="1" smtClean="0">
                <a:latin typeface="Arial Narrow" panose="020B0606020202030204" pitchFamily="34" charset="0"/>
              </a:rPr>
              <a:t>Turecká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averzia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voči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Kurdom</a:t>
            </a:r>
            <a:endParaRPr lang="sk-SK" dirty="0" smtClean="0">
              <a:latin typeface="Arial Narrow" panose="020B0606020202030204" pitchFamily="34" charset="0"/>
            </a:endParaRPr>
          </a:p>
          <a:p>
            <a:pPr lvl="2"/>
            <a:r>
              <a:rPr lang="sk-SK" dirty="0" smtClean="0">
                <a:latin typeface="Arial Narrow" panose="020B0606020202030204" pitchFamily="34" charset="0"/>
              </a:rPr>
              <a:t>Samostatnosť Kurdistanu</a:t>
            </a:r>
          </a:p>
          <a:p>
            <a:pPr lvl="2"/>
            <a:r>
              <a:rPr lang="sk-SK" dirty="0" smtClean="0">
                <a:latin typeface="Arial Narrow" panose="020B0606020202030204" pitchFamily="34" charset="0"/>
              </a:rPr>
              <a:t>Izraelsko-palestínsky konflikt</a:t>
            </a:r>
            <a:r>
              <a:rPr lang="en-GB" dirty="0" smtClean="0">
                <a:latin typeface="Arial Narrow" panose="020B0606020202030204" pitchFamily="34" charset="0"/>
              </a:rPr>
              <a:t> (</a:t>
            </a:r>
            <a:r>
              <a:rPr lang="en-GB" dirty="0" err="1" smtClean="0">
                <a:latin typeface="Arial Narrow" panose="020B0606020202030204" pitchFamily="34" charset="0"/>
              </a:rPr>
              <a:t>Západný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breh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Jordánu</a:t>
            </a:r>
            <a:r>
              <a:rPr lang="en-GB" dirty="0" smtClean="0">
                <a:latin typeface="Arial Narrow" panose="020B0606020202030204" pitchFamily="34" charset="0"/>
              </a:rPr>
              <a:t>, </a:t>
            </a:r>
            <a:r>
              <a:rPr lang="en-GB" dirty="0" err="1" smtClean="0">
                <a:latin typeface="Arial Narrow" panose="020B0606020202030204" pitchFamily="34" charset="0"/>
              </a:rPr>
              <a:t>Pásmo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Gazy</a:t>
            </a:r>
            <a:r>
              <a:rPr lang="en-GB" dirty="0" smtClean="0">
                <a:latin typeface="Arial Narrow" panose="020B0606020202030204" pitchFamily="34" charset="0"/>
              </a:rPr>
              <a:t> – Fatah, Hamas), + </a:t>
            </a:r>
            <a:r>
              <a:rPr lang="en-GB" dirty="0" err="1" smtClean="0">
                <a:latin typeface="Arial Narrow" panose="020B0606020202030204" pitchFamily="34" charset="0"/>
              </a:rPr>
              <a:t>Libanon</a:t>
            </a:r>
            <a:r>
              <a:rPr lang="en-GB" dirty="0" smtClean="0">
                <a:latin typeface="Arial Narrow" panose="020B0606020202030204" pitchFamily="34" charset="0"/>
              </a:rPr>
              <a:t> – </a:t>
            </a:r>
            <a:r>
              <a:rPr lang="en-GB" dirty="0" err="1" smtClean="0">
                <a:latin typeface="Arial Narrow" panose="020B0606020202030204" pitchFamily="34" charset="0"/>
              </a:rPr>
              <a:t>Hizballáh</a:t>
            </a:r>
            <a:r>
              <a:rPr lang="en-GB" dirty="0" smtClean="0">
                <a:latin typeface="Arial Narrow" panose="020B0606020202030204" pitchFamily="34" charset="0"/>
              </a:rPr>
              <a:t> (</a:t>
            </a:r>
            <a:r>
              <a:rPr lang="en-GB" dirty="0" err="1" smtClean="0">
                <a:latin typeface="Arial Narrow" panose="020B0606020202030204" pitchFamily="34" charset="0"/>
              </a:rPr>
              <a:t>šiítska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organizácia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podporovaná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Iránom</a:t>
            </a:r>
            <a:r>
              <a:rPr lang="en-GB" dirty="0" smtClean="0">
                <a:latin typeface="Arial Narrow" panose="020B0606020202030204" pitchFamily="34" charset="0"/>
              </a:rPr>
              <a:t>)… </a:t>
            </a:r>
            <a:endParaRPr lang="sk-SK" dirty="0" smtClean="0">
              <a:latin typeface="Arial Narrow" panose="020B0606020202030204" pitchFamily="34" charset="0"/>
            </a:endParaRPr>
          </a:p>
          <a:p>
            <a:pPr lvl="2"/>
            <a:r>
              <a:rPr lang="sk-SK" dirty="0" smtClean="0">
                <a:latin typeface="Arial Narrow" panose="020B0606020202030204" pitchFamily="34" charset="0"/>
              </a:rPr>
              <a:t>Zmiernenie sankcií voči Iránu (v súvislosti s jadrovým programom Iránu) – potenciál pre hospodársky rast</a:t>
            </a:r>
            <a:r>
              <a:rPr lang="en-GB" dirty="0" smtClean="0">
                <a:latin typeface="Arial Narrow" panose="020B0606020202030204" pitchFamily="34" charset="0"/>
              </a:rPr>
              <a:t>, resp. </a:t>
            </a:r>
            <a:r>
              <a:rPr lang="en-GB" dirty="0" err="1" smtClean="0">
                <a:latin typeface="Arial Narrow" panose="020B0606020202030204" pitchFamily="34" charset="0"/>
              </a:rPr>
              <a:t>ich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opätovné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sprísnenie</a:t>
            </a:r>
            <a:r>
              <a:rPr lang="en-GB" dirty="0" smtClean="0">
                <a:latin typeface="Arial Narrow" panose="020B0606020202030204" pitchFamily="34" charset="0"/>
              </a:rPr>
              <a:t>?</a:t>
            </a:r>
            <a:endParaRPr lang="sk-SK" dirty="0" smtClean="0">
              <a:latin typeface="Arial Narrow" panose="020B0606020202030204" pitchFamily="34" charset="0"/>
            </a:endParaRPr>
          </a:p>
          <a:p>
            <a:pPr lvl="2"/>
            <a:r>
              <a:rPr lang="sk-SK" dirty="0" smtClean="0">
                <a:latin typeface="Arial Narrow" panose="020B0606020202030204" pitchFamily="34" charset="0"/>
              </a:rPr>
              <a:t>Vojna v </a:t>
            </a:r>
            <a:r>
              <a:rPr lang="sk-SK" dirty="0" smtClean="0">
                <a:latin typeface="Arial Narrow" panose="020B0606020202030204" pitchFamily="34" charset="0"/>
              </a:rPr>
              <a:t>Jemene – od. r. 2014 – </a:t>
            </a:r>
            <a:r>
              <a:rPr lang="sk-SK" dirty="0" err="1" smtClean="0">
                <a:latin typeface="Arial Narrow" panose="020B0606020202030204" pitchFamily="34" charset="0"/>
              </a:rPr>
              <a:t>hutijské</a:t>
            </a:r>
            <a:r>
              <a:rPr lang="sk-SK" dirty="0" smtClean="0">
                <a:latin typeface="Arial Narrow" panose="020B0606020202030204" pitchFamily="34" charset="0"/>
              </a:rPr>
              <a:t> (</a:t>
            </a:r>
            <a:r>
              <a:rPr lang="sk-SK" dirty="0" err="1" smtClean="0">
                <a:latin typeface="Arial Narrow" panose="020B0606020202030204" pitchFamily="34" charset="0"/>
              </a:rPr>
              <a:t>šiíti</a:t>
            </a:r>
            <a:r>
              <a:rPr lang="sk-SK" dirty="0" smtClean="0">
                <a:latin typeface="Arial Narrow" panose="020B0606020202030204" pitchFamily="34" charset="0"/>
              </a:rPr>
              <a:t>) povstanie -&gt; v r. 2015 zvrhnutý </a:t>
            </a:r>
            <a:r>
              <a:rPr lang="sk-SK" dirty="0" err="1" smtClean="0">
                <a:latin typeface="Arial Narrow" panose="020B0606020202030204" pitchFamily="34" charset="0"/>
              </a:rPr>
              <a:t>sunnitský</a:t>
            </a:r>
            <a:r>
              <a:rPr lang="sk-SK" dirty="0" smtClean="0">
                <a:latin typeface="Arial Narrow" panose="020B0606020202030204" pitchFamily="34" charset="0"/>
              </a:rPr>
              <a:t> prezident </a:t>
            </a:r>
            <a:r>
              <a:rPr lang="sk-SK" dirty="0" err="1" smtClean="0">
                <a:latin typeface="Arial Narrow" panose="020B0606020202030204" pitchFamily="34" charset="0"/>
              </a:rPr>
              <a:t>Hádí</a:t>
            </a:r>
            <a:r>
              <a:rPr lang="sk-SK" dirty="0" smtClean="0">
                <a:latin typeface="Arial Narrow" panose="020B0606020202030204" pitchFamily="34" charset="0"/>
              </a:rPr>
              <a:t> -&gt; medzinárodná intervencia Saudská Arábia </a:t>
            </a:r>
            <a:r>
              <a:rPr lang="sk-SK" dirty="0" err="1" smtClean="0">
                <a:latin typeface="Arial Narrow" panose="020B0606020202030204" pitchFamily="34" charset="0"/>
              </a:rPr>
              <a:t>vs</a:t>
            </a:r>
            <a:r>
              <a:rPr lang="sk-SK" dirty="0" smtClean="0">
                <a:latin typeface="Arial Narrow" panose="020B0606020202030204" pitchFamily="34" charset="0"/>
              </a:rPr>
              <a:t>. Irán  </a:t>
            </a:r>
            <a:endParaRPr lang="sk-SK" dirty="0" smtClean="0">
              <a:latin typeface="Arial Narrow" panose="020B0606020202030204" pitchFamily="34" charset="0"/>
            </a:endParaRPr>
          </a:p>
          <a:p>
            <a:r>
              <a:rPr lang="sk-SK" dirty="0" smtClean="0">
                <a:latin typeface="Arial Narrow" panose="020B0606020202030204" pitchFamily="34" charset="0"/>
              </a:rPr>
              <a:t>štátne zriadenia</a:t>
            </a:r>
          </a:p>
          <a:p>
            <a:pPr lvl="1"/>
            <a:r>
              <a:rPr lang="sk-SK" dirty="0" smtClean="0">
                <a:latin typeface="Arial Narrow" panose="020B0606020202030204" pitchFamily="34" charset="0"/>
              </a:rPr>
              <a:t>Monarchie (absolutistické – charakteristické pre tento </a:t>
            </a:r>
            <a:r>
              <a:rPr lang="sk-SK" dirty="0" smtClean="0">
                <a:latin typeface="Arial Narrow" panose="020B0606020202030204" pitchFamily="34" charset="0"/>
              </a:rPr>
              <a:t>región, konštitučné sú Jordánsko, Bahrajn, Kuvajt)</a:t>
            </a:r>
            <a:endParaRPr lang="sk-SK" dirty="0" smtClean="0">
              <a:latin typeface="Arial Narrow" panose="020B0606020202030204" pitchFamily="34" charset="0"/>
            </a:endParaRPr>
          </a:p>
          <a:p>
            <a:pPr lvl="2"/>
            <a:r>
              <a:rPr lang="sk-SK" dirty="0" smtClean="0">
                <a:latin typeface="Arial Narrow" panose="020B0606020202030204" pitchFamily="34" charset="0"/>
              </a:rPr>
              <a:t>Kráľovstvo: </a:t>
            </a:r>
            <a:r>
              <a:rPr lang="sk-SK" dirty="0" smtClean="0">
                <a:latin typeface="Arial Narrow" panose="020B0606020202030204" pitchFamily="34" charset="0"/>
              </a:rPr>
              <a:t>Jordánsko, </a:t>
            </a:r>
            <a:r>
              <a:rPr lang="sk-SK" dirty="0" err="1" smtClean="0">
                <a:latin typeface="Arial Narrow" panose="020B0606020202030204" pitchFamily="34" charset="0"/>
              </a:rPr>
              <a:t>Bahrain</a:t>
            </a:r>
            <a:r>
              <a:rPr lang="sk-SK" dirty="0" smtClean="0">
                <a:latin typeface="Arial Narrow" panose="020B0606020202030204" pitchFamily="34" charset="0"/>
              </a:rPr>
              <a:t>, Saudská Arábia</a:t>
            </a:r>
            <a:endParaRPr lang="sk-SK" dirty="0" smtClean="0">
              <a:latin typeface="Arial Narrow" panose="020B0606020202030204" pitchFamily="34" charset="0"/>
            </a:endParaRPr>
          </a:p>
          <a:p>
            <a:pPr lvl="2"/>
            <a:r>
              <a:rPr lang="sk-SK" dirty="0" smtClean="0">
                <a:latin typeface="Arial Narrow" panose="020B0606020202030204" pitchFamily="34" charset="0"/>
              </a:rPr>
              <a:t>Emirát: SAE, Kuvajt, Katar</a:t>
            </a:r>
            <a:endParaRPr lang="sk-SK" dirty="0" smtClean="0">
              <a:latin typeface="Arial Narrow" panose="020B0606020202030204" pitchFamily="34" charset="0"/>
            </a:endParaRPr>
          </a:p>
          <a:p>
            <a:pPr lvl="2"/>
            <a:r>
              <a:rPr lang="sk-SK" dirty="0" smtClean="0">
                <a:latin typeface="Arial Narrow" panose="020B0606020202030204" pitchFamily="34" charset="0"/>
              </a:rPr>
              <a:t>Sultanát: </a:t>
            </a:r>
            <a:r>
              <a:rPr lang="sk-SK" dirty="0" smtClean="0">
                <a:latin typeface="Arial Narrow" panose="020B0606020202030204" pitchFamily="34" charset="0"/>
              </a:rPr>
              <a:t>Omán</a:t>
            </a:r>
            <a:endParaRPr lang="sk-SK" dirty="0">
              <a:latin typeface="Arial Narrow" panose="020B0606020202030204" pitchFamily="34" charset="0"/>
            </a:endParaRPr>
          </a:p>
          <a:p>
            <a:pPr lvl="1"/>
            <a:r>
              <a:rPr lang="sk-SK" dirty="0" smtClean="0">
                <a:latin typeface="Arial Narrow" panose="020B0606020202030204" pitchFamily="34" charset="0"/>
              </a:rPr>
              <a:t>Republiky</a:t>
            </a:r>
          </a:p>
          <a:p>
            <a:pPr lvl="2"/>
            <a:r>
              <a:rPr lang="sk-SK" dirty="0" smtClean="0">
                <a:latin typeface="Arial Narrow" panose="020B0606020202030204" pitchFamily="34" charset="0"/>
              </a:rPr>
              <a:t>Parlamentné: Izrael (</a:t>
            </a:r>
            <a:r>
              <a:rPr lang="sk-SK" dirty="0" err="1">
                <a:latin typeface="Arial Narrow" panose="020B0606020202030204" pitchFamily="34" charset="0"/>
              </a:rPr>
              <a:t>K</a:t>
            </a:r>
            <a:r>
              <a:rPr lang="sk-SK" dirty="0" err="1" smtClean="0">
                <a:latin typeface="Arial Narrow" panose="020B0606020202030204" pitchFamily="34" charset="0"/>
              </a:rPr>
              <a:t>neset</a:t>
            </a:r>
            <a:r>
              <a:rPr lang="sk-SK" dirty="0" smtClean="0">
                <a:latin typeface="Arial Narrow" panose="020B0606020202030204" pitchFamily="34" charset="0"/>
              </a:rPr>
              <a:t>), Irak, Libanon</a:t>
            </a:r>
            <a:endParaRPr lang="sk-SK" dirty="0" smtClean="0">
              <a:latin typeface="Arial Narrow" panose="020B0606020202030204" pitchFamily="34" charset="0"/>
            </a:endParaRPr>
          </a:p>
          <a:p>
            <a:pPr lvl="2"/>
            <a:r>
              <a:rPr lang="sk-SK" dirty="0" smtClean="0">
                <a:latin typeface="Arial Narrow" panose="020B0606020202030204" pitchFamily="34" charset="0"/>
              </a:rPr>
              <a:t>Prezidentské: Turecko, </a:t>
            </a:r>
            <a:r>
              <a:rPr lang="sk-SK" dirty="0" smtClean="0">
                <a:latin typeface="Arial Narrow" panose="020B0606020202030204" pitchFamily="34" charset="0"/>
              </a:rPr>
              <a:t>Sýria, Irán</a:t>
            </a:r>
            <a:endParaRPr lang="sk-SK" dirty="0" smtClean="0">
              <a:latin typeface="Arial Narrow" panose="020B0606020202030204" pitchFamily="34" charset="0"/>
            </a:endParaRPr>
          </a:p>
          <a:p>
            <a:pPr lvl="2"/>
            <a:r>
              <a:rPr lang="sk-SK" dirty="0" smtClean="0">
                <a:latin typeface="Arial Narrow" panose="020B0606020202030204" pitchFamily="34" charset="0"/>
              </a:rPr>
              <a:t>Špecifický prípad: Irán – tzv. </a:t>
            </a:r>
            <a:r>
              <a:rPr lang="sk-SK" dirty="0" err="1" smtClean="0">
                <a:latin typeface="Arial Narrow" panose="020B0606020202030204" pitchFamily="34" charset="0"/>
              </a:rPr>
              <a:t>teokracia</a:t>
            </a:r>
            <a:endParaRPr lang="en-GB" dirty="0" smtClean="0">
              <a:latin typeface="Arial Narrow" panose="020B0606020202030204" pitchFamily="34" charset="0"/>
            </a:endParaRPr>
          </a:p>
          <a:p>
            <a:pPr lvl="3"/>
            <a:r>
              <a:rPr lang="en-GB" dirty="0" err="1" smtClean="0">
                <a:latin typeface="Arial Narrow" panose="020B0606020202030204" pitchFamily="34" charset="0"/>
              </a:rPr>
              <a:t>svetská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moc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vlády</a:t>
            </a:r>
            <a:r>
              <a:rPr lang="en-GB" dirty="0" smtClean="0">
                <a:latin typeface="Arial Narrow" panose="020B0606020202030204" pitchFamily="34" charset="0"/>
              </a:rPr>
              <a:t> s </a:t>
            </a:r>
            <a:r>
              <a:rPr lang="en-GB" dirty="0" err="1" smtClean="0">
                <a:latin typeface="Arial Narrow" panose="020B0606020202030204" pitchFamily="34" charset="0"/>
              </a:rPr>
              <a:t>prezidentom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na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čele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sa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prelína</a:t>
            </a:r>
            <a:r>
              <a:rPr lang="en-GB" dirty="0" smtClean="0">
                <a:latin typeface="Arial Narrow" panose="020B0606020202030204" pitchFamily="34" charset="0"/>
              </a:rPr>
              <a:t> s </a:t>
            </a:r>
            <a:r>
              <a:rPr lang="en-GB" dirty="0" err="1" smtClean="0">
                <a:latin typeface="Arial Narrow" panose="020B0606020202030204" pitchFamily="34" charset="0"/>
              </a:rPr>
              <a:t>vládou</a:t>
            </a:r>
            <a:r>
              <a:rPr lang="en-GB" dirty="0" smtClean="0">
                <a:latin typeface="Arial Narrow" panose="020B0606020202030204" pitchFamily="34" charset="0"/>
              </a:rPr>
              <a:t> 10 </a:t>
            </a:r>
            <a:r>
              <a:rPr lang="en-GB" dirty="0" err="1" smtClean="0">
                <a:latin typeface="Arial Narrow" panose="020B0606020202030204" pitchFamily="34" charset="0"/>
              </a:rPr>
              <a:t>duchovných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vodcov</a:t>
            </a:r>
            <a:r>
              <a:rPr lang="en-GB" dirty="0" smtClean="0">
                <a:latin typeface="Arial Narrow" panose="020B0606020202030204" pitchFamily="34" charset="0"/>
              </a:rPr>
              <a:t> (</a:t>
            </a:r>
            <a:r>
              <a:rPr lang="en-GB" dirty="0" err="1" smtClean="0">
                <a:latin typeface="Arial Narrow" panose="020B0606020202030204" pitchFamily="34" charset="0"/>
              </a:rPr>
              <a:t>veľkých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ajatolláhov</a:t>
            </a:r>
            <a:r>
              <a:rPr lang="en-GB" dirty="0" smtClean="0">
                <a:latin typeface="Arial Narrow" panose="020B0606020202030204" pitchFamily="34" charset="0"/>
              </a:rPr>
              <a:t>)</a:t>
            </a: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5919" y="1330036"/>
            <a:ext cx="2703673" cy="3481301"/>
          </a:xfrm>
          <a:prstGeom prst="rect">
            <a:avLst/>
          </a:prstGeom>
        </p:spPr>
      </p:pic>
      <p:sp>
        <p:nvSpPr>
          <p:cNvPr id="6" name="BlokTextu 5"/>
          <p:cNvSpPr txBox="1"/>
          <p:nvPr/>
        </p:nvSpPr>
        <p:spPr>
          <a:xfrm>
            <a:off x="9275919" y="4488172"/>
            <a:ext cx="62579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500" dirty="0" smtClean="0">
                <a:hlinkClick r:id="rId3"/>
              </a:rPr>
              <a:t>zdroj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271487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Obyvateľstvo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 smtClean="0">
                <a:latin typeface="Arial Narrow" panose="020B0606020202030204" pitchFamily="34" charset="0"/>
              </a:rPr>
              <a:t>Počet</a:t>
            </a:r>
            <a:r>
              <a:rPr lang="en-GB" dirty="0" smtClean="0">
                <a:latin typeface="Arial Narrow" panose="020B0606020202030204" pitchFamily="34" charset="0"/>
              </a:rPr>
              <a:t> a </a:t>
            </a:r>
            <a:r>
              <a:rPr lang="en-GB" dirty="0" err="1" smtClean="0">
                <a:latin typeface="Arial Narrow" panose="020B0606020202030204" pitchFamily="34" charset="0"/>
              </a:rPr>
              <a:t>rozmiestnenie</a:t>
            </a:r>
            <a:endParaRPr lang="en-GB" dirty="0" smtClean="0">
              <a:latin typeface="Arial Narrow" panose="020B0606020202030204" pitchFamily="34" charset="0"/>
            </a:endParaRPr>
          </a:p>
          <a:p>
            <a:pPr lvl="1"/>
            <a:r>
              <a:rPr lang="en-GB" dirty="0" err="1" smtClean="0">
                <a:latin typeface="Arial Narrow" panose="020B0606020202030204" pitchFamily="34" charset="0"/>
              </a:rPr>
              <a:t>najľudnatejšie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štáty</a:t>
            </a:r>
            <a:endParaRPr lang="sk-SK" dirty="0" smtClean="0">
              <a:latin typeface="Arial Narrow" panose="020B0606020202030204" pitchFamily="34" charset="0"/>
            </a:endParaRPr>
          </a:p>
          <a:p>
            <a:pPr lvl="1"/>
            <a:endParaRPr lang="sk-SK" dirty="0">
              <a:latin typeface="Arial Narrow" panose="020B0606020202030204" pitchFamily="34" charset="0"/>
            </a:endParaRPr>
          </a:p>
          <a:p>
            <a:pPr lvl="1"/>
            <a:r>
              <a:rPr lang="sk-SK" dirty="0" smtClean="0">
                <a:latin typeface="Arial Narrow" panose="020B0606020202030204" pitchFamily="34" charset="0"/>
              </a:rPr>
              <a:t>Cca 80. </a:t>
            </a:r>
            <a:r>
              <a:rPr lang="sk-SK" dirty="0" err="1" smtClean="0">
                <a:latin typeface="Arial Narrow" panose="020B0606020202030204" pitchFamily="34" charset="0"/>
              </a:rPr>
              <a:t>mil</a:t>
            </a:r>
            <a:r>
              <a:rPr lang="sk-SK" dirty="0" smtClean="0">
                <a:latin typeface="Arial Narrow" panose="020B0606020202030204" pitchFamily="34" charset="0"/>
              </a:rPr>
              <a:t>: Irán a Turecko</a:t>
            </a:r>
          </a:p>
          <a:p>
            <a:pPr lvl="2"/>
            <a:r>
              <a:rPr lang="en-GB" dirty="0" err="1" smtClean="0">
                <a:latin typeface="Arial Narrow" panose="020B0606020202030204" pitchFamily="34" charset="0"/>
              </a:rPr>
              <a:t>Afganistan</a:t>
            </a:r>
            <a:r>
              <a:rPr lang="en-GB" dirty="0" smtClean="0">
                <a:latin typeface="Arial Narrow" panose="020B0606020202030204" pitchFamily="34" charset="0"/>
              </a:rPr>
              <a:t> a </a:t>
            </a:r>
            <a:r>
              <a:rPr lang="en-GB" dirty="0" err="1" smtClean="0">
                <a:latin typeface="Arial Narrow" panose="020B0606020202030204" pitchFamily="34" charset="0"/>
              </a:rPr>
              <a:t>Irak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smtClean="0">
                <a:latin typeface="Arial Narrow" panose="020B0606020202030204" pitchFamily="34" charset="0"/>
              </a:rPr>
              <a:t>–</a:t>
            </a:r>
            <a:r>
              <a:rPr lang="sk-SK" dirty="0" smtClean="0">
                <a:latin typeface="Arial Narrow" panose="020B0606020202030204" pitchFamily="34" charset="0"/>
              </a:rPr>
              <a:t> </a:t>
            </a:r>
            <a:r>
              <a:rPr lang="en-GB" dirty="0" smtClean="0">
                <a:latin typeface="Arial Narrow" panose="020B0606020202030204" pitchFamily="34" charset="0"/>
              </a:rPr>
              <a:t>40 </a:t>
            </a:r>
            <a:r>
              <a:rPr lang="en-GB" dirty="0" smtClean="0">
                <a:latin typeface="Arial Narrow" panose="020B0606020202030204" pitchFamily="34" charset="0"/>
              </a:rPr>
              <a:t>mil.</a:t>
            </a:r>
          </a:p>
          <a:p>
            <a:pPr lvl="2"/>
            <a:r>
              <a:rPr lang="en-GB" dirty="0" err="1" smtClean="0">
                <a:latin typeface="Arial Narrow" panose="020B0606020202030204" pitchFamily="34" charset="0"/>
              </a:rPr>
              <a:t>Saudská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Arábia</a:t>
            </a:r>
            <a:r>
              <a:rPr lang="en-GB" dirty="0" smtClean="0">
                <a:latin typeface="Arial Narrow" panose="020B0606020202030204" pitchFamily="34" charset="0"/>
              </a:rPr>
              <a:t>, </a:t>
            </a:r>
            <a:r>
              <a:rPr lang="en-GB" dirty="0" err="1" smtClean="0">
                <a:latin typeface="Arial Narrow" panose="020B0606020202030204" pitchFamily="34" charset="0"/>
              </a:rPr>
              <a:t>Jemen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smtClean="0">
                <a:latin typeface="Arial Narrow" panose="020B0606020202030204" pitchFamily="34" charset="0"/>
              </a:rPr>
              <a:t>–</a:t>
            </a:r>
            <a:r>
              <a:rPr lang="sk-SK" dirty="0" smtClean="0">
                <a:latin typeface="Arial Narrow" panose="020B0606020202030204" pitchFamily="34" charset="0"/>
              </a:rPr>
              <a:t> </a:t>
            </a:r>
            <a:r>
              <a:rPr lang="en-GB" dirty="0" smtClean="0">
                <a:latin typeface="Arial Narrow" panose="020B0606020202030204" pitchFamily="34" charset="0"/>
              </a:rPr>
              <a:t>30 </a:t>
            </a:r>
            <a:r>
              <a:rPr lang="en-GB" dirty="0" smtClean="0">
                <a:latin typeface="Arial Narrow" panose="020B0606020202030204" pitchFamily="34" charset="0"/>
              </a:rPr>
              <a:t>mil.</a:t>
            </a:r>
            <a:endParaRPr lang="sk-SK" dirty="0">
              <a:latin typeface="Arial Narrow" panose="020B0606020202030204" pitchFamily="34" charset="0"/>
            </a:endParaRPr>
          </a:p>
          <a:p>
            <a:pPr lvl="1"/>
            <a:r>
              <a:rPr lang="sk-SK" dirty="0" smtClean="0">
                <a:latin typeface="Arial Narrow" panose="020B0606020202030204" pitchFamily="34" charset="0"/>
              </a:rPr>
              <a:t>Najhustejšie zaľudnené:</a:t>
            </a:r>
          </a:p>
          <a:p>
            <a:pPr lvl="2"/>
            <a:r>
              <a:rPr lang="sk-SK" dirty="0" smtClean="0">
                <a:latin typeface="Arial Narrow" panose="020B0606020202030204" pitchFamily="34" charset="0"/>
              </a:rPr>
              <a:t>Oblasť </a:t>
            </a:r>
            <a:r>
              <a:rPr lang="sk-SK" dirty="0" err="1" smtClean="0">
                <a:latin typeface="Arial Narrow" panose="020B0606020202030204" pitchFamily="34" charset="0"/>
              </a:rPr>
              <a:t>Levantu</a:t>
            </a:r>
            <a:r>
              <a:rPr lang="sk-SK" dirty="0" smtClean="0">
                <a:latin typeface="Arial Narrow" panose="020B0606020202030204" pitchFamily="34" charset="0"/>
              </a:rPr>
              <a:t> (východné pobrežie </a:t>
            </a:r>
            <a:r>
              <a:rPr lang="sk-SK" dirty="0" err="1" smtClean="0">
                <a:latin typeface="Arial Narrow" panose="020B0606020202030204" pitchFamily="34" charset="0"/>
              </a:rPr>
              <a:t>Stredozem</a:t>
            </a:r>
            <a:r>
              <a:rPr lang="sk-SK" dirty="0" smtClean="0">
                <a:latin typeface="Arial Narrow" panose="020B0606020202030204" pitchFamily="34" charset="0"/>
              </a:rPr>
              <a:t>. </a:t>
            </a:r>
            <a:r>
              <a:rPr lang="sk-SK" dirty="0">
                <a:latin typeface="Arial Narrow" panose="020B0606020202030204" pitchFamily="34" charset="0"/>
              </a:rPr>
              <a:t>m</a:t>
            </a:r>
            <a:r>
              <a:rPr lang="sk-SK" dirty="0" smtClean="0">
                <a:latin typeface="Arial Narrow" panose="020B0606020202030204" pitchFamily="34" charset="0"/>
              </a:rPr>
              <a:t>ora)</a:t>
            </a:r>
          </a:p>
          <a:p>
            <a:pPr lvl="2"/>
            <a:r>
              <a:rPr lang="sk-SK" dirty="0" smtClean="0">
                <a:latin typeface="Arial Narrow" panose="020B0606020202030204" pitchFamily="34" charset="0"/>
              </a:rPr>
              <a:t>Mezopotámska nížina</a:t>
            </a:r>
          </a:p>
          <a:p>
            <a:pPr lvl="2"/>
            <a:r>
              <a:rPr lang="sk-SK" dirty="0" smtClean="0">
                <a:latin typeface="Arial Narrow" panose="020B0606020202030204" pitchFamily="34" charset="0"/>
              </a:rPr>
              <a:t>Perzský záliv</a:t>
            </a:r>
          </a:p>
          <a:p>
            <a:pPr lvl="1"/>
            <a:r>
              <a:rPr lang="sk-SK" dirty="0" smtClean="0">
                <a:latin typeface="Arial Narrow" panose="020B0606020202030204" pitchFamily="34" charset="0"/>
              </a:rPr>
              <a:t>Najredšie zaľudnené:</a:t>
            </a:r>
          </a:p>
          <a:p>
            <a:pPr lvl="2"/>
            <a:r>
              <a:rPr lang="sk-SK" dirty="0" smtClean="0">
                <a:latin typeface="Arial Narrow" panose="020B0606020202030204" pitchFamily="34" charset="0"/>
              </a:rPr>
              <a:t>Vnútrozemie Arabského polostrova</a:t>
            </a:r>
            <a:endParaRPr lang="sk-SK" dirty="0">
              <a:latin typeface="Arial Narrow" panose="020B0606020202030204" pitchFamily="34" charset="0"/>
            </a:endParaRPr>
          </a:p>
          <a:p>
            <a:pPr marL="457200" lvl="1" indent="0">
              <a:buNone/>
            </a:pPr>
            <a:endParaRPr lang="sk-SK" dirty="0" smtClean="0">
              <a:latin typeface="Arial Narrow" panose="020B0606020202030204" pitchFamily="34" charset="0"/>
            </a:endParaRPr>
          </a:p>
          <a:p>
            <a:pPr lvl="2"/>
            <a:endParaRPr lang="en-GB" dirty="0" smtClean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025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Obyvateľstvo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825625"/>
            <a:ext cx="11098876" cy="4351338"/>
          </a:xfrm>
        </p:spPr>
        <p:txBody>
          <a:bodyPr/>
          <a:lstStyle/>
          <a:p>
            <a:r>
              <a:rPr lang="en-GB" dirty="0" err="1" smtClean="0">
                <a:latin typeface="Arial Narrow" panose="020B0606020202030204" pitchFamily="34" charset="0"/>
              </a:rPr>
              <a:t>Dynamika</a:t>
            </a:r>
            <a:endParaRPr lang="en-GB" dirty="0" smtClean="0">
              <a:latin typeface="Arial Narrow" panose="020B0606020202030204" pitchFamily="34" charset="0"/>
            </a:endParaRPr>
          </a:p>
          <a:p>
            <a:pPr lvl="1"/>
            <a:r>
              <a:rPr lang="en-GB" dirty="0" err="1" smtClean="0">
                <a:latin typeface="Arial Narrow" panose="020B0606020202030204" pitchFamily="34" charset="0"/>
              </a:rPr>
              <a:t>prirodzená</a:t>
            </a:r>
            <a:r>
              <a:rPr lang="en-GB" dirty="0" smtClean="0">
                <a:latin typeface="Arial Narrow" panose="020B0606020202030204" pitchFamily="34" charset="0"/>
              </a:rPr>
              <a:t> </a:t>
            </a:r>
            <a:r>
              <a:rPr lang="en-GB" dirty="0" err="1" smtClean="0">
                <a:latin typeface="Arial Narrow" panose="020B0606020202030204" pitchFamily="34" charset="0"/>
              </a:rPr>
              <a:t>reprodukcia</a:t>
            </a:r>
            <a:endParaRPr lang="sk-SK" dirty="0" smtClean="0">
              <a:latin typeface="Arial Narrow" panose="020B0606020202030204" pitchFamily="34" charset="0"/>
            </a:endParaRPr>
          </a:p>
          <a:p>
            <a:pPr lvl="2"/>
            <a:r>
              <a:rPr lang="sk-SK" sz="1800" dirty="0" smtClean="0">
                <a:latin typeface="Arial Narrow" panose="020B0606020202030204" pitchFamily="34" charset="0"/>
              </a:rPr>
              <a:t>Oblasť ako celok má z globálneho hľadiska priemerný prirodzený prírastok</a:t>
            </a:r>
          </a:p>
          <a:p>
            <a:pPr lvl="3"/>
            <a:r>
              <a:rPr lang="sk-SK" sz="1700" dirty="0">
                <a:latin typeface="Arial Narrow" panose="020B0606020202030204" pitchFamily="34" charset="0"/>
              </a:rPr>
              <a:t>n</a:t>
            </a:r>
            <a:r>
              <a:rPr lang="sk-SK" sz="1700" dirty="0" smtClean="0">
                <a:latin typeface="Arial Narrow" panose="020B0606020202030204" pitchFamily="34" charset="0"/>
              </a:rPr>
              <a:t>ízky prirodzený prírastok: Izrael</a:t>
            </a:r>
          </a:p>
          <a:p>
            <a:pPr lvl="3"/>
            <a:r>
              <a:rPr lang="sk-SK" sz="1700" dirty="0">
                <a:latin typeface="Arial Narrow" panose="020B0606020202030204" pitchFamily="34" charset="0"/>
              </a:rPr>
              <a:t>e</a:t>
            </a:r>
            <a:r>
              <a:rPr lang="sk-SK" sz="1700" dirty="0" smtClean="0">
                <a:latin typeface="Arial Narrow" panose="020B0606020202030204" pitchFamily="34" charset="0"/>
              </a:rPr>
              <a:t>xtrémne vysoký prirodzený prírastok: Afganistan</a:t>
            </a:r>
          </a:p>
          <a:p>
            <a:pPr lvl="2"/>
            <a:endParaRPr lang="en-GB" dirty="0" smtClean="0">
              <a:latin typeface="Arial Narrow" panose="020B0606020202030204" pitchFamily="34" charset="0"/>
            </a:endParaRPr>
          </a:p>
          <a:p>
            <a:pPr lvl="1"/>
            <a:r>
              <a:rPr lang="en-GB" dirty="0" err="1" smtClean="0">
                <a:latin typeface="Arial Narrow" panose="020B0606020202030204" pitchFamily="34" charset="0"/>
              </a:rPr>
              <a:t>Migrácia</a:t>
            </a:r>
            <a:endParaRPr lang="sk-SK" dirty="0" smtClean="0">
              <a:latin typeface="Arial Narrow" panose="020B0606020202030204" pitchFamily="34" charset="0"/>
            </a:endParaRPr>
          </a:p>
          <a:p>
            <a:pPr lvl="2"/>
            <a:r>
              <a:rPr lang="sk-SK" sz="1800" dirty="0" smtClean="0">
                <a:latin typeface="Arial Narrow" panose="020B0606020202030204" pitchFamily="34" charset="0"/>
              </a:rPr>
              <a:t>V súčasnosti podmienená sýrskym konfliktom (+ISIS)</a:t>
            </a:r>
            <a:r>
              <a:rPr lang="en-GB" sz="1800" dirty="0">
                <a:latin typeface="Arial Narrow" panose="020B0606020202030204" pitchFamily="34" charset="0"/>
              </a:rPr>
              <a:t> </a:t>
            </a:r>
            <a:r>
              <a:rPr lang="en-GB" sz="1800" dirty="0" smtClean="0">
                <a:latin typeface="Arial Narrow" panose="020B0606020202030204" pitchFamily="34" charset="0"/>
              </a:rPr>
              <a:t>+ </a:t>
            </a:r>
            <a:r>
              <a:rPr lang="en-GB" sz="1800" dirty="0" err="1" smtClean="0">
                <a:latin typeface="Arial Narrow" panose="020B0606020202030204" pitchFamily="34" charset="0"/>
              </a:rPr>
              <a:t>konfliktom</a:t>
            </a:r>
            <a:r>
              <a:rPr lang="en-GB" sz="1800" dirty="0" smtClean="0">
                <a:latin typeface="Arial Narrow" panose="020B0606020202030204" pitchFamily="34" charset="0"/>
              </a:rPr>
              <a:t> v </a:t>
            </a:r>
            <a:r>
              <a:rPr lang="en-GB" sz="1800" dirty="0" err="1" smtClean="0">
                <a:latin typeface="Arial Narrow" panose="020B0606020202030204" pitchFamily="34" charset="0"/>
              </a:rPr>
              <a:t>Jemene</a:t>
            </a:r>
            <a:r>
              <a:rPr lang="sk-SK" sz="1800" dirty="0" smtClean="0">
                <a:latin typeface="Arial Narrow" panose="020B0606020202030204" pitchFamily="34" charset="0"/>
              </a:rPr>
              <a:t> =&gt; utečenci (</a:t>
            </a:r>
            <a:r>
              <a:rPr lang="sk-SK" sz="1800" dirty="0" err="1" smtClean="0">
                <a:latin typeface="Arial Narrow" panose="020B0606020202030204" pitchFamily="34" charset="0"/>
              </a:rPr>
              <a:t>pr</a:t>
            </a:r>
            <a:r>
              <a:rPr lang="sk-SK" sz="1800" dirty="0" smtClean="0">
                <a:latin typeface="Arial Narrow" panose="020B0606020202030204" pitchFamily="34" charset="0"/>
              </a:rPr>
              <a:t>. Libanon, Turecko)</a:t>
            </a:r>
            <a:endParaRPr lang="sk-SK" sz="1800" dirty="0" smtClean="0">
              <a:latin typeface="Arial Narrow" panose="020B0606020202030204" pitchFamily="34" charset="0"/>
            </a:endParaRPr>
          </a:p>
          <a:p>
            <a:pPr lvl="2"/>
            <a:r>
              <a:rPr lang="sk-SK" sz="1800" dirty="0" smtClean="0">
                <a:latin typeface="Arial Narrow" panose="020B0606020202030204" pitchFamily="34" charset="0"/>
              </a:rPr>
              <a:t>Ropné veľmoci (Katar, SAE, SA, Bahrajn, Kuvajt) – krajiny s najvyššou mierou imigrácie (na svete)</a:t>
            </a:r>
            <a:endParaRPr lang="en-GB" sz="1800" dirty="0" smtClean="0">
              <a:latin typeface="Arial Narrow" panose="020B0606020202030204" pitchFamily="34" charset="0"/>
            </a:endParaRPr>
          </a:p>
          <a:p>
            <a:pPr lvl="2"/>
            <a:r>
              <a:rPr lang="en-GB" sz="1800" dirty="0" err="1" smtClean="0">
                <a:latin typeface="Arial Narrow" panose="020B0606020202030204" pitchFamily="34" charset="0"/>
              </a:rPr>
              <a:t>Izrael</a:t>
            </a:r>
            <a:r>
              <a:rPr lang="en-GB" sz="1800" dirty="0" smtClean="0">
                <a:latin typeface="Arial Narrow" panose="020B0606020202030204" pitchFamily="34" charset="0"/>
              </a:rPr>
              <a:t>, </a:t>
            </a:r>
            <a:r>
              <a:rPr lang="en-GB" sz="1800" dirty="0" err="1" smtClean="0">
                <a:latin typeface="Arial Narrow" panose="020B0606020202030204" pitchFamily="34" charset="0"/>
              </a:rPr>
              <a:t>najmä</a:t>
            </a:r>
            <a:r>
              <a:rPr lang="en-GB" sz="1800" dirty="0" smtClean="0">
                <a:latin typeface="Arial Narrow" panose="020B0606020202030204" pitchFamily="34" charset="0"/>
              </a:rPr>
              <a:t> v </a:t>
            </a:r>
            <a:r>
              <a:rPr lang="en-GB" sz="1800" dirty="0" err="1" smtClean="0">
                <a:latin typeface="Arial Narrow" panose="020B0606020202030204" pitchFamily="34" charset="0"/>
              </a:rPr>
              <a:t>minulosti</a:t>
            </a:r>
            <a:r>
              <a:rPr lang="en-GB" sz="1800" dirty="0" smtClean="0">
                <a:latin typeface="Arial Narrow" panose="020B0606020202030204" pitchFamily="34" charset="0"/>
              </a:rPr>
              <a:t> </a:t>
            </a:r>
            <a:r>
              <a:rPr lang="en-GB" sz="1800" dirty="0" err="1" smtClean="0">
                <a:latin typeface="Arial Narrow" panose="020B0606020202030204" pitchFamily="34" charset="0"/>
              </a:rPr>
              <a:t>dosahoval</a:t>
            </a:r>
            <a:r>
              <a:rPr lang="en-GB" sz="1800" dirty="0" smtClean="0">
                <a:latin typeface="Arial Narrow" panose="020B0606020202030204" pitchFamily="34" charset="0"/>
              </a:rPr>
              <a:t> </a:t>
            </a:r>
            <a:r>
              <a:rPr lang="en-GB" sz="1800" dirty="0" err="1" smtClean="0">
                <a:latin typeface="Arial Narrow" panose="020B0606020202030204" pitchFamily="34" charset="0"/>
              </a:rPr>
              <a:t>vysokú</a:t>
            </a:r>
            <a:r>
              <a:rPr lang="en-GB" sz="1800" dirty="0" smtClean="0">
                <a:latin typeface="Arial Narrow" panose="020B0606020202030204" pitchFamily="34" charset="0"/>
              </a:rPr>
              <a:t> </a:t>
            </a:r>
            <a:r>
              <a:rPr lang="en-GB" sz="1800" dirty="0" err="1" smtClean="0">
                <a:latin typeface="Arial Narrow" panose="020B0606020202030204" pitchFamily="34" charset="0"/>
              </a:rPr>
              <a:t>mieru</a:t>
            </a:r>
            <a:r>
              <a:rPr lang="en-GB" sz="1800" dirty="0" smtClean="0">
                <a:latin typeface="Arial Narrow" panose="020B0606020202030204" pitchFamily="34" charset="0"/>
              </a:rPr>
              <a:t> </a:t>
            </a:r>
            <a:r>
              <a:rPr lang="en-GB" sz="1800" dirty="0" err="1" smtClean="0">
                <a:latin typeface="Arial Narrow" panose="020B0606020202030204" pitchFamily="34" charset="0"/>
              </a:rPr>
              <a:t>imigrácie</a:t>
            </a:r>
            <a:r>
              <a:rPr lang="en-GB" sz="1800" dirty="0" smtClean="0">
                <a:latin typeface="Arial Narrow" panose="020B0606020202030204" pitchFamily="34" charset="0"/>
              </a:rPr>
              <a:t> (</a:t>
            </a:r>
            <a:r>
              <a:rPr lang="en-GB" sz="1800" dirty="0" err="1" smtClean="0">
                <a:latin typeface="Arial Narrow" panose="020B0606020202030204" pitchFamily="34" charset="0"/>
              </a:rPr>
              <a:t>najmä</a:t>
            </a:r>
            <a:r>
              <a:rPr lang="en-GB" sz="1800" dirty="0" smtClean="0">
                <a:latin typeface="Arial Narrow" panose="020B0606020202030204" pitchFamily="34" charset="0"/>
              </a:rPr>
              <a:t>) </a:t>
            </a:r>
            <a:r>
              <a:rPr lang="en-GB" sz="1800" dirty="0" err="1" smtClean="0">
                <a:latin typeface="Arial Narrow" panose="020B0606020202030204" pitchFamily="34" charset="0"/>
              </a:rPr>
              <a:t>Židov</a:t>
            </a:r>
            <a:r>
              <a:rPr lang="en-GB" sz="1800" dirty="0" smtClean="0">
                <a:latin typeface="Arial Narrow" panose="020B0606020202030204" pitchFamily="34" charset="0"/>
              </a:rPr>
              <a:t> z </a:t>
            </a:r>
            <a:r>
              <a:rPr lang="en-GB" sz="1800" dirty="0" err="1" smtClean="0">
                <a:latin typeface="Arial Narrow" panose="020B0606020202030204" pitchFamily="34" charset="0"/>
              </a:rPr>
              <a:t>celého</a:t>
            </a:r>
            <a:r>
              <a:rPr lang="en-GB" sz="1800" dirty="0" smtClean="0">
                <a:latin typeface="Arial Narrow" panose="020B0606020202030204" pitchFamily="34" charset="0"/>
              </a:rPr>
              <a:t> </a:t>
            </a:r>
            <a:r>
              <a:rPr lang="en-GB" sz="1800" dirty="0" err="1" smtClean="0">
                <a:latin typeface="Arial Narrow" panose="020B0606020202030204" pitchFamily="34" charset="0"/>
              </a:rPr>
              <a:t>sveta</a:t>
            </a:r>
            <a:endParaRPr lang="sk-SK" sz="1800" dirty="0" smtClean="0">
              <a:latin typeface="Arial Narrow" panose="020B0606020202030204" pitchFamily="34" charset="0"/>
            </a:endParaRPr>
          </a:p>
          <a:p>
            <a:pPr marL="457200" lvl="1" indent="0">
              <a:buNone/>
            </a:pPr>
            <a:endParaRPr lang="en-GB" dirty="0" smtClean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610533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1399</Words>
  <Application>Microsoft Office PowerPoint</Application>
  <PresentationFormat>Širokouhlá</PresentationFormat>
  <Paragraphs>196</Paragraphs>
  <Slides>14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9" baseType="lpstr">
      <vt:lpstr>Arial</vt:lpstr>
      <vt:lpstr>Arial Narrow</vt:lpstr>
      <vt:lpstr>Calibri</vt:lpstr>
      <vt:lpstr>Calibri Light</vt:lpstr>
      <vt:lpstr>Motív Office</vt:lpstr>
      <vt:lpstr>Regióny v rámci Ázie</vt:lpstr>
      <vt:lpstr>Poloha</vt:lpstr>
      <vt:lpstr>Orografia (geomorfologické jednotky) a geológia</vt:lpstr>
      <vt:lpstr>Vodstvo</vt:lpstr>
      <vt:lpstr>Klíma a charakter krajiny </vt:lpstr>
      <vt:lpstr>Rastlinstvo a živočíštvo </vt:lpstr>
      <vt:lpstr>História a geopolitická charakteristika</vt:lpstr>
      <vt:lpstr>Obyvateľstvo</vt:lpstr>
      <vt:lpstr>Obyvateľstvo</vt:lpstr>
      <vt:lpstr>Obyvateľstvo</vt:lpstr>
      <vt:lpstr>Obyvateľstvo</vt:lpstr>
      <vt:lpstr>Hospodárstvo</vt:lpstr>
      <vt:lpstr>Hospodárstvo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Regióny v rámci Ázie</dc:title>
  <dc:creator>PC_Novotny</dc:creator>
  <cp:lastModifiedBy>Windows User</cp:lastModifiedBy>
  <cp:revision>38</cp:revision>
  <dcterms:created xsi:type="dcterms:W3CDTF">2017-11-20T17:17:37Z</dcterms:created>
  <dcterms:modified xsi:type="dcterms:W3CDTF">2020-11-23T13:59:00Z</dcterms:modified>
</cp:coreProperties>
</file>