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0"/>
  </p:notesMasterIdLst>
  <p:sldIdLst>
    <p:sldId id="256" r:id="rId2"/>
    <p:sldId id="261" r:id="rId3"/>
    <p:sldId id="275" r:id="rId4"/>
    <p:sldId id="258" r:id="rId5"/>
    <p:sldId id="305" r:id="rId6"/>
    <p:sldId id="306" r:id="rId7"/>
    <p:sldId id="308" r:id="rId8"/>
    <p:sldId id="309" r:id="rId9"/>
    <p:sldId id="282" r:id="rId10"/>
    <p:sldId id="310" r:id="rId11"/>
    <p:sldId id="311" r:id="rId12"/>
    <p:sldId id="274" r:id="rId13"/>
    <p:sldId id="280" r:id="rId14"/>
    <p:sldId id="313" r:id="rId15"/>
    <p:sldId id="314" r:id="rId16"/>
    <p:sldId id="315" r:id="rId17"/>
    <p:sldId id="285" r:id="rId18"/>
    <p:sldId id="286" r:id="rId19"/>
  </p:sldIdLst>
  <p:sldSz cx="9144000" cy="5143500" type="screen16x9"/>
  <p:notesSz cx="6858000" cy="9144000"/>
  <p:embeddedFontLst>
    <p:embeddedFont>
      <p:font typeface="Alegreya Sans Medium" panose="020B0604020202020204" charset="0"/>
      <p:regular r:id="rId21"/>
      <p:bold r:id="rId22"/>
      <p:italic r:id="rId23"/>
      <p:boldItalic r:id="rId24"/>
    </p:embeddedFont>
    <p:embeddedFont>
      <p:font typeface="DM Sans" panose="020F0502020204030204" pitchFamily="2" charset="-18"/>
      <p:regular r:id="rId25"/>
      <p:bold r:id="rId26"/>
      <p:italic r:id="rId27"/>
      <p:boldItalic r:id="rId28"/>
    </p:embeddedFont>
    <p:embeddedFont>
      <p:font typeface="Nunito Light" panose="020F0502020204030204" pitchFamily="2" charset="-18"/>
      <p:regular r:id="rId29"/>
      <p:italic r:id="rId30"/>
    </p:embeddedFont>
    <p:embeddedFont>
      <p:font typeface="Sansita" panose="020B0604020202020204" charset="-18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0A7BE-644A-454D-BC3B-F69E4427A45E}">
  <a:tblStyle styleId="{A440A7BE-644A-454D-BC3B-F69E4427A4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6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5a8c2c059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5a8c2c059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444FBF6B-01DC-26BA-B855-35C2A4020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161ca7da69_2_7:notes">
            <a:extLst>
              <a:ext uri="{FF2B5EF4-FFF2-40B4-BE49-F238E27FC236}">
                <a16:creationId xmlns:a16="http://schemas.microsoft.com/office/drawing/2014/main" id="{7F82EEA7-F97F-9D02-9AB0-596033E2C3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161ca7da69_2_7:notes">
            <a:extLst>
              <a:ext uri="{FF2B5EF4-FFF2-40B4-BE49-F238E27FC236}">
                <a16:creationId xmlns:a16="http://schemas.microsoft.com/office/drawing/2014/main" id="{B871F4A3-0B29-55A3-255F-79BA06F057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296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340135a08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340135a08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741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>
          <a:extLst>
            <a:ext uri="{FF2B5EF4-FFF2-40B4-BE49-F238E27FC236}">
              <a16:creationId xmlns:a16="http://schemas.microsoft.com/office/drawing/2014/main" id="{206B1381-E6DE-497C-76C9-527100265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d5260bdd85_0_256:notes">
            <a:extLst>
              <a:ext uri="{FF2B5EF4-FFF2-40B4-BE49-F238E27FC236}">
                <a16:creationId xmlns:a16="http://schemas.microsoft.com/office/drawing/2014/main" id="{1190DE89-A8B3-703B-9472-715F295BF0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d5260bdd85_0_256:notes">
            <a:extLst>
              <a:ext uri="{FF2B5EF4-FFF2-40B4-BE49-F238E27FC236}">
                <a16:creationId xmlns:a16="http://schemas.microsoft.com/office/drawing/2014/main" id="{25F8944E-5990-7A8A-11EA-4BB8FE7976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365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>
          <a:extLst>
            <a:ext uri="{FF2B5EF4-FFF2-40B4-BE49-F238E27FC236}">
              <a16:creationId xmlns:a16="http://schemas.microsoft.com/office/drawing/2014/main" id="{33EB2055-4EB3-BE23-49EB-E78839A09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d5260bdd85_0_256:notes">
            <a:extLst>
              <a:ext uri="{FF2B5EF4-FFF2-40B4-BE49-F238E27FC236}">
                <a16:creationId xmlns:a16="http://schemas.microsoft.com/office/drawing/2014/main" id="{FDC036C6-22CE-5229-E7F5-B609076B08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d5260bdd85_0_256:notes">
            <a:extLst>
              <a:ext uri="{FF2B5EF4-FFF2-40B4-BE49-F238E27FC236}">
                <a16:creationId xmlns:a16="http://schemas.microsoft.com/office/drawing/2014/main" id="{3E02EAE0-5BA7-33DF-C967-342158363B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461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>
          <a:extLst>
            <a:ext uri="{FF2B5EF4-FFF2-40B4-BE49-F238E27FC236}">
              <a16:creationId xmlns:a16="http://schemas.microsoft.com/office/drawing/2014/main" id="{D59919E1-41A7-0C09-97BC-3D5130B1E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d5260bdd85_0_256:notes">
            <a:extLst>
              <a:ext uri="{FF2B5EF4-FFF2-40B4-BE49-F238E27FC236}">
                <a16:creationId xmlns:a16="http://schemas.microsoft.com/office/drawing/2014/main" id="{1B9ABCE3-901A-590D-E3F1-18986D7496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d5260bdd85_0_256:notes">
            <a:extLst>
              <a:ext uri="{FF2B5EF4-FFF2-40B4-BE49-F238E27FC236}">
                <a16:creationId xmlns:a16="http://schemas.microsoft.com/office/drawing/2014/main" id="{5C04739C-BDBB-D0B5-0E53-A14211C76E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79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25ae98ebbdc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25ae98ebbdc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5ae98ebbdc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25ae98ebbdc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ed9256fe6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ed9256fe6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340135a08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340135a08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EDE0CBDF-28A9-9EFF-663C-0845EAFBC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431007ba2_0_215:notes">
            <a:extLst>
              <a:ext uri="{FF2B5EF4-FFF2-40B4-BE49-F238E27FC236}">
                <a16:creationId xmlns:a16="http://schemas.microsoft.com/office/drawing/2014/main" id="{2BCAE787-3ABA-5FFD-F51B-22CA39771F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d431007ba2_0_215:notes">
            <a:extLst>
              <a:ext uri="{FF2B5EF4-FFF2-40B4-BE49-F238E27FC236}">
                <a16:creationId xmlns:a16="http://schemas.microsoft.com/office/drawing/2014/main" id="{C257DB90-CC82-8E30-5672-CB6E10F35F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365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>
          <a:extLst>
            <a:ext uri="{FF2B5EF4-FFF2-40B4-BE49-F238E27FC236}">
              <a16:creationId xmlns:a16="http://schemas.microsoft.com/office/drawing/2014/main" id="{520C6B0D-C41F-3B83-CEFA-623EE18A7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4dda1946d_6_344:notes">
            <a:extLst>
              <a:ext uri="{FF2B5EF4-FFF2-40B4-BE49-F238E27FC236}">
                <a16:creationId xmlns:a16="http://schemas.microsoft.com/office/drawing/2014/main" id="{6598CFD1-8076-ECF8-0E13-AB9E5BF096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54dda1946d_6_344:notes">
            <a:extLst>
              <a:ext uri="{FF2B5EF4-FFF2-40B4-BE49-F238E27FC236}">
                <a16:creationId xmlns:a16="http://schemas.microsoft.com/office/drawing/2014/main" id="{8EE71D23-DF95-42A4-8F77-7C945D6306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074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>
          <a:extLst>
            <a:ext uri="{FF2B5EF4-FFF2-40B4-BE49-F238E27FC236}">
              <a16:creationId xmlns:a16="http://schemas.microsoft.com/office/drawing/2014/main" id="{BFF40377-D1E0-1477-0115-AE82D569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4dda1946d_6_344:notes">
            <a:extLst>
              <a:ext uri="{FF2B5EF4-FFF2-40B4-BE49-F238E27FC236}">
                <a16:creationId xmlns:a16="http://schemas.microsoft.com/office/drawing/2014/main" id="{80613879-2BD2-ADC7-23A8-AFE0F1BB87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54dda1946d_6_344:notes">
            <a:extLst>
              <a:ext uri="{FF2B5EF4-FFF2-40B4-BE49-F238E27FC236}">
                <a16:creationId xmlns:a16="http://schemas.microsoft.com/office/drawing/2014/main" id="{BC5C4512-A17A-F6FE-C829-FF35AF3C51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636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>
          <a:extLst>
            <a:ext uri="{FF2B5EF4-FFF2-40B4-BE49-F238E27FC236}">
              <a16:creationId xmlns:a16="http://schemas.microsoft.com/office/drawing/2014/main" id="{26D464E4-A339-0466-F4E8-447DBFDFE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4dda1946d_6_344:notes">
            <a:extLst>
              <a:ext uri="{FF2B5EF4-FFF2-40B4-BE49-F238E27FC236}">
                <a16:creationId xmlns:a16="http://schemas.microsoft.com/office/drawing/2014/main" id="{107173C2-BFD7-66B9-8C8C-F5569D37A9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54dda1946d_6_344:notes">
            <a:extLst>
              <a:ext uri="{FF2B5EF4-FFF2-40B4-BE49-F238E27FC236}">
                <a16:creationId xmlns:a16="http://schemas.microsoft.com/office/drawing/2014/main" id="{2C3F7434-AB6C-795D-568C-4A356D2E6B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289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dd46dd1d67_2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dd46dd1d67_2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38950" y="765363"/>
            <a:ext cx="5066100" cy="27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39100" y="3902338"/>
            <a:ext cx="5065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latin typeface="Alegreya Sans Medium"/>
                <a:ea typeface="Alegreya Sans Medium"/>
                <a:cs typeface="Alegreya Sans Medium"/>
                <a:sym typeface="Alegreya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713225" y="3265138"/>
            <a:ext cx="6691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>
            <a:off x="713225" y="1346465"/>
            <a:ext cx="6691200" cy="180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883837" y="1836508"/>
            <a:ext cx="3036900" cy="6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1"/>
          </p:nvPr>
        </p:nvSpPr>
        <p:spPr>
          <a:xfrm>
            <a:off x="883837" y="2501808"/>
            <a:ext cx="3036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75347">
            <a:off x="-2488975" y="-54244"/>
            <a:ext cx="3418926" cy="1822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7607" y="2810726"/>
            <a:ext cx="5559572" cy="351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720000" y="3111926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ubTitle" idx="2"/>
          </p:nvPr>
        </p:nvSpPr>
        <p:spPr>
          <a:xfrm>
            <a:off x="3484350" y="1962576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3"/>
          </p:nvPr>
        </p:nvSpPr>
        <p:spPr>
          <a:xfrm>
            <a:off x="6248699" y="3111926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4"/>
          </p:nvPr>
        </p:nvSpPr>
        <p:spPr>
          <a:xfrm>
            <a:off x="720000" y="2883326"/>
            <a:ext cx="21753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5"/>
          </p:nvPr>
        </p:nvSpPr>
        <p:spPr>
          <a:xfrm>
            <a:off x="3484350" y="1733976"/>
            <a:ext cx="21753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6"/>
          </p:nvPr>
        </p:nvSpPr>
        <p:spPr>
          <a:xfrm>
            <a:off x="6248700" y="2883326"/>
            <a:ext cx="21753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58366">
            <a:off x="-1267334" y="7451"/>
            <a:ext cx="2089444" cy="192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438841" y="3195078"/>
            <a:ext cx="2089441" cy="1923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subTitle" idx="1"/>
          </p:nvPr>
        </p:nvSpPr>
        <p:spPr>
          <a:xfrm>
            <a:off x="720000" y="1596975"/>
            <a:ext cx="21945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subTitle" idx="2"/>
          </p:nvPr>
        </p:nvSpPr>
        <p:spPr>
          <a:xfrm>
            <a:off x="4395000" y="1596982"/>
            <a:ext cx="21930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subTitle" idx="3"/>
          </p:nvPr>
        </p:nvSpPr>
        <p:spPr>
          <a:xfrm>
            <a:off x="2557500" y="3547895"/>
            <a:ext cx="21945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subTitle" idx="4"/>
          </p:nvPr>
        </p:nvSpPr>
        <p:spPr>
          <a:xfrm>
            <a:off x="6231000" y="3547895"/>
            <a:ext cx="21930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subTitle" idx="5"/>
          </p:nvPr>
        </p:nvSpPr>
        <p:spPr>
          <a:xfrm>
            <a:off x="720000" y="1312467"/>
            <a:ext cx="21945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subTitle" idx="6"/>
          </p:nvPr>
        </p:nvSpPr>
        <p:spPr>
          <a:xfrm>
            <a:off x="4395000" y="1312475"/>
            <a:ext cx="2193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subTitle" idx="7"/>
          </p:nvPr>
        </p:nvSpPr>
        <p:spPr>
          <a:xfrm>
            <a:off x="2557500" y="3263387"/>
            <a:ext cx="21945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subTitle" idx="8"/>
          </p:nvPr>
        </p:nvSpPr>
        <p:spPr>
          <a:xfrm>
            <a:off x="6231000" y="3263389"/>
            <a:ext cx="2193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708997" y="2810726"/>
            <a:ext cx="5559572" cy="351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558366" flipH="1">
            <a:off x="8361529" y="7451"/>
            <a:ext cx="2089444" cy="192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-1344643" y="3195078"/>
            <a:ext cx="2089441" cy="1923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75347" flipH="1">
            <a:off x="7288231" y="-54244"/>
            <a:ext cx="3418926" cy="1822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708997" y="2810726"/>
            <a:ext cx="5559572" cy="351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20000" y="2184288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619666"/>
            <a:ext cx="132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20000" y="3200734"/>
            <a:ext cx="50676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4725900" y="1872278"/>
            <a:ext cx="3698100" cy="27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720000" y="1872278"/>
            <a:ext cx="3698100" cy="27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720000" y="1421323"/>
            <a:ext cx="3698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4725900" y="1421323"/>
            <a:ext cx="3698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0625" y="3941300"/>
            <a:ext cx="3580298" cy="190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001">
            <a:off x="8507788" y="133549"/>
            <a:ext cx="2089442" cy="1923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720000" y="1413525"/>
            <a:ext cx="42948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713225" y="2071024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2"/>
          </p:nvPr>
        </p:nvSpPr>
        <p:spPr>
          <a:xfrm>
            <a:off x="713224" y="3804382"/>
            <a:ext cx="23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3419250" y="3804382"/>
            <a:ext cx="23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4"/>
          </p:nvPr>
        </p:nvSpPr>
        <p:spPr>
          <a:xfrm>
            <a:off x="3419250" y="2071024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5" hasCustomPrompt="1"/>
          </p:nvPr>
        </p:nvSpPr>
        <p:spPr>
          <a:xfrm>
            <a:off x="720000" y="1346125"/>
            <a:ext cx="901200" cy="51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6" hasCustomPrompt="1"/>
          </p:nvPr>
        </p:nvSpPr>
        <p:spPr>
          <a:xfrm>
            <a:off x="3426025" y="3079528"/>
            <a:ext cx="901200" cy="51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079528"/>
            <a:ext cx="901200" cy="51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8" hasCustomPrompt="1"/>
          </p:nvPr>
        </p:nvSpPr>
        <p:spPr>
          <a:xfrm>
            <a:off x="3426025" y="1346125"/>
            <a:ext cx="901200" cy="51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9"/>
          </p:nvPr>
        </p:nvSpPr>
        <p:spPr>
          <a:xfrm>
            <a:off x="6125276" y="3804382"/>
            <a:ext cx="23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3"/>
          </p:nvPr>
        </p:nvSpPr>
        <p:spPr>
          <a:xfrm>
            <a:off x="6125275" y="2071024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4" hasCustomPrompt="1"/>
          </p:nvPr>
        </p:nvSpPr>
        <p:spPr>
          <a:xfrm>
            <a:off x="6132050" y="3079528"/>
            <a:ext cx="901200" cy="51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5" hasCustomPrompt="1"/>
          </p:nvPr>
        </p:nvSpPr>
        <p:spPr>
          <a:xfrm>
            <a:off x="6132050" y="1346125"/>
            <a:ext cx="901200" cy="51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6"/>
          </p:nvPr>
        </p:nvSpPr>
        <p:spPr>
          <a:xfrm>
            <a:off x="713225" y="1886001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7"/>
          </p:nvPr>
        </p:nvSpPr>
        <p:spPr>
          <a:xfrm>
            <a:off x="713225" y="3619363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8"/>
          </p:nvPr>
        </p:nvSpPr>
        <p:spPr>
          <a:xfrm>
            <a:off x="3419250" y="3619363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9"/>
          </p:nvPr>
        </p:nvSpPr>
        <p:spPr>
          <a:xfrm>
            <a:off x="3419250" y="1886001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20"/>
          </p:nvPr>
        </p:nvSpPr>
        <p:spPr>
          <a:xfrm>
            <a:off x="6125275" y="3619363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1"/>
          </p:nvPr>
        </p:nvSpPr>
        <p:spPr>
          <a:xfrm>
            <a:off x="6125275" y="1886001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13946" flipH="1">
            <a:off x="8385214" y="-230201"/>
            <a:ext cx="2089441" cy="192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720000" y="1115948"/>
            <a:ext cx="7704000" cy="8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>
                <a:solidFill>
                  <a:schemeClr val="dk2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01" flipH="1">
            <a:off x="-1519087" y="2826824"/>
            <a:ext cx="2089442" cy="1923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4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720000" y="1408875"/>
            <a:ext cx="3680700" cy="27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>
                <a:solidFill>
                  <a:schemeClr val="dk2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2"/>
          </p:nvPr>
        </p:nvSpPr>
        <p:spPr>
          <a:xfrm>
            <a:off x="4750075" y="1408875"/>
            <a:ext cx="3680700" cy="27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>
                <a:solidFill>
                  <a:schemeClr val="dk2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●"/>
              <a:defRPr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○"/>
              <a:defRPr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■"/>
              <a:defRPr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●"/>
              <a:defRPr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○"/>
              <a:defRPr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■"/>
              <a:defRPr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●"/>
              <a:defRPr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○"/>
              <a:defRPr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■"/>
              <a:defRPr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8" r:id="rId6"/>
    <p:sldLayoutId id="2147483659" r:id="rId7"/>
    <p:sldLayoutId id="2147483660" r:id="rId8"/>
    <p:sldLayoutId id="2147483662" r:id="rId9"/>
    <p:sldLayoutId id="2147483665" r:id="rId10"/>
    <p:sldLayoutId id="2147483667" r:id="rId11"/>
    <p:sldLayoutId id="2147483668" r:id="rId12"/>
    <p:sldLayoutId id="2147483671" r:id="rId13"/>
    <p:sldLayoutId id="2147483675" r:id="rId14"/>
    <p:sldLayoutId id="2147483676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ivaspomienka.sk/zivotopis-koloman-kolomi-geraldini-1908-1997#memories" TargetMode="External"/><Relationship Id="rId3" Type="http://schemas.openxmlformats.org/officeDocument/2006/relationships/hyperlink" Target="https://www.rtvs.sk/televizia/archiv/13508/160919#30" TargetMode="External"/><Relationship Id="rId7" Type="http://schemas.openxmlformats.org/officeDocument/2006/relationships/hyperlink" Target="https://www.slovenskezahranicie.sk/argentinska-republika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sav.sk/journals/uploads/11181546Mangiaterra.pdf" TargetMode="External"/><Relationship Id="rId11" Type="http://schemas.openxmlformats.org/officeDocument/2006/relationships/image" Target="../media/image5.png"/><Relationship Id="rId5" Type="http://schemas.openxmlformats.org/officeDocument/2006/relationships/hyperlink" Target="file:///C:\Users\U&#197;&#190;&#195;&#173;vate&#196;&#190;\Downloads\Compatriotas_informacion_ampliada.pdf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sav.sk/journals/uploads/11181552Lenovsky.pdf" TargetMode="External"/><Relationship Id="rId9" Type="http://schemas.openxmlformats.org/officeDocument/2006/relationships/hyperlink" Target="https://sk.wikipedia.org/wiki/Slov%C3%A1ci_v_Argent%C3%ADne#/media/S%C3%BAbor:Portrait_ciger-hronsky-jozef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>
            <a:spLocks noGrp="1"/>
          </p:cNvSpPr>
          <p:nvPr>
            <p:ph type="ctrTitle"/>
          </p:nvPr>
        </p:nvSpPr>
        <p:spPr>
          <a:xfrm>
            <a:off x="1514694" y="1602101"/>
            <a:ext cx="6361338" cy="27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SLOVÁCI A ČESI V ARGENTÍNE</a:t>
            </a:r>
            <a:br>
              <a:rPr lang="it-IT" b="0" dirty="0">
                <a:solidFill>
                  <a:schemeClr val="dk2"/>
                </a:solidFill>
              </a:rPr>
            </a:br>
            <a:endParaRPr b="0" dirty="0">
              <a:solidFill>
                <a:schemeClr val="dk2"/>
              </a:solidFill>
            </a:endParaRPr>
          </a:p>
        </p:txBody>
      </p:sp>
      <p:sp>
        <p:nvSpPr>
          <p:cNvPr id="209" name="Google Shape;209;p34"/>
          <p:cNvSpPr txBox="1">
            <a:spLocks noGrp="1"/>
          </p:cNvSpPr>
          <p:nvPr>
            <p:ph type="subTitle" idx="1"/>
          </p:nvPr>
        </p:nvSpPr>
        <p:spPr>
          <a:xfrm>
            <a:off x="2278980" y="3676146"/>
            <a:ext cx="5065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Katarína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Sklárová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2GPsmu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1" name="Google Shape;2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4688" y="-259575"/>
            <a:ext cx="1975829" cy="190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850" y="3740025"/>
            <a:ext cx="3580298" cy="190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>
          <a:extLst>
            <a:ext uri="{FF2B5EF4-FFF2-40B4-BE49-F238E27FC236}">
              <a16:creationId xmlns:a16="http://schemas.microsoft.com/office/drawing/2014/main" id="{1D0067FD-2E06-8CD4-72EA-B88F0056B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>
            <a:extLst>
              <a:ext uri="{FF2B5EF4-FFF2-40B4-BE49-F238E27FC236}">
                <a16:creationId xmlns:a16="http://schemas.microsoft.com/office/drawing/2014/main" id="{E478DB34-4A20-E01E-DEC4-55A6667674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1400" y="256089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002060"/>
                </a:solidFill>
              </a:rPr>
              <a:t>DÔVODY?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53" name="Google Shape;253;p37">
            <a:extLst>
              <a:ext uri="{FF2B5EF4-FFF2-40B4-BE49-F238E27FC236}">
                <a16:creationId xmlns:a16="http://schemas.microsoft.com/office/drawing/2014/main" id="{B260F3CB-E4BF-1239-A884-7E492ECE887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0226" y="255600"/>
            <a:ext cx="2702850" cy="47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>
            <a:extLst>
              <a:ext uri="{FF2B5EF4-FFF2-40B4-BE49-F238E27FC236}">
                <a16:creationId xmlns:a16="http://schemas.microsoft.com/office/drawing/2014/main" id="{352B4020-5C38-4FD6-493F-EA23708BF6F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86048">
            <a:off x="7334171" y="529080"/>
            <a:ext cx="1642885" cy="1587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>
            <a:extLst>
              <a:ext uri="{FF2B5EF4-FFF2-40B4-BE49-F238E27FC236}">
                <a16:creationId xmlns:a16="http://schemas.microsoft.com/office/drawing/2014/main" id="{657620EB-FD46-ABA6-2E79-C3E75441214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700009">
            <a:off x="4839755" y="3917945"/>
            <a:ext cx="4123769" cy="219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467066364_8875109179220407_3453041456260881751_n">
            <a:hlinkClick r:id="" action="ppaction://media"/>
            <a:extLst>
              <a:ext uri="{FF2B5EF4-FFF2-40B4-BE49-F238E27FC236}">
                <a16:creationId xmlns:a16="http://schemas.microsoft.com/office/drawing/2014/main" id="{503E5EAF-7DDF-84AA-3554-C6D9424D60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913" y="1338702"/>
            <a:ext cx="5627387" cy="309483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lgDashDot"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47FFBBD3-47AF-3B96-FE24-BB4696002079}"/>
              </a:ext>
            </a:extLst>
          </p:cNvPr>
          <p:cNvSpPr txBox="1"/>
          <p:nvPr/>
        </p:nvSpPr>
        <p:spPr>
          <a:xfrm>
            <a:off x="630924" y="4433539"/>
            <a:ext cx="1162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900" dirty="0"/>
              <a:t>video č.3</a:t>
            </a:r>
          </a:p>
        </p:txBody>
      </p:sp>
    </p:spTree>
    <p:extLst>
      <p:ext uri="{BB962C8B-B14F-4D97-AF65-F5344CB8AC3E}">
        <p14:creationId xmlns:p14="http://schemas.microsoft.com/office/powerpoint/2010/main" val="41275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3"/>
          <p:cNvSpPr txBox="1">
            <a:spLocks noGrp="1"/>
          </p:cNvSpPr>
          <p:nvPr>
            <p:ph type="title"/>
          </p:nvPr>
        </p:nvSpPr>
        <p:spPr>
          <a:xfrm>
            <a:off x="694375" y="48015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002060"/>
                </a:solidFill>
              </a:rPr>
              <a:t>DÔVODY Z ARGENTÍNY?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508" name="Google Shape;508;p53"/>
          <p:cNvSpPr txBox="1">
            <a:spLocks noGrp="1"/>
          </p:cNvSpPr>
          <p:nvPr>
            <p:ph type="subTitle" idx="2"/>
          </p:nvPr>
        </p:nvSpPr>
        <p:spPr>
          <a:xfrm>
            <a:off x="352999" y="962772"/>
            <a:ext cx="8096626" cy="37005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7175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sz="2400" dirty="0"/>
              <a:t>70 % súčasných obyvateľov krajiny má aj európsky pôvod</a:t>
            </a:r>
          </a:p>
          <a:p>
            <a:pPr marL="257175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sz="2400" dirty="0"/>
              <a:t>19. st. G. </a:t>
            </a:r>
            <a:r>
              <a:rPr lang="sk-SK" sz="2400" dirty="0" err="1"/>
              <a:t>Germani</a:t>
            </a:r>
            <a:r>
              <a:rPr lang="sk-SK" sz="2400" dirty="0"/>
              <a:t> „Hlavným explicitným cieľom prisťahovalectva bolo nielen ,zaľudniť </a:t>
            </a:r>
            <a:r>
              <a:rPr lang="sk-SK" sz="2400" dirty="0" err="1"/>
              <a:t>púšťʼ</a:t>
            </a:r>
            <a:r>
              <a:rPr lang="sk-SK" sz="2400" dirty="0"/>
              <a:t>, poskytnúť obyvateľov pre obrovské územie, ktoré zostávalo do značnej miery neobývané alebo malo len veľmi nízku hustotu obyvateľstva, ale predovšetkým podstatne zmeniť zloženie jeho obyvateľstva; a v podstate aj ostatné aspekty plánu boli zamerané na rovnaký cieľ: vzdelávanie a rozširovanie a modernizácia hospodárstva.“</a:t>
            </a:r>
          </a:p>
          <a:p>
            <a:pPr marL="257175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7813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 txBox="1">
            <a:spLocks noGrp="1"/>
          </p:cNvSpPr>
          <p:nvPr>
            <p:ph type="title"/>
          </p:nvPr>
        </p:nvSpPr>
        <p:spPr>
          <a:xfrm>
            <a:off x="2953283" y="465772"/>
            <a:ext cx="3400896" cy="4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dirty="0">
                <a:solidFill>
                  <a:srgbClr val="002060"/>
                </a:solidFill>
              </a:rPr>
              <a:t>JAZYK A ŠKOLSTVO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477" name="Google Shape;477;p52"/>
          <p:cNvSpPr/>
          <p:nvPr/>
        </p:nvSpPr>
        <p:spPr>
          <a:xfrm>
            <a:off x="2447918" y="3954250"/>
            <a:ext cx="585300" cy="5853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52"/>
          <p:cNvSpPr/>
          <p:nvPr/>
        </p:nvSpPr>
        <p:spPr>
          <a:xfrm>
            <a:off x="2447919" y="3035038"/>
            <a:ext cx="585300" cy="5853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52"/>
          <p:cNvSpPr/>
          <p:nvPr/>
        </p:nvSpPr>
        <p:spPr>
          <a:xfrm>
            <a:off x="2464319" y="2112699"/>
            <a:ext cx="585300" cy="5853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52"/>
          <p:cNvSpPr/>
          <p:nvPr/>
        </p:nvSpPr>
        <p:spPr>
          <a:xfrm>
            <a:off x="2447908" y="1192000"/>
            <a:ext cx="585300" cy="5853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52"/>
          <p:cNvSpPr txBox="1"/>
          <p:nvPr/>
        </p:nvSpPr>
        <p:spPr>
          <a:xfrm>
            <a:off x="5239924" y="1228081"/>
            <a:ext cx="28749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dirty="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Sáenz </a:t>
            </a:r>
            <a:r>
              <a:rPr lang="sk-SK" sz="2000" dirty="0" err="1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Peña</a:t>
            </a:r>
            <a:r>
              <a:rPr lang="sk-SK" sz="2000" dirty="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+ SJ</a:t>
            </a:r>
            <a:endParaRPr sz="2000" dirty="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482" name="Google Shape;482;p52"/>
          <p:cNvSpPr txBox="1"/>
          <p:nvPr/>
        </p:nvSpPr>
        <p:spPr>
          <a:xfrm>
            <a:off x="5313021" y="2082682"/>
            <a:ext cx="28749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dirty="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obnova SJ</a:t>
            </a:r>
            <a:endParaRPr sz="2000" dirty="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484" name="Google Shape;484;p52"/>
          <p:cNvSpPr txBox="1"/>
          <p:nvPr/>
        </p:nvSpPr>
        <p:spPr>
          <a:xfrm>
            <a:off x="4653731" y="3941590"/>
            <a:ext cx="3548094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Buenos Aires + svojpomocné kurzy SJ</a:t>
            </a:r>
            <a:endParaRPr sz="1800" dirty="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485" name="Google Shape;485;p52"/>
          <p:cNvSpPr txBox="1"/>
          <p:nvPr/>
        </p:nvSpPr>
        <p:spPr>
          <a:xfrm>
            <a:off x="880458" y="2586275"/>
            <a:ext cx="13749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cxnSp>
        <p:nvCxnSpPr>
          <p:cNvPr id="486" name="Google Shape;486;p52"/>
          <p:cNvCxnSpPr>
            <a:stCxn id="485" idx="0"/>
            <a:endCxn id="480" idx="2"/>
          </p:cNvCxnSpPr>
          <p:nvPr/>
        </p:nvCxnSpPr>
        <p:spPr>
          <a:xfrm rot="-5400000">
            <a:off x="1457058" y="1595525"/>
            <a:ext cx="1101600" cy="8799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52"/>
          <p:cNvCxnSpPr>
            <a:stCxn id="485" idx="2"/>
            <a:endCxn id="477" idx="2"/>
          </p:cNvCxnSpPr>
          <p:nvPr/>
        </p:nvCxnSpPr>
        <p:spPr>
          <a:xfrm rot="-5400000" flipH="1">
            <a:off x="1401708" y="3200675"/>
            <a:ext cx="1212300" cy="8799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52"/>
          <p:cNvCxnSpPr>
            <a:stCxn id="485" idx="0"/>
            <a:endCxn id="479" idx="2"/>
          </p:cNvCxnSpPr>
          <p:nvPr/>
        </p:nvCxnSpPr>
        <p:spPr>
          <a:xfrm rot="-5400000">
            <a:off x="1925658" y="2047625"/>
            <a:ext cx="180900" cy="8964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52"/>
          <p:cNvCxnSpPr>
            <a:stCxn id="485" idx="2"/>
            <a:endCxn id="478" idx="2"/>
          </p:cNvCxnSpPr>
          <p:nvPr/>
        </p:nvCxnSpPr>
        <p:spPr>
          <a:xfrm rot="-5400000" flipH="1">
            <a:off x="1861308" y="2741075"/>
            <a:ext cx="293100" cy="8799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0" name="Google Shape;490;p52"/>
          <p:cNvSpPr/>
          <p:nvPr/>
        </p:nvSpPr>
        <p:spPr>
          <a:xfrm>
            <a:off x="2619802" y="2269029"/>
            <a:ext cx="274308" cy="274307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52"/>
          <p:cNvSpPr/>
          <p:nvPr/>
        </p:nvSpPr>
        <p:spPr>
          <a:xfrm>
            <a:off x="2589692" y="1346580"/>
            <a:ext cx="301736" cy="274332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52"/>
          <p:cNvSpPr txBox="1"/>
          <p:nvPr/>
        </p:nvSpPr>
        <p:spPr>
          <a:xfrm>
            <a:off x="3099520" y="1330941"/>
            <a:ext cx="21636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1934 – 1941 </a:t>
            </a:r>
            <a:endParaRPr sz="2000" b="1" dirty="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sp>
        <p:nvSpPr>
          <p:cNvPr id="499" name="Google Shape;499;p52"/>
          <p:cNvSpPr txBox="1"/>
          <p:nvPr/>
        </p:nvSpPr>
        <p:spPr>
          <a:xfrm>
            <a:off x="3099520" y="2181288"/>
            <a:ext cx="21636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1947 – 1950 </a:t>
            </a:r>
            <a:endParaRPr sz="2000" b="1" dirty="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sp>
        <p:nvSpPr>
          <p:cNvPr id="500" name="Google Shape;500;p52"/>
          <p:cNvSpPr txBox="1"/>
          <p:nvPr/>
        </p:nvSpPr>
        <p:spPr>
          <a:xfrm>
            <a:off x="3099520" y="3102038"/>
            <a:ext cx="21636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Vyslaní učitelia</a:t>
            </a:r>
          </a:p>
        </p:txBody>
      </p:sp>
      <p:sp>
        <p:nvSpPr>
          <p:cNvPr id="501" name="Google Shape;501;p52"/>
          <p:cNvSpPr txBox="1"/>
          <p:nvPr/>
        </p:nvSpPr>
        <p:spPr>
          <a:xfrm>
            <a:off x="3099520" y="4022788"/>
            <a:ext cx="21636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1995</a:t>
            </a:r>
            <a:endParaRPr sz="2000" b="1" dirty="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1A15E2DA-B593-B8BB-0F28-C8CFC40EB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386" y="4108406"/>
            <a:ext cx="274344" cy="274344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5BC67591-A2D9-82C2-F342-31E2D4EAC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901" y="3511987"/>
            <a:ext cx="1192838" cy="119283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F6C32DCC-0729-755C-2D4A-CE42B7DEE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298" y="1731982"/>
            <a:ext cx="1165081" cy="116508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AFD8822-716B-EE80-2B85-FF9A3E35F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362" y="944622"/>
            <a:ext cx="1102170" cy="110217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24E64B7-C7CF-2494-A29F-728353C20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193" y="3209404"/>
            <a:ext cx="298730" cy="2743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75347" flipH="1">
            <a:off x="7965616" y="33125"/>
            <a:ext cx="3418926" cy="1822986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002060"/>
                </a:solidFill>
              </a:rPr>
              <a:t>ČASOVÁ LÍNIA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647" name="Google Shape;647;p58"/>
          <p:cNvSpPr txBox="1">
            <a:spLocks noGrp="1"/>
          </p:cNvSpPr>
          <p:nvPr>
            <p:ph type="subTitle" idx="5"/>
          </p:nvPr>
        </p:nvSpPr>
        <p:spPr>
          <a:xfrm>
            <a:off x="181129" y="2537680"/>
            <a:ext cx="3361527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/>
              <a:t>Prelom 19. a 20. storočia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1" name="Google Shape;651;p58"/>
          <p:cNvSpPr/>
          <p:nvPr/>
        </p:nvSpPr>
        <p:spPr>
          <a:xfrm>
            <a:off x="1512000" y="3101064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8"/>
          <p:cNvSpPr/>
          <p:nvPr/>
        </p:nvSpPr>
        <p:spPr>
          <a:xfrm>
            <a:off x="5186250" y="3101064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8"/>
          <p:cNvSpPr/>
          <p:nvPr/>
        </p:nvSpPr>
        <p:spPr>
          <a:xfrm>
            <a:off x="3349500" y="2083353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58"/>
          <p:cNvSpPr/>
          <p:nvPr/>
        </p:nvSpPr>
        <p:spPr>
          <a:xfrm>
            <a:off x="7023000" y="2083353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6" name="Google Shape;656;p58"/>
          <p:cNvCxnSpPr>
            <a:cxnSpLocks/>
            <a:stCxn id="653" idx="4"/>
          </p:cNvCxnSpPr>
          <p:nvPr/>
        </p:nvCxnSpPr>
        <p:spPr>
          <a:xfrm>
            <a:off x="3654750" y="2693853"/>
            <a:ext cx="0" cy="56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7" name="Google Shape;657;p58"/>
          <p:cNvCxnSpPr>
            <a:cxnSpLocks/>
            <a:endCxn id="652" idx="0"/>
          </p:cNvCxnSpPr>
          <p:nvPr/>
        </p:nvCxnSpPr>
        <p:spPr>
          <a:xfrm>
            <a:off x="5491500" y="2508082"/>
            <a:ext cx="0" cy="59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8" name="Google Shape;658;p58"/>
          <p:cNvCxnSpPr>
            <a:cxnSpLocks/>
            <a:stCxn id="654" idx="4"/>
          </p:cNvCxnSpPr>
          <p:nvPr/>
        </p:nvCxnSpPr>
        <p:spPr>
          <a:xfrm flipH="1">
            <a:off x="7327350" y="2693853"/>
            <a:ext cx="900" cy="56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Obrázok 1">
            <a:extLst>
              <a:ext uri="{FF2B5EF4-FFF2-40B4-BE49-F238E27FC236}">
                <a16:creationId xmlns:a16="http://schemas.microsoft.com/office/drawing/2014/main" id="{2CD61071-9E97-D84C-5E83-2F4B5688C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803" y="3175720"/>
            <a:ext cx="420660" cy="42066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2C9141D-85A8-6CFC-D47F-7916531AE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940" y="2452057"/>
            <a:ext cx="12193" cy="57917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742E1B0-F388-E922-34A7-33243B3EA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502" y="2178273"/>
            <a:ext cx="420660" cy="42066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C030AE41-C973-F9B4-D669-6B9C1079D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234" y="3175720"/>
            <a:ext cx="420660" cy="42066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BD032B9-C82B-9EB5-3636-908C1707F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002" y="2178273"/>
            <a:ext cx="420660" cy="420660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839C1FA5-98E7-9C96-3D79-46EBA2220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2838" y="3657966"/>
            <a:ext cx="1927752" cy="1119226"/>
          </a:xfrm>
          <a:prstGeom prst="rect">
            <a:avLst/>
          </a:prstGeom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F8701286-AEB8-684B-4B75-5B7ABB844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542" y="3596380"/>
            <a:ext cx="1126254" cy="1230417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2350D3DA-DB0D-B96E-170F-BF5B35123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0234" y="3706353"/>
            <a:ext cx="1920894" cy="1053711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8D5C461F-8B0B-FB6C-D4B5-CCA480CEDAAD}"/>
              </a:ext>
            </a:extLst>
          </p:cNvPr>
          <p:cNvSpPr txBox="1"/>
          <p:nvPr/>
        </p:nvSpPr>
        <p:spPr>
          <a:xfrm>
            <a:off x="2016463" y="4826797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14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AB1E45AE-4E9F-557B-EBC6-E2F286D0B094}"/>
              </a:ext>
            </a:extLst>
          </p:cNvPr>
          <p:cNvSpPr txBox="1"/>
          <p:nvPr/>
        </p:nvSpPr>
        <p:spPr>
          <a:xfrm>
            <a:off x="3380759" y="4826797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15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9F1D3CB6-9B0F-E0B8-2CE2-C557591D290D}"/>
              </a:ext>
            </a:extLst>
          </p:cNvPr>
          <p:cNvSpPr txBox="1"/>
          <p:nvPr/>
        </p:nvSpPr>
        <p:spPr>
          <a:xfrm>
            <a:off x="5280234" y="4828678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16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>
          <a:extLst>
            <a:ext uri="{FF2B5EF4-FFF2-40B4-BE49-F238E27FC236}">
              <a16:creationId xmlns:a16="http://schemas.microsoft.com/office/drawing/2014/main" id="{F4982A17-F129-844A-CE78-69474D03F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58">
            <a:extLst>
              <a:ext uri="{FF2B5EF4-FFF2-40B4-BE49-F238E27FC236}">
                <a16:creationId xmlns:a16="http://schemas.microsoft.com/office/drawing/2014/main" id="{0E501C66-8441-A1E1-0792-ED5E1F142E3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75347" flipH="1">
            <a:off x="7974771" y="-364952"/>
            <a:ext cx="3418926" cy="1822986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58">
            <a:extLst>
              <a:ext uri="{FF2B5EF4-FFF2-40B4-BE49-F238E27FC236}">
                <a16:creationId xmlns:a16="http://schemas.microsoft.com/office/drawing/2014/main" id="{C06171D5-F14C-CFE0-E7F0-81B2A6F49764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2122500" y="3573550"/>
            <a:ext cx="3198831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b="1" dirty="0">
                <a:solidFill>
                  <a:schemeClr val="dk1"/>
                </a:solidFill>
              </a:rPr>
              <a:t>-</a:t>
            </a:r>
            <a:r>
              <a:rPr lang="en-US" sz="1600" b="1" dirty="0" err="1">
                <a:solidFill>
                  <a:schemeClr val="dk1"/>
                </a:solidFill>
              </a:rPr>
              <a:t>Masová</a:t>
            </a:r>
            <a:r>
              <a:rPr lang="en-US" sz="1600" b="1" dirty="0">
                <a:solidFill>
                  <a:schemeClr val="dk1"/>
                </a:solidFill>
              </a:rPr>
              <a:t> </a:t>
            </a:r>
            <a:r>
              <a:rPr lang="en-US" sz="1600" b="1" dirty="0" err="1">
                <a:solidFill>
                  <a:schemeClr val="dk1"/>
                </a:solidFill>
              </a:rPr>
              <a:t>migrácia</a:t>
            </a:r>
            <a:endParaRPr lang="en-US" sz="16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b="1" dirty="0">
                <a:solidFill>
                  <a:schemeClr val="dk1"/>
                </a:solidFill>
              </a:rPr>
              <a:t>-</a:t>
            </a:r>
            <a:r>
              <a:rPr lang="en-US" sz="1600" b="1" dirty="0" err="1">
                <a:solidFill>
                  <a:schemeClr val="dk1"/>
                </a:solidFill>
              </a:rPr>
              <a:t>Podpora</a:t>
            </a:r>
            <a:r>
              <a:rPr lang="en-US" sz="1600" b="1" dirty="0">
                <a:solidFill>
                  <a:schemeClr val="dk1"/>
                </a:solidFill>
              </a:rPr>
              <a:t> </a:t>
            </a:r>
            <a:r>
              <a:rPr lang="en-US" sz="1600" b="1" dirty="0" err="1">
                <a:solidFill>
                  <a:schemeClr val="dk1"/>
                </a:solidFill>
              </a:rPr>
              <a:t>Argentíny</a:t>
            </a:r>
            <a:endParaRPr lang="en-US" sz="16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b="1" dirty="0">
                <a:solidFill>
                  <a:schemeClr val="dk1"/>
                </a:solidFill>
              </a:rPr>
              <a:t>-</a:t>
            </a:r>
            <a:r>
              <a:rPr lang="en-US" sz="1600" b="1" dirty="0" err="1">
                <a:solidFill>
                  <a:schemeClr val="dk1"/>
                </a:solidFill>
              </a:rPr>
              <a:t>Voľná</a:t>
            </a:r>
            <a:r>
              <a:rPr lang="en-US" sz="1600" b="1" dirty="0">
                <a:solidFill>
                  <a:schemeClr val="dk1"/>
                </a:solidFill>
              </a:rPr>
              <a:t> </a:t>
            </a:r>
            <a:r>
              <a:rPr lang="en-US" sz="1600" b="1" dirty="0" err="1">
                <a:solidFill>
                  <a:schemeClr val="dk1"/>
                </a:solidFill>
              </a:rPr>
              <a:t>pôda</a:t>
            </a:r>
            <a:endParaRPr lang="en-US" sz="16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b="1" dirty="0">
                <a:solidFill>
                  <a:schemeClr val="dk1"/>
                </a:solidFill>
              </a:rPr>
              <a:t>-</a:t>
            </a:r>
            <a:r>
              <a:rPr lang="en-US" sz="1600" b="1" dirty="0" err="1">
                <a:solidFill>
                  <a:schemeClr val="dk1"/>
                </a:solidFill>
              </a:rPr>
              <a:t>Pracovné</a:t>
            </a:r>
            <a:r>
              <a:rPr lang="en-US" sz="1600" b="1" dirty="0">
                <a:solidFill>
                  <a:schemeClr val="dk1"/>
                </a:solidFill>
              </a:rPr>
              <a:t> </a:t>
            </a:r>
            <a:r>
              <a:rPr lang="en-US" sz="1600" b="1" dirty="0" err="1">
                <a:solidFill>
                  <a:schemeClr val="dk1"/>
                </a:solidFill>
              </a:rPr>
              <a:t>príležitosti</a:t>
            </a:r>
            <a:endParaRPr lang="en-US" sz="16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47" name="Google Shape;647;p58">
            <a:extLst>
              <a:ext uri="{FF2B5EF4-FFF2-40B4-BE49-F238E27FC236}">
                <a16:creationId xmlns:a16="http://schemas.microsoft.com/office/drawing/2014/main" id="{9C66E692-9A2D-E145-15AA-437EA1C249BB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168936" y="2410673"/>
            <a:ext cx="3474048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Prelom 19. a 20. storočia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9" name="Google Shape;649;p58">
            <a:extLst>
              <a:ext uri="{FF2B5EF4-FFF2-40B4-BE49-F238E27FC236}">
                <a16:creationId xmlns:a16="http://schemas.microsoft.com/office/drawing/2014/main" id="{010DBF06-03AE-41AB-C2A1-D29667C41AF4}"/>
              </a:ext>
            </a:extLst>
          </p:cNvPr>
          <p:cNvSpPr txBox="1">
            <a:spLocks noGrp="1"/>
          </p:cNvSpPr>
          <p:nvPr>
            <p:ph type="subTitle" idx="7"/>
          </p:nvPr>
        </p:nvSpPr>
        <p:spPr>
          <a:xfrm>
            <a:off x="2181492" y="3638746"/>
            <a:ext cx="2945766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600" dirty="0"/>
              <a:t>1921-1938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1" name="Google Shape;651;p58">
            <a:extLst>
              <a:ext uri="{FF2B5EF4-FFF2-40B4-BE49-F238E27FC236}">
                <a16:creationId xmlns:a16="http://schemas.microsoft.com/office/drawing/2014/main" id="{3DA3F124-23D0-B6F4-9DFC-D58115FA29B8}"/>
              </a:ext>
            </a:extLst>
          </p:cNvPr>
          <p:cNvSpPr/>
          <p:nvPr/>
        </p:nvSpPr>
        <p:spPr>
          <a:xfrm>
            <a:off x="1512000" y="3101064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8">
            <a:extLst>
              <a:ext uri="{FF2B5EF4-FFF2-40B4-BE49-F238E27FC236}">
                <a16:creationId xmlns:a16="http://schemas.microsoft.com/office/drawing/2014/main" id="{40B3EFE6-C4DC-8C39-C7A7-27C3ACBBAB19}"/>
              </a:ext>
            </a:extLst>
          </p:cNvPr>
          <p:cNvSpPr/>
          <p:nvPr/>
        </p:nvSpPr>
        <p:spPr>
          <a:xfrm>
            <a:off x="5186250" y="3101064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8">
            <a:extLst>
              <a:ext uri="{FF2B5EF4-FFF2-40B4-BE49-F238E27FC236}">
                <a16:creationId xmlns:a16="http://schemas.microsoft.com/office/drawing/2014/main" id="{28FA13E0-0207-6FDF-B9A1-2307BDCF7FEB}"/>
              </a:ext>
            </a:extLst>
          </p:cNvPr>
          <p:cNvSpPr/>
          <p:nvPr/>
        </p:nvSpPr>
        <p:spPr>
          <a:xfrm>
            <a:off x="3349500" y="2083353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58">
            <a:extLst>
              <a:ext uri="{FF2B5EF4-FFF2-40B4-BE49-F238E27FC236}">
                <a16:creationId xmlns:a16="http://schemas.microsoft.com/office/drawing/2014/main" id="{6B930D5D-F9E9-53E2-6F63-7CFE831A987C}"/>
              </a:ext>
            </a:extLst>
          </p:cNvPr>
          <p:cNvSpPr/>
          <p:nvPr/>
        </p:nvSpPr>
        <p:spPr>
          <a:xfrm>
            <a:off x="7023000" y="2083353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6" name="Google Shape;656;p58">
            <a:extLst>
              <a:ext uri="{FF2B5EF4-FFF2-40B4-BE49-F238E27FC236}">
                <a16:creationId xmlns:a16="http://schemas.microsoft.com/office/drawing/2014/main" id="{AA5BA539-E9C8-363E-75D8-3936E219D39D}"/>
              </a:ext>
            </a:extLst>
          </p:cNvPr>
          <p:cNvCxnSpPr>
            <a:cxnSpLocks/>
            <a:stCxn id="653" idx="4"/>
            <a:endCxn id="649" idx="0"/>
          </p:cNvCxnSpPr>
          <p:nvPr/>
        </p:nvCxnSpPr>
        <p:spPr>
          <a:xfrm flipH="1">
            <a:off x="3654375" y="2693853"/>
            <a:ext cx="375" cy="94489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7" name="Google Shape;657;p58">
            <a:extLst>
              <a:ext uri="{FF2B5EF4-FFF2-40B4-BE49-F238E27FC236}">
                <a16:creationId xmlns:a16="http://schemas.microsoft.com/office/drawing/2014/main" id="{1CEE2A39-DEE0-67DD-B941-CCC245E7D5FE}"/>
              </a:ext>
            </a:extLst>
          </p:cNvPr>
          <p:cNvCxnSpPr>
            <a:cxnSpLocks/>
          </p:cNvCxnSpPr>
          <p:nvPr/>
        </p:nvCxnSpPr>
        <p:spPr>
          <a:xfrm>
            <a:off x="5472371" y="2051865"/>
            <a:ext cx="0" cy="103977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8" name="Google Shape;658;p58">
            <a:extLst>
              <a:ext uri="{FF2B5EF4-FFF2-40B4-BE49-F238E27FC236}">
                <a16:creationId xmlns:a16="http://schemas.microsoft.com/office/drawing/2014/main" id="{14C6D609-DC94-2C44-6392-CBE2BBC518BA}"/>
              </a:ext>
            </a:extLst>
          </p:cNvPr>
          <p:cNvCxnSpPr>
            <a:cxnSpLocks/>
            <a:stCxn id="654" idx="4"/>
          </p:cNvCxnSpPr>
          <p:nvPr/>
        </p:nvCxnSpPr>
        <p:spPr>
          <a:xfrm flipH="1">
            <a:off x="7309121" y="2693853"/>
            <a:ext cx="19129" cy="94489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Obrázok 1">
            <a:extLst>
              <a:ext uri="{FF2B5EF4-FFF2-40B4-BE49-F238E27FC236}">
                <a16:creationId xmlns:a16="http://schemas.microsoft.com/office/drawing/2014/main" id="{6A78CB4E-7F17-BCF3-D2BB-A6BEF8C0D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803" y="3175720"/>
            <a:ext cx="420660" cy="42066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2315F2D-376E-D0D0-60E4-8E1CB4F9A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940" y="2452057"/>
            <a:ext cx="12193" cy="57917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BE7E3A9-E5E8-6B71-48A1-BEF9460EA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502" y="2178273"/>
            <a:ext cx="420660" cy="42066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DA93FA2-DBEF-78D2-6373-F1B60B1D4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234" y="3175720"/>
            <a:ext cx="420660" cy="42066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795A867-9609-858A-7358-4FC45FC78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002" y="2178273"/>
            <a:ext cx="420660" cy="420660"/>
          </a:xfrm>
          <a:prstGeom prst="rect">
            <a:avLst/>
          </a:prstGeom>
        </p:spPr>
      </p:pic>
      <p:sp>
        <p:nvSpPr>
          <p:cNvPr id="20" name="Google Shape;645;p58">
            <a:extLst>
              <a:ext uri="{FF2B5EF4-FFF2-40B4-BE49-F238E27FC236}">
                <a16:creationId xmlns:a16="http://schemas.microsoft.com/office/drawing/2014/main" id="{A9291C14-2975-4D92-7C91-7AB84657A8EE}"/>
              </a:ext>
            </a:extLst>
          </p:cNvPr>
          <p:cNvSpPr txBox="1">
            <a:spLocks/>
          </p:cNvSpPr>
          <p:nvPr/>
        </p:nvSpPr>
        <p:spPr>
          <a:xfrm>
            <a:off x="2168447" y="2695048"/>
            <a:ext cx="3198831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None/>
              <a:defRPr sz="1400" b="0" i="0" u="none" strike="noStrike" cap="none">
                <a:solidFill>
                  <a:schemeClr val="dk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None/>
              <a:defRPr sz="1400" b="0" i="0" u="none" strike="noStrike" cap="none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None/>
              <a:defRPr sz="1400" b="0" i="0" u="none" strike="noStrike" cap="none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None/>
              <a:defRPr sz="1400" b="0" i="0" u="none" strike="noStrike" cap="none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None/>
              <a:defRPr sz="1400" b="0" i="0" u="none" strike="noStrike" cap="none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None/>
              <a:defRPr sz="1400" b="0" i="0" u="none" strike="noStrike" cap="none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None/>
              <a:defRPr sz="1400" b="0" i="0" u="none" strike="noStrike" cap="none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None/>
              <a:defRPr sz="1400" b="0" i="0" u="none" strike="noStrike" cap="none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None/>
              <a:defRPr sz="1400" b="0" i="0" u="none" strike="noStrike" cap="none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9pPr>
          </a:lstStyle>
          <a:p>
            <a:pPr marL="0" indent="0"/>
            <a:r>
              <a:rPr lang="en-US" sz="1800" dirty="0">
                <a:solidFill>
                  <a:schemeClr val="dk1"/>
                </a:solidFill>
              </a:rPr>
              <a:t>(1921-1924 </a:t>
            </a:r>
            <a:r>
              <a:rPr lang="en-US" sz="1800" dirty="0" err="1">
                <a:solidFill>
                  <a:schemeClr val="dk1"/>
                </a:solidFill>
              </a:rPr>
              <a:t>zmeny</a:t>
            </a:r>
            <a:r>
              <a:rPr lang="en-US" sz="1800" dirty="0">
                <a:solidFill>
                  <a:schemeClr val="dk1"/>
                </a:solidFill>
              </a:rPr>
              <a:t> v USA)</a:t>
            </a:r>
          </a:p>
        </p:txBody>
      </p:sp>
      <p:pic>
        <p:nvPicPr>
          <p:cNvPr id="643" name="Nahrávanie obrazovky 12">
            <a:hlinkClick r:id="" action="ppaction://media"/>
            <a:extLst>
              <a:ext uri="{FF2B5EF4-FFF2-40B4-BE49-F238E27FC236}">
                <a16:creationId xmlns:a16="http://schemas.microsoft.com/office/drawing/2014/main" id="{079359FC-0EB2-D177-3B6A-49E41C7BAB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0344" y="353804"/>
            <a:ext cx="3474048" cy="1673462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B689BF7D-5A5D-0094-B07E-8FB838ED15B8}"/>
              </a:ext>
            </a:extLst>
          </p:cNvPr>
          <p:cNvSpPr txBox="1"/>
          <p:nvPr/>
        </p:nvSpPr>
        <p:spPr>
          <a:xfrm>
            <a:off x="1919244" y="31937"/>
            <a:ext cx="1162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900" dirty="0"/>
              <a:t>video č.4</a:t>
            </a:r>
          </a:p>
        </p:txBody>
      </p:sp>
    </p:spTree>
    <p:extLst>
      <p:ext uri="{BB962C8B-B14F-4D97-AF65-F5344CB8AC3E}">
        <p14:creationId xmlns:p14="http://schemas.microsoft.com/office/powerpoint/2010/main" val="12911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>
          <a:extLst>
            <a:ext uri="{FF2B5EF4-FFF2-40B4-BE49-F238E27FC236}">
              <a16:creationId xmlns:a16="http://schemas.microsoft.com/office/drawing/2014/main" id="{97C0E8CD-89FD-DFE4-1865-D4F43A40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58">
            <a:extLst>
              <a:ext uri="{FF2B5EF4-FFF2-40B4-BE49-F238E27FC236}">
                <a16:creationId xmlns:a16="http://schemas.microsoft.com/office/drawing/2014/main" id="{39A0DBE6-8F2B-38EF-38AE-717ADB6ACA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75347" flipH="1">
            <a:off x="8076506" y="815231"/>
            <a:ext cx="3418926" cy="1822986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58">
            <a:extLst>
              <a:ext uri="{FF2B5EF4-FFF2-40B4-BE49-F238E27FC236}">
                <a16:creationId xmlns:a16="http://schemas.microsoft.com/office/drawing/2014/main" id="{738A32F1-E863-5F41-2F2F-C5DCC5A0C5EF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349500" y="3694375"/>
            <a:ext cx="4356450" cy="11976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b="1" dirty="0">
                <a:solidFill>
                  <a:schemeClr val="dk1"/>
                </a:solidFill>
              </a:rPr>
              <a:t>- </a:t>
            </a:r>
            <a:r>
              <a:rPr lang="en-US" b="1" dirty="0" err="1">
                <a:solidFill>
                  <a:schemeClr val="dk1"/>
                </a:solidFill>
              </a:rPr>
              <a:t>politickí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disidenti</a:t>
            </a:r>
            <a:r>
              <a:rPr lang="en-US" b="1" dirty="0">
                <a:solidFill>
                  <a:schemeClr val="dk1"/>
                </a:solidFill>
              </a:rPr>
              <a:t>, </a:t>
            </a:r>
            <a:r>
              <a:rPr lang="en-US" b="1" dirty="0" err="1">
                <a:solidFill>
                  <a:schemeClr val="dk1"/>
                </a:solidFill>
              </a:rPr>
              <a:t>obyvatelia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židovského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pôvodu</a:t>
            </a:r>
            <a:r>
              <a:rPr lang="en-US" b="1" dirty="0">
                <a:solidFill>
                  <a:schemeClr val="dk1"/>
                </a:solidFill>
              </a:rPr>
              <a:t>, </a:t>
            </a:r>
            <a:r>
              <a:rPr lang="en-US" b="1" dirty="0" err="1">
                <a:solidFill>
                  <a:schemeClr val="dk1"/>
                </a:solidFill>
              </a:rPr>
              <a:t>vedci</a:t>
            </a:r>
            <a:r>
              <a:rPr lang="en-US" b="1" dirty="0">
                <a:solidFill>
                  <a:schemeClr val="dk1"/>
                </a:solidFill>
              </a:rPr>
              <a:t>, </a:t>
            </a:r>
            <a:r>
              <a:rPr lang="en-US" b="1" dirty="0" err="1">
                <a:solidFill>
                  <a:schemeClr val="dk1"/>
                </a:solidFill>
              </a:rPr>
              <a:t>novinári</a:t>
            </a:r>
            <a:r>
              <a:rPr lang="en-US" b="1" dirty="0">
                <a:solidFill>
                  <a:schemeClr val="dk1"/>
                </a:solidFill>
              </a:rPr>
              <a:t>..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>
                <a:solidFill>
                  <a:schemeClr val="dk1"/>
                </a:solidFill>
              </a:rPr>
              <a:t>- </a:t>
            </a:r>
            <a:r>
              <a:rPr lang="en-US" b="1" dirty="0" err="1">
                <a:solidFill>
                  <a:schemeClr val="dk1"/>
                </a:solidFill>
              </a:rPr>
              <a:t>Zahraničná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Matica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slovenská</a:t>
            </a:r>
            <a:endParaRPr lang="en-US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>
                <a:solidFill>
                  <a:schemeClr val="dk1"/>
                </a:solidFill>
              </a:rPr>
              <a:t>- </a:t>
            </a:r>
            <a:r>
              <a:rPr lang="en-US" b="1" dirty="0" err="1">
                <a:solidFill>
                  <a:schemeClr val="dk1"/>
                </a:solidFill>
              </a:rPr>
              <a:t>rozvoj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života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katolíckej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komunity</a:t>
            </a:r>
            <a:endParaRPr lang="en-US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47" name="Google Shape;647;p58">
            <a:extLst>
              <a:ext uri="{FF2B5EF4-FFF2-40B4-BE49-F238E27FC236}">
                <a16:creationId xmlns:a16="http://schemas.microsoft.com/office/drawing/2014/main" id="{C85882B2-75F4-591A-F26F-8583A053920C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168936" y="2410673"/>
            <a:ext cx="3474048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/>
              <a:t>Prelom 19. a 20. storočia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8" name="Google Shape;648;p58">
            <a:extLst>
              <a:ext uri="{FF2B5EF4-FFF2-40B4-BE49-F238E27FC236}">
                <a16:creationId xmlns:a16="http://schemas.microsoft.com/office/drawing/2014/main" id="{9C5E62C3-C6FC-41A3-E54D-FCE5F1D9B109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3947334" y="2580569"/>
            <a:ext cx="3139662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000" dirty="0"/>
              <a:t>1947-1951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9" name="Google Shape;649;p58">
            <a:extLst>
              <a:ext uri="{FF2B5EF4-FFF2-40B4-BE49-F238E27FC236}">
                <a16:creationId xmlns:a16="http://schemas.microsoft.com/office/drawing/2014/main" id="{99609BEB-DC66-D175-5BE5-6B86CAC2F117}"/>
              </a:ext>
            </a:extLst>
          </p:cNvPr>
          <p:cNvSpPr txBox="1">
            <a:spLocks noGrp="1"/>
          </p:cNvSpPr>
          <p:nvPr>
            <p:ph type="subTitle" idx="7"/>
          </p:nvPr>
        </p:nvSpPr>
        <p:spPr>
          <a:xfrm>
            <a:off x="2181492" y="3600975"/>
            <a:ext cx="2945766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dirty="0"/>
              <a:t>1921-1938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1" name="Google Shape;651;p58">
            <a:extLst>
              <a:ext uri="{FF2B5EF4-FFF2-40B4-BE49-F238E27FC236}">
                <a16:creationId xmlns:a16="http://schemas.microsoft.com/office/drawing/2014/main" id="{38D89F7B-BAEA-5530-272E-2B9437ED71E5}"/>
              </a:ext>
            </a:extLst>
          </p:cNvPr>
          <p:cNvSpPr/>
          <p:nvPr/>
        </p:nvSpPr>
        <p:spPr>
          <a:xfrm>
            <a:off x="1512000" y="3101064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8">
            <a:extLst>
              <a:ext uri="{FF2B5EF4-FFF2-40B4-BE49-F238E27FC236}">
                <a16:creationId xmlns:a16="http://schemas.microsoft.com/office/drawing/2014/main" id="{8C1B8919-62DE-9F2D-94DD-E00EF0F9D22B}"/>
              </a:ext>
            </a:extLst>
          </p:cNvPr>
          <p:cNvSpPr/>
          <p:nvPr/>
        </p:nvSpPr>
        <p:spPr>
          <a:xfrm>
            <a:off x="5186250" y="3101064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8">
            <a:extLst>
              <a:ext uri="{FF2B5EF4-FFF2-40B4-BE49-F238E27FC236}">
                <a16:creationId xmlns:a16="http://schemas.microsoft.com/office/drawing/2014/main" id="{AB3F8787-4D72-97D4-B7BD-33421861DF75}"/>
              </a:ext>
            </a:extLst>
          </p:cNvPr>
          <p:cNvSpPr/>
          <p:nvPr/>
        </p:nvSpPr>
        <p:spPr>
          <a:xfrm>
            <a:off x="3349500" y="2083353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58">
            <a:extLst>
              <a:ext uri="{FF2B5EF4-FFF2-40B4-BE49-F238E27FC236}">
                <a16:creationId xmlns:a16="http://schemas.microsoft.com/office/drawing/2014/main" id="{8E0F8320-DE70-8F2E-F7E1-F44492175065}"/>
              </a:ext>
            </a:extLst>
          </p:cNvPr>
          <p:cNvSpPr/>
          <p:nvPr/>
        </p:nvSpPr>
        <p:spPr>
          <a:xfrm>
            <a:off x="7023000" y="2083353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6" name="Google Shape;656;p58">
            <a:extLst>
              <a:ext uri="{FF2B5EF4-FFF2-40B4-BE49-F238E27FC236}">
                <a16:creationId xmlns:a16="http://schemas.microsoft.com/office/drawing/2014/main" id="{AE541958-13EF-3F4B-B097-3CFEC5F54E25}"/>
              </a:ext>
            </a:extLst>
          </p:cNvPr>
          <p:cNvCxnSpPr>
            <a:cxnSpLocks/>
            <a:stCxn id="653" idx="4"/>
            <a:endCxn id="649" idx="0"/>
          </p:cNvCxnSpPr>
          <p:nvPr/>
        </p:nvCxnSpPr>
        <p:spPr>
          <a:xfrm flipH="1">
            <a:off x="3654375" y="2693853"/>
            <a:ext cx="375" cy="90712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7" name="Google Shape;657;p58">
            <a:extLst>
              <a:ext uri="{FF2B5EF4-FFF2-40B4-BE49-F238E27FC236}">
                <a16:creationId xmlns:a16="http://schemas.microsoft.com/office/drawing/2014/main" id="{76C71CA2-265F-003B-5A2B-051EC612EC1A}"/>
              </a:ext>
            </a:extLst>
          </p:cNvPr>
          <p:cNvCxnSpPr>
            <a:cxnSpLocks/>
          </p:cNvCxnSpPr>
          <p:nvPr/>
        </p:nvCxnSpPr>
        <p:spPr>
          <a:xfrm>
            <a:off x="5485167" y="2410673"/>
            <a:ext cx="6059" cy="57842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8" name="Google Shape;658;p58">
            <a:extLst>
              <a:ext uri="{FF2B5EF4-FFF2-40B4-BE49-F238E27FC236}">
                <a16:creationId xmlns:a16="http://schemas.microsoft.com/office/drawing/2014/main" id="{0C8C21AC-DBA0-228F-0223-5F721DA2567C}"/>
              </a:ext>
            </a:extLst>
          </p:cNvPr>
          <p:cNvCxnSpPr>
            <a:cxnSpLocks/>
            <a:stCxn id="654" idx="4"/>
          </p:cNvCxnSpPr>
          <p:nvPr/>
        </p:nvCxnSpPr>
        <p:spPr>
          <a:xfrm flipH="1">
            <a:off x="7327350" y="2693853"/>
            <a:ext cx="900" cy="56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Obrázok 1">
            <a:extLst>
              <a:ext uri="{FF2B5EF4-FFF2-40B4-BE49-F238E27FC236}">
                <a16:creationId xmlns:a16="http://schemas.microsoft.com/office/drawing/2014/main" id="{C653B080-1E0F-F174-B8A8-3E159A5E0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803" y="3175720"/>
            <a:ext cx="420660" cy="42066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055BB28-BF13-B621-C36E-FF8FADC14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940" y="2452057"/>
            <a:ext cx="12193" cy="57917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79C19F4-6541-0733-780C-F9BDD55F8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502" y="2178273"/>
            <a:ext cx="420660" cy="42066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917420B-68CC-105D-0769-945703806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234" y="3175720"/>
            <a:ext cx="420660" cy="42066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C922135-2199-892C-0139-69C5C8DC7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002" y="2178273"/>
            <a:ext cx="420660" cy="42066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8173556E-3150-617A-0FC3-2FA1EC161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8899" y="318984"/>
            <a:ext cx="1333500" cy="163976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42BE4244-A4C9-EEDF-6C55-F36A4A4D7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000" y="303978"/>
            <a:ext cx="1220598" cy="1639762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A3A3314-9C26-D1E8-F29C-452EFAA40D19}"/>
              </a:ext>
            </a:extLst>
          </p:cNvPr>
          <p:cNvSpPr txBox="1"/>
          <p:nvPr/>
        </p:nvSpPr>
        <p:spPr>
          <a:xfrm>
            <a:off x="3945554" y="41254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17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FB090806-D8C9-F50F-F838-7C162847ECF2}"/>
              </a:ext>
            </a:extLst>
          </p:cNvPr>
          <p:cNvSpPr txBox="1"/>
          <p:nvPr/>
        </p:nvSpPr>
        <p:spPr>
          <a:xfrm>
            <a:off x="5423087" y="41254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18</a:t>
            </a:r>
          </a:p>
        </p:txBody>
      </p:sp>
    </p:spTree>
    <p:extLst>
      <p:ext uri="{BB962C8B-B14F-4D97-AF65-F5344CB8AC3E}">
        <p14:creationId xmlns:p14="http://schemas.microsoft.com/office/powerpoint/2010/main" val="837806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>
          <a:extLst>
            <a:ext uri="{FF2B5EF4-FFF2-40B4-BE49-F238E27FC236}">
              <a16:creationId xmlns:a16="http://schemas.microsoft.com/office/drawing/2014/main" id="{C7EB29E3-9863-ED7A-7E10-5B9110B3C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58">
            <a:extLst>
              <a:ext uri="{FF2B5EF4-FFF2-40B4-BE49-F238E27FC236}">
                <a16:creationId xmlns:a16="http://schemas.microsoft.com/office/drawing/2014/main" id="{02334527-041C-9AB2-B215-D112C4A2F17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75347" flipH="1">
            <a:off x="8076506" y="815231"/>
            <a:ext cx="3418926" cy="1822986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58">
            <a:extLst>
              <a:ext uri="{FF2B5EF4-FFF2-40B4-BE49-F238E27FC236}">
                <a16:creationId xmlns:a16="http://schemas.microsoft.com/office/drawing/2014/main" id="{4C052255-7193-4220-8C95-C2E60C5CC0D4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6071754" y="1088633"/>
            <a:ext cx="2311935" cy="1343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dirty="0">
                <a:solidFill>
                  <a:schemeClr val="dk1"/>
                </a:solidFill>
              </a:rPr>
              <a:t>- </a:t>
            </a:r>
            <a:r>
              <a:rPr lang="sk-SK" b="1" dirty="0">
                <a:solidFill>
                  <a:schemeClr val="dk1"/>
                </a:solidFill>
              </a:rPr>
              <a:t>Sporadicky individuálne presídlenie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>
                <a:solidFill>
                  <a:schemeClr val="dk1"/>
                </a:solidFill>
              </a:rPr>
              <a:t>- Osobné dôvody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47" name="Google Shape;647;p58">
            <a:extLst>
              <a:ext uri="{FF2B5EF4-FFF2-40B4-BE49-F238E27FC236}">
                <a16:creationId xmlns:a16="http://schemas.microsoft.com/office/drawing/2014/main" id="{9428CA7A-2850-66AD-5C8F-717233559B73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165358" y="2452057"/>
            <a:ext cx="3474048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/>
              <a:t>Prelom 19. a 20. storočia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8" name="Google Shape;648;p58">
            <a:extLst>
              <a:ext uri="{FF2B5EF4-FFF2-40B4-BE49-F238E27FC236}">
                <a16:creationId xmlns:a16="http://schemas.microsoft.com/office/drawing/2014/main" id="{677307BD-32E5-65C6-509C-B30D763DD9F6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5599428" y="3863208"/>
            <a:ext cx="3256585" cy="9520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600" dirty="0"/>
              <a:t>Druhá polovica 20. storočia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9" name="Google Shape;649;p58">
            <a:extLst>
              <a:ext uri="{FF2B5EF4-FFF2-40B4-BE49-F238E27FC236}">
                <a16:creationId xmlns:a16="http://schemas.microsoft.com/office/drawing/2014/main" id="{26D8707E-E8DC-E518-D049-CD1C834FD2DF}"/>
              </a:ext>
            </a:extLst>
          </p:cNvPr>
          <p:cNvSpPr txBox="1">
            <a:spLocks noGrp="1"/>
          </p:cNvSpPr>
          <p:nvPr>
            <p:ph type="subTitle" idx="7"/>
          </p:nvPr>
        </p:nvSpPr>
        <p:spPr>
          <a:xfrm>
            <a:off x="2181492" y="3600975"/>
            <a:ext cx="2945766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dirty="0"/>
              <a:t>1921-1938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1" name="Google Shape;651;p58">
            <a:extLst>
              <a:ext uri="{FF2B5EF4-FFF2-40B4-BE49-F238E27FC236}">
                <a16:creationId xmlns:a16="http://schemas.microsoft.com/office/drawing/2014/main" id="{6FEE95A5-1F50-6A4F-6098-A441F355CA9E}"/>
              </a:ext>
            </a:extLst>
          </p:cNvPr>
          <p:cNvSpPr/>
          <p:nvPr/>
        </p:nvSpPr>
        <p:spPr>
          <a:xfrm>
            <a:off x="1512000" y="3101064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8">
            <a:extLst>
              <a:ext uri="{FF2B5EF4-FFF2-40B4-BE49-F238E27FC236}">
                <a16:creationId xmlns:a16="http://schemas.microsoft.com/office/drawing/2014/main" id="{5938A1C9-B067-6810-EBC1-1D2CAE6F8F11}"/>
              </a:ext>
            </a:extLst>
          </p:cNvPr>
          <p:cNvSpPr/>
          <p:nvPr/>
        </p:nvSpPr>
        <p:spPr>
          <a:xfrm>
            <a:off x="4828980" y="3090863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8">
            <a:extLst>
              <a:ext uri="{FF2B5EF4-FFF2-40B4-BE49-F238E27FC236}">
                <a16:creationId xmlns:a16="http://schemas.microsoft.com/office/drawing/2014/main" id="{B8E28055-13B2-63C9-ADB5-F6776AAA43DE}"/>
              </a:ext>
            </a:extLst>
          </p:cNvPr>
          <p:cNvSpPr/>
          <p:nvPr/>
        </p:nvSpPr>
        <p:spPr>
          <a:xfrm>
            <a:off x="3349500" y="2083353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58">
            <a:extLst>
              <a:ext uri="{FF2B5EF4-FFF2-40B4-BE49-F238E27FC236}">
                <a16:creationId xmlns:a16="http://schemas.microsoft.com/office/drawing/2014/main" id="{B0E8C864-7195-D392-CCCD-14F7A323601D}"/>
              </a:ext>
            </a:extLst>
          </p:cNvPr>
          <p:cNvSpPr/>
          <p:nvPr/>
        </p:nvSpPr>
        <p:spPr>
          <a:xfrm>
            <a:off x="7023000" y="2083353"/>
            <a:ext cx="610500" cy="610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6" name="Google Shape;656;p58">
            <a:extLst>
              <a:ext uri="{FF2B5EF4-FFF2-40B4-BE49-F238E27FC236}">
                <a16:creationId xmlns:a16="http://schemas.microsoft.com/office/drawing/2014/main" id="{BE5EDA9E-59BF-CDF0-0598-5190E65BF585}"/>
              </a:ext>
            </a:extLst>
          </p:cNvPr>
          <p:cNvCxnSpPr>
            <a:cxnSpLocks/>
            <a:stCxn id="653" idx="4"/>
            <a:endCxn id="649" idx="0"/>
          </p:cNvCxnSpPr>
          <p:nvPr/>
        </p:nvCxnSpPr>
        <p:spPr>
          <a:xfrm flipH="1">
            <a:off x="3654375" y="2693853"/>
            <a:ext cx="375" cy="90712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7" name="Google Shape;657;p58">
            <a:extLst>
              <a:ext uri="{FF2B5EF4-FFF2-40B4-BE49-F238E27FC236}">
                <a16:creationId xmlns:a16="http://schemas.microsoft.com/office/drawing/2014/main" id="{0F44101D-F73C-22F9-6127-69DFA7E473F5}"/>
              </a:ext>
            </a:extLst>
          </p:cNvPr>
          <p:cNvCxnSpPr>
            <a:cxnSpLocks/>
          </p:cNvCxnSpPr>
          <p:nvPr/>
        </p:nvCxnSpPr>
        <p:spPr>
          <a:xfrm>
            <a:off x="5115867" y="2425099"/>
            <a:ext cx="6059" cy="57842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8" name="Google Shape;658;p58">
            <a:extLst>
              <a:ext uri="{FF2B5EF4-FFF2-40B4-BE49-F238E27FC236}">
                <a16:creationId xmlns:a16="http://schemas.microsoft.com/office/drawing/2014/main" id="{401AEA2B-03B7-F948-E258-DF7C2896410A}"/>
              </a:ext>
            </a:extLst>
          </p:cNvPr>
          <p:cNvCxnSpPr>
            <a:cxnSpLocks/>
            <a:stCxn id="654" idx="4"/>
          </p:cNvCxnSpPr>
          <p:nvPr/>
        </p:nvCxnSpPr>
        <p:spPr>
          <a:xfrm flipH="1">
            <a:off x="7327350" y="2693853"/>
            <a:ext cx="900" cy="56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Obrázok 1">
            <a:extLst>
              <a:ext uri="{FF2B5EF4-FFF2-40B4-BE49-F238E27FC236}">
                <a16:creationId xmlns:a16="http://schemas.microsoft.com/office/drawing/2014/main" id="{9D67648F-7CA7-EBF4-54D2-800953B1C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803" y="3175720"/>
            <a:ext cx="420660" cy="42066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C352DF4-97B7-041D-B0F7-0F5521682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940" y="2452057"/>
            <a:ext cx="12193" cy="57917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14FFFEAE-9D8A-CECC-9F3F-B3A3A66F9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502" y="2178273"/>
            <a:ext cx="420660" cy="42066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89F6CC7-C7C0-CC90-C129-7C34FD311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582" y="3175720"/>
            <a:ext cx="420660" cy="42066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95BBB582-A831-38A8-5E37-BF2A46E33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002" y="2178273"/>
            <a:ext cx="420660" cy="420660"/>
          </a:xfrm>
          <a:prstGeom prst="rect">
            <a:avLst/>
          </a:prstGeom>
        </p:spPr>
      </p:pic>
      <p:sp>
        <p:nvSpPr>
          <p:cNvPr id="3" name="Google Shape;647;p58">
            <a:extLst>
              <a:ext uri="{FF2B5EF4-FFF2-40B4-BE49-F238E27FC236}">
                <a16:creationId xmlns:a16="http://schemas.microsoft.com/office/drawing/2014/main" id="{D87DB70C-95A3-D844-B0B2-85995DD30CEA}"/>
              </a:ext>
            </a:extLst>
          </p:cNvPr>
          <p:cNvSpPr txBox="1">
            <a:spLocks/>
          </p:cNvSpPr>
          <p:nvPr/>
        </p:nvSpPr>
        <p:spPr>
          <a:xfrm>
            <a:off x="3397206" y="2044846"/>
            <a:ext cx="3474048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pl-PL" sz="1200" dirty="0"/>
              <a:t>1947-1951</a:t>
            </a:r>
          </a:p>
        </p:txBody>
      </p:sp>
    </p:spTree>
    <p:extLst>
      <p:ext uri="{BB962C8B-B14F-4D97-AF65-F5344CB8AC3E}">
        <p14:creationId xmlns:p14="http://schemas.microsoft.com/office/powerpoint/2010/main" val="1877062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095" y="2773568"/>
            <a:ext cx="1258174" cy="169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9663" y="2678418"/>
            <a:ext cx="1798400" cy="169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1262" y="2141949"/>
            <a:ext cx="697375" cy="232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6898075" y="3133200"/>
            <a:ext cx="2392525" cy="4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13;p61">
            <a:extLst>
              <a:ext uri="{FF2B5EF4-FFF2-40B4-BE49-F238E27FC236}">
                <a16:creationId xmlns:a16="http://schemas.microsoft.com/office/drawing/2014/main" id="{A03CFB59-42AF-DA7E-5136-57DAAF739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45469" y="950524"/>
            <a:ext cx="5653062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500" dirty="0"/>
              <a:t>Ďakujem za pozornosť!</a:t>
            </a:r>
            <a:endParaRPr sz="7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64"/>
          <p:cNvSpPr txBox="1">
            <a:spLocks noGrp="1"/>
          </p:cNvSpPr>
          <p:nvPr>
            <p:ph type="title"/>
          </p:nvPr>
        </p:nvSpPr>
        <p:spPr>
          <a:xfrm>
            <a:off x="720000" y="1205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Použitá literatúra</a:t>
            </a:r>
            <a:endParaRPr dirty="0"/>
          </a:p>
        </p:txBody>
      </p:sp>
      <p:sp>
        <p:nvSpPr>
          <p:cNvPr id="926" name="Google Shape;926;p64"/>
          <p:cNvSpPr txBox="1">
            <a:spLocks noGrp="1"/>
          </p:cNvSpPr>
          <p:nvPr>
            <p:ph type="body" idx="1"/>
          </p:nvPr>
        </p:nvSpPr>
        <p:spPr>
          <a:xfrm>
            <a:off x="539216" y="1335187"/>
            <a:ext cx="3680700" cy="3442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chemeClr val="dk1"/>
                </a:solidFill>
                <a:hlinkClick r:id="rId3"/>
              </a:rPr>
              <a:t>https://www.rtvs.sk/televizia/archiv/13508/160919#30</a:t>
            </a:r>
            <a:endParaRPr lang="sk-SK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chemeClr val="dk1"/>
                </a:solidFill>
                <a:hlinkClick r:id="rId4"/>
              </a:rPr>
              <a:t>https://www.sav.sk/journals/uploads/11181552Lenovsky.pdf</a:t>
            </a:r>
            <a:endParaRPr lang="sk-SK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hlinkClick r:id="rId5" action="ppaction://hlinkfile"/>
              </a:rPr>
              <a:t>file:///C:/Users/U%C5%BE%C3%ADvate%C4%BE/Downloads/Compatriotas_informacion_ampliada.pdf</a:t>
            </a:r>
            <a:endParaRPr lang="sk-SK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chemeClr val="dk1"/>
                </a:solidFill>
                <a:hlinkClick r:id="rId6"/>
              </a:rPr>
              <a:t>https://www.sav.sk/journals/uploads/11181546Mangiaterra.pdf</a:t>
            </a:r>
            <a:endParaRPr lang="sk-SK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chemeClr val="dk1"/>
                </a:solidFill>
                <a:hlinkClick r:id="rId7"/>
              </a:rPr>
              <a:t>https://www.slovenskezahranicie.sk/argentinska-republika/</a:t>
            </a:r>
            <a:endParaRPr lang="sk-SK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dirty="0">
              <a:solidFill>
                <a:schemeClr val="dk1"/>
              </a:solidFill>
            </a:endParaRPr>
          </a:p>
        </p:txBody>
      </p:sp>
      <p:sp>
        <p:nvSpPr>
          <p:cNvPr id="927" name="Google Shape;927;p64"/>
          <p:cNvSpPr txBox="1">
            <a:spLocks noGrp="1"/>
          </p:cNvSpPr>
          <p:nvPr>
            <p:ph type="body" idx="2"/>
          </p:nvPr>
        </p:nvSpPr>
        <p:spPr>
          <a:xfrm>
            <a:off x="4219916" y="539392"/>
            <a:ext cx="4747378" cy="20630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-SK" b="1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Obrázky: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č. 1, 7-11: Facebooková stránka - </a:t>
            </a:r>
            <a:r>
              <a:rPr lang="sk-SK" sz="1050" dirty="0" err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Acociación</a:t>
            </a: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sk-SK" sz="1050" dirty="0" err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Cultural</a:t>
            </a: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sk-SK" sz="1050" dirty="0" err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Eslovaca</a:t>
            </a: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sk-SK" sz="1050" dirty="0" err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</a:t>
            </a: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 la </a:t>
            </a:r>
            <a:r>
              <a:rPr lang="sk-SK" sz="1050" dirty="0" err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República</a:t>
            </a: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sk-SK" sz="1050" dirty="0" err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Argentina</a:t>
            </a:r>
            <a:endParaRPr lang="sk-SK" sz="1050" dirty="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č. 2, 14, 15, 16: https://www.rtvs.sk/televizia/archiv/13508/160919#30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č. 3, 4, 5, 6: https://web.science.upjs.sk/novotny/Amerika/2022/studentske/Slovaci_Cesi_Argentina.pdf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č. 12, 13: </a:t>
            </a:r>
            <a:r>
              <a:rPr lang="sk-SK" sz="1050" dirty="0" err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Instagramový</a:t>
            </a: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 profil: </a:t>
            </a:r>
            <a:r>
              <a:rPr lang="sk-SK" sz="1050" dirty="0" err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iacub.cocinaconvoz</a:t>
            </a:r>
            <a:endParaRPr lang="sk-SK" sz="1050" dirty="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č. 17: </a:t>
            </a: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  <a:hlinkClick r:id="rId8"/>
              </a:rPr>
              <a:t>https://www.zivaspomienka.sk/zivotopis-koloman-kolomi-geraldini-1908-1997#memories</a:t>
            </a:r>
            <a:endParaRPr lang="sk-SK" sz="1050" dirty="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č. 18: </a:t>
            </a: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  <a:hlinkClick r:id="rId9"/>
              </a:rPr>
              <a:t>https://sk.wikipedia.org/wiki/Slov%C3%A1ci_v_Argent%C3%ADne#/media/S%C3%BAbor:Portrait_ciger-hronsky-jozef.jpg</a:t>
            </a: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-SK" b="1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Videá: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č.1: https://www.youtube.com/shorts/Xx30uvx6lkg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-SK" sz="1050" dirty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č.2 – 4: https://www.rtvs.sk/televizia/archiv/13508/160919#30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pic>
        <p:nvPicPr>
          <p:cNvPr id="928" name="Google Shape;928;p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070150" y="-415133"/>
            <a:ext cx="3580298" cy="190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6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0" y="-573862"/>
            <a:ext cx="1975829" cy="190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 txBox="1">
            <a:spLocks noGrp="1"/>
          </p:cNvSpPr>
          <p:nvPr>
            <p:ph type="subTitle" idx="1"/>
          </p:nvPr>
        </p:nvSpPr>
        <p:spPr>
          <a:xfrm>
            <a:off x="393950" y="2760465"/>
            <a:ext cx="8087875" cy="180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è"/>
            </a:pPr>
            <a:r>
              <a:rPr lang="nn-NO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30 000 obyvateľov so slovenským pôvodom</a:t>
            </a:r>
            <a:endParaRPr lang="sk-SK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è"/>
            </a:pPr>
            <a:r>
              <a:rPr lang="nn-NO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2./3. zámorská krajina s najväčšou koncentráciou krajanov českého a slovenského pôvodu</a:t>
            </a:r>
            <a:endParaRPr lang="sk-SK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è"/>
            </a:pPr>
            <a:r>
              <a:rPr lang="nn-NO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Migračný fenomén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è"/>
            </a:pPr>
            <a:endParaRPr lang="nn-NO" dirty="0">
              <a:solidFill>
                <a:schemeClr val="dk1"/>
              </a:solidFill>
            </a:endParaRP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è"/>
            </a:pPr>
            <a:endParaRPr lang="nn-NO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273" name="Google Shape;27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793427">
            <a:off x="-1645172" y="3286852"/>
            <a:ext cx="4700201" cy="250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41758">
            <a:off x="-681341" y="3679624"/>
            <a:ext cx="2150583" cy="207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ahrávanie obrazovky 6">
            <a:hlinkClick r:id="" action="ppaction://media"/>
            <a:extLst>
              <a:ext uri="{FF2B5EF4-FFF2-40B4-BE49-F238E27FC236}">
                <a16:creationId xmlns:a16="http://schemas.microsoft.com/office/drawing/2014/main" id="{34690AB4-0FAC-6476-583D-1E74B77527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068" t="15489" r="3418" b="12746"/>
          <a:stretch/>
        </p:blipFill>
        <p:spPr>
          <a:xfrm>
            <a:off x="5806547" y="1877310"/>
            <a:ext cx="2632525" cy="290161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B429DE0C-B269-BF3D-6C24-B07B4728A76C}"/>
              </a:ext>
            </a:extLst>
          </p:cNvPr>
          <p:cNvSpPr txBox="1"/>
          <p:nvPr/>
        </p:nvSpPr>
        <p:spPr>
          <a:xfrm>
            <a:off x="5806547" y="4868562"/>
            <a:ext cx="1162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900" dirty="0"/>
              <a:t>video č.1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3"/>
          <p:cNvSpPr txBox="1">
            <a:spLocks noGrp="1"/>
          </p:cNvSpPr>
          <p:nvPr>
            <p:ph type="title"/>
          </p:nvPr>
        </p:nvSpPr>
        <p:spPr>
          <a:xfrm>
            <a:off x="2649671" y="33670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002060"/>
                </a:solidFill>
              </a:rPr>
              <a:t>ODKIAĽ?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507" name="Google Shape;507;p53"/>
          <p:cNvSpPr txBox="1">
            <a:spLocks noGrp="1"/>
          </p:cNvSpPr>
          <p:nvPr>
            <p:ph type="subTitle" idx="1"/>
          </p:nvPr>
        </p:nvSpPr>
        <p:spPr>
          <a:xfrm>
            <a:off x="4178825" y="2877142"/>
            <a:ext cx="4091971" cy="27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2000" b="1" dirty="0"/>
              <a:t>! </a:t>
            </a:r>
            <a:r>
              <a:rPr lang="sk-SK" sz="2000" b="1" dirty="0" err="1"/>
              <a:t>Presidencia</a:t>
            </a:r>
            <a:r>
              <a:rPr lang="sk-SK" sz="2000" b="1" dirty="0"/>
              <a:t> </a:t>
            </a:r>
            <a:r>
              <a:rPr lang="sk-SK" sz="2000" b="1" dirty="0" err="1"/>
              <a:t>Roque</a:t>
            </a:r>
            <a:r>
              <a:rPr lang="sk-SK" sz="2000" b="1" dirty="0"/>
              <a:t> </a:t>
            </a:r>
            <a:r>
              <a:rPr lang="sk-SK" sz="2000" b="1" dirty="0" err="1"/>
              <a:t>Sáenz</a:t>
            </a:r>
            <a:r>
              <a:rPr lang="sk-SK" sz="2000" b="1" dirty="0"/>
              <a:t> </a:t>
            </a:r>
            <a:r>
              <a:rPr lang="sk-SK" sz="2000" b="1" dirty="0" err="1"/>
              <a:t>Peña</a:t>
            </a:r>
            <a:r>
              <a:rPr lang="sk-SK" sz="2000" b="1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2000" b="1" dirty="0"/>
              <a:t>! Družstevná forma hospodárstva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2000" b="1" dirty="0"/>
              <a:t>! Bavlna</a:t>
            </a:r>
          </a:p>
          <a:p>
            <a:pPr marL="314325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sp>
        <p:nvSpPr>
          <p:cNvPr id="508" name="Google Shape;508;p53"/>
          <p:cNvSpPr txBox="1">
            <a:spLocks noGrp="1"/>
          </p:cNvSpPr>
          <p:nvPr>
            <p:ph type="subTitle" idx="2"/>
          </p:nvPr>
        </p:nvSpPr>
        <p:spPr>
          <a:xfrm>
            <a:off x="376374" y="227045"/>
            <a:ext cx="5116226" cy="27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7175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sz="2400" b="1" dirty="0"/>
              <a:t>Slováci z „Dolnej Zeme“</a:t>
            </a:r>
          </a:p>
          <a:p>
            <a:pPr marL="257175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sz="2400" b="1" dirty="0"/>
              <a:t>Vojvodina, Rumunsko, Bulharsko, Maďarsko</a:t>
            </a:r>
          </a:p>
          <a:p>
            <a:pPr marL="257175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sz="2400" b="1" dirty="0"/>
              <a:t>Slováci z Bratislavskej, Nitrianskej, Zvolenskej, Košickej župy</a:t>
            </a:r>
          </a:p>
          <a:p>
            <a:pPr marL="257175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-SK" sz="2400" b="1" dirty="0"/>
              <a:t>Česi najmä z Moravy</a:t>
            </a:r>
          </a:p>
          <a:p>
            <a:pPr marL="257175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FCB0993-9255-A2B4-7345-928D3B9BE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80061">
            <a:off x="3339472" y="2224887"/>
            <a:ext cx="911790" cy="91179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F8498F9-D259-4FFD-BB6E-C230ED034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70728">
            <a:off x="3779298" y="3768239"/>
            <a:ext cx="954107" cy="954107"/>
          </a:xfrm>
          <a:prstGeom prst="rect">
            <a:avLst/>
          </a:prstGeom>
        </p:spPr>
      </p:pic>
      <p:pic>
        <p:nvPicPr>
          <p:cNvPr id="8" name="Nahrávanie obrazovky 3">
            <a:hlinkClick r:id="" action="ppaction://media"/>
            <a:extLst>
              <a:ext uri="{FF2B5EF4-FFF2-40B4-BE49-F238E27FC236}">
                <a16:creationId xmlns:a16="http://schemas.microsoft.com/office/drawing/2014/main" id="{42906EF8-CBA7-F80E-099F-CACE7CE82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204" y="3073002"/>
            <a:ext cx="2984593" cy="1659268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231CC4F-26D9-DB4D-1CE9-58B5539D5508}"/>
              </a:ext>
            </a:extLst>
          </p:cNvPr>
          <p:cNvSpPr txBox="1"/>
          <p:nvPr/>
        </p:nvSpPr>
        <p:spPr>
          <a:xfrm>
            <a:off x="779671" y="4686021"/>
            <a:ext cx="1162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900" dirty="0"/>
              <a:t>video č.2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002060"/>
                </a:solidFill>
              </a:rPr>
              <a:t>SPOLKY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39" name="Google Shape;239;p36"/>
          <p:cNvSpPr txBox="1">
            <a:spLocks noGrp="1"/>
          </p:cNvSpPr>
          <p:nvPr>
            <p:ph type="subTitle" idx="16"/>
          </p:nvPr>
        </p:nvSpPr>
        <p:spPr>
          <a:xfrm>
            <a:off x="713224" y="1698501"/>
            <a:ext cx="2805479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dirty="0"/>
              <a:t>Buenos Aires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36"/>
          <p:cNvSpPr txBox="1">
            <a:spLocks noGrp="1"/>
          </p:cNvSpPr>
          <p:nvPr>
            <p:ph type="subTitle" idx="17"/>
          </p:nvPr>
        </p:nvSpPr>
        <p:spPr>
          <a:xfrm>
            <a:off x="691585" y="3848321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dirty="0"/>
              <a:t>Rosario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36"/>
          <p:cNvSpPr txBox="1">
            <a:spLocks noGrp="1"/>
          </p:cNvSpPr>
          <p:nvPr>
            <p:ph type="subTitle" idx="18"/>
          </p:nvPr>
        </p:nvSpPr>
        <p:spPr>
          <a:xfrm>
            <a:off x="648779" y="3381819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dirty="0"/>
              <a:t>Cordoba</a:t>
            </a:r>
            <a:r>
              <a:rPr lang="sk-SK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p36"/>
          <p:cNvSpPr txBox="1">
            <a:spLocks noGrp="1"/>
          </p:cNvSpPr>
          <p:nvPr>
            <p:ph type="subTitle" idx="19"/>
          </p:nvPr>
        </p:nvSpPr>
        <p:spPr>
          <a:xfrm>
            <a:off x="691585" y="2401158"/>
            <a:ext cx="2805478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dirty="0"/>
              <a:t>provincia Chaco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36"/>
          <p:cNvSpPr txBox="1">
            <a:spLocks noGrp="1"/>
          </p:cNvSpPr>
          <p:nvPr>
            <p:ph type="subTitle" idx="20"/>
          </p:nvPr>
        </p:nvSpPr>
        <p:spPr>
          <a:xfrm>
            <a:off x="648779" y="4313275"/>
            <a:ext cx="3643063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dirty="0"/>
              <a:t>Comodoro </a:t>
            </a:r>
            <a:r>
              <a:rPr lang="sk-SK" sz="2800" dirty="0" err="1"/>
              <a:t>Rivadavia</a:t>
            </a:r>
            <a:endParaRPr lang="sk-SK"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4" name="Google Shape;244;p36"/>
          <p:cNvSpPr txBox="1">
            <a:spLocks noGrp="1"/>
          </p:cNvSpPr>
          <p:nvPr>
            <p:ph type="subTitle" idx="21"/>
          </p:nvPr>
        </p:nvSpPr>
        <p:spPr>
          <a:xfrm>
            <a:off x="691585" y="2915317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dirty="0"/>
              <a:t>Berisse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BA334833-4905-A043-DBAF-5B86AFC0E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190" y="1102293"/>
            <a:ext cx="2805479" cy="3559955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7E92177C-EB02-A5A9-619F-7BB7EA099D59}"/>
              </a:ext>
            </a:extLst>
          </p:cNvPr>
          <p:cNvSpPr txBox="1"/>
          <p:nvPr/>
        </p:nvSpPr>
        <p:spPr>
          <a:xfrm>
            <a:off x="7270168" y="4575364"/>
            <a:ext cx="843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8FB1726D-C79D-62AC-39AA-09356B02B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9D8EBB84-752A-9495-CB1A-D3EFFAAEC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3309993" cy="5050903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E39B3815-CC12-FA31-27BB-1696C72A5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80" y="1239083"/>
            <a:ext cx="3694496" cy="2572735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76E76F17-4822-8B2A-932A-82C7E1BCADFB}"/>
              </a:ext>
            </a:extLst>
          </p:cNvPr>
          <p:cNvSpPr txBox="1"/>
          <p:nvPr/>
        </p:nvSpPr>
        <p:spPr>
          <a:xfrm>
            <a:off x="745480" y="3811818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2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8D3ED4AF-4AE2-0A21-87C3-2C5E6B347E08}"/>
              </a:ext>
            </a:extLst>
          </p:cNvPr>
          <p:cNvSpPr txBox="1"/>
          <p:nvPr/>
        </p:nvSpPr>
        <p:spPr>
          <a:xfrm>
            <a:off x="7786360" y="4804682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3</a:t>
            </a:r>
          </a:p>
        </p:txBody>
      </p:sp>
    </p:spTree>
    <p:extLst>
      <p:ext uri="{BB962C8B-B14F-4D97-AF65-F5344CB8AC3E}">
        <p14:creationId xmlns:p14="http://schemas.microsoft.com/office/powerpoint/2010/main" val="180458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>
          <a:extLst>
            <a:ext uri="{FF2B5EF4-FFF2-40B4-BE49-F238E27FC236}">
              <a16:creationId xmlns:a16="http://schemas.microsoft.com/office/drawing/2014/main" id="{89305628-2D6D-500C-3BE2-C852F57D1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>
            <a:extLst>
              <a:ext uri="{FF2B5EF4-FFF2-40B4-BE49-F238E27FC236}">
                <a16:creationId xmlns:a16="http://schemas.microsoft.com/office/drawing/2014/main" id="{47CDAA44-E54F-B536-F9C9-7A245095B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034" y="303851"/>
            <a:ext cx="3545489" cy="2388328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EC2E2E60-5FA3-3BF1-A7CC-74714DD5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6" y="1771511"/>
            <a:ext cx="3709978" cy="3068138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6FD83F51-9A26-6516-5983-C12A4B1A4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966" y="2335766"/>
            <a:ext cx="3709978" cy="2503883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832E016F-FC5A-CBDA-8290-33AB29008A2E}"/>
              </a:ext>
            </a:extLst>
          </p:cNvPr>
          <p:cNvSpPr txBox="1"/>
          <p:nvPr/>
        </p:nvSpPr>
        <p:spPr>
          <a:xfrm>
            <a:off x="480056" y="4852012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4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F05FC90F-27B9-58DB-78B7-B83E09970ED1}"/>
              </a:ext>
            </a:extLst>
          </p:cNvPr>
          <p:cNvSpPr txBox="1"/>
          <p:nvPr/>
        </p:nvSpPr>
        <p:spPr>
          <a:xfrm>
            <a:off x="4953966" y="4839649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5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6D12F7CD-C176-2794-8789-B8B14205A935}"/>
              </a:ext>
            </a:extLst>
          </p:cNvPr>
          <p:cNvSpPr txBox="1"/>
          <p:nvPr/>
        </p:nvSpPr>
        <p:spPr>
          <a:xfrm>
            <a:off x="7620688" y="2089545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6</a:t>
            </a:r>
          </a:p>
        </p:txBody>
      </p:sp>
    </p:spTree>
    <p:extLst>
      <p:ext uri="{BB962C8B-B14F-4D97-AF65-F5344CB8AC3E}">
        <p14:creationId xmlns:p14="http://schemas.microsoft.com/office/powerpoint/2010/main" val="101928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>
          <a:extLst>
            <a:ext uri="{FF2B5EF4-FFF2-40B4-BE49-F238E27FC236}">
              <a16:creationId xmlns:a16="http://schemas.microsoft.com/office/drawing/2014/main" id="{0F153B15-AE62-599D-E3BE-C2936E448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snímka obrazovky, exteriér, strom, ľudia&#10;&#10;Automaticky generovaný popis">
            <a:extLst>
              <a:ext uri="{FF2B5EF4-FFF2-40B4-BE49-F238E27FC236}">
                <a16:creationId xmlns:a16="http://schemas.microsoft.com/office/drawing/2014/main" id="{B097594E-9C38-87E8-A9F6-B7CC2F9C2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2" r="2" b="39671"/>
          <a:stretch/>
        </p:blipFill>
        <p:spPr>
          <a:xfrm>
            <a:off x="670341" y="421107"/>
            <a:ext cx="4013484" cy="1926251"/>
          </a:xfrm>
          <a:custGeom>
            <a:avLst/>
            <a:gdLst>
              <a:gd name="connsiteX0" fmla="*/ 0 w 4013484"/>
              <a:gd name="connsiteY0" fmla="*/ 0 h 1926251"/>
              <a:gd name="connsiteX1" fmla="*/ 4013484 w 4013484"/>
              <a:gd name="connsiteY1" fmla="*/ 0 h 1926251"/>
              <a:gd name="connsiteX2" fmla="*/ 4013484 w 4013484"/>
              <a:gd name="connsiteY2" fmla="*/ 1926251 h 1926251"/>
              <a:gd name="connsiteX3" fmla="*/ 0 w 4013484"/>
              <a:gd name="connsiteY3" fmla="*/ 1926251 h 1926251"/>
              <a:gd name="connsiteX4" fmla="*/ 0 w 4013484"/>
              <a:gd name="connsiteY4" fmla="*/ 0 h 192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3484" h="1926251" fill="none" extrusionOk="0">
                <a:moveTo>
                  <a:pt x="0" y="0"/>
                </a:moveTo>
                <a:cubicBezTo>
                  <a:pt x="1116524" y="-33775"/>
                  <a:pt x="2701457" y="138873"/>
                  <a:pt x="4013484" y="0"/>
                </a:cubicBezTo>
                <a:cubicBezTo>
                  <a:pt x="3939713" y="711240"/>
                  <a:pt x="3857601" y="1660885"/>
                  <a:pt x="4013484" y="1926251"/>
                </a:cubicBezTo>
                <a:cubicBezTo>
                  <a:pt x="3601037" y="1788921"/>
                  <a:pt x="1477532" y="1788395"/>
                  <a:pt x="0" y="1926251"/>
                </a:cubicBezTo>
                <a:cubicBezTo>
                  <a:pt x="152408" y="1103219"/>
                  <a:pt x="73868" y="814900"/>
                  <a:pt x="0" y="0"/>
                </a:cubicBezTo>
                <a:close/>
              </a:path>
              <a:path w="4013484" h="1926251" stroke="0" extrusionOk="0">
                <a:moveTo>
                  <a:pt x="0" y="0"/>
                </a:moveTo>
                <a:cubicBezTo>
                  <a:pt x="962658" y="-101487"/>
                  <a:pt x="3255762" y="-162162"/>
                  <a:pt x="4013484" y="0"/>
                </a:cubicBezTo>
                <a:cubicBezTo>
                  <a:pt x="4074197" y="644937"/>
                  <a:pt x="3952412" y="1004635"/>
                  <a:pt x="4013484" y="1926251"/>
                </a:cubicBezTo>
                <a:cubicBezTo>
                  <a:pt x="2854094" y="1976316"/>
                  <a:pt x="1241495" y="1767802"/>
                  <a:pt x="0" y="1926251"/>
                </a:cubicBezTo>
                <a:cubicBezTo>
                  <a:pt x="-24452" y="1568488"/>
                  <a:pt x="-67663" y="771716"/>
                  <a:pt x="0" y="0"/>
                </a:cubicBezTo>
                <a:close/>
              </a:path>
            </a:pathLst>
          </a:custGeom>
          <a:ln w="38100">
            <a:solidFill>
              <a:srgbClr val="2683C6">
                <a:lumMod val="75000"/>
              </a:srgb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3" name="Obrázok 2" descr="Obrázok, na ktorom je snímka obrazovky, umenie, stena&#10;&#10;Automaticky generovaný popis">
            <a:extLst>
              <a:ext uri="{FF2B5EF4-FFF2-40B4-BE49-F238E27FC236}">
                <a16:creationId xmlns:a16="http://schemas.microsoft.com/office/drawing/2014/main" id="{E8857112-9E74-3CCC-98D3-0D90ABFCF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3" r="1" b="36200"/>
          <a:stretch/>
        </p:blipFill>
        <p:spPr>
          <a:xfrm>
            <a:off x="4867573" y="421107"/>
            <a:ext cx="4011732" cy="1926251"/>
          </a:xfrm>
          <a:custGeom>
            <a:avLst/>
            <a:gdLst>
              <a:gd name="connsiteX0" fmla="*/ 0 w 4011732"/>
              <a:gd name="connsiteY0" fmla="*/ 0 h 1926251"/>
              <a:gd name="connsiteX1" fmla="*/ 4011732 w 4011732"/>
              <a:gd name="connsiteY1" fmla="*/ 0 h 1926251"/>
              <a:gd name="connsiteX2" fmla="*/ 4011732 w 4011732"/>
              <a:gd name="connsiteY2" fmla="*/ 1926251 h 1926251"/>
              <a:gd name="connsiteX3" fmla="*/ 0 w 4011732"/>
              <a:gd name="connsiteY3" fmla="*/ 1926251 h 1926251"/>
              <a:gd name="connsiteX4" fmla="*/ 0 w 4011732"/>
              <a:gd name="connsiteY4" fmla="*/ 0 h 192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1732" h="1926251" fill="none" extrusionOk="0">
                <a:moveTo>
                  <a:pt x="0" y="0"/>
                </a:moveTo>
                <a:cubicBezTo>
                  <a:pt x="1330116" y="-109175"/>
                  <a:pt x="3587093" y="-48220"/>
                  <a:pt x="4011732" y="0"/>
                </a:cubicBezTo>
                <a:cubicBezTo>
                  <a:pt x="3907333" y="911207"/>
                  <a:pt x="4023234" y="1043494"/>
                  <a:pt x="4011732" y="1926251"/>
                </a:cubicBezTo>
                <a:cubicBezTo>
                  <a:pt x="2313685" y="1893429"/>
                  <a:pt x="1366815" y="1901691"/>
                  <a:pt x="0" y="1926251"/>
                </a:cubicBezTo>
                <a:cubicBezTo>
                  <a:pt x="-141869" y="1424127"/>
                  <a:pt x="-147724" y="414741"/>
                  <a:pt x="0" y="0"/>
                </a:cubicBezTo>
                <a:close/>
              </a:path>
              <a:path w="4011732" h="1926251" stroke="0" extrusionOk="0">
                <a:moveTo>
                  <a:pt x="0" y="0"/>
                </a:moveTo>
                <a:cubicBezTo>
                  <a:pt x="1805007" y="56275"/>
                  <a:pt x="2114542" y="-36696"/>
                  <a:pt x="4011732" y="0"/>
                </a:cubicBezTo>
                <a:cubicBezTo>
                  <a:pt x="3861881" y="200578"/>
                  <a:pt x="3978694" y="1247562"/>
                  <a:pt x="4011732" y="1926251"/>
                </a:cubicBezTo>
                <a:cubicBezTo>
                  <a:pt x="2914307" y="1866797"/>
                  <a:pt x="776820" y="1950346"/>
                  <a:pt x="0" y="1926251"/>
                </a:cubicBezTo>
                <a:cubicBezTo>
                  <a:pt x="-22238" y="1394697"/>
                  <a:pt x="-143762" y="886016"/>
                  <a:pt x="0" y="0"/>
                </a:cubicBezTo>
                <a:close/>
              </a:path>
            </a:pathLst>
          </a:custGeom>
          <a:ln w="28575">
            <a:solidFill>
              <a:srgbClr val="2683C6">
                <a:lumMod val="75000"/>
              </a:srgbClr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4" name="Obrázok 3" descr="Obrázok, na ktorom je snímka obrazovky, ošatenie, osoba, ľudia&#10;&#10;Automaticky generovaný popis">
            <a:extLst>
              <a:ext uri="{FF2B5EF4-FFF2-40B4-BE49-F238E27FC236}">
                <a16:creationId xmlns:a16="http://schemas.microsoft.com/office/drawing/2014/main" id="{F8BDB3E7-E413-0827-8E81-A48CB0FA8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16" r="2" b="35514"/>
          <a:stretch/>
        </p:blipFill>
        <p:spPr>
          <a:xfrm>
            <a:off x="453029" y="2700026"/>
            <a:ext cx="4309058" cy="2074943"/>
          </a:xfrm>
          <a:custGeom>
            <a:avLst/>
            <a:gdLst>
              <a:gd name="connsiteX0" fmla="*/ 0 w 4309058"/>
              <a:gd name="connsiteY0" fmla="*/ 0 h 2074943"/>
              <a:gd name="connsiteX1" fmla="*/ 4309058 w 4309058"/>
              <a:gd name="connsiteY1" fmla="*/ 0 h 2074943"/>
              <a:gd name="connsiteX2" fmla="*/ 4309058 w 4309058"/>
              <a:gd name="connsiteY2" fmla="*/ 2074943 h 2074943"/>
              <a:gd name="connsiteX3" fmla="*/ 0 w 4309058"/>
              <a:gd name="connsiteY3" fmla="*/ 2074943 h 2074943"/>
              <a:gd name="connsiteX4" fmla="*/ 0 w 4309058"/>
              <a:gd name="connsiteY4" fmla="*/ 0 h 20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9058" h="2074943" fill="none" extrusionOk="0">
                <a:moveTo>
                  <a:pt x="0" y="0"/>
                </a:moveTo>
                <a:cubicBezTo>
                  <a:pt x="1730268" y="-84088"/>
                  <a:pt x="2265198" y="-115922"/>
                  <a:pt x="4309058" y="0"/>
                </a:cubicBezTo>
                <a:cubicBezTo>
                  <a:pt x="4167991" y="680563"/>
                  <a:pt x="4174692" y="1620520"/>
                  <a:pt x="4309058" y="2074943"/>
                </a:cubicBezTo>
                <a:cubicBezTo>
                  <a:pt x="2396092" y="2029017"/>
                  <a:pt x="1805761" y="1957693"/>
                  <a:pt x="0" y="2074943"/>
                </a:cubicBezTo>
                <a:cubicBezTo>
                  <a:pt x="112030" y="1389339"/>
                  <a:pt x="-129921" y="666384"/>
                  <a:pt x="0" y="0"/>
                </a:cubicBezTo>
                <a:close/>
              </a:path>
              <a:path w="4309058" h="2074943" stroke="0" extrusionOk="0">
                <a:moveTo>
                  <a:pt x="0" y="0"/>
                </a:moveTo>
                <a:cubicBezTo>
                  <a:pt x="859832" y="48260"/>
                  <a:pt x="3638790" y="25992"/>
                  <a:pt x="4309058" y="0"/>
                </a:cubicBezTo>
                <a:cubicBezTo>
                  <a:pt x="4407888" y="563879"/>
                  <a:pt x="4147159" y="1720781"/>
                  <a:pt x="4309058" y="2074943"/>
                </a:cubicBezTo>
                <a:cubicBezTo>
                  <a:pt x="3153073" y="2042995"/>
                  <a:pt x="1160587" y="2097845"/>
                  <a:pt x="0" y="2074943"/>
                </a:cubicBezTo>
                <a:cubicBezTo>
                  <a:pt x="113262" y="1693699"/>
                  <a:pt x="121807" y="218943"/>
                  <a:pt x="0" y="0"/>
                </a:cubicBezTo>
                <a:close/>
              </a:path>
            </a:pathLst>
          </a:custGeom>
          <a:ln w="28575">
            <a:solidFill>
              <a:srgbClr val="2683C6">
                <a:lumMod val="75000"/>
              </a:srgbClr>
            </a:solidFill>
            <a:extLst>
              <a:ext uri="{C807C97D-BFC1-408E-A445-0C87EB9F89A2}">
                <ask:lineSketchStyleProps xmlns:ask="http://schemas.microsoft.com/office/drawing/2018/sketchyshapes" sd="180876100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5" name="Obrázok 4" descr="Obrázok, na ktorom je ošatenie, snímka obrazovky, exteriér, žena&#10;&#10;Automaticky generovaný popis">
            <a:extLst>
              <a:ext uri="{FF2B5EF4-FFF2-40B4-BE49-F238E27FC236}">
                <a16:creationId xmlns:a16="http://schemas.microsoft.com/office/drawing/2014/main" id="{3340D5B2-5CBA-99FC-93FB-8F95CDE19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2" r="1" b="39867"/>
          <a:stretch/>
        </p:blipFill>
        <p:spPr>
          <a:xfrm>
            <a:off x="4813893" y="2724979"/>
            <a:ext cx="4255378" cy="2049990"/>
          </a:xfrm>
          <a:custGeom>
            <a:avLst/>
            <a:gdLst>
              <a:gd name="connsiteX0" fmla="*/ 0 w 4255378"/>
              <a:gd name="connsiteY0" fmla="*/ 0 h 2049990"/>
              <a:gd name="connsiteX1" fmla="*/ 4255378 w 4255378"/>
              <a:gd name="connsiteY1" fmla="*/ 0 h 2049990"/>
              <a:gd name="connsiteX2" fmla="*/ 4255378 w 4255378"/>
              <a:gd name="connsiteY2" fmla="*/ 2049990 h 2049990"/>
              <a:gd name="connsiteX3" fmla="*/ 0 w 4255378"/>
              <a:gd name="connsiteY3" fmla="*/ 2049990 h 2049990"/>
              <a:gd name="connsiteX4" fmla="*/ 0 w 4255378"/>
              <a:gd name="connsiteY4" fmla="*/ 0 h 204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5378" h="2049990" fill="none" extrusionOk="0">
                <a:moveTo>
                  <a:pt x="0" y="0"/>
                </a:moveTo>
                <a:cubicBezTo>
                  <a:pt x="1630226" y="-98501"/>
                  <a:pt x="3160793" y="-19663"/>
                  <a:pt x="4255378" y="0"/>
                </a:cubicBezTo>
                <a:cubicBezTo>
                  <a:pt x="4196264" y="920166"/>
                  <a:pt x="4192040" y="1146133"/>
                  <a:pt x="4255378" y="2049990"/>
                </a:cubicBezTo>
                <a:cubicBezTo>
                  <a:pt x="3374002" y="1951497"/>
                  <a:pt x="1311316" y="2200607"/>
                  <a:pt x="0" y="2049990"/>
                </a:cubicBezTo>
                <a:cubicBezTo>
                  <a:pt x="-152592" y="1775397"/>
                  <a:pt x="51767" y="282299"/>
                  <a:pt x="0" y="0"/>
                </a:cubicBezTo>
                <a:close/>
              </a:path>
              <a:path w="4255378" h="2049990" stroke="0" extrusionOk="0">
                <a:moveTo>
                  <a:pt x="0" y="0"/>
                </a:moveTo>
                <a:cubicBezTo>
                  <a:pt x="1027038" y="-160275"/>
                  <a:pt x="3500275" y="64852"/>
                  <a:pt x="4255378" y="0"/>
                </a:cubicBezTo>
                <a:cubicBezTo>
                  <a:pt x="4171850" y="574912"/>
                  <a:pt x="4275651" y="1158153"/>
                  <a:pt x="4255378" y="2049990"/>
                </a:cubicBezTo>
                <a:cubicBezTo>
                  <a:pt x="3669039" y="2043857"/>
                  <a:pt x="1086478" y="2083454"/>
                  <a:pt x="0" y="2049990"/>
                </a:cubicBezTo>
                <a:cubicBezTo>
                  <a:pt x="64858" y="1320857"/>
                  <a:pt x="98245" y="866899"/>
                  <a:pt x="0" y="0"/>
                </a:cubicBezTo>
                <a:close/>
              </a:path>
            </a:pathLst>
          </a:custGeom>
          <a:ln w="28575">
            <a:solidFill>
              <a:srgbClr val="2683C6">
                <a:lumMod val="75000"/>
              </a:srgbClr>
            </a:solidFill>
            <a:extLst>
              <a:ext uri="{C807C97D-BFC1-408E-A445-0C87EB9F89A2}">
                <ask:lineSketchStyleProps xmlns:ask="http://schemas.microsoft.com/office/drawing/2018/sketchyshapes" sd="5791118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6" name="Google Shape;696;p60">
            <a:extLst>
              <a:ext uri="{FF2B5EF4-FFF2-40B4-BE49-F238E27FC236}">
                <a16:creationId xmlns:a16="http://schemas.microsoft.com/office/drawing/2014/main" id="{B78183D3-3254-9D6C-69A1-CAC5E0D59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5375" y="368531"/>
            <a:ext cx="3036900" cy="6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rgbClr val="002060"/>
                </a:solidFill>
              </a:rPr>
              <a:t>SÚČASNOSŤ</a:t>
            </a:r>
            <a:br>
              <a:rPr lang="sk-SK" dirty="0"/>
            </a:br>
            <a:endParaRPr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FAB24E9-52FD-5A8C-685F-06FC8E809B85}"/>
              </a:ext>
            </a:extLst>
          </p:cNvPr>
          <p:cNvSpPr txBox="1"/>
          <p:nvPr/>
        </p:nvSpPr>
        <p:spPr>
          <a:xfrm>
            <a:off x="670341" y="2320363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7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4B84D59-C88D-A2B7-E6E4-D8AA3615EAA5}"/>
              </a:ext>
            </a:extLst>
          </p:cNvPr>
          <p:cNvSpPr txBox="1"/>
          <p:nvPr/>
        </p:nvSpPr>
        <p:spPr>
          <a:xfrm>
            <a:off x="4867573" y="2347358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8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8228986-C7E5-3E83-F607-D38ACA30BDE3}"/>
              </a:ext>
            </a:extLst>
          </p:cNvPr>
          <p:cNvSpPr txBox="1"/>
          <p:nvPr/>
        </p:nvSpPr>
        <p:spPr>
          <a:xfrm>
            <a:off x="453029" y="4897279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9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D3466263-3025-5CE4-4727-FB8C124B6931}"/>
              </a:ext>
            </a:extLst>
          </p:cNvPr>
          <p:cNvSpPr txBox="1"/>
          <p:nvPr/>
        </p:nvSpPr>
        <p:spPr>
          <a:xfrm>
            <a:off x="4867573" y="4895389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10</a:t>
            </a:r>
          </a:p>
        </p:txBody>
      </p:sp>
    </p:spTree>
    <p:extLst>
      <p:ext uri="{BB962C8B-B14F-4D97-AF65-F5344CB8AC3E}">
        <p14:creationId xmlns:p14="http://schemas.microsoft.com/office/powerpoint/2010/main" val="2474220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>
          <a:extLst>
            <a:ext uri="{FF2B5EF4-FFF2-40B4-BE49-F238E27FC236}">
              <a16:creationId xmlns:a16="http://schemas.microsoft.com/office/drawing/2014/main" id="{BDA89739-5A4A-58FC-0BD1-79A802F0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jekt pre obsah 4" descr="Obrázok, na ktorom je text, snímka obrazovky, grafický dizajn, plagát&#10;&#10;Automaticky generovaný popis">
            <a:extLst>
              <a:ext uri="{FF2B5EF4-FFF2-40B4-BE49-F238E27FC236}">
                <a16:creationId xmlns:a16="http://schemas.microsoft.com/office/drawing/2014/main" id="{11B348B8-1A73-9B99-12F6-C768A3B28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5" r="3354" b="26781"/>
          <a:stretch/>
        </p:blipFill>
        <p:spPr>
          <a:xfrm>
            <a:off x="2543633" y="318267"/>
            <a:ext cx="4334807" cy="4506965"/>
          </a:xfrm>
          <a:custGeom>
            <a:avLst/>
            <a:gdLst>
              <a:gd name="connsiteX0" fmla="*/ 0 w 4334807"/>
              <a:gd name="connsiteY0" fmla="*/ 0 h 4506965"/>
              <a:gd name="connsiteX1" fmla="*/ 4334807 w 4334807"/>
              <a:gd name="connsiteY1" fmla="*/ 0 h 4506965"/>
              <a:gd name="connsiteX2" fmla="*/ 4334807 w 4334807"/>
              <a:gd name="connsiteY2" fmla="*/ 4506965 h 4506965"/>
              <a:gd name="connsiteX3" fmla="*/ 0 w 4334807"/>
              <a:gd name="connsiteY3" fmla="*/ 4506965 h 4506965"/>
              <a:gd name="connsiteX4" fmla="*/ 0 w 4334807"/>
              <a:gd name="connsiteY4" fmla="*/ 0 h 450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807" h="4506965" fill="none" extrusionOk="0">
                <a:moveTo>
                  <a:pt x="0" y="0"/>
                </a:moveTo>
                <a:cubicBezTo>
                  <a:pt x="1272193" y="147984"/>
                  <a:pt x="3572215" y="-138472"/>
                  <a:pt x="4334807" y="0"/>
                </a:cubicBezTo>
                <a:cubicBezTo>
                  <a:pt x="4257759" y="1757409"/>
                  <a:pt x="4362273" y="3185115"/>
                  <a:pt x="4334807" y="4506965"/>
                </a:cubicBezTo>
                <a:cubicBezTo>
                  <a:pt x="2448361" y="4493478"/>
                  <a:pt x="1315910" y="4389489"/>
                  <a:pt x="0" y="4506965"/>
                </a:cubicBezTo>
                <a:cubicBezTo>
                  <a:pt x="60851" y="2344976"/>
                  <a:pt x="-1948" y="1667338"/>
                  <a:pt x="0" y="0"/>
                </a:cubicBezTo>
                <a:close/>
              </a:path>
              <a:path w="4334807" h="4506965" stroke="0" extrusionOk="0">
                <a:moveTo>
                  <a:pt x="0" y="0"/>
                </a:moveTo>
                <a:cubicBezTo>
                  <a:pt x="469162" y="14846"/>
                  <a:pt x="3767459" y="-5891"/>
                  <a:pt x="4334807" y="0"/>
                </a:cubicBezTo>
                <a:cubicBezTo>
                  <a:pt x="4426893" y="1346989"/>
                  <a:pt x="4438814" y="3087950"/>
                  <a:pt x="4334807" y="4506965"/>
                </a:cubicBezTo>
                <a:cubicBezTo>
                  <a:pt x="3784947" y="4383741"/>
                  <a:pt x="1535838" y="4380765"/>
                  <a:pt x="0" y="4506965"/>
                </a:cubicBezTo>
                <a:cubicBezTo>
                  <a:pt x="92896" y="2977937"/>
                  <a:pt x="166553" y="817553"/>
                  <a:pt x="0" y="0"/>
                </a:cubicBezTo>
                <a:close/>
              </a:path>
            </a:pathLst>
          </a:custGeom>
          <a:ln w="28575">
            <a:solidFill>
              <a:srgbClr val="2683C6">
                <a:lumMod val="75000"/>
              </a:srgbClr>
            </a:solidFill>
            <a:extLst>
              <a:ext uri="{C807C97D-BFC1-408E-A445-0C87EB9F89A2}">
                <ask:lineSketchStyleProps xmlns:ask="http://schemas.microsoft.com/office/drawing/2018/sketchyshapes" sd="29982674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DDFCA394-7197-83DE-041F-E5B0A18C0734}"/>
              </a:ext>
            </a:extLst>
          </p:cNvPr>
          <p:cNvSpPr txBox="1"/>
          <p:nvPr/>
        </p:nvSpPr>
        <p:spPr>
          <a:xfrm>
            <a:off x="6878440" y="4579011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11</a:t>
            </a:r>
          </a:p>
        </p:txBody>
      </p:sp>
    </p:spTree>
    <p:extLst>
      <p:ext uri="{BB962C8B-B14F-4D97-AF65-F5344CB8AC3E}">
        <p14:creationId xmlns:p14="http://schemas.microsoft.com/office/powerpoint/2010/main" val="163066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0"/>
          <p:cNvSpPr/>
          <p:nvPr/>
        </p:nvSpPr>
        <p:spPr>
          <a:xfrm>
            <a:off x="2064599" y="1580198"/>
            <a:ext cx="1101924" cy="2102546"/>
          </a:xfrm>
          <a:custGeom>
            <a:avLst/>
            <a:gdLst/>
            <a:ahLst/>
            <a:cxnLst/>
            <a:rect l="l" t="t" r="r" b="b"/>
            <a:pathLst>
              <a:path w="84552" h="161331" extrusionOk="0">
                <a:moveTo>
                  <a:pt x="1" y="1"/>
                </a:moveTo>
                <a:lnTo>
                  <a:pt x="1" y="161331"/>
                </a:lnTo>
                <a:lnTo>
                  <a:pt x="84551" y="161331"/>
                </a:lnTo>
                <a:lnTo>
                  <a:pt x="84551" y="1"/>
                </a:lnTo>
                <a:close/>
              </a:path>
            </a:pathLst>
          </a:custGeom>
          <a:solidFill>
            <a:srgbClr val="C2C2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60"/>
          <p:cNvGrpSpPr/>
          <p:nvPr/>
        </p:nvGrpSpPr>
        <p:grpSpPr>
          <a:xfrm>
            <a:off x="1022920" y="475934"/>
            <a:ext cx="2606648" cy="4311074"/>
            <a:chOff x="5186401" y="494525"/>
            <a:chExt cx="1834973" cy="3724678"/>
          </a:xfrm>
        </p:grpSpPr>
        <p:sp>
          <p:nvSpPr>
            <p:cNvPr id="706" name="Google Shape;706;p60"/>
            <p:cNvSpPr/>
            <p:nvPr/>
          </p:nvSpPr>
          <p:spPr>
            <a:xfrm>
              <a:off x="5186401" y="494525"/>
              <a:ext cx="1834973" cy="3724678"/>
            </a:xfrm>
            <a:custGeom>
              <a:avLst/>
              <a:gdLst/>
              <a:ahLst/>
              <a:cxnLst/>
              <a:rect l="l" t="t" r="r" b="b"/>
              <a:pathLst>
                <a:path w="93205" h="189190" extrusionOk="0">
                  <a:moveTo>
                    <a:pt x="2870" y="0"/>
                  </a:moveTo>
                  <a:cubicBezTo>
                    <a:pt x="1280" y="0"/>
                    <a:pt x="0" y="1280"/>
                    <a:pt x="0" y="2914"/>
                  </a:cubicBezTo>
                  <a:lnTo>
                    <a:pt x="0" y="186320"/>
                  </a:lnTo>
                  <a:cubicBezTo>
                    <a:pt x="0" y="187909"/>
                    <a:pt x="1280" y="189190"/>
                    <a:pt x="2870" y="189190"/>
                  </a:cubicBezTo>
                  <a:lnTo>
                    <a:pt x="90334" y="189190"/>
                  </a:lnTo>
                  <a:cubicBezTo>
                    <a:pt x="91924" y="189190"/>
                    <a:pt x="93204" y="187909"/>
                    <a:pt x="93204" y="186320"/>
                  </a:cubicBezTo>
                  <a:lnTo>
                    <a:pt x="93204" y="2914"/>
                  </a:lnTo>
                  <a:cubicBezTo>
                    <a:pt x="93204" y="1280"/>
                    <a:pt x="91924" y="0"/>
                    <a:pt x="90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0"/>
            <p:cNvSpPr/>
            <p:nvPr/>
          </p:nvSpPr>
          <p:spPr>
            <a:xfrm>
              <a:off x="5890455" y="3969678"/>
              <a:ext cx="458108" cy="154724"/>
            </a:xfrm>
            <a:custGeom>
              <a:avLst/>
              <a:gdLst/>
              <a:ahLst/>
              <a:cxnLst/>
              <a:rect l="l" t="t" r="r" b="b"/>
              <a:pathLst>
                <a:path w="23269" h="7859" extrusionOk="0">
                  <a:moveTo>
                    <a:pt x="796" y="0"/>
                  </a:moveTo>
                  <a:cubicBezTo>
                    <a:pt x="354" y="0"/>
                    <a:pt x="1" y="353"/>
                    <a:pt x="1" y="751"/>
                  </a:cubicBezTo>
                  <a:lnTo>
                    <a:pt x="1" y="7064"/>
                  </a:lnTo>
                  <a:cubicBezTo>
                    <a:pt x="1" y="7506"/>
                    <a:pt x="354" y="7859"/>
                    <a:pt x="796" y="7859"/>
                  </a:cubicBezTo>
                  <a:lnTo>
                    <a:pt x="22474" y="7859"/>
                  </a:lnTo>
                  <a:cubicBezTo>
                    <a:pt x="22916" y="7859"/>
                    <a:pt x="23269" y="7506"/>
                    <a:pt x="23269" y="7064"/>
                  </a:cubicBezTo>
                  <a:lnTo>
                    <a:pt x="23269" y="751"/>
                  </a:lnTo>
                  <a:cubicBezTo>
                    <a:pt x="23269" y="353"/>
                    <a:pt x="22916" y="0"/>
                    <a:pt x="22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8" name="Google Shape;708;p60"/>
          <p:cNvPicPr preferRelativeResize="0"/>
          <p:nvPr/>
        </p:nvPicPr>
        <p:blipFill rotWithShape="1">
          <a:blip r:embed="rId5">
            <a:alphaModFix/>
          </a:blip>
          <a:srcRect t="3540" b="3531"/>
          <a:stretch/>
        </p:blipFill>
        <p:spPr>
          <a:xfrm>
            <a:off x="1165163" y="696841"/>
            <a:ext cx="2322162" cy="369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8846F87-2DB1-98E3-5DE4-0250611FE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123" y="476762"/>
            <a:ext cx="2674052" cy="431024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98F46EE-FB89-4A1A-9B2D-DDBEC46A3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343" y="693977"/>
            <a:ext cx="2322777" cy="3694496"/>
          </a:xfrm>
          <a:prstGeom prst="rect">
            <a:avLst/>
          </a:prstGeom>
        </p:spPr>
      </p:pic>
      <p:pic>
        <p:nvPicPr>
          <p:cNvPr id="7" name="Video 6" title="Počítadlo srdca pre sociálne médiá">
            <a:hlinkClick r:id="" action="ppaction://media"/>
            <a:extLst>
              <a:ext uri="{FF2B5EF4-FFF2-40B4-BE49-F238E27FC236}">
                <a16:creationId xmlns:a16="http://schemas.microsoft.com/office/drawing/2014/main" id="{C78D9E06-E5F9-7999-1A60-04E0EE204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lum contrast="-20000"/>
          </a:blip>
          <a:stretch>
            <a:fillRect/>
          </a:stretch>
        </p:blipFill>
        <p:spPr>
          <a:xfrm>
            <a:off x="3754529" y="2043103"/>
            <a:ext cx="1879633" cy="105729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375DD31B-8A39-E0EB-D03F-B4FF2BCABD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978" y="693977"/>
            <a:ext cx="2420993" cy="3724171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683237549">
                  <a:custGeom>
                    <a:avLst/>
                    <a:gdLst>
                      <a:gd name="connsiteX0" fmla="*/ 0 w 2420993"/>
                      <a:gd name="connsiteY0" fmla="*/ 0 h 3724171"/>
                      <a:gd name="connsiteX1" fmla="*/ 2420993 w 2420993"/>
                      <a:gd name="connsiteY1" fmla="*/ 0 h 3724171"/>
                      <a:gd name="connsiteX2" fmla="*/ 2420993 w 2420993"/>
                      <a:gd name="connsiteY2" fmla="*/ 3724171 h 3724171"/>
                      <a:gd name="connsiteX3" fmla="*/ 0 w 2420993"/>
                      <a:gd name="connsiteY3" fmla="*/ 3724171 h 3724171"/>
                      <a:gd name="connsiteX4" fmla="*/ 0 w 2420993"/>
                      <a:gd name="connsiteY4" fmla="*/ 0 h 3724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0993" h="3724171" fill="none" extrusionOk="0">
                        <a:moveTo>
                          <a:pt x="0" y="0"/>
                        </a:moveTo>
                        <a:cubicBezTo>
                          <a:pt x="464471" y="150367"/>
                          <a:pt x="1387434" y="18370"/>
                          <a:pt x="2420993" y="0"/>
                        </a:cubicBezTo>
                        <a:cubicBezTo>
                          <a:pt x="2285260" y="702633"/>
                          <a:pt x="2304377" y="2078041"/>
                          <a:pt x="2420993" y="3724171"/>
                        </a:cubicBezTo>
                        <a:cubicBezTo>
                          <a:pt x="1280861" y="3577408"/>
                          <a:pt x="1162498" y="3754350"/>
                          <a:pt x="0" y="3724171"/>
                        </a:cubicBezTo>
                        <a:cubicBezTo>
                          <a:pt x="-106957" y="2349605"/>
                          <a:pt x="-142441" y="1202180"/>
                          <a:pt x="0" y="0"/>
                        </a:cubicBezTo>
                        <a:close/>
                      </a:path>
                      <a:path w="2420993" h="3724171" stroke="0" extrusionOk="0">
                        <a:moveTo>
                          <a:pt x="0" y="0"/>
                        </a:moveTo>
                        <a:cubicBezTo>
                          <a:pt x="337602" y="-43235"/>
                          <a:pt x="1785720" y="130878"/>
                          <a:pt x="2420993" y="0"/>
                        </a:cubicBezTo>
                        <a:cubicBezTo>
                          <a:pt x="2494015" y="763153"/>
                          <a:pt x="2398625" y="3090283"/>
                          <a:pt x="2420993" y="3724171"/>
                        </a:cubicBezTo>
                        <a:cubicBezTo>
                          <a:pt x="1482642" y="3765706"/>
                          <a:pt x="1103776" y="3868398"/>
                          <a:pt x="0" y="3724171"/>
                        </a:cubicBezTo>
                        <a:cubicBezTo>
                          <a:pt x="126583" y="3343150"/>
                          <a:pt x="-69872" y="4029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D497033-89F4-8A4E-18AF-4A819C4C48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0887" y="674218"/>
            <a:ext cx="2570523" cy="3724171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F0D27EE4-A942-330B-87A6-920B66A02C5F}"/>
              </a:ext>
            </a:extLst>
          </p:cNvPr>
          <p:cNvSpPr txBox="1"/>
          <p:nvPr/>
        </p:nvSpPr>
        <p:spPr>
          <a:xfrm>
            <a:off x="935953" y="4848327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12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5DB4A73B-F362-9A45-D45C-71D999630E0B}"/>
              </a:ext>
            </a:extLst>
          </p:cNvPr>
          <p:cNvSpPr txBox="1"/>
          <p:nvPr/>
        </p:nvSpPr>
        <p:spPr>
          <a:xfrm>
            <a:off x="5634162" y="4806767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/>
              <a:t>obrázok č.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esis Defense Template">
  <a:themeElements>
    <a:clrScheme name="Simple Light">
      <a:dk1>
        <a:srgbClr val="442F19"/>
      </a:dk1>
      <a:lt1>
        <a:srgbClr val="D2BFA0"/>
      </a:lt1>
      <a:dk2>
        <a:srgbClr val="664824"/>
      </a:dk2>
      <a:lt2>
        <a:srgbClr val="FFFAEE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648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631</Words>
  <Application>Microsoft Office PowerPoint</Application>
  <PresentationFormat>Prezentácia na obrazovke (16:9)</PresentationFormat>
  <Paragraphs>98</Paragraphs>
  <Slides>18</Slides>
  <Notes>18</Notes>
  <HiddenSlides>0</HiddenSlides>
  <MMClips>5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6" baseType="lpstr">
      <vt:lpstr>Sansita</vt:lpstr>
      <vt:lpstr>Wingdings</vt:lpstr>
      <vt:lpstr>Alegreya Sans Medium</vt:lpstr>
      <vt:lpstr>Times New Roman</vt:lpstr>
      <vt:lpstr>Nunito Light</vt:lpstr>
      <vt:lpstr>Arial</vt:lpstr>
      <vt:lpstr>DM Sans</vt:lpstr>
      <vt:lpstr>Thesis Defense Template</vt:lpstr>
      <vt:lpstr>SLOVÁCI A ČESI V ARGENTÍNE </vt:lpstr>
      <vt:lpstr>Prezentácia programu PowerPoint</vt:lpstr>
      <vt:lpstr>ODKIAĽ?</vt:lpstr>
      <vt:lpstr>SPOLKY</vt:lpstr>
      <vt:lpstr>Prezentácia programu PowerPoint</vt:lpstr>
      <vt:lpstr>Prezentácia programu PowerPoint</vt:lpstr>
      <vt:lpstr>SÚČASNOSŤ </vt:lpstr>
      <vt:lpstr>Prezentácia programu PowerPoint</vt:lpstr>
      <vt:lpstr>Prezentácia programu PowerPoint</vt:lpstr>
      <vt:lpstr>DÔVODY?</vt:lpstr>
      <vt:lpstr>DÔVODY Z ARGENTÍNY?</vt:lpstr>
      <vt:lpstr>JAZYK A ŠKOLSTVO</vt:lpstr>
      <vt:lpstr>ČASOVÁ LÍNIA</vt:lpstr>
      <vt:lpstr>Prezentácia programu PowerPoint</vt:lpstr>
      <vt:lpstr>Prezentácia programu PowerPoint</vt:lpstr>
      <vt:lpstr>Prezentácia programu PowerPoint</vt:lpstr>
      <vt:lpstr>Ďakujem za pozornosť!</vt:lpstr>
      <vt:lpstr>Použitá literatúra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PC</dc:creator>
  <cp:lastModifiedBy>doc. Mgr. Ladislav Novotný PhD.</cp:lastModifiedBy>
  <cp:revision>17</cp:revision>
  <dcterms:modified xsi:type="dcterms:W3CDTF">2024-11-18T10:32:27Z</dcterms:modified>
</cp:coreProperties>
</file>