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70" r:id="rId6"/>
    <p:sldId id="268" r:id="rId7"/>
    <p:sldId id="267" r:id="rId8"/>
    <p:sldId id="265" r:id="rId9"/>
    <p:sldId id="266" r:id="rId10"/>
    <p:sldId id="259" r:id="rId11"/>
    <p:sldId id="261" r:id="rId12"/>
    <p:sldId id="271" r:id="rId13"/>
    <p:sldId id="262" r:id="rId14"/>
    <p:sldId id="264" r:id="rId15"/>
    <p:sldId id="263" r:id="rId16"/>
    <p:sldId id="269" r:id="rId17"/>
    <p:sldId id="272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32082-4120-4FA3-915C-1A8E9B3BB69B}" type="datetimeFigureOut">
              <a:rPr lang="sk-SK" smtClean="0"/>
              <a:t>3. 11. 2024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AC8C2-D418-46A7-9865-58D6BAF13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99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AC8C2-D418-46A7-9865-58D6BAF139BE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897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2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6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1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9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0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eliana.sav.sk/heslo/amazonas-0" TargetMode="External"/><Relationship Id="rId2" Type="http://schemas.openxmlformats.org/officeDocument/2006/relationships/hyperlink" Target="https://amazonfrontlines.org/chronicles/real-price-oil-amazo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rázok, na ktorom je snímka obrazovky, umenie, grafika, temnota&#10;&#10;Automaticky generovaný popis">
            <a:extLst>
              <a:ext uri="{FF2B5EF4-FFF2-40B4-BE49-F238E27FC236}">
                <a16:creationId xmlns:a16="http://schemas.microsoft.com/office/drawing/2014/main" id="{0CAF70FF-0AC0-2058-7584-4B47A0CB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69" b="6561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sk-S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39C7E1-151A-8003-9CE8-620593F20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sk-SK" sz="5800" dirty="0"/>
              <a:t>Nerastné suroviny v Amazonskom pralese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1FB065-7914-8A9E-9F87-13010054C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600"/>
              </a:spcAft>
            </a:pPr>
            <a:r>
              <a:rPr lang="sk-SK" sz="5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</a:t>
            </a:r>
            <a:r>
              <a:rPr lang="sk-SK" sz="5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ichal</a:t>
            </a:r>
            <a:r>
              <a:rPr lang="sk-SK" sz="5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</a:t>
            </a:r>
            <a:r>
              <a:rPr lang="sk-SK" sz="5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laneta</a:t>
            </a:r>
            <a:r>
              <a:rPr lang="sk-SK" sz="5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2HG</a:t>
            </a:r>
            <a:r>
              <a:rPr lang="sk-SK" sz="5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</a:t>
            </a:r>
            <a:endParaRPr lang="sk-SK" sz="58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8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9B5E2-7B19-D44F-2F8A-42BF60AB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b="1" dirty="0"/>
              <a:t>Tab. č. 1: </a:t>
            </a:r>
            <a:r>
              <a:rPr lang="sk-SK" sz="2000" i="1" dirty="0"/>
              <a:t>Produkcia hlavných priemyslových výrobkov v Brazílii (1936-2015)</a:t>
            </a:r>
            <a:br>
              <a:rPr lang="sk-SK" sz="2000" i="1" dirty="0"/>
            </a:br>
            <a:r>
              <a:rPr lang="sk-SK" sz="1000" b="1" dirty="0"/>
              <a:t>Zdroj: </a:t>
            </a:r>
            <a:r>
              <a:rPr lang="sk-SK" sz="1000" i="1" dirty="0"/>
              <a:t>ANDĚL, J. - BIČÍK, I. - BLÁHA, J. D. (2019)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423E13D1-F41E-2758-403F-F6D6A0EFC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348694"/>
              </p:ext>
            </p:extLst>
          </p:nvPr>
        </p:nvGraphicFramePr>
        <p:xfrm>
          <a:off x="1066800" y="2103438"/>
          <a:ext cx="10058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583">
                  <a:extLst>
                    <a:ext uri="{9D8B030D-6E8A-4147-A177-3AD203B41FA5}">
                      <a16:colId xmlns:a16="http://schemas.microsoft.com/office/drawing/2014/main" val="141921053"/>
                    </a:ext>
                  </a:extLst>
                </a:gridCol>
                <a:gridCol w="1770434">
                  <a:extLst>
                    <a:ext uri="{9D8B030D-6E8A-4147-A177-3AD203B41FA5}">
                      <a16:colId xmlns:a16="http://schemas.microsoft.com/office/drawing/2014/main" val="2793056914"/>
                    </a:ext>
                  </a:extLst>
                </a:gridCol>
                <a:gridCol w="1021404">
                  <a:extLst>
                    <a:ext uri="{9D8B030D-6E8A-4147-A177-3AD203B41FA5}">
                      <a16:colId xmlns:a16="http://schemas.microsoft.com/office/drawing/2014/main" val="2411030156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val="1852540167"/>
                    </a:ext>
                  </a:extLst>
                </a:gridCol>
                <a:gridCol w="1186775">
                  <a:extLst>
                    <a:ext uri="{9D8B030D-6E8A-4147-A177-3AD203B41FA5}">
                      <a16:colId xmlns:a16="http://schemas.microsoft.com/office/drawing/2014/main" val="1469697499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val="1551834332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3211999336"/>
                    </a:ext>
                  </a:extLst>
                </a:gridCol>
                <a:gridCol w="1037617">
                  <a:extLst>
                    <a:ext uri="{9D8B030D-6E8A-4147-A177-3AD203B41FA5}">
                      <a16:colId xmlns:a16="http://schemas.microsoft.com/office/drawing/2014/main" val="1861869414"/>
                    </a:ext>
                  </a:extLst>
                </a:gridCol>
              </a:tblGrid>
              <a:tr h="513302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Jednotky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21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 ruda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mil.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40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Bauxit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mil.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21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tis.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9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mil.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88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5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02BA5-429D-3F21-39CD-407B46D5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Dôsledky ťažby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19E2D5-088C-7192-2B80-F4128D09E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Šanca presunúť ťažisko ťažby ropy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Odlesňovanie (860 000 ha do 2021), prevažne Brazília, ale aj Peru a Kolumbia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Znečistenie, erózia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Dopad na faunu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Problémy pre domorodé obyvateľstvo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Seizmická oblasť</a:t>
            </a:r>
          </a:p>
        </p:txBody>
      </p:sp>
    </p:spTree>
    <p:extLst>
      <p:ext uri="{BB962C8B-B14F-4D97-AF65-F5344CB8AC3E}">
        <p14:creationId xmlns:p14="http://schemas.microsoft.com/office/powerpoint/2010/main" val="425042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C540D-FE36-F05F-DD8B-CD823965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265918"/>
            <a:ext cx="4950643" cy="1115868"/>
          </a:xfrm>
        </p:spPr>
        <p:txBody>
          <a:bodyPr>
            <a:normAutofit/>
          </a:bodyPr>
          <a:lstStyle/>
          <a:p>
            <a:r>
              <a:rPr lang="sk-SK" sz="2200" b="1" dirty="0"/>
              <a:t>Obr. č. 5: </a:t>
            </a:r>
            <a:r>
              <a:rPr lang="sk-SK" sz="2200" i="1" dirty="0"/>
              <a:t>Dôvody </a:t>
            </a:r>
            <a:r>
              <a:rPr lang="sk-SK" sz="2200" i="1" dirty="0" err="1"/>
              <a:t>deforestácie</a:t>
            </a:r>
            <a:r>
              <a:rPr lang="sk-SK" sz="2200" i="1" dirty="0"/>
              <a:t> (Brazília, 2001-2013)</a:t>
            </a:r>
            <a:br>
              <a:rPr lang="sk-SK" dirty="0"/>
            </a:br>
            <a:r>
              <a:rPr lang="sk-SK" sz="1100" b="1" dirty="0"/>
              <a:t>Zdroj: </a:t>
            </a:r>
            <a:r>
              <a:rPr lang="sk-SK" sz="1100" i="1" dirty="0"/>
              <a:t>https://worldrainforests.com/brazil/</a:t>
            </a:r>
          </a:p>
        </p:txBody>
      </p:sp>
      <p:pic>
        <p:nvPicPr>
          <p:cNvPr id="5" name="Zástupný objekt pre obsah 4" descr="Obrázok, na ktorom je text, snímka obrazovky, diagram, kruh&#10;&#10;Automaticky generovaný popis">
            <a:extLst>
              <a:ext uri="{FF2B5EF4-FFF2-40B4-BE49-F238E27FC236}">
                <a16:creationId xmlns:a16="http://schemas.microsoft.com/office/drawing/2014/main" id="{535D21DD-DF9D-07C4-235A-DB06E69BD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6" y="476213"/>
            <a:ext cx="5085460" cy="5905573"/>
          </a:xfrm>
        </p:spPr>
      </p:pic>
    </p:spTree>
    <p:extLst>
      <p:ext uri="{BB962C8B-B14F-4D97-AF65-F5344CB8AC3E}">
        <p14:creationId xmlns:p14="http://schemas.microsoft.com/office/powerpoint/2010/main" val="48339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48FF1-1A68-8D94-FB81-294D4BB4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455" y="5933677"/>
            <a:ext cx="5839089" cy="63249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200" b="1" dirty="0"/>
              <a:t>Obr. č. 6: </a:t>
            </a:r>
            <a:r>
              <a:rPr lang="sk-SK" sz="2200" i="1" dirty="0"/>
              <a:t>Odlesňovania </a:t>
            </a:r>
            <a:r>
              <a:rPr lang="sk-SK" sz="2200" i="1" dirty="0" err="1"/>
              <a:t>Amazónie</a:t>
            </a:r>
            <a:r>
              <a:rPr lang="sk-SK" sz="2200" i="1" dirty="0"/>
              <a:t> (1988-2010)</a:t>
            </a:r>
            <a:br>
              <a:rPr lang="sk-SK" sz="2000" i="1" dirty="0"/>
            </a:br>
            <a:r>
              <a:rPr lang="sk-SK" sz="1100" b="1" dirty="0"/>
              <a:t>Zdroj: </a:t>
            </a:r>
            <a:r>
              <a:rPr lang="sk-SK" sz="1100" i="1" dirty="0"/>
              <a:t>https://www.beautifulworld.com/south-america/brazil/amazon-rain-forest/</a:t>
            </a:r>
          </a:p>
        </p:txBody>
      </p:sp>
      <p:pic>
        <p:nvPicPr>
          <p:cNvPr id="5" name="Zástupný objekt pre obsah 4" descr="Obrázok, na ktorom je text, mapa, atlas&#10;&#10;Automaticky generovaný popis">
            <a:extLst>
              <a:ext uri="{FF2B5EF4-FFF2-40B4-BE49-F238E27FC236}">
                <a16:creationId xmlns:a16="http://schemas.microsoft.com/office/drawing/2014/main" id="{E9ABB431-B44D-180B-1C5F-87FC1B309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03" y="836774"/>
            <a:ext cx="6485594" cy="5184451"/>
          </a:xfrm>
        </p:spPr>
      </p:pic>
    </p:spTree>
    <p:extLst>
      <p:ext uri="{BB962C8B-B14F-4D97-AF65-F5344CB8AC3E}">
        <p14:creationId xmlns:p14="http://schemas.microsoft.com/office/powerpoint/2010/main" val="402927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D7E4E-79D0-BDE6-17CB-E228A868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801" y="6067642"/>
            <a:ext cx="5581548" cy="34288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200" b="1" dirty="0"/>
              <a:t>Obr. č. 7: </a:t>
            </a:r>
            <a:r>
              <a:rPr lang="sk-SK" sz="2200" i="1" dirty="0"/>
              <a:t>Odlesňovania </a:t>
            </a:r>
            <a:r>
              <a:rPr lang="sk-SK" sz="2200" i="1" dirty="0" err="1"/>
              <a:t>Amazónie</a:t>
            </a:r>
            <a:r>
              <a:rPr lang="sk-SK" sz="2200" i="1" dirty="0"/>
              <a:t> (do 2021)</a:t>
            </a:r>
            <a:br>
              <a:rPr lang="sk-SK" sz="2000" i="1" dirty="0"/>
            </a:br>
            <a:r>
              <a:rPr lang="sk-SK" sz="1100" b="1" dirty="0"/>
              <a:t>ZDROJ: </a:t>
            </a:r>
            <a:r>
              <a:rPr lang="sk-SK" sz="1100" i="1" dirty="0"/>
              <a:t>https://www.maaproject.org/amazon-hotspots-2021</a:t>
            </a:r>
            <a:r>
              <a:rPr lang="sk-SK" sz="2000" i="1" dirty="0"/>
              <a:t>/</a:t>
            </a:r>
            <a:endParaRPr lang="sk-SK" sz="2000" dirty="0"/>
          </a:p>
        </p:txBody>
      </p:sp>
      <p:pic>
        <p:nvPicPr>
          <p:cNvPr id="9" name="Zástupný objekt pre obsah 8" descr="Obrázok, na ktorom je text, mapa, atlas, snímka obrazovky&#10;&#10;Automaticky generovaný popis">
            <a:extLst>
              <a:ext uri="{FF2B5EF4-FFF2-40B4-BE49-F238E27FC236}">
                <a16:creationId xmlns:a16="http://schemas.microsoft.com/office/drawing/2014/main" id="{35100C89-856D-433F-86CC-C8B908F58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50" y="868179"/>
            <a:ext cx="6357900" cy="5121642"/>
          </a:xfrm>
        </p:spPr>
      </p:pic>
    </p:spTree>
    <p:extLst>
      <p:ext uri="{BB962C8B-B14F-4D97-AF65-F5344CB8AC3E}">
        <p14:creationId xmlns:p14="http://schemas.microsoft.com/office/powerpoint/2010/main" val="306802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6FCD8-12A4-03B3-E6E6-B7ED0A5E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237" y="5681522"/>
            <a:ext cx="6823710" cy="1098657"/>
          </a:xfrm>
        </p:spPr>
        <p:txBody>
          <a:bodyPr>
            <a:normAutofit/>
          </a:bodyPr>
          <a:lstStyle/>
          <a:p>
            <a:r>
              <a:rPr lang="sk-SK" sz="2000" b="1" dirty="0"/>
              <a:t>Obr. č. 8: </a:t>
            </a:r>
            <a:r>
              <a:rPr lang="sk-SK" sz="2000" i="1" dirty="0"/>
              <a:t>Odlesňovania brazílskej </a:t>
            </a:r>
            <a:r>
              <a:rPr lang="sk-SK" sz="2000" i="1" dirty="0" err="1"/>
              <a:t>Amazónie</a:t>
            </a:r>
            <a:r>
              <a:rPr lang="sk-SK" sz="2000" i="1" dirty="0"/>
              <a:t> (do 2021)</a:t>
            </a:r>
            <a:br>
              <a:rPr lang="sk-SK" sz="2000" i="1" dirty="0"/>
            </a:br>
            <a:r>
              <a:rPr lang="sk-SK" sz="1100" b="1" dirty="0"/>
              <a:t>ZDROJ: </a:t>
            </a:r>
            <a:r>
              <a:rPr lang="sk-SK" sz="1100" i="1" dirty="0"/>
              <a:t>https://www.maaproject.org/amazon-hotspots-2021/</a:t>
            </a:r>
            <a:endParaRPr lang="sk-SK" sz="1100" dirty="0"/>
          </a:p>
        </p:txBody>
      </p:sp>
      <p:pic>
        <p:nvPicPr>
          <p:cNvPr id="5" name="Zástupný objekt pre obsah 4" descr="Obrázok, na ktorom je text, mapa, atlas, snímka obrazovky&#10;&#10;Automaticky generovaný popis">
            <a:extLst>
              <a:ext uri="{FF2B5EF4-FFF2-40B4-BE49-F238E27FC236}">
                <a16:creationId xmlns:a16="http://schemas.microsoft.com/office/drawing/2014/main" id="{E87BC88D-91B7-2B92-8B31-39081E8F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37" y="954755"/>
            <a:ext cx="6697525" cy="4948490"/>
          </a:xfrm>
        </p:spPr>
      </p:pic>
    </p:spTree>
    <p:extLst>
      <p:ext uri="{BB962C8B-B14F-4D97-AF65-F5344CB8AC3E}">
        <p14:creationId xmlns:p14="http://schemas.microsoft.com/office/powerpoint/2010/main" val="99338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35935-C799-7AB3-C4F4-704D826A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Použitá literatúra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8C3019-4ACF-660A-A022-83A81CAB7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ANDĚL, J. – BIČÍK, I. – BLÁHA, J. D. </a:t>
            </a:r>
            <a:r>
              <a:rPr lang="sk-SK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Makroregiony</a:t>
            </a:r>
            <a:r>
              <a:rPr lang="sk-SK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světa</a:t>
            </a:r>
            <a:r>
              <a:rPr lang="sk-SK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nová </a:t>
            </a:r>
            <a:r>
              <a:rPr lang="sk-SK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regionální</a:t>
            </a:r>
            <a:r>
              <a:rPr lang="sk-SK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geografie</a:t>
            </a: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Praha: Univerzita Karlova, </a:t>
            </a:r>
            <a:r>
              <a:rPr lang="sk-SK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nakladatelství</a:t>
            </a: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Karolinum</a:t>
            </a: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2019. 326 s. ISBN 9788024642734.</a:t>
            </a:r>
          </a:p>
          <a:p>
            <a:pPr marL="342900" indent="-342900">
              <a:buFont typeface="+mj-lt"/>
              <a:buAutoNum type="arabicPeriod"/>
            </a:pP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BUTLER, R. A. </a:t>
            </a:r>
            <a:r>
              <a:rPr lang="sk-SK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Brazil's</a:t>
            </a: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forests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Rainforests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[online] [cit. 2024-11-03]. Dostupné na internete: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https://amazonfrontlines.org/chronicles/real-price-oil-amazon/</a:t>
            </a:r>
            <a:r>
              <a:rPr lang="sk-SK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MAINVILLE, N.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Real Price of Oil in the Amazon:</a:t>
            </a: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will negligence and impunity stop?</a:t>
            </a: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k-SK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lang="sk-SK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Frontlines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[online] [cit. 2024-11-03]. Dostupné na internete: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https://amazonfrontlines.org/chronicles/real-price-oil-amazon/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TOLMÁČI, L. a kol. 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Školský geografický atlas svet.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vyd. [s. l.]: Mapa Slovakia plus, s. r. o., 2022. 128 s. ISBN 978-80-8067-337-6.</a:t>
            </a:r>
          </a:p>
          <a:p>
            <a:pPr marL="342900" indent="-342900">
              <a:buFont typeface="+mj-lt"/>
              <a:buAutoNum type="arabicPeriod"/>
            </a:pP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ZUBRICZKÝ, G. </a:t>
            </a:r>
            <a:r>
              <a:rPr lang="sk-SK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Geografia štátov sveta</a:t>
            </a: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Bratislava: Mapa Slovakia, 2009. 254 s. ISBN 9788080672270.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[ANON]. 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tlas sveta: nový obraz Zeme. </a:t>
            </a: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Bratislava: </a:t>
            </a:r>
            <a:r>
              <a:rPr lang="sk-SK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Ikar</a:t>
            </a: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2005. 345 s. ISBN 8055110336.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Amazonas [online]. </a:t>
            </a:r>
            <a:r>
              <a:rPr lang="pt-BR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Encyclopaedia</a:t>
            </a: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Beliana</a:t>
            </a: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ISBN 978-80-89524-30-3. [cit. 2024-11-03 ]. </a:t>
            </a:r>
            <a:r>
              <a:rPr lang="sk-SK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Dostupné </a:t>
            </a: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intermete: </a:t>
            </a:r>
            <a:r>
              <a:rPr lang="pt-BR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https://beliana.sav.sk/heslo/amazonas-0</a:t>
            </a:r>
            <a:r>
              <a:rPr lang="sk-SK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8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5511B-837F-2B49-F8EF-51A776AC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3200"/>
            <a:ext cx="10058400" cy="1371600"/>
          </a:xfrm>
        </p:spPr>
        <p:txBody>
          <a:bodyPr/>
          <a:lstStyle/>
          <a:p>
            <a:pPr algn="ctr"/>
            <a:r>
              <a:rPr lang="sk-SK" dirty="0"/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424949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D13DC-1268-5AA5-7A60-B157788D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8211DD-EACE-5D6C-D4AD-CD4214DA4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Rudné kovy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Bauxit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Dôsledky ťažby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3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B536F-1D55-C010-9ACE-B58B48E9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470" y="5738896"/>
            <a:ext cx="9011056" cy="1119104"/>
          </a:xfrm>
        </p:spPr>
        <p:txBody>
          <a:bodyPr>
            <a:normAutofit/>
          </a:bodyPr>
          <a:lstStyle/>
          <a:p>
            <a:pPr algn="ctr"/>
            <a:r>
              <a:rPr lang="sk-SK" sz="2000" b="1" dirty="0"/>
              <a:t>Obr. č. 1: </a:t>
            </a:r>
            <a:r>
              <a:rPr lang="sk-SK" sz="2000" i="1" dirty="0"/>
              <a:t>Amazonský dažďový prales</a:t>
            </a:r>
            <a:br>
              <a:rPr lang="sk-SK" sz="2000" i="1" dirty="0"/>
            </a:br>
            <a:r>
              <a:rPr lang="sk-SK" sz="1000" b="1" i="1" dirty="0"/>
              <a:t>Zdroj:</a:t>
            </a:r>
            <a:r>
              <a:rPr lang="sk-SK" sz="1000" i="1" dirty="0"/>
              <a:t> https://www.researchgate.net/figure/Map-showing-the-geographic-boundaries-of-the-Amazon-forest-red-line-the_fig1_50835877</a:t>
            </a:r>
          </a:p>
        </p:txBody>
      </p:sp>
      <p:pic>
        <p:nvPicPr>
          <p:cNvPr id="9" name="Zástupný objekt pre obsah 8" descr="Obrázok, na ktorom je text, mapa, atlas, diagram&#10;&#10;Automaticky generovaný popis">
            <a:extLst>
              <a:ext uri="{FF2B5EF4-FFF2-40B4-BE49-F238E27FC236}">
                <a16:creationId xmlns:a16="http://schemas.microsoft.com/office/drawing/2014/main" id="{DC80EE72-004B-8CFB-4A88-887519CFC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04" y="785602"/>
            <a:ext cx="5622587" cy="5286795"/>
          </a:xfrm>
        </p:spPr>
      </p:pic>
    </p:spTree>
    <p:extLst>
      <p:ext uri="{BB962C8B-B14F-4D97-AF65-F5344CB8AC3E}">
        <p14:creationId xmlns:p14="http://schemas.microsoft.com/office/powerpoint/2010/main" val="86967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hora, exteriér, príroda, fotografia z lietadla&#10;&#10;Automaticky generovaný popis">
            <a:extLst>
              <a:ext uri="{FF2B5EF4-FFF2-40B4-BE49-F238E27FC236}">
                <a16:creationId xmlns:a16="http://schemas.microsoft.com/office/drawing/2014/main" id="{2126B913-6605-0E18-D40C-C8FF0E9D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r="24385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3A73E3-FCD3-0AC0-3445-BADA1BAE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sk-SK" sz="4000"/>
              <a:t>Rudné kovy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EEF122-7338-F338-E90C-918703386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Carajás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– najväčšia Fe baňa na svete (7,2 miliardy ton + Cu, Mn, Al, Au, Sn)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Ruda bohatá na hematit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Companhia Vale do Rio Doce 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(51 %) a US Steel (49 %)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 železa a ocele – BR, 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 najmä v Z časti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– 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– okrajové oblasti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Široká škála spracovateľského odvetvia v Brazílii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72BD880-BF19-5A9B-693D-188FE372D549}"/>
              </a:ext>
            </a:extLst>
          </p:cNvPr>
          <p:cNvSpPr txBox="1"/>
          <p:nvPr/>
        </p:nvSpPr>
        <p:spPr>
          <a:xfrm>
            <a:off x="6392667" y="6332006"/>
            <a:ext cx="639264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č. 2: 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Baňa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Carajás</a:t>
            </a:r>
            <a:endParaRPr lang="sk-SK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sk-SK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https://www.oestadonet.com.br/noticia/12174/meio-seculo-de-exploracao-mineral-em-carajas/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564BABF-00A6-837D-4A79-DA630CDE90BA}"/>
              </a:ext>
            </a:extLst>
          </p:cNvPr>
          <p:cNvSpPr txBox="1"/>
          <p:nvPr/>
        </p:nvSpPr>
        <p:spPr>
          <a:xfrm>
            <a:off x="2988824" y="3244334"/>
            <a:ext cx="6133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12276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2F295-3A95-BB66-4743-07937ED4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b="1" dirty="0"/>
              <a:t>Obr. č. 3: </a:t>
            </a:r>
            <a:r>
              <a:rPr lang="sk-SK" sz="2000" i="1" dirty="0"/>
              <a:t>Export Brazílie (2021)</a:t>
            </a:r>
            <a:br>
              <a:rPr lang="sk-SK" dirty="0"/>
            </a:br>
            <a:r>
              <a:rPr lang="sk-SK" sz="1100" b="1" dirty="0"/>
              <a:t>Zdroj:</a:t>
            </a:r>
            <a:r>
              <a:rPr lang="sk-SK" sz="1100" dirty="0"/>
              <a:t> </a:t>
            </a:r>
            <a:r>
              <a:rPr lang="sk-SK" sz="1100" i="1" dirty="0"/>
              <a:t>Atlas ekonomickej previazanosti sveta</a:t>
            </a:r>
          </a:p>
        </p:txBody>
      </p:sp>
      <p:pic>
        <p:nvPicPr>
          <p:cNvPr id="5" name="Zástupný objekt pre obsah 4" descr="Obrázok, na ktorom je text, snímka obrazovky, písmo, diagram&#10;&#10;Automaticky generovaný popis">
            <a:extLst>
              <a:ext uri="{FF2B5EF4-FFF2-40B4-BE49-F238E27FC236}">
                <a16:creationId xmlns:a16="http://schemas.microsoft.com/office/drawing/2014/main" id="{81280794-854B-2E97-3BAA-2A3F13142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43" y="2103438"/>
            <a:ext cx="9775114" cy="3849687"/>
          </a:xfrm>
        </p:spPr>
      </p:pic>
    </p:spTree>
    <p:extLst>
      <p:ext uri="{BB962C8B-B14F-4D97-AF65-F5344CB8AC3E}">
        <p14:creationId xmlns:p14="http://schemas.microsoft.com/office/powerpoint/2010/main" val="40801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E6062-38CE-99F8-4C8F-0C06D101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835" y="5727249"/>
            <a:ext cx="6290249" cy="703885"/>
          </a:xfrm>
        </p:spPr>
        <p:txBody>
          <a:bodyPr>
            <a:normAutofit/>
          </a:bodyPr>
          <a:lstStyle/>
          <a:p>
            <a:r>
              <a:rPr lang="sk-SK" sz="2000" b="1" dirty="0"/>
              <a:t>Obr. č. 4: </a:t>
            </a:r>
            <a:r>
              <a:rPr lang="sk-SK" sz="2000" i="1" dirty="0"/>
              <a:t>Svetová produkcia železnej rudy</a:t>
            </a:r>
            <a:br>
              <a:rPr lang="sk-SK" sz="4400" b="1" dirty="0"/>
            </a:br>
            <a:r>
              <a:rPr lang="sk-SK" sz="1000" b="1" dirty="0"/>
              <a:t>Zdroj:</a:t>
            </a:r>
            <a:r>
              <a:rPr lang="sk-SK" sz="1000" dirty="0"/>
              <a:t> </a:t>
            </a:r>
            <a:r>
              <a:rPr lang="sk-SK" sz="1000" i="1" dirty="0"/>
              <a:t>https://elements.visualcapitalist.com/wp-content/uploads/2022/09/Visualizing-the-Worlds-Largest-Iron-Ore-Producers-Sept-16-1.jpg</a:t>
            </a:r>
            <a:endParaRPr lang="sk-SK" sz="1100" i="1" dirty="0"/>
          </a:p>
        </p:txBody>
      </p:sp>
      <p:pic>
        <p:nvPicPr>
          <p:cNvPr id="5" name="Zástupný objekt pre obsah 4" descr="Obrázok, na ktorom je text, plagát, mapa, snímka obrazovky&#10;&#10;Automaticky generovaný popis">
            <a:extLst>
              <a:ext uri="{FF2B5EF4-FFF2-40B4-BE49-F238E27FC236}">
                <a16:creationId xmlns:a16="http://schemas.microsoft.com/office/drawing/2014/main" id="{7456E0CB-EAC2-1C7C-3EAA-3816002D9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1" y="452995"/>
            <a:ext cx="4439211" cy="5978139"/>
          </a:xfrm>
        </p:spPr>
      </p:pic>
    </p:spTree>
    <p:extLst>
      <p:ext uri="{BB962C8B-B14F-4D97-AF65-F5344CB8AC3E}">
        <p14:creationId xmlns:p14="http://schemas.microsoft.com/office/powerpoint/2010/main" val="284346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864EA-BB2D-6A2F-F2C4-9F4592CB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Ropa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351A14A-462A-2572-3339-4FC7C3533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najmä v oblasti horného toku Amazonky a jej prítokov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Brazília, Ekvádor, Peru (spory), Kolumbia</a:t>
            </a:r>
          </a:p>
        </p:txBody>
      </p:sp>
    </p:spTree>
    <p:extLst>
      <p:ext uri="{BB962C8B-B14F-4D97-AF65-F5344CB8AC3E}">
        <p14:creationId xmlns:p14="http://schemas.microsoft.com/office/powerpoint/2010/main" val="235428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99F86-56C6-ADFD-1782-37725804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Bauxit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A7864D-EC5F-0385-47D3-F1B69106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Brazília 10 % svetovej produkcie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Surinam životne závislý (75 % exportu)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Využitie: tavenie Al, žiaruvzdorné materiály</a:t>
            </a:r>
          </a:p>
        </p:txBody>
      </p:sp>
    </p:spTree>
    <p:extLst>
      <p:ext uri="{BB962C8B-B14F-4D97-AF65-F5344CB8AC3E}">
        <p14:creationId xmlns:p14="http://schemas.microsoft.com/office/powerpoint/2010/main" val="339665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A1DE5-FD1E-5379-BE6B-5A7CED7F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Drevo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D97017-3442-0605-3759-0E44901BE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Intenzívna ťažba, najmä Brazília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Kaučukovník (najmä horná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Amazónia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Väčšina ťažby v Brazílii nelegálna</a:t>
            </a:r>
          </a:p>
        </p:txBody>
      </p:sp>
    </p:spTree>
    <p:extLst>
      <p:ext uri="{BB962C8B-B14F-4D97-AF65-F5344CB8AC3E}">
        <p14:creationId xmlns:p14="http://schemas.microsoft.com/office/powerpoint/2010/main" val="3973855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708</Words>
  <Application>Microsoft Office PowerPoint</Application>
  <PresentationFormat>Širokouhlá</PresentationFormat>
  <Paragraphs>105</Paragraphs>
  <Slides>17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4" baseType="lpstr">
      <vt:lpstr>Aptos</vt:lpstr>
      <vt:lpstr>Century Schoolbook</vt:lpstr>
      <vt:lpstr>Franklin Gothic Book</vt:lpstr>
      <vt:lpstr>Garamond</vt:lpstr>
      <vt:lpstr>Times New Roman</vt:lpstr>
      <vt:lpstr>Wingdings</vt:lpstr>
      <vt:lpstr>SavonVTI</vt:lpstr>
      <vt:lpstr>Nerastné suroviny v Amazonskom pralese</vt:lpstr>
      <vt:lpstr>Obsah</vt:lpstr>
      <vt:lpstr>Obr. č. 1: Amazonský dažďový prales Zdroj: https://www.researchgate.net/figure/Map-showing-the-geographic-boundaries-of-the-Amazon-forest-red-line-the_fig1_50835877</vt:lpstr>
      <vt:lpstr>Rudné kovy</vt:lpstr>
      <vt:lpstr>Obr. č. 3: Export Brazílie (2021) Zdroj: Atlas ekonomickej previazanosti sveta</vt:lpstr>
      <vt:lpstr>Obr. č. 4: Svetová produkcia železnej rudy Zdroj: https://elements.visualcapitalist.com/wp-content/uploads/2022/09/Visualizing-the-Worlds-Largest-Iron-Ore-Producers-Sept-16-1.jpg</vt:lpstr>
      <vt:lpstr>Ropa</vt:lpstr>
      <vt:lpstr>Bauxit</vt:lpstr>
      <vt:lpstr>Drevo</vt:lpstr>
      <vt:lpstr>Tab. č. 1: Produkcia hlavných priemyslových výrobkov v Brazílii (1936-2015) Zdroj: ANDĚL, J. - BIČÍK, I. - BLÁHA, J. D. (2019)</vt:lpstr>
      <vt:lpstr>Dôsledky ťažby</vt:lpstr>
      <vt:lpstr>Obr. č. 5: Dôvody deforestácie (Brazília, 2001-2013) Zdroj: https://worldrainforests.com/brazil/</vt:lpstr>
      <vt:lpstr>Obr. č. 6: Odlesňovania Amazónie (1988-2010) Zdroj: https://www.beautifulworld.com/south-america/brazil/amazon-rain-forest/</vt:lpstr>
      <vt:lpstr>Obr. č. 7: Odlesňovania Amazónie (do 2021) ZDROJ: https://www.maaproject.org/amazon-hotspots-2021/</vt:lpstr>
      <vt:lpstr>Obr. č. 8: Odlesňovania brazílskej Amazónie (do 2021) ZDROJ: https://www.maaproject.org/amazon-hotspots-2021/</vt:lpstr>
      <vt:lpstr>Použitá literatúra</vt:lpstr>
      <vt:lpstr>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Planeta</dc:creator>
  <cp:lastModifiedBy>Michal Planeta</cp:lastModifiedBy>
  <cp:revision>60</cp:revision>
  <dcterms:created xsi:type="dcterms:W3CDTF">2024-11-02T20:54:40Z</dcterms:created>
  <dcterms:modified xsi:type="dcterms:W3CDTF">2024-11-03T16:56:43Z</dcterms:modified>
</cp:coreProperties>
</file>