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1" r:id="rId9"/>
    <p:sldId id="265" r:id="rId10"/>
    <p:sldId id="264" r:id="rId11"/>
    <p:sldId id="270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Upravte štýl predlohy podnadpisov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705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697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7870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52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990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305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309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175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194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721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877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9BFBC-E320-4928-89A6-726BE3D2F448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923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ailymale.sk/articles/itaipu-binational_445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youtube.com/watch?v=UULp33MNNN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ktuality.sk/clanok/275112/stvrta-risa-nacisti-nasli-po-vojne-domov-v-juznej-amerike/" TargetMode="External"/><Relationship Id="rId2" Type="http://schemas.openxmlformats.org/officeDocument/2006/relationships/hyperlink" Target="https://www.history.com/news/how-south-america-became-a-nazi-have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Južná Amerika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863899" y="3835520"/>
            <a:ext cx="4786184" cy="2559865"/>
          </a:xfrm>
        </p:spPr>
        <p:txBody>
          <a:bodyPr>
            <a:normAutofit fontScale="700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dirty="0"/>
              <a:t>Poloha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dirty="0"/>
              <a:t>Orografia a vodstvo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dirty="0"/>
              <a:t>Klíma a charakter krajiny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dirty="0"/>
              <a:t>História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dirty="0"/>
              <a:t>Obyvateľstvo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dirty="0"/>
              <a:t>Ho</a:t>
            </a:r>
            <a:r>
              <a:rPr lang="en-GB" dirty="0"/>
              <a:t>s</a:t>
            </a:r>
            <a:r>
              <a:rPr lang="sk-SK" dirty="0" err="1"/>
              <a:t>dpodárstvo</a:t>
            </a:r>
            <a:endParaRPr lang="sk-SK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dirty="0"/>
              <a:t>Administratívne členenie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dirty="0"/>
              <a:t>Geopolitické pomery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58034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Hospodárstvo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457864"/>
            <a:ext cx="11809561" cy="5512279"/>
          </a:xfrm>
        </p:spPr>
        <p:txBody>
          <a:bodyPr>
            <a:normAutofit fontScale="77500" lnSpcReduction="20000"/>
          </a:bodyPr>
          <a:lstStyle/>
          <a:p>
            <a:r>
              <a:rPr lang="sk-SK" dirty="0">
                <a:latin typeface="Arial Narrow" panose="020B0606020202030204" pitchFamily="34" charset="0"/>
              </a:rPr>
              <a:t>z globálneho hľadiska priemerne rozvinutý región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od 30. rokov 20. stor. – prudký hospodársky rast, diverzifikácia ekonomiky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industrializácia, neskôr rozvoj služobného sektora, od 90. rokov spomalenie rastu</a:t>
            </a:r>
          </a:p>
          <a:p>
            <a:pPr lvl="3"/>
            <a:r>
              <a:rPr lang="sk-SK" dirty="0">
                <a:latin typeface="Arial Narrow" panose="020B0606020202030204" pitchFamily="34" charset="0"/>
              </a:rPr>
              <a:t>nedostatočná infraštruktúra, kriminalita, korupcia, finančná a politická nestabilita, daňové zaťaženie...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región typický veľkými rozdielmi medzi chudobnými a bohatými – slabá alebo žiadna stredná trieda</a:t>
            </a:r>
          </a:p>
          <a:p>
            <a:r>
              <a:rPr lang="sk-SK" dirty="0">
                <a:latin typeface="Arial Narrow" panose="020B0606020202030204" pitchFamily="34" charset="0"/>
              </a:rPr>
              <a:t>primárny sektor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poľnohospodárstvo je významné najmä pre domáci trh, v niektorých krajinách dôležitá zložka exportu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vývoz mäsa (hlavne hovädzie) – Argentína, Paraguaj, Uruguaj, Kolumbia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káva, kakao a banány – Brazília, Kolumbia, Ekvádor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tabak, cukrová trstina – Guyana, </a:t>
            </a:r>
            <a:r>
              <a:rPr lang="sk-SK" dirty="0" err="1">
                <a:latin typeface="Arial Narrow" panose="020B0606020202030204" pitchFamily="34" charset="0"/>
              </a:rPr>
              <a:t>Fr</a:t>
            </a:r>
            <a:r>
              <a:rPr lang="sk-SK" dirty="0">
                <a:latin typeface="Arial Narrow" panose="020B0606020202030204" pitchFamily="34" charset="0"/>
              </a:rPr>
              <a:t>. Guyana, Surinam, Peru, Brazília</a:t>
            </a:r>
          </a:p>
          <a:p>
            <a:pPr lvl="3"/>
            <a:r>
              <a:rPr lang="sk-SK" dirty="0">
                <a:latin typeface="Arial Narrow" panose="020B0606020202030204" pitchFamily="34" charset="0"/>
              </a:rPr>
              <a:t>v Brazílii však hlavne na výrobu etanolu ako pohonnej hmoty pre autá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kaučuk (latex – surový kaučuk) – Brazília (</a:t>
            </a:r>
            <a:r>
              <a:rPr lang="sk-SK" dirty="0" err="1">
                <a:latin typeface="Arial Narrow" panose="020B0606020202030204" pitchFamily="34" charset="0"/>
              </a:rPr>
              <a:t>Manaus</a:t>
            </a:r>
            <a:r>
              <a:rPr lang="sk-SK" dirty="0">
                <a:latin typeface="Arial Narrow" panose="020B0606020202030204" pitchFamily="34" charset="0"/>
              </a:rPr>
              <a:t>)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La </a:t>
            </a:r>
            <a:r>
              <a:rPr lang="sk-SK" dirty="0" err="1">
                <a:latin typeface="Arial Narrow" panose="020B0606020202030204" pitchFamily="34" charset="0"/>
              </a:rPr>
              <a:t>Plata</a:t>
            </a:r>
            <a:r>
              <a:rPr lang="sk-SK" dirty="0">
                <a:latin typeface="Arial Narrow" panose="020B0606020202030204" pitchFamily="34" charset="0"/>
              </a:rPr>
              <a:t> – svetová obilnica – pšenica a kukurica však ustupujú sóji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morský rybolov – významný, najmä na tichomorskom pobreží (tuniak, sardely</a:t>
            </a:r>
            <a:r>
              <a:rPr lang="en-GB" dirty="0">
                <a:latin typeface="Arial Narrow" panose="020B0606020202030204" pitchFamily="34" charset="0"/>
              </a:rPr>
              <a:t> – </a:t>
            </a:r>
            <a:r>
              <a:rPr lang="en-GB" dirty="0" err="1">
                <a:latin typeface="Arial Narrow" panose="020B0606020202030204" pitchFamily="34" charset="0"/>
              </a:rPr>
              <a:t>ančovičky</a:t>
            </a:r>
            <a:r>
              <a:rPr lang="sk-SK" dirty="0">
                <a:latin typeface="Arial Narrow" panose="020B0606020202030204" pitchFamily="34" charset="0"/>
              </a:rPr>
              <a:t>)</a:t>
            </a:r>
          </a:p>
          <a:p>
            <a:pPr lvl="1"/>
            <a:r>
              <a:rPr lang="sk-SK" dirty="0" err="1">
                <a:latin typeface="Arial Narrow" panose="020B0606020202030204" pitchFamily="34" charset="0"/>
              </a:rPr>
              <a:t>lesohospodárstvo</a:t>
            </a:r>
            <a:endParaRPr lang="sk-SK" dirty="0">
              <a:latin typeface="Arial Narrow" panose="020B0606020202030204" pitchFamily="34" charset="0"/>
            </a:endParaRP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lesy pokrývajú asi 50 % územia, no veľká časť z nich je chránená, takže nie je silne rozvinuté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vyťažené vzácne drevo smeruje zväčša surové na vývoz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ťažba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ropa a zemný plyn – najviac Venezuela – Pobrežie Karibiku + Maracaibo (závislosť na predaji ropy – problémy)</a:t>
            </a:r>
          </a:p>
          <a:p>
            <a:pPr lvl="3"/>
            <a:r>
              <a:rPr lang="sk-SK" dirty="0">
                <a:latin typeface="Arial Narrow" panose="020B0606020202030204" pitchFamily="34" charset="0"/>
              </a:rPr>
              <a:t>aj ďalšie krajiny, ale skôr pre vlastnú spotrebu (prudko rastúca ťažba v Brazílii – </a:t>
            </a:r>
            <a:r>
              <a:rPr lang="sk-SK" dirty="0" err="1">
                <a:latin typeface="Arial Narrow" panose="020B0606020202030204" pitchFamily="34" charset="0"/>
              </a:rPr>
              <a:t>Petrobras</a:t>
            </a:r>
            <a:r>
              <a:rPr lang="sk-SK" dirty="0">
                <a:latin typeface="Arial Narrow" panose="020B0606020202030204" pitchFamily="34" charset="0"/>
              </a:rPr>
              <a:t>, Kolumbia – </a:t>
            </a:r>
            <a:r>
              <a:rPr lang="sk-SK" dirty="0" err="1">
                <a:latin typeface="Arial Narrow" panose="020B0606020202030204" pitchFamily="34" charset="0"/>
              </a:rPr>
              <a:t>Ecopetrol</a:t>
            </a:r>
            <a:r>
              <a:rPr lang="sk-SK" dirty="0">
                <a:latin typeface="Arial Narrow" panose="020B0606020202030204" pitchFamily="34" charset="0"/>
              </a:rPr>
              <a:t>)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rudy – železná (Brazília, okolie Belo Horizonte – 20 % svetovej ťažby); Farebné kovy najmä v Andách a Brazílskej vysočine: meď (Čile), jód (Čile 2/3 svetovej ťažby), bauxit (Brazília, Surinam, Guyana), zlato, striebro, zinok, cín, urán, mangán, nikel, chróm... </a:t>
            </a:r>
          </a:p>
        </p:txBody>
      </p:sp>
    </p:spTree>
    <p:extLst>
      <p:ext uri="{BB962C8B-B14F-4D97-AF65-F5344CB8AC3E}">
        <p14:creationId xmlns:p14="http://schemas.microsoft.com/office/powerpoint/2010/main" val="2864318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25625"/>
            <a:ext cx="6943668" cy="4629112"/>
          </a:xfrm>
        </p:spPr>
      </p:pic>
      <p:pic>
        <p:nvPicPr>
          <p:cNvPr id="5" name="Obrázok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7" r="26853"/>
          <a:stretch/>
        </p:blipFill>
        <p:spPr>
          <a:xfrm>
            <a:off x="7117492" y="1825625"/>
            <a:ext cx="5074508" cy="4629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751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/>
          <p:cNvPicPr>
            <a:picLocks noChangeAspect="1"/>
          </p:cNvPicPr>
          <p:nvPr/>
        </p:nvPicPr>
        <p:blipFill rotWithShape="1">
          <a:blip r:embed="rId2"/>
          <a:srcRect t="7322" r="12301"/>
          <a:stretch/>
        </p:blipFill>
        <p:spPr>
          <a:xfrm>
            <a:off x="7936303" y="-1"/>
            <a:ext cx="4255698" cy="5166485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Hospodárstvo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0166" y="1570008"/>
            <a:ext cx="11602528" cy="5426015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sk-SK" dirty="0">
                <a:latin typeface="Arial Narrow" panose="020B0606020202030204" pitchFamily="34" charset="0"/>
              </a:rPr>
              <a:t>sekundárny sektor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priemysel</a:t>
            </a:r>
          </a:p>
          <a:p>
            <a:pPr lvl="3"/>
            <a:r>
              <a:rPr lang="sk-SK" dirty="0">
                <a:latin typeface="Arial Narrow" panose="020B0606020202030204" pitchFamily="34" charset="0"/>
              </a:rPr>
              <a:t>zväčša založený na </a:t>
            </a:r>
            <a:r>
              <a:rPr lang="sk-SK" dirty="0" err="1">
                <a:latin typeface="Arial Narrow" panose="020B0606020202030204" pitchFamily="34" charset="0"/>
              </a:rPr>
              <a:t>domáchich</a:t>
            </a:r>
            <a:r>
              <a:rPr lang="sk-SK" dirty="0">
                <a:latin typeface="Arial Narrow" panose="020B0606020202030204" pitchFamily="34" charset="0"/>
              </a:rPr>
              <a:t> </a:t>
            </a:r>
            <a:r>
              <a:rPr lang="sk-SK" dirty="0" err="1">
                <a:latin typeface="Arial Narrow" panose="020B0606020202030204" pitchFamily="34" charset="0"/>
              </a:rPr>
              <a:t>prirodných</a:t>
            </a:r>
            <a:r>
              <a:rPr lang="sk-SK" dirty="0">
                <a:latin typeface="Arial Narrow" panose="020B0606020202030204" pitchFamily="34" charset="0"/>
              </a:rPr>
              <a:t> zdrojoch a relatívne lacnej pracovnej sile</a:t>
            </a:r>
          </a:p>
          <a:p>
            <a:pPr lvl="4"/>
            <a:r>
              <a:rPr lang="sk-SK" dirty="0">
                <a:latin typeface="Arial Narrow" panose="020B0606020202030204" pitchFamily="34" charset="0"/>
              </a:rPr>
              <a:t>skôr výnimočne na vede, špičkových technológiách a vzdelanej pracovnej sile</a:t>
            </a:r>
          </a:p>
          <a:p>
            <a:pPr lvl="3"/>
            <a:r>
              <a:rPr lang="sk-SK" dirty="0">
                <a:latin typeface="Arial Narrow" panose="020B0606020202030204" pitchFamily="34" charset="0"/>
              </a:rPr>
              <a:t>jednak nadväzuje na ťažbu: chemický, petrochemický, hutnícky, chemický</a:t>
            </a:r>
          </a:p>
          <a:p>
            <a:pPr lvl="3"/>
            <a:r>
              <a:rPr lang="sk-SK" dirty="0">
                <a:latin typeface="Arial Narrow" panose="020B0606020202030204" pitchFamily="34" charset="0"/>
              </a:rPr>
              <a:t>potravinársky a textilný (dôležitý najmä v chudobných štátoch)</a:t>
            </a:r>
          </a:p>
          <a:p>
            <a:pPr lvl="3"/>
            <a:r>
              <a:rPr lang="sk-SK" dirty="0">
                <a:latin typeface="Arial Narrow" panose="020B0606020202030204" pitchFamily="34" charset="0"/>
              </a:rPr>
              <a:t>strojársky, elektrotechnický – rozvinutý v Brazílii, Argentíne, Uruguaji a Chile</a:t>
            </a:r>
          </a:p>
          <a:p>
            <a:pPr lvl="4"/>
            <a:r>
              <a:rPr lang="sk-SK" dirty="0">
                <a:latin typeface="Arial Narrow" panose="020B0606020202030204" pitchFamily="34" charset="0"/>
              </a:rPr>
              <a:t>výroba áut najmä Brazília (dvojnásobok oproti SK), Argentína (polovica z SK produkcie)</a:t>
            </a:r>
          </a:p>
          <a:p>
            <a:pPr lvl="4"/>
            <a:r>
              <a:rPr lang="sk-SK" dirty="0">
                <a:latin typeface="Arial Narrow" panose="020B0606020202030204" pitchFamily="34" charset="0"/>
              </a:rPr>
              <a:t>výroba lietadiel (</a:t>
            </a:r>
            <a:r>
              <a:rPr lang="sk-SK" dirty="0" err="1">
                <a:latin typeface="Arial Narrow" panose="020B0606020202030204" pitchFamily="34" charset="0"/>
              </a:rPr>
              <a:t>Embraer</a:t>
            </a:r>
            <a:r>
              <a:rPr lang="sk-SK" dirty="0">
                <a:latin typeface="Arial Narrow" panose="020B0606020202030204" pitchFamily="34" charset="0"/>
              </a:rPr>
              <a:t> – Brazília)</a:t>
            </a:r>
          </a:p>
          <a:p>
            <a:pPr lvl="3"/>
            <a:r>
              <a:rPr lang="sk-SK" dirty="0">
                <a:latin typeface="Arial Narrow" panose="020B0606020202030204" pitchFamily="34" charset="0"/>
              </a:rPr>
              <a:t>kozmický „priemysel“ (len čiastočne ide o výrobu) – Brazília má vlastný vesmírny program, </a:t>
            </a:r>
            <a:br>
              <a:rPr lang="sk-SK" dirty="0">
                <a:latin typeface="Arial Narrow" panose="020B0606020202030204" pitchFamily="34" charset="0"/>
              </a:rPr>
            </a:br>
            <a:r>
              <a:rPr lang="sk-SK" dirty="0">
                <a:latin typeface="Arial Narrow" panose="020B0606020202030204" pitchFamily="34" charset="0"/>
              </a:rPr>
              <a:t>kozmodróm v </a:t>
            </a:r>
            <a:r>
              <a:rPr lang="sk-SK" dirty="0" err="1">
                <a:latin typeface="Arial Narrow" panose="020B0606020202030204" pitchFamily="34" charset="0"/>
              </a:rPr>
              <a:t>Alcantre</a:t>
            </a:r>
            <a:r>
              <a:rPr lang="sk-SK" dirty="0">
                <a:latin typeface="Arial Narrow" panose="020B0606020202030204" pitchFamily="34" charset="0"/>
              </a:rPr>
              <a:t>; Francúzska Guyana – Európske vesmírne stredisko </a:t>
            </a:r>
            <a:br>
              <a:rPr lang="sk-SK" dirty="0">
                <a:latin typeface="Arial Narrow" panose="020B0606020202030204" pitchFamily="34" charset="0"/>
              </a:rPr>
            </a:br>
            <a:r>
              <a:rPr lang="sk-SK" dirty="0" err="1">
                <a:latin typeface="Arial Narrow" panose="020B0606020202030204" pitchFamily="34" charset="0"/>
              </a:rPr>
              <a:t>Courou</a:t>
            </a:r>
            <a:r>
              <a:rPr lang="sk-SK" dirty="0">
                <a:latin typeface="Arial Narrow" panose="020B0606020202030204" pitchFamily="34" charset="0"/>
              </a:rPr>
              <a:t> – kozmický priemysel zamestnáva ¼ EAO</a:t>
            </a:r>
          </a:p>
          <a:p>
            <a:pPr lvl="8"/>
            <a:endParaRPr lang="sk-SK" sz="600" dirty="0">
              <a:latin typeface="Arial Narrow" panose="020B0606020202030204" pitchFamily="34" charset="0"/>
            </a:endParaRP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energetika</a:t>
            </a:r>
          </a:p>
          <a:p>
            <a:pPr lvl="3"/>
            <a:r>
              <a:rPr lang="sk-SK" dirty="0">
                <a:latin typeface="Arial Narrow" panose="020B0606020202030204" pitchFamily="34" charset="0"/>
              </a:rPr>
              <a:t>veľký potenciál rozvoja výroby </a:t>
            </a:r>
            <a:r>
              <a:rPr lang="sk-SK" dirty="0" err="1">
                <a:latin typeface="Arial Narrow" panose="020B0606020202030204" pitchFamily="34" charset="0"/>
              </a:rPr>
              <a:t>hydroenergie</a:t>
            </a:r>
            <a:r>
              <a:rPr lang="sk-SK" dirty="0">
                <a:latin typeface="Arial Narrow" panose="020B0606020202030204" pitchFamily="34" charset="0"/>
              </a:rPr>
              <a:t> v andskej oblasti, doposiaľ využitý len čiastočne</a:t>
            </a:r>
          </a:p>
          <a:p>
            <a:pPr lvl="2"/>
            <a:endParaRPr lang="sk-SK" dirty="0">
              <a:latin typeface="Arial Narrow" panose="020B0606020202030204" pitchFamily="34" charset="0"/>
            </a:endParaRP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terciérny sektor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rastie význam moderných služieb (finančníctvo, informatizácia, telekomunikácie, poisťovníctvo...)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rastie význam cestovného ruchu 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doprava – je veľmi problematická, infraštruktúra rozvinutá najmä na pobreží, aj to nedostatočne</a:t>
            </a:r>
          </a:p>
          <a:p>
            <a:pPr lvl="3"/>
            <a:r>
              <a:rPr lang="sk-SK" dirty="0">
                <a:latin typeface="Arial Narrow" panose="020B0606020202030204" pitchFamily="34" charset="0"/>
              </a:rPr>
              <a:t>len cca 100 000 km železníc (1/3 z USA), v mestách doprava kolabuje (Sao </a:t>
            </a:r>
            <a:r>
              <a:rPr lang="sk-SK" dirty="0" err="1">
                <a:latin typeface="Arial Narrow" panose="020B0606020202030204" pitchFamily="34" charset="0"/>
              </a:rPr>
              <a:t>Paolo</a:t>
            </a:r>
            <a:r>
              <a:rPr lang="sk-SK" dirty="0">
                <a:latin typeface="Arial Narrow" panose="020B0606020202030204" pitchFamily="34" charset="0"/>
              </a:rPr>
              <a:t>), do vnútrozemia infraštruktúra nevedie</a:t>
            </a:r>
          </a:p>
          <a:p>
            <a:pPr lvl="3"/>
            <a:r>
              <a:rPr lang="sk-SK" dirty="0">
                <a:latin typeface="Arial Narrow" panose="020B0606020202030204" pitchFamily="34" charset="0"/>
              </a:rPr>
              <a:t>rastie význam leteckej dopravy</a:t>
            </a:r>
          </a:p>
          <a:p>
            <a:pPr lvl="4"/>
            <a:r>
              <a:rPr lang="sk-SK" dirty="0">
                <a:latin typeface="Arial Narrow" panose="020B0606020202030204" pitchFamily="34" charset="0"/>
              </a:rPr>
              <a:t>najväčšie letisko Sao </a:t>
            </a:r>
            <a:r>
              <a:rPr lang="sk-SK" dirty="0" err="1">
                <a:latin typeface="Arial Narrow" panose="020B0606020202030204" pitchFamily="34" charset="0"/>
              </a:rPr>
              <a:t>Paolo</a:t>
            </a:r>
            <a:r>
              <a:rPr lang="sk-SK" dirty="0">
                <a:latin typeface="Arial Narrow" panose="020B0606020202030204" pitchFamily="34" charset="0"/>
              </a:rPr>
              <a:t>, ale v celosvetovom rebríčku až na 40</a:t>
            </a:r>
            <a:r>
              <a:rPr lang="en-GB" dirty="0">
                <a:latin typeface="Arial Narrow" panose="020B0606020202030204" pitchFamily="34" charset="0"/>
              </a:rPr>
              <a:t>.</a:t>
            </a:r>
            <a:r>
              <a:rPr lang="sk-SK" dirty="0">
                <a:latin typeface="Arial Narrow" panose="020B0606020202030204" pitchFamily="34" charset="0"/>
              </a:rPr>
              <a:t> mieste</a:t>
            </a:r>
            <a:endParaRPr lang="en-GB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134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Hospodárstvo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0166" y="1570008"/>
            <a:ext cx="11602528" cy="5426015"/>
          </a:xfrm>
        </p:spPr>
        <p:txBody>
          <a:bodyPr>
            <a:normAutofit/>
          </a:bodyPr>
          <a:lstStyle/>
          <a:p>
            <a:r>
              <a:rPr lang="sk-SK" dirty="0">
                <a:latin typeface="Arial Narrow" panose="020B0606020202030204" pitchFamily="34" charset="0"/>
              </a:rPr>
              <a:t>najväčšia ekonomika – Brazília 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s odstupom – tvorí viac ako polovicu HDP celej južnej Ameriky</a:t>
            </a:r>
          </a:p>
          <a:p>
            <a:pPr lvl="1"/>
            <a:endParaRPr lang="sk-SK" dirty="0">
              <a:latin typeface="Arial Narrow" panose="020B0606020202030204" pitchFamily="34" charset="0"/>
            </a:endParaRPr>
          </a:p>
          <a:p>
            <a:r>
              <a:rPr lang="sk-SK" dirty="0">
                <a:latin typeface="Arial Narrow" panose="020B0606020202030204" pitchFamily="34" charset="0"/>
              </a:rPr>
              <a:t>najrozvinutejšie z hľadiska HDP PPP per </a:t>
            </a:r>
            <a:r>
              <a:rPr lang="sk-SK" dirty="0" err="1">
                <a:latin typeface="Arial Narrow" panose="020B0606020202030204" pitchFamily="34" charset="0"/>
              </a:rPr>
              <a:t>capita</a:t>
            </a:r>
            <a:endParaRPr lang="sk-SK" dirty="0">
              <a:latin typeface="Arial Narrow" panose="020B0606020202030204" pitchFamily="34" charset="0"/>
            </a:endParaRP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Chile, Uruguaj, Argentína, </a:t>
            </a:r>
            <a:r>
              <a:rPr lang="sk-SK" dirty="0" err="1">
                <a:latin typeface="Arial Narrow" panose="020B0606020202030204" pitchFamily="34" charset="0"/>
              </a:rPr>
              <a:t>Fr</a:t>
            </a:r>
            <a:r>
              <a:rPr lang="sk-SK" dirty="0">
                <a:latin typeface="Arial Narrow" panose="020B0606020202030204" pitchFamily="34" charset="0"/>
              </a:rPr>
              <a:t>. Guyana – nad celosvetovým priemerom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Brazília a Kolumbia – cca priemer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Bolívia, Guyana, Paraguaj – najchudobnejšie</a:t>
            </a:r>
          </a:p>
          <a:p>
            <a:pPr lvl="1"/>
            <a:endParaRPr lang="sk-SK" dirty="0">
              <a:latin typeface="Arial Narrow" panose="020B0606020202030204" pitchFamily="34" charset="0"/>
            </a:endParaRP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Hospodárska kríza vo Venezuele prerástla do </a:t>
            </a:r>
            <a:r>
              <a:rPr lang="en-GB" dirty="0" err="1">
                <a:latin typeface="Arial Narrow" panose="020B0606020202030204" pitchFamily="34" charset="0"/>
              </a:rPr>
              <a:t>humanitárnej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krízy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sk-SK" dirty="0">
                <a:latin typeface="Arial Narrow" panose="020B0606020202030204" pitchFamily="34" charset="0"/>
              </a:rPr>
              <a:t>nepokojov</a:t>
            </a:r>
            <a:r>
              <a:rPr lang="en-GB" dirty="0">
                <a:latin typeface="Arial Narrow" panose="020B0606020202030204" pitchFamily="34" charset="0"/>
              </a:rPr>
              <a:t> a </a:t>
            </a:r>
            <a:r>
              <a:rPr lang="en-GB" dirty="0" err="1">
                <a:latin typeface="Arial Narrow" panose="020B0606020202030204" pitchFamily="34" charset="0"/>
              </a:rPr>
              <a:t>masového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exodu</a:t>
            </a:r>
            <a:endParaRPr lang="en-GB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581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Poloha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latin typeface="Arial Narrow" panose="020B0606020202030204" pitchFamily="34" charset="0"/>
              </a:rPr>
              <a:t>celé územie na západnej pologuli</a:t>
            </a:r>
          </a:p>
          <a:p>
            <a:r>
              <a:rPr lang="sk-SK" dirty="0">
                <a:latin typeface="Arial Narrow" panose="020B0606020202030204" pitchFamily="34" charset="0"/>
              </a:rPr>
              <a:t>územím prechádza rovník i obratník kozorožca</a:t>
            </a:r>
          </a:p>
          <a:p>
            <a:endParaRPr lang="sk-SK" dirty="0">
              <a:latin typeface="Arial Narrow" panose="020B0606020202030204" pitchFamily="34" charset="0"/>
            </a:endParaRPr>
          </a:p>
          <a:p>
            <a:r>
              <a:rPr lang="sk-SK" dirty="0">
                <a:latin typeface="Arial Narrow" panose="020B0606020202030204" pitchFamily="34" charset="0"/>
              </a:rPr>
              <a:t>z globálneho hľadiska skôr periférna poloha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vzdialená od hlavných hospodárskych a geopolitických jadier sveta</a:t>
            </a:r>
          </a:p>
          <a:p>
            <a:endParaRPr lang="en-GB" dirty="0">
              <a:latin typeface="Arial Narrow" panose="020B0606020202030204" pitchFamily="34" charset="0"/>
            </a:endParaRPr>
          </a:p>
          <a:p>
            <a:r>
              <a:rPr lang="sk-SK" dirty="0">
                <a:latin typeface="Arial Narrow" panose="020B0606020202030204" pitchFamily="34" charset="0"/>
              </a:rPr>
              <a:t>zo západu Tichý oceán, z východu Atlantický</a:t>
            </a:r>
          </a:p>
          <a:p>
            <a:pPr lvl="1"/>
            <a:r>
              <a:rPr lang="en-GB" dirty="0">
                <a:latin typeface="Arial Narrow" panose="020B0606020202030204" pitchFamily="34" charset="0"/>
              </a:rPr>
              <a:t>do </a:t>
            </a:r>
            <a:r>
              <a:rPr lang="sk-SK" dirty="0">
                <a:latin typeface="Arial Narrow" panose="020B0606020202030204" pitchFamily="34" charset="0"/>
              </a:rPr>
              <a:t>Južného oceánu nezasahuje, hoci priľahlé ostrovy na juhu sa blížia k hranici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uviesť konkrétne súostrovia a ostrovy, polostrovy, moria a zálivy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endParaRPr lang="en-GB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585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147854" cy="1325563"/>
          </a:xfrm>
        </p:spPr>
        <p:txBody>
          <a:bodyPr/>
          <a:lstStyle/>
          <a:p>
            <a:r>
              <a:rPr lang="en-GB" dirty="0" err="1"/>
              <a:t>Orografia</a:t>
            </a:r>
            <a:r>
              <a:rPr lang="en-GB" dirty="0"/>
              <a:t> (</a:t>
            </a:r>
            <a:r>
              <a:rPr lang="en-GB" dirty="0" err="1"/>
              <a:t>geomorfologické</a:t>
            </a:r>
            <a:r>
              <a:rPr lang="en-GB" dirty="0"/>
              <a:t> </a:t>
            </a:r>
            <a:r>
              <a:rPr lang="en-GB" dirty="0" err="1"/>
              <a:t>jednotky</a:t>
            </a:r>
            <a:r>
              <a:rPr lang="en-GB" dirty="0"/>
              <a:t>)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825625"/>
            <a:ext cx="11083506" cy="4351338"/>
          </a:xfrm>
        </p:spPr>
        <p:txBody>
          <a:bodyPr>
            <a:normAutofit/>
          </a:bodyPr>
          <a:lstStyle/>
          <a:p>
            <a:r>
              <a:rPr lang="sk-SK" dirty="0">
                <a:latin typeface="Arial Narrow" panose="020B0606020202030204" pitchFamily="34" charset="0"/>
              </a:rPr>
              <a:t>najvyššie a najmladšie pohoria na západe</a:t>
            </a:r>
          </a:p>
          <a:p>
            <a:r>
              <a:rPr lang="sk-SK" dirty="0">
                <a:latin typeface="Arial Narrow" panose="020B0606020202030204" pitchFamily="34" charset="0"/>
              </a:rPr>
              <a:t>vo východnej časti staré pohoria vzniknuté pri formovaní </a:t>
            </a:r>
            <a:r>
              <a:rPr lang="sk-SK" dirty="0" err="1">
                <a:latin typeface="Arial Narrow" panose="020B0606020202030204" pitchFamily="34" charset="0"/>
              </a:rPr>
              <a:t>Pangey</a:t>
            </a:r>
            <a:endParaRPr lang="sk-SK" dirty="0">
              <a:latin typeface="Arial Narrow" panose="020B0606020202030204" pitchFamily="34" charset="0"/>
            </a:endParaRPr>
          </a:p>
          <a:p>
            <a:r>
              <a:rPr lang="sk-SK" dirty="0">
                <a:latin typeface="Arial Narrow" panose="020B0606020202030204" pitchFamily="34" charset="0"/>
              </a:rPr>
              <a:t>medzi pohoriami rozsiahle zníženiny, ktoré umožnili formovanie riečnych veľtokov</a:t>
            </a:r>
          </a:p>
          <a:p>
            <a:endParaRPr lang="sk-SK" dirty="0">
              <a:latin typeface="Arial Narrow" panose="020B0606020202030204" pitchFamily="34" charset="0"/>
            </a:endParaRPr>
          </a:p>
          <a:p>
            <a:r>
              <a:rPr lang="sk-SK" dirty="0">
                <a:latin typeface="Arial Narrow" panose="020B0606020202030204" pitchFamily="34" charset="0"/>
              </a:rPr>
              <a:t>konkrétne </a:t>
            </a:r>
            <a:r>
              <a:rPr lang="sk-SK" dirty="0" err="1">
                <a:latin typeface="Arial Narrow" panose="020B0606020202030204" pitchFamily="34" charset="0"/>
              </a:rPr>
              <a:t>geomorf</a:t>
            </a:r>
            <a:r>
              <a:rPr lang="sk-SK" dirty="0">
                <a:latin typeface="Arial Narrow" panose="020B0606020202030204" pitchFamily="34" charset="0"/>
              </a:rPr>
              <a:t>. jednotky viď prezentácia</a:t>
            </a:r>
          </a:p>
          <a:p>
            <a:r>
              <a:rPr lang="sk-SK" dirty="0">
                <a:latin typeface="Arial Narrow" panose="020B0606020202030204" pitchFamily="34" charset="0"/>
              </a:rPr>
              <a:t>najvyšší a najnižší pevninský bod JA (Aconcagua a Gran </a:t>
            </a:r>
            <a:r>
              <a:rPr lang="sk-SK" dirty="0" err="1">
                <a:latin typeface="Arial Narrow" panose="020B0606020202030204" pitchFamily="34" charset="0"/>
              </a:rPr>
              <a:t>Bajo</a:t>
            </a:r>
            <a:r>
              <a:rPr lang="sk-SK" dirty="0">
                <a:latin typeface="Arial Narrow" panose="020B0606020202030204" pitchFamily="34" charset="0"/>
              </a:rPr>
              <a:t> San </a:t>
            </a:r>
            <a:r>
              <a:rPr lang="sk-SK" dirty="0" err="1">
                <a:latin typeface="Arial Narrow" panose="020B0606020202030204" pitchFamily="34" charset="0"/>
              </a:rPr>
              <a:t>Julian</a:t>
            </a:r>
            <a:r>
              <a:rPr lang="sk-SK" dirty="0">
                <a:latin typeface="Arial Narrow" panose="020B0606020202030204" pitchFamily="34" charset="0"/>
              </a:rPr>
              <a:t>)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zároveň najvyšší a najnižší bod celej Ameriky, oba na území Argentíny</a:t>
            </a:r>
            <a:endParaRPr lang="en-GB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230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Vodstvo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 lnSpcReduction="10000"/>
          </a:bodyPr>
          <a:lstStyle/>
          <a:p>
            <a:r>
              <a:rPr lang="en-GB" dirty="0" err="1">
                <a:latin typeface="Arial Narrow" panose="020B0606020202030204" pitchFamily="34" charset="0"/>
              </a:rPr>
              <a:t>rieky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vzhľadom na orografiu, veľtoky smerujú do Atlantického oceánu,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do Tichého oceánu tečú kratšie rieky, ktoré na malej vzdialenosti prekonávajú veľké výškové rozdiely, a teda majú veľký energetický potenciál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konkrétne rieky viď prezentácia (plus príklady na prítoky Amazonky, r. </a:t>
            </a:r>
            <a:r>
              <a:rPr lang="sk-SK" dirty="0" err="1">
                <a:latin typeface="Arial Narrow" panose="020B0606020202030204" pitchFamily="34" charset="0"/>
              </a:rPr>
              <a:t>Magdalena</a:t>
            </a:r>
            <a:r>
              <a:rPr lang="sk-SK" dirty="0">
                <a:latin typeface="Arial Narrow" panose="020B0606020202030204" pitchFamily="34" charset="0"/>
              </a:rPr>
              <a:t>, Sao Francisco, Tocantins – ústie pri Amazonke, Colorado) 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najväčšie toky majú dažďový režim</a:t>
            </a:r>
          </a:p>
          <a:p>
            <a:r>
              <a:rPr lang="sk-SK" dirty="0">
                <a:latin typeface="Arial Narrow" panose="020B0606020202030204" pitchFamily="34" charset="0"/>
              </a:rPr>
              <a:t>jazerá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v Andách množstvo jazier ľadovcového pôvodu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ale aj vulkanického pôvodu – Titicaca – najvyššie položené jazero s obchodnou lodnou prepravou na svete a najväčšie sladkovodné jazero v Južnej Amerike</a:t>
            </a:r>
          </a:p>
          <a:p>
            <a:pPr lvl="1"/>
            <a:r>
              <a:rPr lang="sk-SK" dirty="0" err="1">
                <a:latin typeface="Arial Narrow" panose="020B0606020202030204" pitchFamily="34" charset="0"/>
              </a:rPr>
              <a:t>Maracaibské</a:t>
            </a:r>
            <a:r>
              <a:rPr lang="sk-SK" dirty="0">
                <a:latin typeface="Arial Narrow" panose="020B0606020202030204" pitchFamily="34" charset="0"/>
              </a:rPr>
              <a:t> jazero – polemické určiť, či je bezodtokové alebo odtokové</a:t>
            </a:r>
            <a:endParaRPr lang="en-GB" dirty="0">
              <a:latin typeface="Arial Narrow" panose="020B0606020202030204" pitchFamily="34" charset="0"/>
            </a:endParaRPr>
          </a:p>
          <a:p>
            <a:pPr lvl="2"/>
            <a:r>
              <a:rPr lang="en-GB" dirty="0" err="1">
                <a:latin typeface="Arial Narrow" panose="020B0606020202030204" pitchFamily="34" charset="0"/>
              </a:rPr>
              <a:t>znečistenie</a:t>
            </a:r>
            <a:endParaRPr lang="sk-SK" dirty="0">
              <a:latin typeface="Arial Narrow" panose="020B0606020202030204" pitchFamily="34" charset="0"/>
            </a:endParaRPr>
          </a:p>
          <a:p>
            <a:pPr lvl="1"/>
            <a:endParaRPr lang="sk-SK" dirty="0">
              <a:latin typeface="Arial Narrow" panose="020B0606020202030204" pitchFamily="34" charset="0"/>
            </a:endParaRPr>
          </a:p>
          <a:p>
            <a:r>
              <a:rPr lang="sk-SK" dirty="0">
                <a:latin typeface="Arial Narrow" panose="020B0606020202030204" pitchFamily="34" charset="0"/>
              </a:rPr>
              <a:t>vodopády – dôvod vzniku; zaujímavosť: </a:t>
            </a:r>
            <a:r>
              <a:rPr lang="sk-SK" dirty="0" err="1">
                <a:latin typeface="Arial Narrow" panose="020B0606020202030204" pitchFamily="34" charset="0"/>
                <a:hlinkClick r:id="rId2"/>
              </a:rPr>
              <a:t>Guaíra</a:t>
            </a:r>
            <a:r>
              <a:rPr lang="sk-SK" dirty="0">
                <a:latin typeface="Arial Narrow" panose="020B0606020202030204" pitchFamily="34" charset="0"/>
                <a:hlinkClick r:id="rId2"/>
              </a:rPr>
              <a:t> -&gt; </a:t>
            </a:r>
            <a:r>
              <a:rPr lang="sk-SK" dirty="0" err="1">
                <a:latin typeface="Arial Narrow" panose="020B0606020202030204" pitchFamily="34" charset="0"/>
                <a:hlinkClick r:id="rId2"/>
              </a:rPr>
              <a:t>Itaipu</a:t>
            </a:r>
            <a:endParaRPr lang="en-GB" dirty="0">
              <a:latin typeface="Arial Narrow" panose="020B0606020202030204" pitchFamily="34" charset="0"/>
            </a:endParaRPr>
          </a:p>
          <a:p>
            <a:endParaRPr lang="en-GB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551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Klíma</a:t>
            </a:r>
            <a:r>
              <a:rPr lang="en-GB" dirty="0"/>
              <a:t> 	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sk-SK" sz="2400" dirty="0">
                <a:latin typeface="Arial Narrow" panose="020B0606020202030204" pitchFamily="34" charset="0"/>
              </a:rPr>
              <a:t>na severe ekvatoriálne a </a:t>
            </a:r>
            <a:r>
              <a:rPr lang="sk-SK" sz="2400" dirty="0" err="1">
                <a:latin typeface="Arial Narrow" panose="020B0606020202030204" pitchFamily="34" charset="0"/>
              </a:rPr>
              <a:t>subekvatoriálne</a:t>
            </a:r>
            <a:endParaRPr lang="sk-SK" sz="2400" dirty="0">
              <a:latin typeface="Arial Narrow" panose="020B060602020203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sk-SK" sz="2000" dirty="0">
                <a:latin typeface="Arial Narrow" panose="020B0606020202030204" pitchFamily="34" charset="0"/>
              </a:rPr>
              <a:t>okolo rovníka prevláda prúdenie vzduchu z východu na západ</a:t>
            </a:r>
          </a:p>
          <a:p>
            <a:pPr lvl="1">
              <a:lnSpc>
                <a:spcPct val="100000"/>
              </a:lnSpc>
            </a:pPr>
            <a:r>
              <a:rPr lang="sk-SK" sz="2000" dirty="0">
                <a:latin typeface="Arial Narrow" panose="020B0606020202030204" pitchFamily="34" charset="0"/>
              </a:rPr>
              <a:t>zároveň nad teplými vodami (prúdmi) v tomto pásme sa tvorí dostatok zrážok</a:t>
            </a:r>
          </a:p>
          <a:p>
            <a:pPr lvl="1">
              <a:lnSpc>
                <a:spcPct val="100000"/>
              </a:lnSpc>
            </a:pPr>
            <a:r>
              <a:rPr lang="sk-SK" sz="2000" dirty="0">
                <a:latin typeface="Arial Narrow" panose="020B0606020202030204" pitchFamily="34" charset="0"/>
              </a:rPr>
              <a:t>rozsiahla </a:t>
            </a:r>
            <a:r>
              <a:rPr lang="sk-SK" sz="2000" dirty="0" err="1">
                <a:latin typeface="Arial Narrow" panose="020B0606020202030204" pitchFamily="34" charset="0"/>
              </a:rPr>
              <a:t>Amazónska</a:t>
            </a:r>
            <a:r>
              <a:rPr lang="sk-SK" sz="2000" dirty="0">
                <a:latin typeface="Arial Narrow" panose="020B0606020202030204" pitchFamily="34" charset="0"/>
              </a:rPr>
              <a:t> nížina umožňuje prienik vlhkých más hlboko do vnútrozemia</a:t>
            </a:r>
          </a:p>
          <a:p>
            <a:pPr>
              <a:lnSpc>
                <a:spcPct val="100000"/>
              </a:lnSpc>
            </a:pPr>
            <a:r>
              <a:rPr lang="sk-SK" sz="2400" dirty="0">
                <a:latin typeface="Arial Narrow" panose="020B0606020202030204" pitchFamily="34" charset="0"/>
              </a:rPr>
              <a:t>južnejšie tropické, subtropické až mierne pásmo, Ohňová zem na juhu až </a:t>
            </a:r>
            <a:r>
              <a:rPr lang="sk-SK" sz="2400" dirty="0" err="1">
                <a:latin typeface="Arial Narrow" panose="020B0606020202030204" pitchFamily="34" charset="0"/>
              </a:rPr>
              <a:t>subantarktické</a:t>
            </a:r>
            <a:r>
              <a:rPr lang="sk-SK" sz="2400" dirty="0">
                <a:latin typeface="Arial Narrow" panose="020B0606020202030204" pitchFamily="34" charset="0"/>
              </a:rPr>
              <a:t> pásmo</a:t>
            </a:r>
          </a:p>
          <a:p>
            <a:pPr>
              <a:lnSpc>
                <a:spcPct val="100000"/>
              </a:lnSpc>
            </a:pPr>
            <a:r>
              <a:rPr lang="sk-SK" sz="2400" dirty="0">
                <a:latin typeface="Arial Narrow" panose="020B0606020202030204" pitchFamily="34" charset="0"/>
              </a:rPr>
              <a:t>vo všeobecnosti viac zrážok na </a:t>
            </a:r>
            <a:r>
              <a:rPr lang="en-GB" sz="2400" dirty="0" err="1">
                <a:latin typeface="Arial Narrow" panose="020B0606020202030204" pitchFamily="34" charset="0"/>
              </a:rPr>
              <a:t>východe</a:t>
            </a:r>
            <a:r>
              <a:rPr lang="sk-SK" sz="2400" dirty="0">
                <a:latin typeface="Arial Narrow" panose="020B0606020202030204" pitchFamily="34" charset="0"/>
              </a:rPr>
              <a:t> (teplý </a:t>
            </a:r>
            <a:r>
              <a:rPr lang="en-GB" sz="2400" dirty="0">
                <a:latin typeface="Arial Narrow" panose="020B0606020202030204" pitchFamily="34" charset="0"/>
              </a:rPr>
              <a:t>B</a:t>
            </a:r>
            <a:r>
              <a:rPr lang="sk-SK" sz="2400" dirty="0" err="1">
                <a:latin typeface="Arial Narrow" panose="020B0606020202030204" pitchFamily="34" charset="0"/>
              </a:rPr>
              <a:t>razílsky</a:t>
            </a:r>
            <a:r>
              <a:rPr lang="sk-SK" sz="2400" dirty="0">
                <a:latin typeface="Arial Narrow" panose="020B0606020202030204" pitchFamily="34" charset="0"/>
              </a:rPr>
              <a:t> prúd</a:t>
            </a:r>
            <a:r>
              <a:rPr lang="en-GB" sz="2400" dirty="0">
                <a:latin typeface="Arial Narrow" panose="020B0606020202030204" pitchFamily="34" charset="0"/>
              </a:rPr>
              <a:t> + </a:t>
            </a:r>
            <a:r>
              <a:rPr lang="en-GB" sz="2400" dirty="0" err="1">
                <a:latin typeface="Arial Narrow" panose="020B0606020202030204" pitchFamily="34" charset="0"/>
              </a:rPr>
              <a:t>Južný</a:t>
            </a:r>
            <a:r>
              <a:rPr lang="en-GB" sz="2400" dirty="0">
                <a:latin typeface="Arial Narrow" panose="020B0606020202030204" pitchFamily="34" charset="0"/>
              </a:rPr>
              <a:t> </a:t>
            </a:r>
            <a:r>
              <a:rPr lang="en-GB" sz="2400" dirty="0" err="1">
                <a:latin typeface="Arial Narrow" panose="020B0606020202030204" pitchFamily="34" charset="0"/>
              </a:rPr>
              <a:t>rovníkový</a:t>
            </a:r>
            <a:r>
              <a:rPr lang="en-GB" sz="2400" dirty="0">
                <a:latin typeface="Arial Narrow" panose="020B0606020202030204" pitchFamily="34" charset="0"/>
              </a:rPr>
              <a:t> </a:t>
            </a:r>
            <a:r>
              <a:rPr lang="en-GB" sz="2400" dirty="0" err="1">
                <a:latin typeface="Arial Narrow" panose="020B0606020202030204" pitchFamily="34" charset="0"/>
              </a:rPr>
              <a:t>prúd</a:t>
            </a:r>
            <a:r>
              <a:rPr lang="sk-SK" sz="2400" dirty="0">
                <a:latin typeface="Arial Narrow" panose="020B0606020202030204" pitchFamily="34" charset="0"/>
              </a:rPr>
              <a:t>), na </a:t>
            </a:r>
            <a:r>
              <a:rPr lang="en-GB" sz="2400" dirty="0" err="1">
                <a:latin typeface="Arial Narrow" panose="020B0606020202030204" pitchFamily="34" charset="0"/>
              </a:rPr>
              <a:t>západe</a:t>
            </a:r>
            <a:r>
              <a:rPr lang="en-GB" sz="2400" dirty="0">
                <a:latin typeface="Arial Narrow" panose="020B0606020202030204" pitchFamily="34" charset="0"/>
              </a:rPr>
              <a:t> </a:t>
            </a:r>
            <a:r>
              <a:rPr lang="sk-SK" sz="2400" dirty="0">
                <a:latin typeface="Arial Narrow" panose="020B0606020202030204" pitchFamily="34" charset="0"/>
              </a:rPr>
              <a:t>zrážok minimum (studený </a:t>
            </a:r>
            <a:r>
              <a:rPr lang="en-GB" sz="2400" dirty="0" err="1">
                <a:latin typeface="Arial Narrow" panose="020B0606020202030204" pitchFamily="34" charset="0"/>
              </a:rPr>
              <a:t>Humboldtov</a:t>
            </a:r>
            <a:r>
              <a:rPr lang="en-GB" sz="2400" dirty="0">
                <a:latin typeface="Arial Narrow" panose="020B0606020202030204" pitchFamily="34" charset="0"/>
              </a:rPr>
              <a:t>/P</a:t>
            </a:r>
            <a:r>
              <a:rPr lang="sk-SK" sz="2400" dirty="0" err="1">
                <a:latin typeface="Arial Narrow" panose="020B0606020202030204" pitchFamily="34" charset="0"/>
              </a:rPr>
              <a:t>eruánsky</a:t>
            </a:r>
            <a:r>
              <a:rPr lang="sk-SK" sz="2400" dirty="0">
                <a:latin typeface="Arial Narrow" panose="020B0606020202030204" pitchFamily="34" charset="0"/>
              </a:rPr>
              <a:t> prúd), vznik púští</a:t>
            </a:r>
          </a:p>
          <a:p>
            <a:pPr>
              <a:lnSpc>
                <a:spcPct val="100000"/>
              </a:lnSpc>
            </a:pPr>
            <a:endParaRPr lang="en-GB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444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Rastlinstvo</a:t>
            </a:r>
            <a:r>
              <a:rPr lang="en-GB" dirty="0"/>
              <a:t> a </a:t>
            </a:r>
            <a:r>
              <a:rPr lang="en-GB" dirty="0" err="1"/>
              <a:t>živočíštvo</a:t>
            </a:r>
            <a:r>
              <a:rPr lang="en-GB" dirty="0"/>
              <a:t>	</a:t>
            </a:r>
          </a:p>
        </p:txBody>
      </p:sp>
      <p:pic>
        <p:nvPicPr>
          <p:cNvPr id="5" name="Obrázok 4" descr="Obrázok, na ktorom je text, mapa, atlas&#10;&#10;Automaticky generovaný popis">
            <a:extLst>
              <a:ext uri="{FF2B5EF4-FFF2-40B4-BE49-F238E27FC236}">
                <a16:creationId xmlns:a16="http://schemas.microsoft.com/office/drawing/2014/main" id="{E6AF706D-B040-DDA5-B5D2-04318F4E55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0219" y="0"/>
            <a:ext cx="2471781" cy="3608439"/>
          </a:xfrm>
          <a:prstGeom prst="rect">
            <a:avLst/>
          </a:prstGeom>
        </p:spPr>
      </p:pic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851504"/>
            <a:ext cx="10515600" cy="4790836"/>
          </a:xfrm>
        </p:spPr>
        <p:txBody>
          <a:bodyPr>
            <a:normAutofit fontScale="77500" lnSpcReduction="20000"/>
          </a:bodyPr>
          <a:lstStyle/>
          <a:p>
            <a:r>
              <a:rPr lang="sk-SK" dirty="0">
                <a:latin typeface="Arial Narrow" panose="020B0606020202030204" pitchFamily="34" charset="0"/>
              </a:rPr>
              <a:t>rastlinstvo aj živočíšstvo patrí do </a:t>
            </a:r>
            <a:r>
              <a:rPr lang="sk-SK" dirty="0" err="1">
                <a:latin typeface="Arial Narrow" panose="020B0606020202030204" pitchFamily="34" charset="0"/>
              </a:rPr>
              <a:t>neotropickej</a:t>
            </a:r>
            <a:r>
              <a:rPr lang="sk-SK" dirty="0">
                <a:latin typeface="Arial Narrow" panose="020B0606020202030204" pitchFamily="34" charset="0"/>
              </a:rPr>
              <a:t> oblasti</a:t>
            </a:r>
          </a:p>
          <a:p>
            <a:r>
              <a:rPr lang="sk-SK" dirty="0">
                <a:latin typeface="Arial Narrow" panose="020B0606020202030204" pitchFamily="34" charset="0"/>
              </a:rPr>
              <a:t>špecifická je Patagónia, ktorá patrí do antarktickej </a:t>
            </a:r>
            <a:r>
              <a:rPr lang="sk-SK" dirty="0" err="1">
                <a:latin typeface="Arial Narrow" panose="020B0606020202030204" pitchFamily="34" charset="0"/>
              </a:rPr>
              <a:t>fytogeografickej</a:t>
            </a:r>
            <a:r>
              <a:rPr lang="sk-SK" dirty="0">
                <a:latin typeface="Arial Narrow" panose="020B0606020202030204" pitchFamily="34" charset="0"/>
              </a:rPr>
              <a:t> oblasti, v rámci nej do patagónskej podoblasti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zoogeograficky patrí k </a:t>
            </a:r>
            <a:r>
              <a:rPr lang="sk-SK" dirty="0" err="1">
                <a:latin typeface="Arial Narrow" panose="020B0606020202030204" pitchFamily="34" charset="0"/>
              </a:rPr>
              <a:t>neotropickej</a:t>
            </a:r>
            <a:r>
              <a:rPr lang="sk-SK" dirty="0">
                <a:latin typeface="Arial Narrow" panose="020B0606020202030204" pitchFamily="34" charset="0"/>
              </a:rPr>
              <a:t> oblasti, ale aj tu je pozorovateľný vplyv Antarktídy</a:t>
            </a:r>
          </a:p>
          <a:p>
            <a:pPr lvl="1"/>
            <a:endParaRPr lang="sk-SK" dirty="0">
              <a:latin typeface="Arial Narrow" panose="020B0606020202030204" pitchFamily="34" charset="0"/>
            </a:endParaRPr>
          </a:p>
          <a:p>
            <a:r>
              <a:rPr lang="sk-SK" dirty="0">
                <a:latin typeface="Arial Narrow" panose="020B0606020202030204" pitchFamily="34" charset="0"/>
              </a:rPr>
              <a:t>na severe tropické dažďové pralesy (najväčší Amazonsky)</a:t>
            </a:r>
          </a:p>
          <a:p>
            <a:r>
              <a:rPr lang="sk-SK" dirty="0">
                <a:latin typeface="Arial Narrow" panose="020B0606020202030204" pitchFamily="34" charset="0"/>
              </a:rPr>
              <a:t>tropické a subtropické pásmo pokrývajú savany (pampy)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pre JA sú typické </a:t>
            </a:r>
            <a:r>
              <a:rPr lang="en-GB" dirty="0" err="1">
                <a:latin typeface="Arial Narrow" panose="020B0606020202030204" pitchFamily="34" charset="0"/>
              </a:rPr>
              <a:t>aj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sk-SK" dirty="0">
                <a:latin typeface="Arial Narrow" panose="020B0606020202030204" pitchFamily="34" charset="0"/>
              </a:rPr>
              <a:t>vlhké savany, ktoré vznikli v dôsledku odlesnenia </a:t>
            </a:r>
            <a:r>
              <a:rPr lang="en-GB" dirty="0" err="1">
                <a:latin typeface="Arial Narrow" panose="020B0606020202030204" pitchFamily="34" charset="0"/>
              </a:rPr>
              <a:t>subekvatoriálnych</a:t>
            </a:r>
            <a:r>
              <a:rPr lang="sk-SK" dirty="0">
                <a:latin typeface="Arial Narrow" panose="020B0606020202030204" pitchFamily="34" charset="0"/>
              </a:rPr>
              <a:t> lesov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en-GB" dirty="0" err="1">
                <a:latin typeface="Arial Narrow" panose="020B0606020202030204" pitchFamily="34" charset="0"/>
              </a:rPr>
              <a:t>teda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lesov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sk-SK" dirty="0">
                <a:latin typeface="Arial Narrow" panose="020B0606020202030204" pitchFamily="34" charset="0"/>
              </a:rPr>
              <a:t>s obdobiami sucha</a:t>
            </a:r>
          </a:p>
          <a:p>
            <a:pPr lvl="2"/>
            <a:r>
              <a:rPr lang="sk-SK" dirty="0" err="1">
                <a:latin typeface="Arial Narrow" panose="020B0606020202030204" pitchFamily="34" charset="0"/>
              </a:rPr>
              <a:t>Illanos</a:t>
            </a:r>
            <a:r>
              <a:rPr lang="sk-SK" dirty="0">
                <a:latin typeface="Arial Narrow" panose="020B0606020202030204" pitchFamily="34" charset="0"/>
              </a:rPr>
              <a:t> (Llanos) – v </a:t>
            </a:r>
            <a:r>
              <a:rPr lang="sk-SK" dirty="0" err="1">
                <a:latin typeface="Arial Narrow" panose="020B0606020202030204" pitchFamily="34" charset="0"/>
              </a:rPr>
              <a:t>Orinockej</a:t>
            </a:r>
            <a:r>
              <a:rPr lang="sk-SK" dirty="0">
                <a:latin typeface="Arial Narrow" panose="020B0606020202030204" pitchFamily="34" charset="0"/>
              </a:rPr>
              <a:t> nížine</a:t>
            </a:r>
          </a:p>
          <a:p>
            <a:pPr lvl="2"/>
            <a:r>
              <a:rPr lang="sk-SK" dirty="0" err="1">
                <a:latin typeface="Arial Narrow" panose="020B0606020202030204" pitchFamily="34" charset="0"/>
              </a:rPr>
              <a:t>Campos</a:t>
            </a:r>
            <a:r>
              <a:rPr lang="sk-SK" dirty="0">
                <a:latin typeface="Arial Narrow" panose="020B0606020202030204" pitchFamily="34" charset="0"/>
              </a:rPr>
              <a:t> – v Brazílskej vysočine</a:t>
            </a:r>
          </a:p>
          <a:p>
            <a:r>
              <a:rPr lang="sk-SK" dirty="0">
                <a:latin typeface="Arial Narrow" panose="020B0606020202030204" pitchFamily="34" charset="0"/>
              </a:rPr>
              <a:t>južne prechádzajú do subtropických listnatých lesov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pobrežie v JZ časti regiónu lemujú púšte subtropického a mierneho pásma (Atacama)</a:t>
            </a:r>
          </a:p>
          <a:p>
            <a:r>
              <a:rPr lang="sk-SK" dirty="0">
                <a:latin typeface="Arial Narrow" panose="020B0606020202030204" pitchFamily="34" charset="0"/>
              </a:rPr>
              <a:t>západná oblasť mierneho pásma je odlesnená a intenzívne poľnohospodársky využívaná</a:t>
            </a:r>
          </a:p>
          <a:p>
            <a:r>
              <a:rPr lang="sk-SK" dirty="0">
                <a:latin typeface="Arial Narrow" panose="020B0606020202030204" pitchFamily="34" charset="0"/>
              </a:rPr>
              <a:t>Ohňová zem má charakter tundry, horská tundra je v Patagónskych Andách, severnejšie len v najvyšších horách</a:t>
            </a:r>
          </a:p>
        </p:txBody>
      </p:sp>
    </p:spTree>
    <p:extLst>
      <p:ext uri="{BB962C8B-B14F-4D97-AF65-F5344CB8AC3E}">
        <p14:creationId xmlns:p14="http://schemas.microsoft.com/office/powerpoint/2010/main" val="1052492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História</a:t>
            </a:r>
            <a:r>
              <a:rPr lang="en-GB" dirty="0"/>
              <a:t>	a </a:t>
            </a:r>
            <a:r>
              <a:rPr lang="en-GB" dirty="0" err="1"/>
              <a:t>geopolitická</a:t>
            </a:r>
            <a:r>
              <a:rPr lang="en-GB" dirty="0"/>
              <a:t> </a:t>
            </a:r>
            <a:r>
              <a:rPr lang="en-GB" dirty="0" err="1"/>
              <a:t>charakteristika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32913" y="1548714"/>
            <a:ext cx="11671540" cy="5309286"/>
          </a:xfrm>
        </p:spPr>
        <p:txBody>
          <a:bodyPr>
            <a:normAutofit fontScale="62500" lnSpcReduction="20000"/>
          </a:bodyPr>
          <a:lstStyle/>
          <a:p>
            <a:r>
              <a:rPr lang="sk-SK" dirty="0" err="1">
                <a:latin typeface="Arial Narrow" panose="020B0606020202030204" pitchFamily="34" charset="0"/>
              </a:rPr>
              <a:t>Predkolumbovské</a:t>
            </a:r>
            <a:r>
              <a:rPr lang="sk-SK" dirty="0">
                <a:latin typeface="Arial Narrow" panose="020B0606020202030204" pitchFamily="34" charset="0"/>
              </a:rPr>
              <a:t> juhoamerické civilizácie – viď prednáška</a:t>
            </a:r>
          </a:p>
          <a:p>
            <a:r>
              <a:rPr lang="sk-SK" dirty="0">
                <a:latin typeface="Arial Narrow" panose="020B0606020202030204" pitchFamily="34" charset="0"/>
              </a:rPr>
              <a:t>počiatky a priebeh kolonizácie a dekolonizácie – viď prednáška +  </a:t>
            </a:r>
            <a:r>
              <a:rPr lang="sk-SK" dirty="0">
                <a:latin typeface="Arial Narrow" panose="020B0606020202030204" pitchFamily="34" charset="0"/>
                <a:hlinkClick r:id="rId2"/>
              </a:rPr>
              <a:t>video</a:t>
            </a:r>
            <a:endParaRPr lang="sk-SK" dirty="0">
              <a:latin typeface="Arial Narrow" panose="020B0606020202030204" pitchFamily="34" charset="0"/>
            </a:endParaRP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hranice medzi portugalskou a španielskou Amerikou boli spečatené Madridským mierom (1750), ktorý ukončil ozbrojený </a:t>
            </a:r>
            <a:br>
              <a:rPr lang="sk-SK" dirty="0">
                <a:latin typeface="Arial Narrow" panose="020B0606020202030204" pitchFamily="34" charset="0"/>
              </a:rPr>
            </a:br>
            <a:r>
              <a:rPr lang="sk-SK" dirty="0">
                <a:latin typeface="Arial Narrow" panose="020B0606020202030204" pitchFamily="34" charset="0"/>
              </a:rPr>
              <a:t>konflikt o územie v okolí dnešného Uruguaju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nekolonizované ostáva najjužnejšie územie obývane </a:t>
            </a:r>
            <a:r>
              <a:rPr lang="sk-SK" dirty="0" err="1">
                <a:latin typeface="Arial Narrow" panose="020B0606020202030204" pitchFamily="34" charset="0"/>
              </a:rPr>
              <a:t>Mapučmi</a:t>
            </a:r>
            <a:r>
              <a:rPr lang="sk-SK" dirty="0">
                <a:latin typeface="Arial Narrow" panose="020B0606020202030204" pitchFamily="34" charset="0"/>
              </a:rPr>
              <a:t> (to až koncom 19. stor. anektovali Peru a Argentína)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španielske kolónie sa postupne formujú do </a:t>
            </a:r>
            <a:r>
              <a:rPr lang="sk-SK" dirty="0" err="1">
                <a:latin typeface="Arial Narrow" panose="020B0606020202030204" pitchFamily="34" charset="0"/>
              </a:rPr>
              <a:t>miestokráľovstiev</a:t>
            </a:r>
            <a:r>
              <a:rPr lang="sk-SK" dirty="0">
                <a:latin typeface="Arial Narrow" panose="020B0606020202030204" pitchFamily="34" charset="0"/>
              </a:rPr>
              <a:t> (</a:t>
            </a:r>
            <a:r>
              <a:rPr lang="sk-SK" dirty="0" err="1">
                <a:latin typeface="Arial Narrow" panose="020B0606020202030204" pitchFamily="34" charset="0"/>
              </a:rPr>
              <a:t>viceroyalty</a:t>
            </a:r>
            <a:r>
              <a:rPr lang="sk-SK" dirty="0">
                <a:latin typeface="Arial Narrow" panose="020B0606020202030204" pitchFamily="34" charset="0"/>
              </a:rPr>
              <a:t>)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najväčšie: Peru, Rio de la </a:t>
            </a:r>
            <a:r>
              <a:rPr lang="sk-SK" dirty="0" err="1">
                <a:latin typeface="Arial Narrow" panose="020B0606020202030204" pitchFamily="34" charset="0"/>
              </a:rPr>
              <a:t>Plata</a:t>
            </a:r>
            <a:r>
              <a:rPr lang="sk-SK" dirty="0">
                <a:latin typeface="Arial Narrow" panose="020B0606020202030204" pitchFamily="34" charset="0"/>
              </a:rPr>
              <a:t>, Granada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od r. 1810 hnutie za nezávislosť sprevádzane aj vojnami, vznik nových štátov: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prvé: Paraguaj, Spojené provincie La Platy (Buenos Aires), SP Novej Granady (Bogota)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neskôr Veľká Kolumbia, Peru, Chile, Uruguaj, Ekvádor, Venezuela, Bolívia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špecifický prípad získania nezávislosti Brazílie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vznik Brazílskeho kráľovstva v r. 1822, neskôr cisárstvo až do 1889, následne vznik Brazílskej federácie po vzore USA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19. stor. – formovanie dnešných hraníc, vojenské prevraty – v mnohých krajinách sa ujala moci vojenská junta (diktatúra) </a:t>
            </a:r>
            <a:br>
              <a:rPr lang="sk-SK" dirty="0">
                <a:latin typeface="Arial Narrow" panose="020B0606020202030204" pitchFamily="34" charset="0"/>
              </a:rPr>
            </a:br>
            <a:r>
              <a:rPr lang="sk-SK" dirty="0">
                <a:latin typeface="Arial Narrow" panose="020B0606020202030204" pitchFamily="34" charset="0"/>
              </a:rPr>
              <a:t>– v niektorých krajinách až do konca 80. rokov (</a:t>
            </a:r>
            <a:r>
              <a:rPr lang="sk-SK" dirty="0" err="1">
                <a:latin typeface="Arial Narrow" panose="020B0606020202030204" pitchFamily="34" charset="0"/>
              </a:rPr>
              <a:t>pr</a:t>
            </a:r>
            <a:r>
              <a:rPr lang="sk-SK" dirty="0">
                <a:latin typeface="Arial Narrow" panose="020B0606020202030204" pitchFamily="34" charset="0"/>
              </a:rPr>
              <a:t>. </a:t>
            </a:r>
            <a:r>
              <a:rPr lang="sk-SK" dirty="0" err="1">
                <a:latin typeface="Arial Narrow" panose="020B0606020202030204" pitchFamily="34" charset="0"/>
              </a:rPr>
              <a:t>Augusto</a:t>
            </a:r>
            <a:r>
              <a:rPr lang="sk-SK" dirty="0">
                <a:latin typeface="Arial Narrow" panose="020B0606020202030204" pitchFamily="34" charset="0"/>
              </a:rPr>
              <a:t> </a:t>
            </a:r>
            <a:r>
              <a:rPr lang="sk-SK" dirty="0" err="1">
                <a:latin typeface="Arial Narrow" panose="020B0606020202030204" pitchFamily="34" charset="0"/>
              </a:rPr>
              <a:t>Pinochet</a:t>
            </a:r>
            <a:r>
              <a:rPr lang="sk-SK" dirty="0">
                <a:latin typeface="Arial Narrow" panose="020B0606020202030204" pitchFamily="34" charset="0"/>
              </a:rPr>
              <a:t> – Chile)</a:t>
            </a:r>
          </a:p>
          <a:p>
            <a:pPr lvl="2"/>
            <a:endParaRPr lang="sk-SK" dirty="0">
              <a:latin typeface="Arial Narrow" panose="020B0606020202030204" pitchFamily="34" charset="0"/>
            </a:endParaRPr>
          </a:p>
          <a:p>
            <a:r>
              <a:rPr lang="sk-SK" dirty="0">
                <a:latin typeface="Arial Narrow" panose="020B0606020202030204" pitchFamily="34" charset="0"/>
              </a:rPr>
              <a:t>Medzinárodné spory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Falklandy/Malvíny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Hraničný konflikt v </a:t>
            </a:r>
            <a:r>
              <a:rPr lang="sk-SK" dirty="0" err="1">
                <a:latin typeface="Arial Narrow" panose="020B0606020202030204" pitchFamily="34" charset="0"/>
              </a:rPr>
              <a:t>Atacame</a:t>
            </a:r>
            <a:r>
              <a:rPr lang="sk-SK" dirty="0">
                <a:latin typeface="Arial Narrow" panose="020B0606020202030204" pitchFamily="34" charset="0"/>
              </a:rPr>
              <a:t> – </a:t>
            </a:r>
            <a:r>
              <a:rPr lang="en-GB" dirty="0" err="1">
                <a:latin typeface="Arial Narrow" panose="020B0606020202030204" pitchFamily="34" charset="0"/>
              </a:rPr>
              <a:t>Čile</a:t>
            </a:r>
            <a:r>
              <a:rPr lang="sk-SK" dirty="0">
                <a:latin typeface="Arial Narrow" panose="020B0606020202030204" pitchFamily="34" charset="0"/>
              </a:rPr>
              <a:t> koncom 19. stor. anektovalo Bolívijský prístup k Tichému oceánu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Bolívia si na toto územie nárokuje dodnes</a:t>
            </a:r>
          </a:p>
          <a:p>
            <a:pPr lvl="5"/>
            <a:endParaRPr lang="sk-SK" dirty="0">
              <a:latin typeface="Arial Narrow" panose="020B0606020202030204" pitchFamily="34" charset="0"/>
            </a:endParaRPr>
          </a:p>
          <a:p>
            <a:r>
              <a:rPr lang="sk-SK" dirty="0">
                <a:latin typeface="Arial Narrow" panose="020B0606020202030204" pitchFamily="34" charset="0"/>
              </a:rPr>
              <a:t>Separatistické snahy</a:t>
            </a:r>
          </a:p>
          <a:p>
            <a:pPr lvl="1"/>
            <a:r>
              <a:rPr lang="sk-SK" dirty="0" err="1">
                <a:latin typeface="Arial Narrow" panose="020B0606020202030204" pitchFamily="34" charset="0"/>
              </a:rPr>
              <a:t>Zulia</a:t>
            </a:r>
            <a:r>
              <a:rPr lang="sk-SK" dirty="0">
                <a:latin typeface="Arial Narrow" panose="020B0606020202030204" pitchFamily="34" charset="0"/>
              </a:rPr>
              <a:t> – bohatý región vo Venezuele – okolo </a:t>
            </a:r>
            <a:r>
              <a:rPr lang="sk-SK" dirty="0" err="1">
                <a:latin typeface="Arial Narrow" panose="020B0606020202030204" pitchFamily="34" charset="0"/>
              </a:rPr>
              <a:t>Maracaibského</a:t>
            </a:r>
            <a:r>
              <a:rPr lang="sk-SK" dirty="0">
                <a:latin typeface="Arial Narrow" panose="020B0606020202030204" pitchFamily="34" charset="0"/>
              </a:rPr>
              <a:t> jazera (ropa, zemný plyn)</a:t>
            </a:r>
          </a:p>
          <a:p>
            <a:pPr lvl="1"/>
            <a:r>
              <a:rPr lang="sk-SK" dirty="0" err="1">
                <a:latin typeface="Arial Narrow" panose="020B0606020202030204" pitchFamily="34" charset="0"/>
              </a:rPr>
              <a:t>Mapuča</a:t>
            </a:r>
            <a:r>
              <a:rPr lang="sk-SK" dirty="0">
                <a:latin typeface="Arial Narrow" panose="020B0606020202030204" pitchFamily="34" charset="0"/>
              </a:rPr>
              <a:t> – snaha pôvodného obyvateľstva o opätovné získanie nezávislosti (Chile, Argentína) – vytvorenie štátu </a:t>
            </a:r>
            <a:r>
              <a:rPr lang="sk-SK" dirty="0" err="1">
                <a:latin typeface="Arial Narrow" panose="020B0606020202030204" pitchFamily="34" charset="0"/>
              </a:rPr>
              <a:t>Wallmapu</a:t>
            </a:r>
            <a:endParaRPr lang="sk-SK" dirty="0">
              <a:latin typeface="Arial Narrow" panose="020B0606020202030204" pitchFamily="34" charset="0"/>
            </a:endParaRPr>
          </a:p>
        </p:txBody>
      </p:sp>
      <p:pic>
        <p:nvPicPr>
          <p:cNvPr id="5" name="Obrázok 4" descr="Obrázok, na ktorom je text, mapa, atlas, písmo&#10;&#10;Automaticky generovaný popis">
            <a:extLst>
              <a:ext uri="{FF2B5EF4-FFF2-40B4-BE49-F238E27FC236}">
                <a16:creationId xmlns:a16="http://schemas.microsoft.com/office/drawing/2014/main" id="{FDEE5500-3B90-81EB-743E-6E9F7D6DA14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6847" y="181557"/>
            <a:ext cx="2647685" cy="2901107"/>
          </a:xfrm>
          <a:prstGeom prst="rect">
            <a:avLst/>
          </a:prstGeom>
        </p:spPr>
      </p:pic>
      <p:cxnSp>
        <p:nvCxnSpPr>
          <p:cNvPr id="7" name="Rovná spojovacia šípka 6">
            <a:extLst>
              <a:ext uri="{FF2B5EF4-FFF2-40B4-BE49-F238E27FC236}">
                <a16:creationId xmlns:a16="http://schemas.microsoft.com/office/drawing/2014/main" id="{AA206826-61E6-1286-C7B2-01E9E5F0F693}"/>
              </a:ext>
            </a:extLst>
          </p:cNvPr>
          <p:cNvCxnSpPr>
            <a:cxnSpLocks/>
          </p:cNvCxnSpPr>
          <p:nvPr/>
        </p:nvCxnSpPr>
        <p:spPr>
          <a:xfrm flipV="1">
            <a:off x="9256768" y="2050742"/>
            <a:ext cx="1618378" cy="3436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" name="Rovná spojovacia šípka 7">
            <a:extLst>
              <a:ext uri="{FF2B5EF4-FFF2-40B4-BE49-F238E27FC236}">
                <a16:creationId xmlns:a16="http://schemas.microsoft.com/office/drawing/2014/main" id="{4DA04A90-398E-9637-B87F-DD4C8A816CE3}"/>
              </a:ext>
            </a:extLst>
          </p:cNvPr>
          <p:cNvCxnSpPr>
            <a:cxnSpLocks/>
          </p:cNvCxnSpPr>
          <p:nvPr/>
        </p:nvCxnSpPr>
        <p:spPr>
          <a:xfrm>
            <a:off x="5379868" y="2521258"/>
            <a:ext cx="50602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11" name="Obrázok 10" descr="Obrázok, na ktorom je text, mapa, atlas&#10;&#10;Automaticky generovaný popis">
            <a:extLst>
              <a:ext uri="{FF2B5EF4-FFF2-40B4-BE49-F238E27FC236}">
                <a16:creationId xmlns:a16="http://schemas.microsoft.com/office/drawing/2014/main" id="{95F96694-C598-0034-D52F-0657231D821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6846" y="3082664"/>
            <a:ext cx="2647685" cy="3702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487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História</a:t>
            </a:r>
            <a:r>
              <a:rPr lang="en-GB" dirty="0"/>
              <a:t>	a </a:t>
            </a:r>
            <a:r>
              <a:rPr lang="en-GB" dirty="0" err="1"/>
              <a:t>geopolitická</a:t>
            </a:r>
            <a:r>
              <a:rPr lang="en-GB" dirty="0"/>
              <a:t> </a:t>
            </a:r>
            <a:r>
              <a:rPr lang="en-GB" dirty="0" err="1"/>
              <a:t>charakteristika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32913" y="1548714"/>
            <a:ext cx="11671540" cy="5309286"/>
          </a:xfrm>
        </p:spPr>
        <p:txBody>
          <a:bodyPr>
            <a:normAutofit/>
          </a:bodyPr>
          <a:lstStyle/>
          <a:p>
            <a:r>
              <a:rPr lang="sk-SK" dirty="0">
                <a:latin typeface="Arial Narrow" panose="020B0606020202030204" pitchFamily="34" charset="0"/>
              </a:rPr>
              <a:t>región </a:t>
            </a:r>
            <a:r>
              <a:rPr lang="sk-SK" dirty="0" err="1">
                <a:latin typeface="Arial Narrow" panose="020B0606020202030204" pitchFamily="34" charset="0"/>
              </a:rPr>
              <a:t>Essequibo</a:t>
            </a:r>
            <a:r>
              <a:rPr lang="sk-SK" dirty="0">
                <a:latin typeface="Arial Narrow" panose="020B0606020202030204" pitchFamily="34" charset="0"/>
              </a:rPr>
              <a:t> v Guyane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2023: Venezuela – referendum – ? – anexia?</a:t>
            </a:r>
          </a:p>
          <a:p>
            <a:pPr lvl="1"/>
            <a:endParaRPr lang="sk-SK" dirty="0">
              <a:latin typeface="Arial Narrow" panose="020B0606020202030204" pitchFamily="34" charset="0"/>
            </a:endParaRPr>
          </a:p>
          <a:p>
            <a:pPr lvl="1"/>
            <a:endParaRPr lang="sk-SK" dirty="0">
              <a:latin typeface="Arial Narrow" panose="020B0606020202030204" pitchFamily="34" charset="0"/>
            </a:endParaRP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8307" y="1462450"/>
            <a:ext cx="3883453" cy="5309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259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Obyvateľstvo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532238"/>
            <a:ext cx="12192000" cy="5325762"/>
          </a:xfrm>
        </p:spPr>
        <p:txBody>
          <a:bodyPr>
            <a:normAutofit fontScale="77500" lnSpcReduction="20000"/>
          </a:bodyPr>
          <a:lstStyle/>
          <a:p>
            <a:r>
              <a:rPr lang="en-GB" dirty="0" err="1">
                <a:latin typeface="Arial Narrow" panose="020B0606020202030204" pitchFamily="34" charset="0"/>
              </a:rPr>
              <a:t>Počet</a:t>
            </a:r>
            <a:r>
              <a:rPr lang="en-GB" dirty="0">
                <a:latin typeface="Arial Narrow" panose="020B0606020202030204" pitchFamily="34" charset="0"/>
              </a:rPr>
              <a:t> a </a:t>
            </a:r>
            <a:r>
              <a:rPr lang="en-GB" dirty="0" err="1">
                <a:latin typeface="Arial Narrow" panose="020B0606020202030204" pitchFamily="34" charset="0"/>
              </a:rPr>
              <a:t>rozmiestnenie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vyše 400 miliónov, z toho cca polovica Brazília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podpriemerná hustota zaľudnenia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rozmiestnenie je nerovnomerné, husto zaľudnenú sú najmä juhovýchodné pobrežie (Brazília + La </a:t>
            </a:r>
            <a:r>
              <a:rPr lang="sk-SK" dirty="0" err="1">
                <a:latin typeface="Arial Narrow" panose="020B0606020202030204" pitchFamily="34" charset="0"/>
              </a:rPr>
              <a:t>Plata</a:t>
            </a:r>
            <a:r>
              <a:rPr lang="sk-SK" dirty="0">
                <a:latin typeface="Arial Narrow" panose="020B0606020202030204" pitchFamily="34" charset="0"/>
              </a:rPr>
              <a:t>), </a:t>
            </a:r>
            <a:r>
              <a:rPr lang="sk-SK" dirty="0" err="1">
                <a:latin typeface="Arial Narrow" panose="020B0606020202030204" pitchFamily="34" charset="0"/>
              </a:rPr>
              <a:t>medzihorské</a:t>
            </a:r>
            <a:r>
              <a:rPr lang="sk-SK" dirty="0">
                <a:latin typeface="Arial Narrow" panose="020B0606020202030204" pitchFamily="34" charset="0"/>
              </a:rPr>
              <a:t> panvy v severných Andách a niektoré oblasti západného pobrežia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tu sú aj najväčšie mestá: Sao </a:t>
            </a:r>
            <a:r>
              <a:rPr lang="sk-SK" dirty="0" err="1">
                <a:latin typeface="Arial Narrow" panose="020B0606020202030204" pitchFamily="34" charset="0"/>
              </a:rPr>
              <a:t>Paolo</a:t>
            </a:r>
            <a:r>
              <a:rPr lang="sk-SK" dirty="0">
                <a:latin typeface="Arial Narrow" panose="020B0606020202030204" pitchFamily="34" charset="0"/>
              </a:rPr>
              <a:t> (12/21 mil.), Rio de Janeiro (7/12), Salvador (3/4), </a:t>
            </a:r>
            <a:r>
              <a:rPr lang="sk-SK" dirty="0" err="1">
                <a:latin typeface="Arial Narrow" panose="020B0606020202030204" pitchFamily="34" charset="0"/>
              </a:rPr>
              <a:t>Fortaleza</a:t>
            </a:r>
            <a:r>
              <a:rPr lang="sk-SK" dirty="0">
                <a:latin typeface="Arial Narrow" panose="020B0606020202030204" pitchFamily="34" charset="0"/>
              </a:rPr>
              <a:t> (3/4), </a:t>
            </a:r>
            <a:r>
              <a:rPr lang="sk-SK" dirty="0" err="1">
                <a:latin typeface="Arial Narrow" panose="020B0606020202030204" pitchFamily="34" charset="0"/>
              </a:rPr>
              <a:t>Recife</a:t>
            </a:r>
            <a:r>
              <a:rPr lang="sk-SK" dirty="0">
                <a:latin typeface="Arial Narrow" panose="020B0606020202030204" pitchFamily="34" charset="0"/>
              </a:rPr>
              <a:t> (2/4), Porto </a:t>
            </a:r>
            <a:r>
              <a:rPr lang="sk-SK" dirty="0" err="1">
                <a:latin typeface="Arial Narrow" panose="020B0606020202030204" pitchFamily="34" charset="0"/>
              </a:rPr>
              <a:t>Alegre</a:t>
            </a:r>
            <a:r>
              <a:rPr lang="sk-SK" dirty="0">
                <a:latin typeface="Arial Narrow" panose="020B0606020202030204" pitchFamily="34" charset="0"/>
              </a:rPr>
              <a:t> (2/4), Buenos Aires (3/14), Montevideo (2) – </a:t>
            </a:r>
            <a:r>
              <a:rPr lang="sk-SK" b="1" dirty="0">
                <a:latin typeface="Arial Narrow" panose="020B0606020202030204" pitchFamily="34" charset="0"/>
              </a:rPr>
              <a:t>JV pobrežie</a:t>
            </a:r>
            <a:r>
              <a:rPr lang="sk-SK" dirty="0">
                <a:latin typeface="Arial Narrow" panose="020B0606020202030204" pitchFamily="34" charset="0"/>
              </a:rPr>
              <a:t>; Lima (9/10), </a:t>
            </a:r>
            <a:r>
              <a:rPr lang="sk-SK" dirty="0" err="1">
                <a:latin typeface="Arial Narrow" panose="020B0606020202030204" pitchFamily="34" charset="0"/>
              </a:rPr>
              <a:t>Guyaquil</a:t>
            </a:r>
            <a:r>
              <a:rPr lang="sk-SK" dirty="0">
                <a:latin typeface="Arial Narrow" panose="020B0606020202030204" pitchFamily="34" charset="0"/>
              </a:rPr>
              <a:t> (2/4) – </a:t>
            </a:r>
            <a:r>
              <a:rPr lang="sk-SK" b="1" dirty="0">
                <a:latin typeface="Arial Narrow" panose="020B0606020202030204" pitchFamily="34" charset="0"/>
              </a:rPr>
              <a:t>tichooceánske pobrežie</a:t>
            </a:r>
            <a:r>
              <a:rPr lang="sk-SK" dirty="0">
                <a:latin typeface="Arial Narrow" panose="020B0606020202030204" pitchFamily="34" charset="0"/>
              </a:rPr>
              <a:t>; </a:t>
            </a:r>
            <a:r>
              <a:rPr lang="sk-SK" dirty="0" err="1">
                <a:latin typeface="Arial Narrow" panose="020B0606020202030204" pitchFamily="34" charset="0"/>
              </a:rPr>
              <a:t>Bogotá</a:t>
            </a:r>
            <a:r>
              <a:rPr lang="sk-SK" dirty="0">
                <a:latin typeface="Arial Narrow" panose="020B0606020202030204" pitchFamily="34" charset="0"/>
              </a:rPr>
              <a:t> (7/10), Santiago (5/7), Quito (2/3), </a:t>
            </a:r>
            <a:r>
              <a:rPr lang="sk-SK" dirty="0" err="1">
                <a:latin typeface="Arial Narrow" panose="020B0606020202030204" pitchFamily="34" charset="0"/>
              </a:rPr>
              <a:t>Medelin</a:t>
            </a:r>
            <a:r>
              <a:rPr lang="sk-SK" dirty="0">
                <a:latin typeface="Arial Narrow" panose="020B0606020202030204" pitchFamily="34" charset="0"/>
              </a:rPr>
              <a:t> (2/4), </a:t>
            </a:r>
            <a:r>
              <a:rPr lang="sk-SK" dirty="0" err="1">
                <a:latin typeface="Arial Narrow" panose="020B0606020202030204" pitchFamily="34" charset="0"/>
              </a:rPr>
              <a:t>Cali</a:t>
            </a:r>
            <a:r>
              <a:rPr lang="sk-SK" dirty="0">
                <a:latin typeface="Arial Narrow" panose="020B0606020202030204" pitchFamily="34" charset="0"/>
              </a:rPr>
              <a:t> (2/3), Santa Cruz de la Sierra (2), La Paz (1/2 – najvyššie položené hl. mesto) – </a:t>
            </a:r>
            <a:r>
              <a:rPr lang="sk-SK" b="1" dirty="0">
                <a:latin typeface="Arial Narrow" panose="020B0606020202030204" pitchFamily="34" charset="0"/>
              </a:rPr>
              <a:t>vysokohorské panvy</a:t>
            </a:r>
            <a:r>
              <a:rPr lang="sk-SK" dirty="0">
                <a:latin typeface="Arial Narrow" panose="020B0606020202030204" pitchFamily="34" charset="0"/>
              </a:rPr>
              <a:t>;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veľké mestá okrem </a:t>
            </a:r>
            <a:r>
              <a:rPr lang="sk-SK" dirty="0" err="1">
                <a:latin typeface="Arial Narrow" panose="020B0606020202030204" pitchFamily="34" charset="0"/>
              </a:rPr>
              <a:t>totho</a:t>
            </a:r>
            <a:r>
              <a:rPr lang="sk-SK" dirty="0">
                <a:latin typeface="Arial Narrow" panose="020B0606020202030204" pitchFamily="34" charset="0"/>
              </a:rPr>
              <a:t>: Caracas (3/6), Maracaibo (1/3) – </a:t>
            </a:r>
            <a:r>
              <a:rPr lang="sk-SK" b="1" dirty="0">
                <a:latin typeface="Arial Narrow" panose="020B0606020202030204" pitchFamily="34" charset="0"/>
              </a:rPr>
              <a:t>pobrežie Karibiku</a:t>
            </a:r>
            <a:r>
              <a:rPr lang="sk-SK" dirty="0">
                <a:latin typeface="Arial Narrow" panose="020B0606020202030204" pitchFamily="34" charset="0"/>
              </a:rPr>
              <a:t>; </a:t>
            </a:r>
            <a:r>
              <a:rPr lang="sk-SK" dirty="0" err="1">
                <a:latin typeface="Arial Narrow" panose="020B0606020202030204" pitchFamily="34" charset="0"/>
              </a:rPr>
              <a:t>Brasília</a:t>
            </a:r>
            <a:r>
              <a:rPr lang="sk-SK" dirty="0">
                <a:latin typeface="Arial Narrow" panose="020B0606020202030204" pitchFamily="34" charset="0"/>
              </a:rPr>
              <a:t> (3/4 – v r. 1960 hl. mesto presťahované z Rio de </a:t>
            </a:r>
            <a:r>
              <a:rPr lang="sk-SK" dirty="0" err="1">
                <a:latin typeface="Arial Narrow" panose="020B0606020202030204" pitchFamily="34" charset="0"/>
              </a:rPr>
              <a:t>Janeira</a:t>
            </a:r>
            <a:r>
              <a:rPr lang="sk-SK" dirty="0">
                <a:latin typeface="Arial Narrow" panose="020B0606020202030204" pitchFamily="34" charset="0"/>
              </a:rPr>
              <a:t>), Belo Horizonte (2/6) – </a:t>
            </a:r>
            <a:r>
              <a:rPr lang="sk-SK" b="1" dirty="0">
                <a:latin typeface="Arial Narrow" panose="020B0606020202030204" pitchFamily="34" charset="0"/>
              </a:rPr>
              <a:t>Brazílska vysočina</a:t>
            </a:r>
            <a:r>
              <a:rPr lang="sk-SK" dirty="0">
                <a:latin typeface="Arial Narrow" panose="020B0606020202030204" pitchFamily="34" charset="0"/>
              </a:rPr>
              <a:t>; </a:t>
            </a:r>
            <a:r>
              <a:rPr lang="sk-SK" dirty="0" err="1">
                <a:latin typeface="Arial Narrow" panose="020B0606020202030204" pitchFamily="34" charset="0"/>
              </a:rPr>
              <a:t>Manaus</a:t>
            </a:r>
            <a:r>
              <a:rPr lang="sk-SK" dirty="0">
                <a:latin typeface="Arial Narrow" panose="020B0606020202030204" pitchFamily="34" charset="0"/>
              </a:rPr>
              <a:t> (2/3) – </a:t>
            </a:r>
            <a:r>
              <a:rPr lang="sk-SK" b="1" dirty="0">
                <a:latin typeface="Arial Narrow" panose="020B0606020202030204" pitchFamily="34" charset="0"/>
              </a:rPr>
              <a:t>vnútorná </a:t>
            </a:r>
            <a:r>
              <a:rPr lang="sk-SK" b="1" dirty="0" err="1">
                <a:latin typeface="Arial Narrow" panose="020B0606020202030204" pitchFamily="34" charset="0"/>
              </a:rPr>
              <a:t>Amazónia</a:t>
            </a:r>
            <a:r>
              <a:rPr lang="sk-SK" dirty="0">
                <a:latin typeface="Arial Narrow" panose="020B0606020202030204" pitchFamily="34" charset="0"/>
              </a:rPr>
              <a:t>;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vysoká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miera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urbanizácie</a:t>
            </a:r>
            <a:r>
              <a:rPr lang="en-GB" dirty="0">
                <a:latin typeface="Arial Narrow" panose="020B0606020202030204" pitchFamily="34" charset="0"/>
              </a:rPr>
              <a:t> (</a:t>
            </a:r>
            <a:r>
              <a:rPr lang="en-GB" dirty="0" err="1">
                <a:latin typeface="Arial Narrow" panose="020B0606020202030204" pitchFamily="34" charset="0"/>
              </a:rPr>
              <a:t>okolo</a:t>
            </a:r>
            <a:r>
              <a:rPr lang="en-GB" dirty="0">
                <a:latin typeface="Arial Narrow" panose="020B0606020202030204" pitchFamily="34" charset="0"/>
              </a:rPr>
              <a:t> 80 %)</a:t>
            </a:r>
          </a:p>
          <a:p>
            <a:pPr lvl="2"/>
            <a:r>
              <a:rPr lang="en-GB" dirty="0" err="1">
                <a:latin typeface="Arial Narrow" panose="020B0606020202030204" pitchFamily="34" charset="0"/>
              </a:rPr>
              <a:t>bohaté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centrá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miest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sú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často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obklopené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chudobnými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štvrťami</a:t>
            </a:r>
            <a:r>
              <a:rPr lang="en-GB" dirty="0">
                <a:latin typeface="Arial Narrow" panose="020B0606020202030204" pitchFamily="34" charset="0"/>
              </a:rPr>
              <a:t> (v </a:t>
            </a:r>
            <a:r>
              <a:rPr lang="en-GB" dirty="0" err="1">
                <a:latin typeface="Arial Narrow" panose="020B0606020202030204" pitchFamily="34" charset="0"/>
              </a:rPr>
              <a:t>brazílii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špecifický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výraz</a:t>
            </a:r>
            <a:r>
              <a:rPr lang="en-GB" dirty="0">
                <a:latin typeface="Arial Narrow" panose="020B0606020202030204" pitchFamily="34" charset="0"/>
              </a:rPr>
              <a:t> favela)</a:t>
            </a:r>
          </a:p>
          <a:p>
            <a:pPr lvl="5"/>
            <a:endParaRPr lang="en-GB" dirty="0">
              <a:latin typeface="Arial Narrow" panose="020B0606020202030204" pitchFamily="34" charset="0"/>
            </a:endParaRPr>
          </a:p>
          <a:p>
            <a:r>
              <a:rPr lang="en-GB" dirty="0" err="1">
                <a:latin typeface="Arial Narrow" panose="020B0606020202030204" pitchFamily="34" charset="0"/>
              </a:rPr>
              <a:t>Dynamika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v nedávnej minulosti jeden z regiónov s najvyššou mierou prirodzeného prírastku, v súčasnosti už nižšie hodnoty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nižšie ako v Strednej Amerike, ale vyššie ako v Anglosaskej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migračná bilancia relatívne vyrovnaná</a:t>
            </a:r>
            <a:endParaRPr lang="en-GB" dirty="0">
              <a:latin typeface="Arial Narrow" panose="020B0606020202030204" pitchFamily="34" charset="0"/>
            </a:endParaRPr>
          </a:p>
          <a:p>
            <a:pPr lvl="7"/>
            <a:endParaRPr lang="en-GB" dirty="0">
              <a:latin typeface="Arial Narrow" panose="020B0606020202030204" pitchFamily="34" charset="0"/>
            </a:endParaRPr>
          </a:p>
          <a:p>
            <a:r>
              <a:rPr lang="en-GB" dirty="0" err="1">
                <a:latin typeface="Arial Narrow" panose="020B0606020202030204" pitchFamily="34" charset="0"/>
              </a:rPr>
              <a:t>Štruktúra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je pomerne detailne rozobratá v prednáške</a:t>
            </a:r>
            <a:endParaRPr lang="en-GB" dirty="0">
              <a:latin typeface="Arial Narrow" panose="020B0606020202030204" pitchFamily="34" charset="0"/>
            </a:endParaRPr>
          </a:p>
          <a:p>
            <a:pPr lvl="2"/>
            <a:r>
              <a:rPr lang="en-GB" dirty="0" err="1">
                <a:latin typeface="Arial Narrow" panose="020B0606020202030204" pitchFamily="34" charset="0"/>
              </a:rPr>
              <a:t>nezabúdať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na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národnosti</a:t>
            </a:r>
            <a:r>
              <a:rPr lang="en-GB" dirty="0">
                <a:latin typeface="Arial Narrow" panose="020B0606020202030204" pitchFamily="34" charset="0"/>
              </a:rPr>
              <a:t> a </a:t>
            </a:r>
            <a:r>
              <a:rPr lang="en-GB" dirty="0" err="1">
                <a:latin typeface="Arial Narrow" panose="020B0606020202030204" pitchFamily="34" charset="0"/>
              </a:rPr>
              <a:t>jazyky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aj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iné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ako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úradné</a:t>
            </a:r>
            <a:r>
              <a:rPr lang="en-GB" dirty="0">
                <a:latin typeface="Arial Narrow" panose="020B0606020202030204" pitchFamily="34" charset="0"/>
              </a:rPr>
              <a:t> (</a:t>
            </a:r>
            <a:r>
              <a:rPr lang="en-GB" dirty="0" err="1">
                <a:latin typeface="Arial Narrow" panose="020B0606020202030204" pitchFamily="34" charset="0"/>
              </a:rPr>
              <a:t>Taliančina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en-GB" dirty="0" err="1">
                <a:latin typeface="Arial Narrow" panose="020B0606020202030204" pitchFamily="34" charset="0"/>
              </a:rPr>
              <a:t>Nemčina</a:t>
            </a:r>
            <a:r>
              <a:rPr lang="en-GB" dirty="0">
                <a:latin typeface="Arial Narrow" panose="020B0606020202030204" pitchFamily="34" charset="0"/>
              </a:rPr>
              <a:t>…)</a:t>
            </a:r>
            <a:r>
              <a:rPr lang="sk-SK" dirty="0">
                <a:latin typeface="Arial Narrow" panose="020B0606020202030204" pitchFamily="34" charset="0"/>
              </a:rPr>
              <a:t>, špecifické migrácie po 2. sv. vojne (</a:t>
            </a:r>
            <a:r>
              <a:rPr lang="sk-SK" dirty="0" err="1">
                <a:latin typeface="Arial Narrow" panose="020B0606020202030204" pitchFamily="34" charset="0"/>
                <a:hlinkClick r:id="rId2"/>
              </a:rPr>
              <a:t>pr</a:t>
            </a:r>
            <a:r>
              <a:rPr lang="sk-SK" dirty="0">
                <a:latin typeface="Arial Narrow" panose="020B0606020202030204" pitchFamily="34" charset="0"/>
                <a:hlinkClick r:id="rId2"/>
              </a:rPr>
              <a:t>. 1</a:t>
            </a:r>
            <a:r>
              <a:rPr lang="sk-SK" dirty="0">
                <a:latin typeface="Arial Narrow" panose="020B0606020202030204" pitchFamily="34" charset="0"/>
              </a:rPr>
              <a:t>, </a:t>
            </a:r>
            <a:r>
              <a:rPr lang="sk-SK" dirty="0" err="1">
                <a:latin typeface="Arial Narrow" panose="020B0606020202030204" pitchFamily="34" charset="0"/>
                <a:hlinkClick r:id="rId3"/>
              </a:rPr>
              <a:t>pr</a:t>
            </a:r>
            <a:r>
              <a:rPr lang="sk-SK" dirty="0">
                <a:latin typeface="Arial Narrow" panose="020B0606020202030204" pitchFamily="34" charset="0"/>
                <a:hlinkClick r:id="rId3"/>
              </a:rPr>
              <a:t>. 2</a:t>
            </a:r>
            <a:r>
              <a:rPr lang="sk-SK" dirty="0">
                <a:latin typeface="Arial Narrow" panose="020B0606020202030204" pitchFamily="34" charset="0"/>
              </a:rPr>
              <a:t>)</a:t>
            </a:r>
            <a:endParaRPr lang="en-GB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122926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</TotalTime>
  <Words>1635</Words>
  <Application>Microsoft Office PowerPoint</Application>
  <PresentationFormat>Širokouhlá</PresentationFormat>
  <Paragraphs>158</Paragraphs>
  <Slides>13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8" baseType="lpstr">
      <vt:lpstr>Arial</vt:lpstr>
      <vt:lpstr>Arial Narrow</vt:lpstr>
      <vt:lpstr>Calibri</vt:lpstr>
      <vt:lpstr>Calibri Light</vt:lpstr>
      <vt:lpstr>Motív Office</vt:lpstr>
      <vt:lpstr>Južná Amerika</vt:lpstr>
      <vt:lpstr>Poloha</vt:lpstr>
      <vt:lpstr>Orografia (geomorfologické jednotky)</vt:lpstr>
      <vt:lpstr>Vodstvo</vt:lpstr>
      <vt:lpstr>Klíma  </vt:lpstr>
      <vt:lpstr>Rastlinstvo a živočíštvo </vt:lpstr>
      <vt:lpstr>História a geopolitická charakteristika</vt:lpstr>
      <vt:lpstr>História a geopolitická charakteristika</vt:lpstr>
      <vt:lpstr>Obyvateľstvo</vt:lpstr>
      <vt:lpstr>Hospodárstvo</vt:lpstr>
      <vt:lpstr>Prezentácia programu PowerPoint</vt:lpstr>
      <vt:lpstr>Hospodárstvo</vt:lpstr>
      <vt:lpstr>Hospodárstvo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Regióny v rámci Ázie</dc:title>
  <dc:creator>PC_Novotny</dc:creator>
  <cp:lastModifiedBy>doc. Mgr. Ladislav Novotný PhD.</cp:lastModifiedBy>
  <cp:revision>68</cp:revision>
  <dcterms:created xsi:type="dcterms:W3CDTF">2017-11-20T17:17:37Z</dcterms:created>
  <dcterms:modified xsi:type="dcterms:W3CDTF">2024-12-02T08:55:20Z</dcterms:modified>
</cp:coreProperties>
</file>