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BFBC-E320-4928-89A6-726BE3D2F44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currents.info/geopolitics/maps-of-caribbean-geopolitic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Stredná Amerika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09816" y="3714750"/>
            <a:ext cx="4786184" cy="2559865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Poloha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Orografia a vodstvo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Klíma a charakter krajiny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História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Obyvateľstvo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Ho</a:t>
            </a:r>
            <a:r>
              <a:rPr lang="en-GB" dirty="0"/>
              <a:t>s</a:t>
            </a:r>
            <a:r>
              <a:rPr lang="sk-SK" dirty="0" err="1"/>
              <a:t>dpodárstvo</a:t>
            </a:r>
            <a:endParaRPr lang="sk-S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Administratívne členenie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Geopolitické pomery</a:t>
            </a:r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4750"/>
            <a:ext cx="52673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59458"/>
            <a:ext cx="12192000" cy="559854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vo všeobecnosti zaostalá časť Ameriky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v rámci regiónu za vyspelé možno považovať Mexiko a čiastočne aj Panamu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Mexiko je v posledných desaťročiach cieľom mnohých investícií najmä z USA</a:t>
            </a:r>
          </a:p>
          <a:p>
            <a:pPr lvl="3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automobilový priemysel (GM</a:t>
            </a:r>
            <a:r>
              <a:rPr lang="en-US" dirty="0">
                <a:latin typeface="Arial Narrow" panose="020B0606020202030204" pitchFamily="34" charset="0"/>
              </a:rPr>
              <a:t>, Ford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en-US" dirty="0">
                <a:latin typeface="Arial Narrow" panose="020B0606020202030204" pitchFamily="34" charset="0"/>
              </a:rPr>
              <a:t>Chrysler, Volkswagen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en-US" dirty="0">
                <a:latin typeface="Arial Narrow" panose="020B0606020202030204" pitchFamily="34" charset="0"/>
              </a:rPr>
              <a:t>Nissan, Toyota, Honda, BMW, Mercedes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3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elektronika (výroba </a:t>
            </a:r>
            <a:r>
              <a:rPr lang="sk-SK" dirty="0" err="1">
                <a:latin typeface="Arial Narrow" panose="020B0606020202030204" pitchFamily="34" charset="0"/>
              </a:rPr>
              <a:t>smartfónov</a:t>
            </a:r>
            <a:r>
              <a:rPr lang="sk-SK" dirty="0">
                <a:latin typeface="Arial Narrow" panose="020B0606020202030204" pitchFamily="34" charset="0"/>
              </a:rPr>
              <a:t>, obrazoviek, najväčší výrobca televízorov na svete)</a:t>
            </a:r>
          </a:p>
          <a:p>
            <a:pPr lvl="3">
              <a:lnSpc>
                <a:spcPct val="110000"/>
              </a:lnSpc>
            </a:pPr>
            <a:r>
              <a:rPr lang="sk-SK" spc="-30" dirty="0">
                <a:latin typeface="Arial Narrow" panose="020B0606020202030204" pitchFamily="34" charset="0"/>
              </a:rPr>
              <a:t>výroba najmä pre trh USA –</a:t>
            </a:r>
            <a:r>
              <a:rPr lang="en-GB" spc="-30" dirty="0">
                <a:latin typeface="Arial Narrow" panose="020B0606020202030204" pitchFamily="34" charset="0"/>
              </a:rPr>
              <a:t>&gt;</a:t>
            </a:r>
            <a:r>
              <a:rPr lang="sk-SK" spc="-30" dirty="0">
                <a:latin typeface="Arial Narrow" panose="020B0606020202030204" pitchFamily="34" charset="0"/>
              </a:rPr>
              <a:t> Mexiko sa obávalo dopadov </a:t>
            </a:r>
            <a:r>
              <a:rPr lang="sk-SK" spc="-30" dirty="0" err="1">
                <a:latin typeface="Arial Narrow" panose="020B0606020202030204" pitchFamily="34" charset="0"/>
              </a:rPr>
              <a:t>Trumpovej</a:t>
            </a:r>
            <a:r>
              <a:rPr lang="sk-SK" spc="-30" dirty="0">
                <a:latin typeface="Arial Narrow" panose="020B0606020202030204" pitchFamily="34" charset="0"/>
              </a:rPr>
              <a:t> politiky „</a:t>
            </a:r>
            <a:r>
              <a:rPr lang="sk-SK" spc="-30" dirty="0" err="1">
                <a:latin typeface="Arial Narrow" panose="020B0606020202030204" pitchFamily="34" charset="0"/>
              </a:rPr>
              <a:t>America</a:t>
            </a:r>
            <a:r>
              <a:rPr lang="sk-SK" spc="-30" dirty="0">
                <a:latin typeface="Arial Narrow" panose="020B0606020202030204" pitchFamily="34" charset="0"/>
              </a:rPr>
              <a:t> </a:t>
            </a:r>
            <a:r>
              <a:rPr lang="sk-SK" spc="-30" dirty="0" err="1">
                <a:latin typeface="Arial Narrow" panose="020B0606020202030204" pitchFamily="34" charset="0"/>
              </a:rPr>
              <a:t>first</a:t>
            </a:r>
            <a:r>
              <a:rPr lang="sk-SK" spc="-30" dirty="0">
                <a:latin typeface="Arial Narrow" panose="020B0606020202030204" pitchFamily="34" charset="0"/>
              </a:rPr>
              <a:t>“, ktorá sľubovala zaviesť obchodné clá (čím by padli dohody v rámci NAFTA)</a:t>
            </a:r>
          </a:p>
          <a:p>
            <a:pPr lvl="3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významná aj ťažba ropy a zemného plynu (Mexický záliv), a rúd (</a:t>
            </a:r>
            <a:r>
              <a:rPr lang="sk-SK" dirty="0" err="1">
                <a:latin typeface="Arial Narrow" panose="020B0606020202030204" pitchFamily="34" charset="0"/>
              </a:rPr>
              <a:t>Kordilery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Panama profituje z Panamského prieplavu, ktorý v r. 1999 prebrala do vlastnej správy od Spojeného kráľovstva (+ daňový raj)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pevninské štáty okrem Mexika známe aj ako banánové republiky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pestovanie banánov (a iných </a:t>
            </a:r>
            <a:r>
              <a:rPr lang="sk-SK" dirty="0" err="1">
                <a:latin typeface="Arial Narrow" panose="020B0606020202030204" pitchFamily="34" charset="0"/>
              </a:rPr>
              <a:t>poľnohosp</a:t>
            </a:r>
            <a:r>
              <a:rPr lang="sk-SK" dirty="0">
                <a:latin typeface="Arial Narrow" panose="020B0606020202030204" pitchFamily="34" charset="0"/>
              </a:rPr>
              <a:t>. produktov) je dodnes významnou zložkou hospodárstva a exportným artiklom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v ostrovnej časti významné pestovanie cukrovej trstiny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ostrovné štáty sa snažia rozvíjať cestovný ruch (Dominikánska </a:t>
            </a:r>
            <a:r>
              <a:rPr lang="sk-SK" dirty="0" err="1">
                <a:latin typeface="Arial Narrow" panose="020B0606020202030204" pitchFamily="34" charset="0"/>
              </a:rPr>
              <a:t>rep</a:t>
            </a:r>
            <a:r>
              <a:rPr lang="sk-SK" dirty="0">
                <a:latin typeface="Arial Narrow" panose="020B0606020202030204" pitchFamily="34" charset="0"/>
              </a:rPr>
              <a:t>.), niektoré (nielen ostrovné) slúžia ako daňové raje, resp. sú obviňované z krytia prania špinavých peňazí a krytia zločincov (Belize)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najväčšia ekonomika je s odstupom Mexiko (v Amerike 4. po USA, Brazílii, Kanade)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najrozvinutejšie ekonomiky v zmysle HDP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: Antigua a Barbuda (</a:t>
            </a:r>
            <a:r>
              <a:rPr lang="sk-SK" dirty="0" err="1">
                <a:latin typeface="Arial Narrow" panose="020B0606020202030204" pitchFamily="34" charset="0"/>
              </a:rPr>
              <a:t>cest</a:t>
            </a:r>
            <a:r>
              <a:rPr lang="sk-SK" dirty="0">
                <a:latin typeface="Arial Narrow" panose="020B0606020202030204" pitchFamily="34" charset="0"/>
              </a:rPr>
              <a:t>. ruch a výroba dopr. prostriedkov), Panama, Mexiko, Svätý </a:t>
            </a:r>
            <a:r>
              <a:rPr lang="sk-SK" dirty="0" err="1">
                <a:latin typeface="Arial Narrow" panose="020B0606020202030204" pitchFamily="34" charset="0"/>
              </a:rPr>
              <a:t>Krišof</a:t>
            </a:r>
            <a:r>
              <a:rPr lang="sk-SK" dirty="0">
                <a:latin typeface="Arial Narrow" panose="020B0606020202030204" pitchFamily="34" charset="0"/>
              </a:rPr>
              <a:t> a Nevis (cukrová trstina, ľahké strojárstvo a elektronika, </a:t>
            </a:r>
            <a:r>
              <a:rPr lang="sk-SK" dirty="0" err="1">
                <a:latin typeface="Arial Narrow" panose="020B0606020202030204" pitchFamily="34" charset="0"/>
              </a:rPr>
              <a:t>cest</a:t>
            </a:r>
            <a:r>
              <a:rPr lang="sk-SK" dirty="0">
                <a:latin typeface="Arial Narrow" panose="020B0606020202030204" pitchFamily="34" charset="0"/>
              </a:rPr>
              <a:t>. ruch), Dominikánska </a:t>
            </a:r>
            <a:r>
              <a:rPr lang="sk-SK" dirty="0" err="1">
                <a:latin typeface="Arial Narrow" panose="020B0606020202030204" pitchFamily="34" charset="0"/>
              </a:rPr>
              <a:t>rep</a:t>
            </a:r>
            <a:r>
              <a:rPr lang="sk-SK" dirty="0">
                <a:latin typeface="Arial Narrow" panose="020B0606020202030204" pitchFamily="34" charset="0"/>
              </a:rPr>
              <a:t>. (</a:t>
            </a:r>
            <a:r>
              <a:rPr lang="sk-SK" dirty="0" err="1">
                <a:latin typeface="Arial Narrow" panose="020B0606020202030204" pitchFamily="34" charset="0"/>
              </a:rPr>
              <a:t>cest</a:t>
            </a:r>
            <a:r>
              <a:rPr lang="sk-SK" dirty="0">
                <a:latin typeface="Arial Narrow" panose="020B0606020202030204" pitchFamily="34" charset="0"/>
              </a:rPr>
              <a:t>. ruch, finančníctvo, potravinársky, farmaceutický priem.), Barbados (</a:t>
            </a:r>
            <a:r>
              <a:rPr lang="sk-SK" dirty="0" err="1">
                <a:latin typeface="Arial Narrow" panose="020B0606020202030204" pitchFamily="34" charset="0"/>
              </a:rPr>
              <a:t>cest</a:t>
            </a:r>
            <a:r>
              <a:rPr lang="sk-SK" dirty="0">
                <a:latin typeface="Arial Narrow" panose="020B0606020202030204" pitchFamily="34" charset="0"/>
              </a:rPr>
              <a:t>. ruch, farmácia, strojársky priemysel)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najzaostalejšie s odstupom Haiti, nasledované Hondurasom a Nikaraguou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jedny z najchudobnejších krajín sveta 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hospodárstvo všetkých troch založené na vývoze poľnohospodárskych produktov a textilu</a:t>
            </a:r>
          </a:p>
          <a:p>
            <a:pPr lvl="1">
              <a:lnSpc>
                <a:spcPct val="110000"/>
              </a:lnSpc>
            </a:pPr>
            <a:r>
              <a:rPr lang="sk-SK" spc="-10" dirty="0">
                <a:latin typeface="Arial Narrow" panose="020B0606020202030204" pitchFamily="34" charset="0"/>
              </a:rPr>
              <a:t>vzhľadom na veľkú emigráciu a množstvo pracujúcich v zahraničí – veľký význam najmä v chudobnejších štátoch majú </a:t>
            </a:r>
            <a:r>
              <a:rPr lang="sk-SK" spc="-10" dirty="0" err="1">
                <a:latin typeface="Arial Narrow" panose="020B0606020202030204" pitchFamily="34" charset="0"/>
              </a:rPr>
              <a:t>remitencie</a:t>
            </a:r>
            <a:endParaRPr lang="sk-SK" spc="-10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174" r="4459"/>
          <a:stretch/>
        </p:blipFill>
        <p:spPr>
          <a:xfrm>
            <a:off x="7282867" y="0"/>
            <a:ext cx="4909134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1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Poloha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>
                <a:latin typeface="Arial Narrow" panose="020B0606020202030204" pitchFamily="34" charset="0"/>
              </a:rPr>
              <a:t>výhodná poloha voči USA ako najväčšej svetovej ekonomike a významnému geopolitickému aktérovi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prepája Južnú a Anglosaskú Ameriku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celé územie na západnej a severnej pologuli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Mexikom prechádza obratník raka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z FG aspektu sa za hranice považujú </a:t>
            </a:r>
            <a:r>
              <a:rPr lang="sk-SK" sz="2400" dirty="0" err="1">
                <a:latin typeface="Arial Narrow" panose="020B0606020202030204" pitchFamily="34" charset="0"/>
              </a:rPr>
              <a:t>Tehuantepecká</a:t>
            </a:r>
            <a:r>
              <a:rPr lang="sk-SK" sz="2400" dirty="0">
                <a:latin typeface="Arial Narrow" panose="020B0606020202030204" pitchFamily="34" charset="0"/>
              </a:rPr>
              <a:t> a Panamská šija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z geopolitického aspektu ale ide o Mexiko a pevninské štáty až po Panamu, plus ostrovy Malých a Veľkých Antíl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zo západu Tichý oceán, z východu Atlantický, v rámci neho Karibské more s Mexickým zálivom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uviesť konkrétne súostrovia a ostrovy, polostrovy, moria a zálivy</a:t>
            </a:r>
            <a:endParaRPr lang="en-GB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71" y="2321286"/>
            <a:ext cx="6516130" cy="4536714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48296" cy="4563762"/>
          </a:xfrm>
        </p:spPr>
      </p:pic>
      <p:sp>
        <p:nvSpPr>
          <p:cNvPr id="3" name="BlokTextu 2"/>
          <p:cNvSpPr txBox="1"/>
          <p:nvPr/>
        </p:nvSpPr>
        <p:spPr>
          <a:xfrm>
            <a:off x="3245708" y="6532605"/>
            <a:ext cx="14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hlinkClick r:id="rId4"/>
              </a:rPr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6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/>
          <a:lstStyle/>
          <a:p>
            <a:r>
              <a:rPr lang="en-GB"/>
              <a:t>Orografia (geomorfologické jednotky)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5303" y="1825625"/>
            <a:ext cx="8268929" cy="4771820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vo všeobecnosti hornaté územie, nížiny len na pobreží + Yucatán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rozsiahlejšie pobrežné nížiny na východe pevniny, východné svahy pohorí sú miernejšie, na západe pomerne prudko klesajú k moru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najvyšší vrch </a:t>
            </a:r>
            <a:r>
              <a:rPr lang="sk-SK" dirty="0" err="1">
                <a:latin typeface="Arial Narrow" panose="020B0606020202030204" pitchFamily="34" charset="0"/>
              </a:rPr>
              <a:t>Pico</a:t>
            </a:r>
            <a:r>
              <a:rPr lang="sk-SK" dirty="0">
                <a:latin typeface="Arial Narrow" panose="020B0606020202030204" pitchFamily="34" charset="0"/>
              </a:rPr>
              <a:t> de </a:t>
            </a:r>
            <a:r>
              <a:rPr lang="sk-SK" dirty="0" err="1">
                <a:latin typeface="Arial Narrow" panose="020B0606020202030204" pitchFamily="34" charset="0"/>
              </a:rPr>
              <a:t>Orizaba</a:t>
            </a:r>
            <a:r>
              <a:rPr lang="sk-SK" dirty="0">
                <a:latin typeface="Arial Narrow" panose="020B0606020202030204" pitchFamily="34" charset="0"/>
              </a:rPr>
              <a:t> – Mexiko (takmer 6000 m n. m.)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najnižší bod je spravidla hladina mora, len v Mexiku je pri severnom pobreží Kalifornského zálivu je preliačin</a:t>
            </a:r>
            <a:r>
              <a:rPr lang="en-GB" dirty="0">
                <a:latin typeface="Arial Narrow" panose="020B0606020202030204" pitchFamily="34" charset="0"/>
              </a:rPr>
              <a:t>a</a:t>
            </a:r>
            <a:r>
              <a:rPr lang="sk-SK" dirty="0">
                <a:latin typeface="Arial Narrow" panose="020B0606020202030204" pitchFamily="34" charset="0"/>
              </a:rPr>
              <a:t> s nižšou </a:t>
            </a:r>
            <a:r>
              <a:rPr lang="sk-SK" dirty="0" err="1">
                <a:latin typeface="Arial Narrow" panose="020B0606020202030204" pitchFamily="34" charset="0"/>
              </a:rPr>
              <a:t>nadm</a:t>
            </a:r>
            <a:r>
              <a:rPr lang="sk-SK" dirty="0">
                <a:latin typeface="Arial Narrow" panose="020B0606020202030204" pitchFamily="34" charset="0"/>
              </a:rPr>
              <a:t>. výškou (do -10 m)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hornaté sú aj ostrovy v Karibiku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najvyšší i najnižší bod je na ostrove Hispaniola (cez 3000 m n. m. a -45 m n. m. – zároveň ide o najnižšie položené suchozemské miesto na ostrove na celej Zemi)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východne od Yucatánu sa rozprestiera </a:t>
            </a:r>
            <a:r>
              <a:rPr lang="sk-SK" dirty="0" err="1">
                <a:latin typeface="Arial Narrow" panose="020B0606020202030204" pitchFamily="34" charset="0"/>
              </a:rPr>
              <a:t>Mezoamerický</a:t>
            </a:r>
            <a:r>
              <a:rPr lang="sk-SK" dirty="0">
                <a:latin typeface="Arial Narrow" panose="020B0606020202030204" pitchFamily="34" charset="0"/>
              </a:rPr>
              <a:t> koralový útes – druhý najväčší koralový útes na Zemi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en-GB" sz="2600" dirty="0" err="1">
                <a:latin typeface="Arial Narrow" panose="020B0606020202030204" pitchFamily="34" charset="0"/>
              </a:rPr>
              <a:t>najvýznamnejšie</a:t>
            </a:r>
            <a:r>
              <a:rPr lang="en-GB" sz="2600" dirty="0">
                <a:latin typeface="Arial Narrow" panose="020B0606020202030204" pitchFamily="34" charset="0"/>
              </a:rPr>
              <a:t> </a:t>
            </a:r>
            <a:r>
              <a:rPr lang="en-GB" sz="2600" dirty="0" err="1">
                <a:latin typeface="Arial Narrow" panose="020B0606020202030204" pitchFamily="34" charset="0"/>
              </a:rPr>
              <a:t>celky</a:t>
            </a:r>
            <a:r>
              <a:rPr lang="en-GB" sz="2600" dirty="0">
                <a:latin typeface="Arial Narrow" panose="020B0606020202030204" pitchFamily="34" charset="0"/>
              </a:rPr>
              <a:t>,</a:t>
            </a:r>
            <a:r>
              <a:rPr lang="sk-SK" sz="2600" dirty="0">
                <a:latin typeface="Arial Narrow" panose="020B0606020202030204" pitchFamily="34" charset="0"/>
              </a:rPr>
              <a:t> obdobie ich vzniku a charakter (viď prednáška)</a:t>
            </a:r>
            <a:r>
              <a:rPr lang="en-GB" sz="26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6B7B6B85-EB29-1D15-4AF6-10D176B0F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32" y="1825625"/>
            <a:ext cx="3284506" cy="4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F3A88F91-8331-D6D2-FD9B-B14F1C580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21" y="473177"/>
            <a:ext cx="2214880" cy="26163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9177" y="1388854"/>
            <a:ext cx="11455880" cy="5469146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rieky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vzhľadom na orografiu, dlhšie rieky patria do </a:t>
            </a:r>
            <a:r>
              <a:rPr lang="sk-SK" sz="2200" dirty="0" err="1">
                <a:latin typeface="Arial Narrow" panose="020B0606020202030204" pitchFamily="34" charset="0"/>
              </a:rPr>
              <a:t>úmoria</a:t>
            </a:r>
            <a:r>
              <a:rPr lang="sk-SK" sz="2200" dirty="0">
                <a:latin typeface="Arial Narrow" panose="020B0606020202030204" pitchFamily="34" charset="0"/>
              </a:rPr>
              <a:t> Atlantického oceánu, kratšie, na malej</a:t>
            </a:r>
            <a:br>
              <a:rPr lang="sk-SK" sz="2200" dirty="0">
                <a:latin typeface="Arial Narrow" panose="020B0606020202030204" pitchFamily="34" charset="0"/>
              </a:rPr>
            </a:br>
            <a:r>
              <a:rPr lang="sk-SK" sz="2200" dirty="0">
                <a:latin typeface="Arial Narrow" panose="020B0606020202030204" pitchFamily="34" charset="0"/>
              </a:rPr>
              <a:t>vzdialenosti prekonávajú veľké výškové rozdiely, a teda majú veľký energetický potenciál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 ostrovnej časti tiež len malé, ale dravé rieky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najväčšia rieka je Rio Grande, v Mexiku známa ako Rio </a:t>
            </a:r>
            <a:r>
              <a:rPr lang="en-GB" sz="2200" dirty="0">
                <a:latin typeface="Arial Narrow" panose="020B0606020202030204" pitchFamily="34" charset="0"/>
              </a:rPr>
              <a:t>Bravo</a:t>
            </a:r>
            <a:r>
              <a:rPr lang="sk-SK" sz="2200" dirty="0">
                <a:latin typeface="Arial Narrow" panose="020B0606020202030204" pitchFamily="34" charset="0"/>
              </a:rPr>
              <a:t> del Norte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prechádza suchou tropickou oblasťou, intenzívne sa využíva na zavlažovanie,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do mora sa dostávajú len 3 % jej vody (priem. prietok &lt;70 m</a:t>
            </a:r>
            <a:r>
              <a:rPr lang="sk-SK" baseline="30000" dirty="0">
                <a:latin typeface="Arial Narrow" panose="020B0606020202030204" pitchFamily="34" charset="0"/>
              </a:rPr>
              <a:t>3</a:t>
            </a:r>
            <a:r>
              <a:rPr lang="sk-SK" dirty="0">
                <a:latin typeface="Arial Narrow" panose="020B0606020202030204" pitchFamily="34" charset="0"/>
              </a:rPr>
              <a:t>/s)</a:t>
            </a:r>
          </a:p>
          <a:p>
            <a:pPr lvl="8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jazerá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mnoho </a:t>
            </a:r>
            <a:r>
              <a:rPr lang="sk-SK" sz="2200" dirty="0" err="1">
                <a:latin typeface="Arial Narrow" panose="020B0606020202030204" pitchFamily="34" charset="0"/>
              </a:rPr>
              <a:t>kalder</a:t>
            </a:r>
            <a:r>
              <a:rPr lang="sk-SK" sz="2200" dirty="0">
                <a:latin typeface="Arial Narrow" panose="020B0606020202030204" pitchFamily="34" charset="0"/>
              </a:rPr>
              <a:t> a kráterov je vyplnených menšími vulkanickými j.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najväčšie jazerá sú Nikaragujské j. a J. Managua v </a:t>
            </a:r>
            <a:r>
              <a:rPr lang="sk-SK" sz="2200" dirty="0" err="1">
                <a:latin typeface="Arial Narrow" panose="020B0606020202030204" pitchFamily="34" charset="0"/>
              </a:rPr>
              <a:t>Nikaragui</a:t>
            </a:r>
            <a:endParaRPr lang="sk-SK" sz="2200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najväčšie Nikaragujské leží len 20 km od </a:t>
            </a:r>
            <a:r>
              <a:rPr lang="sk-SK" dirty="0" err="1">
                <a:latin typeface="Arial Narrow" panose="020B0606020202030204" pitchFamily="34" charset="0"/>
              </a:rPr>
              <a:t>Pacifiku</a:t>
            </a:r>
            <a:r>
              <a:rPr lang="sk-SK" dirty="0">
                <a:latin typeface="Arial Narrow" panose="020B0606020202030204" pitchFamily="34" charset="0"/>
              </a:rPr>
              <a:t>, odvodňované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je však do Karibského mora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nachádza sa v ňom viacero ostrovov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vo výstavbe (čínska investícia) je Nikaragujský kanál, ktorý by mal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týmto jazerom prechádzať a byť tak konkurenciou Panamskému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prieplavu – ochranári bijú na poplach, pretože jazero má jedinečný ekosystém, ktorý pri prepojení s morskou vodou zrejme zanikne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60" y="3317821"/>
            <a:ext cx="454914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Klíma</a:t>
            </a:r>
            <a:r>
              <a:rPr lang="en-GB" dirty="0"/>
              <a:t> a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krajiny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najmä vnútrozemie Mexika (</a:t>
            </a:r>
            <a:r>
              <a:rPr lang="sk-SK" dirty="0" err="1">
                <a:latin typeface="Arial Narrow" panose="020B0606020202030204" pitchFamily="34" charset="0"/>
              </a:rPr>
              <a:t>Mex</a:t>
            </a:r>
            <a:r>
              <a:rPr lang="sk-SK" dirty="0">
                <a:latin typeface="Arial Narrow" panose="020B0606020202030204" pitchFamily="34" charset="0"/>
              </a:rPr>
              <a:t>. plošina) je tropické suché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jednak studený kalifornský morský prúd v </a:t>
            </a:r>
            <a:r>
              <a:rPr lang="sk-SK" dirty="0" err="1">
                <a:latin typeface="Arial Narrow" panose="020B0606020202030204" pitchFamily="34" charset="0"/>
              </a:rPr>
              <a:t>Pacifiku</a:t>
            </a:r>
            <a:r>
              <a:rPr lang="sk-SK" dirty="0">
                <a:latin typeface="Arial Narrow" panose="020B0606020202030204" pitchFamily="34" charset="0"/>
              </a:rPr>
              <a:t>, jednak horské bariéry brániace prieniku vlahy do vnútrozemia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vyššie položená (cca 2000 m n. m.) južná časť </a:t>
            </a:r>
            <a:r>
              <a:rPr lang="sk-SK" dirty="0" err="1">
                <a:latin typeface="Arial Narrow" panose="020B0606020202030204" pitchFamily="34" charset="0"/>
              </a:rPr>
              <a:t>Mex</a:t>
            </a:r>
            <a:r>
              <a:rPr lang="sk-SK" dirty="0">
                <a:latin typeface="Arial Narrow" panose="020B0606020202030204" pitchFamily="34" charset="0"/>
              </a:rPr>
              <a:t>. plošiny má zrážok viac, ležia tu aj dve najväčšie mexické mestá </a:t>
            </a:r>
            <a:r>
              <a:rPr lang="sk-SK" b="1" dirty="0" err="1">
                <a:latin typeface="Arial Narrow" panose="020B0606020202030204" pitchFamily="34" charset="0"/>
              </a:rPr>
              <a:t>Mexico</a:t>
            </a:r>
            <a:r>
              <a:rPr lang="sk-SK" b="1" dirty="0">
                <a:latin typeface="Arial Narrow" panose="020B0606020202030204" pitchFamily="34" charset="0"/>
              </a:rPr>
              <a:t> city </a:t>
            </a:r>
            <a:r>
              <a:rPr lang="sk-SK" dirty="0">
                <a:latin typeface="Arial Narrow" panose="020B0606020202030204" pitchFamily="34" charset="0"/>
              </a:rPr>
              <a:t>a </a:t>
            </a:r>
            <a:r>
              <a:rPr lang="sk-SK" b="1" dirty="0" err="1">
                <a:latin typeface="Arial Narrow" panose="020B0606020202030204" pitchFamily="34" charset="0"/>
              </a:rPr>
              <a:t>Guadalajara</a:t>
            </a:r>
            <a:r>
              <a:rPr lang="sk-SK" dirty="0">
                <a:latin typeface="Arial Narrow" panose="020B0606020202030204" pitchFamily="34" charset="0"/>
              </a:rPr>
              <a:t>; vzhľadom na vyššie </a:t>
            </a:r>
            <a:r>
              <a:rPr lang="sk-SK" dirty="0" err="1">
                <a:latin typeface="Arial Narrow" panose="020B0606020202030204" pitchFamily="34" charset="0"/>
              </a:rPr>
              <a:t>nadm</a:t>
            </a:r>
            <a:r>
              <a:rPr lang="sk-SK" dirty="0">
                <a:latin typeface="Arial Narrow" panose="020B0606020202030204" pitchFamily="34" charset="0"/>
              </a:rPr>
              <a:t>. výšky je tu nižšia teplota, preto je klíma v tejto oblasti označovaná aj ako subtropická horská</a:t>
            </a:r>
          </a:p>
          <a:p>
            <a:r>
              <a:rPr lang="sk-SK" dirty="0">
                <a:latin typeface="Arial Narrow" panose="020B0606020202030204" pitchFamily="34" charset="0"/>
              </a:rPr>
              <a:t>smerom na juh pribúdajú zrážky, strieda sa obdobie dažďa a obdobie sucha, na juhu má už podnebie </a:t>
            </a:r>
            <a:r>
              <a:rPr lang="sk-SK" dirty="0" err="1">
                <a:latin typeface="Arial Narrow" panose="020B0606020202030204" pitchFamily="34" charset="0"/>
              </a:rPr>
              <a:t>subekvatoriálny</a:t>
            </a:r>
            <a:r>
              <a:rPr lang="sk-SK" dirty="0">
                <a:latin typeface="Arial Narrow" panose="020B0606020202030204" pitchFamily="34" charset="0"/>
              </a:rPr>
              <a:t> charakter</a:t>
            </a:r>
          </a:p>
          <a:p>
            <a:r>
              <a:rPr lang="sk-SK" dirty="0">
                <a:latin typeface="Arial Narrow" panose="020B0606020202030204" pitchFamily="34" charset="0"/>
              </a:rPr>
              <a:t>teplotné pomery výrazne ovplyvňuje aj </a:t>
            </a:r>
            <a:r>
              <a:rPr lang="sk-SK" dirty="0" err="1">
                <a:latin typeface="Arial Narrow" panose="020B0606020202030204" pitchFamily="34" charset="0"/>
              </a:rPr>
              <a:t>nadm</a:t>
            </a:r>
            <a:r>
              <a:rPr lang="sk-SK" dirty="0">
                <a:latin typeface="Arial Narrow" panose="020B0606020202030204" pitchFamily="34" charset="0"/>
              </a:rPr>
              <a:t>. výška</a:t>
            </a:r>
          </a:p>
          <a:p>
            <a:r>
              <a:rPr lang="sk-SK" dirty="0">
                <a:latin typeface="Arial Narrow" panose="020B0606020202030204" pitchFamily="34" charset="0"/>
              </a:rPr>
              <a:t>karibské ostrovy sú často postihované tropickými búrkami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najsilnejšej podobe nazývané hurikány</a:t>
            </a: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Rastlinstvo</a:t>
            </a:r>
            <a:r>
              <a:rPr lang="en-GB" dirty="0"/>
              <a:t> a </a:t>
            </a:r>
            <a:r>
              <a:rPr lang="en-GB" dirty="0" err="1"/>
              <a:t>živočíštvo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Arial Narrow" panose="020B0606020202030204" pitchFamily="34" charset="0"/>
              </a:rPr>
              <a:t>rozhranie </a:t>
            </a:r>
            <a:r>
              <a:rPr lang="sk-SK" sz="2400" dirty="0" err="1">
                <a:latin typeface="Arial Narrow" panose="020B0606020202030204" pitchFamily="34" charset="0"/>
              </a:rPr>
              <a:t>holarktickej</a:t>
            </a:r>
            <a:r>
              <a:rPr lang="sk-SK" sz="2400" dirty="0">
                <a:latin typeface="Arial Narrow" panose="020B0606020202030204" pitchFamily="34" charset="0"/>
              </a:rPr>
              <a:t> (sever Mexika) a </a:t>
            </a:r>
            <a:r>
              <a:rPr lang="sk-SK" sz="2400" dirty="0" err="1">
                <a:latin typeface="Arial Narrow" panose="020B0606020202030204" pitchFamily="34" charset="0"/>
              </a:rPr>
              <a:t>neotropickej</a:t>
            </a:r>
            <a:r>
              <a:rPr lang="sk-SK" sz="2400" dirty="0">
                <a:latin typeface="Arial Narrow" panose="020B0606020202030204" pitchFamily="34" charset="0"/>
              </a:rPr>
              <a:t> oblasti (aj </a:t>
            </a:r>
            <a:r>
              <a:rPr lang="sk-SK" sz="2400" dirty="0" err="1">
                <a:latin typeface="Arial Narrow" panose="020B0606020202030204" pitchFamily="34" charset="0"/>
              </a:rPr>
              <a:t>fyto</a:t>
            </a:r>
            <a:r>
              <a:rPr lang="sk-SK" sz="2400" dirty="0">
                <a:latin typeface="Arial Narrow" panose="020B0606020202030204" pitchFamily="34" charset="0"/>
              </a:rPr>
              <a:t> aj fauna)</a:t>
            </a:r>
          </a:p>
          <a:p>
            <a:pPr lvl="3"/>
            <a:endParaRPr lang="sk-SK" sz="1400" dirty="0">
              <a:latin typeface="Arial Narrow" panose="020B0606020202030204" pitchFamily="34" charset="0"/>
            </a:endParaRPr>
          </a:p>
          <a:p>
            <a:r>
              <a:rPr lang="sk-SK" sz="2400" dirty="0">
                <a:latin typeface="Arial Narrow" panose="020B0606020202030204" pitchFamily="34" charset="0"/>
              </a:rPr>
              <a:t>sever Mexika </a:t>
            </a:r>
            <a:r>
              <a:rPr lang="sk-SK" sz="2400" dirty="0" err="1">
                <a:latin typeface="Arial Narrow" panose="020B0606020202030204" pitchFamily="34" charset="0"/>
              </a:rPr>
              <a:t>chaparral</a:t>
            </a:r>
            <a:r>
              <a:rPr lang="sk-SK" sz="2400" dirty="0">
                <a:latin typeface="Arial Narrow" panose="020B0606020202030204" pitchFamily="34" charset="0"/>
              </a:rPr>
              <a:t>, tie južnejšie prechádzajú do tropických lesov s obdobiami sucha a ešte južnejšie do dažďových lesov</a:t>
            </a:r>
          </a:p>
          <a:p>
            <a:pPr marL="534988" lvl="1"/>
            <a:r>
              <a:rPr lang="sk-SK" sz="2000" dirty="0">
                <a:latin typeface="Arial Narrow" panose="020B0606020202030204" pitchFamily="34" charset="0"/>
              </a:rPr>
              <a:t>dažďové lesy typické aj pre väčšie ostrovné štáty (len na Kube skôr </a:t>
            </a:r>
            <a:r>
              <a:rPr lang="sk-SK" sz="2000" dirty="0" err="1">
                <a:latin typeface="Arial Narrow" panose="020B0606020202030204" pitchFamily="34" charset="0"/>
              </a:rPr>
              <a:t>subekvatoriálne</a:t>
            </a:r>
            <a:r>
              <a:rPr lang="sk-SK" sz="2000" dirty="0">
                <a:latin typeface="Arial Narrow" panose="020B0606020202030204" pitchFamily="34" charset="0"/>
              </a:rPr>
              <a:t> s obdobiami sucha)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pre celé pobrežie sú príznačné </a:t>
            </a:r>
            <a:r>
              <a:rPr lang="sk-SK" sz="2400" dirty="0" err="1">
                <a:latin typeface="Arial Narrow" panose="020B0606020202030204" pitchFamily="34" charset="0"/>
              </a:rPr>
              <a:t>mangrovníkové</a:t>
            </a:r>
            <a:r>
              <a:rPr lang="sk-SK" sz="2400" dirty="0">
                <a:latin typeface="Arial Narrow" panose="020B0606020202030204" pitchFamily="34" charset="0"/>
              </a:rPr>
              <a:t> lesy</a:t>
            </a:r>
          </a:p>
          <a:p>
            <a:pPr lvl="3"/>
            <a:endParaRPr lang="sk-SK" sz="1400" dirty="0">
              <a:latin typeface="Arial Narrow" panose="020B0606020202030204" pitchFamily="34" charset="0"/>
            </a:endParaRPr>
          </a:p>
          <a:p>
            <a:r>
              <a:rPr lang="sk-SK" sz="2400" dirty="0">
                <a:latin typeface="Arial Narrow" panose="020B0606020202030204" pitchFamily="34" charset="0"/>
              </a:rPr>
              <a:t>rozšírené sú opice – napr. </a:t>
            </a:r>
            <a:r>
              <a:rPr lang="sk-SK" sz="2400" dirty="0" err="1">
                <a:latin typeface="Arial Narrow" panose="020B0606020202030204" pitchFamily="34" charset="0"/>
              </a:rPr>
              <a:t>pavúkovce</a:t>
            </a:r>
            <a:r>
              <a:rPr lang="sk-SK" sz="2400" dirty="0">
                <a:latin typeface="Arial Narrow" panose="020B0606020202030204" pitchFamily="34" charset="0"/>
              </a:rPr>
              <a:t>, oceloty, 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v Kalifornskom zálive žije </a:t>
            </a:r>
            <a:r>
              <a:rPr lang="sk-SK" sz="2400" dirty="0" err="1">
                <a:latin typeface="Arial Narrow" panose="020B0606020202030204" pitchFamily="34" charset="0"/>
              </a:rPr>
              <a:t>sviňucha</a:t>
            </a:r>
            <a:r>
              <a:rPr lang="sk-SK" sz="2400" dirty="0">
                <a:latin typeface="Arial Narrow" panose="020B0606020202030204" pitchFamily="34" charset="0"/>
              </a:rPr>
              <a:t> kalifornská, najmenší druh veľryby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7" y="5191650"/>
            <a:ext cx="2379038" cy="15033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14" y="3786997"/>
            <a:ext cx="2632404" cy="135380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04" y="5354567"/>
            <a:ext cx="2553286" cy="13404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90" y="5193101"/>
            <a:ext cx="3329797" cy="1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27216"/>
            <a:ext cx="11126638" cy="52307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sk-SK" dirty="0" err="1">
                <a:latin typeface="Arial Narrow" panose="020B0606020202030204" pitchFamily="34" charset="0"/>
              </a:rPr>
              <a:t>Predkolumbovské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mezoamerické</a:t>
            </a:r>
            <a:r>
              <a:rPr lang="sk-SK" dirty="0">
                <a:latin typeface="Arial Narrow" panose="020B0606020202030204" pitchFamily="34" charset="0"/>
              </a:rPr>
              <a:t> civilizácie – viď prednáška</a:t>
            </a:r>
          </a:p>
          <a:p>
            <a:pPr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kolonizácia – najmä Španielsko (pevninská časť a Veľké Antily)	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výnimky – viaceré pobrežné oblasti + Jamajka – Anglicko (Spojené kráľovstvo)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Francúzsko – Haiti a mnohé oblasti Malých Antíl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Holandsko – Holandské Antily</a:t>
            </a:r>
          </a:p>
          <a:p>
            <a:pPr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v 18. a zač. 19. stor. – privezených cca 5 </a:t>
            </a:r>
            <a:r>
              <a:rPr lang="sk-SK" dirty="0" err="1">
                <a:latin typeface="Arial Narrow" panose="020B0606020202030204" pitchFamily="34" charset="0"/>
              </a:rPr>
              <a:t>mil</a:t>
            </a:r>
            <a:r>
              <a:rPr lang="en-GB" dirty="0">
                <a:latin typeface="Arial Narrow" panose="020B0606020202030204" pitchFamily="34" charset="0"/>
              </a:rPr>
              <a:t>.</a:t>
            </a:r>
            <a:r>
              <a:rPr lang="sk-SK" dirty="0">
                <a:latin typeface="Arial Narrow" panose="020B0606020202030204" pitchFamily="34" charset="0"/>
              </a:rPr>
              <a:t> afrických otrokov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najmä do britských a francúzskych kolónií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preto dnes ekvatoriálna rasa dominuje na Haiti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sk-SK" dirty="0">
                <a:latin typeface="Arial Narrow" panose="020B0606020202030204" pitchFamily="34" charset="0"/>
              </a:rPr>
              <a:t>Jamajke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či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Barbadose</a:t>
            </a:r>
            <a:r>
              <a:rPr lang="sk-SK" dirty="0">
                <a:latin typeface="Arial Narrow" panose="020B0606020202030204" pitchFamily="34" charset="0"/>
              </a:rPr>
              <a:t>, veľký podiel aj na Belize</a:t>
            </a:r>
          </a:p>
          <a:p>
            <a:pPr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od začiatku 19. stor. získavanie nezávislosti, vznik samostatných štátov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20. roky 19. stor. územie rozdelené medzi Veľkú Kolumbiu a Mexickú ríšu (od Oregonu až po dnešnú Kostariku), následne sa Mexiko z kráľovstva mení na republiku a pevninské stredoamerické štáty vytvárajú vlastnú Stredoamerickú republiku</a:t>
            </a:r>
          </a:p>
          <a:p>
            <a:pPr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do konca 19. stor. si Španielsko udržalo Kubu a Portoriko, tie po tzv. Španielsko-americkej vojne (1898) nich prevzali USA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(i viaceré ostrovy v Malých Antilách – dodnes napr. Americké panenské ostrovy), Kuba začiatkom 20. stor. získala nezávislosť, Portoriko je dodnes pridruženým štátom USA</a:t>
            </a:r>
          </a:p>
          <a:p>
            <a:pPr lvl="1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50. roky 20. stor. – Kubánska revolúcia – nástup komunistickej strany – </a:t>
            </a:r>
            <a:r>
              <a:rPr lang="sk-SK" dirty="0" err="1">
                <a:latin typeface="Arial Narrow" panose="020B0606020202030204" pitchFamily="34" charset="0"/>
              </a:rPr>
              <a:t>Fidel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Castro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spočiatku podpora USA, neskôr nepriateľstvo, aj v súčasnosti sú vzťahy medzi Kubou a USA veľmi napäté</a:t>
            </a:r>
          </a:p>
          <a:p>
            <a:pPr lvl="2">
              <a:lnSpc>
                <a:spcPct val="110000"/>
              </a:lnSpc>
            </a:pPr>
            <a:r>
              <a:rPr lang="sk-SK" dirty="0">
                <a:latin typeface="Arial Narrow" panose="020B0606020202030204" pitchFamily="34" charset="0"/>
              </a:rPr>
              <a:t>komunistická Kuba – čiastočná medzinárodná izolácia</a:t>
            </a:r>
          </a:p>
          <a:p>
            <a:pPr>
              <a:lnSpc>
                <a:spcPct val="120000"/>
              </a:lnSpc>
            </a:pP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5" name="Obrázok 4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B58EE849-547E-F869-337B-E5ACFE9FB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24" y="0"/>
            <a:ext cx="3225976" cy="24438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pic>
        <p:nvPicPr>
          <p:cNvPr id="7" name="Obrázok 6" descr="Obrázok, na ktorom je text, mapa, snímka obrazovky, atlas&#10;&#10;Automaticky generovaný popis">
            <a:extLst>
              <a:ext uri="{FF2B5EF4-FFF2-40B4-BE49-F238E27FC236}">
                <a16:creationId xmlns:a16="http://schemas.microsoft.com/office/drawing/2014/main" id="{EDD015A4-98EA-865A-7B9F-563EEAB90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24" y="2443826"/>
            <a:ext cx="3225976" cy="17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6500"/>
            <a:ext cx="10515600" cy="704550"/>
          </a:xfrm>
        </p:spPr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73191"/>
            <a:ext cx="12192000" cy="5684809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Počet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rozmiestnenie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spolu asi 250 mil. obyvateľov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 odstupom najväčším štátom sú Spojené štáty mexické (130 mil. obyv.), potom až Guatemala (17 mil.)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z ostrovných štátov najľudnatejšie – Kuba, Haiti, Dominikánska </a:t>
            </a:r>
            <a:r>
              <a:rPr lang="sk-SK" dirty="0" err="1">
                <a:latin typeface="Arial Narrow" panose="020B0606020202030204" pitchFamily="34" charset="0"/>
              </a:rPr>
              <a:t>rep</a:t>
            </a:r>
            <a:r>
              <a:rPr lang="sk-SK" dirty="0">
                <a:latin typeface="Arial Narrow" panose="020B0606020202030204" pitchFamily="34" charset="0"/>
              </a:rPr>
              <a:t>. – všetky okolo 11 mil.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obyvateľstvo sústredené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západnom pobreží 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východné je redšie zaľudnené kvôli ničivým účinkom tropických búrok, napr. v r. 1961 hurikán zničil Belize City na pobreží, následne sa hlavné mesto presťahovalo do Belmopanu vo vnútrozemí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 </a:t>
            </a:r>
            <a:r>
              <a:rPr lang="sk-SK" dirty="0" err="1">
                <a:latin typeface="Arial Narrow" panose="020B0606020202030204" pitchFamily="34" charset="0"/>
              </a:rPr>
              <a:t>medzihorských</a:t>
            </a:r>
            <a:r>
              <a:rPr lang="sk-SK" dirty="0">
                <a:latin typeface="Arial Narrow" panose="020B0606020202030204" pitchFamily="34" charset="0"/>
              </a:rPr>
              <a:t> panvách s miernejšími teplotami 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napr. južná časť Mexickej plošiny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najhustejšie zaľudnená časť Ameriky, husto zaľudnená aj pevninská aj ostrovná časť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Dynamika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väčšina krajín na pevnine, okrem Mexika sa vyznačuje vysokou mierou prirodzeného prírastku (najvyššie hodnoty v rámci Ameriky) a miernym migračným úbytkom (najmä smerom do USA, ale aj do bohatších štátov Južnej aj Strednej Ameriky – teda aj v rámci regiónu, napr. do Mexika)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ostrovnej časti sú kvôli emigrácii mladých ľudí prirodzené prírastky nižšie, ale (s výnimkou Haiti) kladné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Štruktúra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veková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pomerne mladé obyvateľstvo, čo vyplýva z vysokého prirodzeného prírastku</a:t>
            </a: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rasová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etnická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dominujú mestici (potomkovia Európanov + </a:t>
            </a:r>
            <a:r>
              <a:rPr lang="sk-SK" dirty="0" err="1">
                <a:latin typeface="Arial Narrow" panose="020B0606020202030204" pitchFamily="34" charset="0"/>
              </a:rPr>
              <a:t>Amerindiánov</a:t>
            </a:r>
            <a:r>
              <a:rPr lang="sk-SK" dirty="0">
                <a:latin typeface="Arial Narrow" panose="020B0606020202030204" pitchFamily="34" charset="0"/>
              </a:rPr>
              <a:t>) – výnimka Guatemala, cca 50 % </a:t>
            </a:r>
            <a:r>
              <a:rPr lang="sk-SK" dirty="0" err="1">
                <a:latin typeface="Arial Narrow" panose="020B0606020202030204" pitchFamily="34" charset="0"/>
              </a:rPr>
              <a:t>Amerindiáni</a:t>
            </a:r>
            <a:r>
              <a:rPr lang="sk-SK" dirty="0">
                <a:latin typeface="Arial Narrow" panose="020B0606020202030204" pitchFamily="34" charset="0"/>
              </a:rPr>
              <a:t>, Kostarika – väčšina obyvateľstva </a:t>
            </a:r>
            <a:r>
              <a:rPr lang="sk-SK" dirty="0" err="1">
                <a:latin typeface="Arial Narrow" panose="020B0606020202030204" pitchFamily="34" charset="0"/>
              </a:rPr>
              <a:t>europoidná</a:t>
            </a:r>
            <a:r>
              <a:rPr lang="sk-SK" dirty="0">
                <a:latin typeface="Arial Narrow" panose="020B0606020202030204" pitchFamily="34" charset="0"/>
              </a:rPr>
              <a:t>; v menšej miere aj </a:t>
            </a:r>
            <a:r>
              <a:rPr lang="sk-SK" dirty="0" err="1">
                <a:latin typeface="Arial Narrow" panose="020B0606020202030204" pitchFamily="34" charset="0"/>
              </a:rPr>
              <a:t>zambovia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 ostrovnej časti dominujú mulati (potomkovia Európanov + Afrických otrokov), z miešancov v menšej miere </a:t>
            </a:r>
            <a:r>
              <a:rPr lang="sk-SK" dirty="0" err="1">
                <a:latin typeface="Arial Narrow" panose="020B0606020202030204" pitchFamily="34" charset="0"/>
              </a:rPr>
              <a:t>zambovia</a:t>
            </a:r>
            <a:r>
              <a:rPr lang="sk-SK" dirty="0">
                <a:latin typeface="Arial Narrow" panose="020B0606020202030204" pitchFamily="34" charset="0"/>
              </a:rPr>
              <a:t> – výnimky (spomedzi štátov Veľkých Antíl) – Jamajka a Haiti – ekvatoriálna rasa; </a:t>
            </a:r>
            <a:r>
              <a:rPr lang="sk-SK" dirty="0" err="1">
                <a:latin typeface="Arial Narrow" panose="020B0606020202030204" pitchFamily="34" charset="0"/>
              </a:rPr>
              <a:t>europoidná</a:t>
            </a:r>
            <a:r>
              <a:rPr lang="sk-SK" dirty="0">
                <a:latin typeface="Arial Narrow" panose="020B0606020202030204" pitchFamily="34" charset="0"/>
              </a:rPr>
              <a:t> dominuje v Portoriku, veľký podiel aj na Kube; Trinidad a Tobago – 20 % Indovia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jazyková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ako dorozumievací jazyk dominuje španielčina, resp. jazyky podľa kolonizátorov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z pôvodných jazykov sa zachovali Mayské jazyky najmä na Yucatáne a v Guatemale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ostrovných štátoch sa pôvodné jazyky nezachovali, vznikli však tzv. kreolské jazyky (miešaním jazykov afrických otrokov s jazykom kolonizátorov, výnimočne aj </a:t>
            </a:r>
            <a:r>
              <a:rPr lang="sk-SK" dirty="0" err="1">
                <a:latin typeface="Arial Narrow" panose="020B0606020202030204" pitchFamily="34" charset="0"/>
              </a:rPr>
              <a:t>amerindiánskymi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jazkymi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napr. Haitská kreolčina, Jamajský </a:t>
            </a:r>
            <a:r>
              <a:rPr lang="sk-SK" dirty="0" err="1">
                <a:latin typeface="Arial Narrow" panose="020B0606020202030204" pitchFamily="34" charset="0"/>
              </a:rPr>
              <a:t>patois</a:t>
            </a:r>
            <a:r>
              <a:rPr lang="sk-SK" dirty="0">
                <a:latin typeface="Arial Narrow" panose="020B0606020202030204" pitchFamily="34" charset="0"/>
              </a:rPr>
              <a:t>, Belizská kreolčina, Papiamento na ABC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náboženská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vysoká miera religiozity (okrem Kuby), dominuje kresťanstvo – katolicizmus (prví kolonizátori spravidla Španieli a Francúzi – katolíci), na niektorých ostrovoch Malých Antíl aj protestanti, vrátane anglikánov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Trinidad a Tobago 20 % - hinduizmus; </a:t>
            </a:r>
            <a:r>
              <a:rPr lang="sk-SK" dirty="0" err="1">
                <a:latin typeface="Arial Narrow" panose="020B0606020202030204" pitchFamily="34" charset="0"/>
              </a:rPr>
              <a:t>Jamaika</a:t>
            </a:r>
            <a:r>
              <a:rPr lang="sk-SK" dirty="0">
                <a:latin typeface="Arial Narrow" panose="020B0606020202030204" pitchFamily="34" charset="0"/>
              </a:rPr>
              <a:t> 1 % - rastafariánstvo; Haiti 2 % - </a:t>
            </a:r>
            <a:r>
              <a:rPr lang="sk-SK" dirty="0" err="1">
                <a:latin typeface="Arial Narrow" panose="020B0606020202030204" pitchFamily="34" charset="0"/>
              </a:rPr>
              <a:t>voodoo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56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1607</Words>
  <Application>Microsoft Office PowerPoint</Application>
  <PresentationFormat>Širokouhlá</PresentationFormat>
  <Paragraphs>121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Motív Office</vt:lpstr>
      <vt:lpstr>Stredná Amerika</vt:lpstr>
      <vt:lpstr>Poloha</vt:lpstr>
      <vt:lpstr>Prezentácia programu PowerPoint</vt:lpstr>
      <vt:lpstr>Orografia (geomorfologické jednotky)</vt:lpstr>
      <vt:lpstr>Vodstvo</vt:lpstr>
      <vt:lpstr>Klíma a charakter krajiny </vt:lpstr>
      <vt:lpstr>Rastlinstvo a živočíštvo </vt:lpstr>
      <vt:lpstr>História a geopolitická charakteristika</vt:lpstr>
      <vt:lpstr>Obyvateľstvo</vt:lpstr>
      <vt:lpstr>Hospodárstvo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Regióny v rámci Ázie</dc:title>
  <dc:creator>PC_Novotny</dc:creator>
  <cp:lastModifiedBy>doc. Mgr. Ladislav Novotný PhD.</cp:lastModifiedBy>
  <cp:revision>43</cp:revision>
  <dcterms:created xsi:type="dcterms:W3CDTF">2017-11-20T17:17:37Z</dcterms:created>
  <dcterms:modified xsi:type="dcterms:W3CDTF">2024-11-18T09:00:06Z</dcterms:modified>
</cp:coreProperties>
</file>