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9" r:id="rId5"/>
    <p:sldId id="259" r:id="rId6"/>
    <p:sldId id="260" r:id="rId7"/>
    <p:sldId id="279" r:id="rId8"/>
    <p:sldId id="261" r:id="rId9"/>
    <p:sldId id="262" r:id="rId10"/>
    <p:sldId id="263" r:id="rId11"/>
    <p:sldId id="266" r:id="rId12"/>
    <p:sldId id="267" r:id="rId13"/>
    <p:sldId id="268" r:id="rId14"/>
    <p:sldId id="264" r:id="rId15"/>
    <p:sldId id="270" r:id="rId16"/>
    <p:sldId id="272" r:id="rId17"/>
    <p:sldId id="275" r:id="rId18"/>
    <p:sldId id="273" r:id="rId19"/>
    <p:sldId id="271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8780C-5121-416B-B687-555DE4B3B7BF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02CAD-95C3-4C3E-8E16-2A4CABFD5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F3F5-2D00-4FD0-B4FE-89839A866E41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65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2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BFBC-E320-4928-89A6-726BE3D2F448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insider.com/map-net-international-migration-counties-from-2019-to-2020-2021-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https://www.bloomberg.com/news/articles/2014-04-21/two-very-different-types-of-migrations-are-driving-growth-in-u-s-cit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www.bbc.com/news/world-us-canada-2023827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place/Lake-Athabasc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Anglosaská Amerika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63762" y="3602037"/>
            <a:ext cx="4786184" cy="2559865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Poloha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Geológia a orografia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Vodstvo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Klíma a bioklimatické pásma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História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Obyvateľstvo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Ho</a:t>
            </a:r>
            <a:r>
              <a:rPr lang="en-GB" dirty="0"/>
              <a:t>s</a:t>
            </a:r>
            <a:r>
              <a:rPr lang="sk-SK" dirty="0" err="1"/>
              <a:t>podárstvo</a:t>
            </a:r>
            <a:endParaRPr lang="sk-S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Administratívne členenie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/>
              <a:t>Geopolitické pomery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80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r>
              <a:rPr lang="sk-SK" dirty="0"/>
              <a:t> (viď prezentácia)</a:t>
            </a:r>
            <a:endParaRPr lang="en-GB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t="9969"/>
          <a:stretch/>
        </p:blipFill>
        <p:spPr>
          <a:xfrm>
            <a:off x="8911086" y="155281"/>
            <a:ext cx="3280913" cy="204721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321" y="20589"/>
            <a:ext cx="1747707" cy="25670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/>
          <a:srcRect l="36822" t="1481" r="35110" b="91355"/>
          <a:stretch/>
        </p:blipFill>
        <p:spPr>
          <a:xfrm>
            <a:off x="10621250" y="2005505"/>
            <a:ext cx="920894" cy="16292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4"/>
          <a:srcRect t="8854"/>
          <a:stretch/>
        </p:blipFill>
        <p:spPr>
          <a:xfrm>
            <a:off x="8911087" y="2460014"/>
            <a:ext cx="3280913" cy="198014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4"/>
          <a:srcRect l="36634" t="647" r="35232" b="91809"/>
          <a:stretch/>
        </p:blipFill>
        <p:spPr>
          <a:xfrm>
            <a:off x="10619116" y="4276257"/>
            <a:ext cx="923028" cy="16390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5"/>
          <a:srcRect t="9316"/>
          <a:stretch/>
        </p:blipFill>
        <p:spPr>
          <a:xfrm>
            <a:off x="8911085" y="4753155"/>
            <a:ext cx="3280913" cy="205154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7178" y="4705176"/>
            <a:ext cx="1746904" cy="19226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696" y="2390817"/>
            <a:ext cx="1746904" cy="189816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5"/>
          <a:srcRect l="36415" r="35451" b="92147"/>
          <a:stretch/>
        </p:blipFill>
        <p:spPr>
          <a:xfrm>
            <a:off x="10564635" y="6567593"/>
            <a:ext cx="923026" cy="177659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11757077" y="6573863"/>
            <a:ext cx="484970" cy="23083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sk-SK" sz="1500" dirty="0">
                <a:latin typeface="Arial Narrow" panose="020B0606020202030204" pitchFamily="34" charset="0"/>
                <a:hlinkClick r:id="rId8"/>
              </a:rPr>
              <a:t>zdroj</a:t>
            </a:r>
            <a:endParaRPr lang="en-US" sz="1500" dirty="0">
              <a:latin typeface="Arial Narrow" panose="020B0606020202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784111" y="6537482"/>
            <a:ext cx="21269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dirty="0">
                <a:latin typeface="Arial Narrow" panose="020B0606020202030204" pitchFamily="34" charset="0"/>
                <a:hlinkClick r:id="rId9"/>
              </a:rPr>
              <a:t>+ migrácia vo veľkomestách</a:t>
            </a:r>
            <a:endParaRPr lang="en-US" sz="1500" dirty="0">
              <a:latin typeface="Arial Narrow" panose="020B0606020202030204" pitchFamily="34" charset="0"/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03" y="1326768"/>
            <a:ext cx="2480468" cy="2128098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7504" y="1825625"/>
            <a:ext cx="684806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Počet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rozmiestnenie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Bahamy (400 000)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najľudnatejšie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štáty</a:t>
            </a:r>
            <a:r>
              <a:rPr lang="sk-SK" dirty="0">
                <a:latin typeface="Arial Narrow" panose="020B0606020202030204" pitchFamily="34" charset="0"/>
              </a:rPr>
              <a:t> a provincie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Kanada: </a:t>
            </a:r>
            <a:r>
              <a:rPr lang="sk-SK" dirty="0" err="1">
                <a:latin typeface="Arial Narrow" panose="020B0606020202030204" pitchFamily="34" charset="0"/>
              </a:rPr>
              <a:t>Ontário</a:t>
            </a:r>
            <a:r>
              <a:rPr lang="sk-SK" dirty="0">
                <a:latin typeface="Arial Narrow" panose="020B0606020202030204" pitchFamily="34" charset="0"/>
              </a:rPr>
              <a:t> (15 mil.), Quebec (9 mil.)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USA: Kalifornia (40 mil.), Texas (30 mil.), Florida (22), NY (20)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Dynamika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prirodzená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reprodukcia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migrácia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Štruktúra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rasová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etnická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jazyková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náboženská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2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442469" cy="467551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45" y="2493034"/>
            <a:ext cx="6380555" cy="43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4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89271" cy="514997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39" y="1457864"/>
            <a:ext cx="6219262" cy="54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najväčšie mestá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sz="3000" dirty="0">
                <a:latin typeface="Arial Narrow" panose="020B0606020202030204" pitchFamily="34" charset="0"/>
              </a:rPr>
              <a:t>(nad 1,5 mil. obyv.)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2707257" cy="3816050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New York (8,5)</a:t>
            </a:r>
          </a:p>
          <a:p>
            <a:r>
              <a:rPr lang="sk-SK" dirty="0">
                <a:latin typeface="Arial Narrow" panose="020B0606020202030204" pitchFamily="34" charset="0"/>
              </a:rPr>
              <a:t>Los Angeles</a:t>
            </a:r>
          </a:p>
          <a:p>
            <a:r>
              <a:rPr lang="sk-SK" i="1" dirty="0">
                <a:latin typeface="Arial Narrow" panose="020B0606020202030204" pitchFamily="34" charset="0"/>
              </a:rPr>
              <a:t>Toronto</a:t>
            </a:r>
          </a:p>
          <a:p>
            <a:r>
              <a:rPr lang="sk-SK" dirty="0">
                <a:latin typeface="Arial Narrow" panose="020B0606020202030204" pitchFamily="34" charset="0"/>
              </a:rPr>
              <a:t>Chicago</a:t>
            </a:r>
          </a:p>
          <a:p>
            <a:r>
              <a:rPr lang="sk-SK" dirty="0">
                <a:latin typeface="Arial Narrow" panose="020B0606020202030204" pitchFamily="34" charset="0"/>
              </a:rPr>
              <a:t>Houston</a:t>
            </a:r>
          </a:p>
          <a:p>
            <a:r>
              <a:rPr lang="sk-SK" i="1" dirty="0">
                <a:latin typeface="Arial Narrow" panose="020B0606020202030204" pitchFamily="34" charset="0"/>
              </a:rPr>
              <a:t>Montreal</a:t>
            </a:r>
          </a:p>
          <a:p>
            <a:r>
              <a:rPr lang="sk-SK" dirty="0">
                <a:latin typeface="Arial Narrow" panose="020B0606020202030204" pitchFamily="34" charset="0"/>
              </a:rPr>
              <a:t>Filadelfia</a:t>
            </a:r>
          </a:p>
          <a:p>
            <a:r>
              <a:rPr lang="sk-SK" dirty="0">
                <a:latin typeface="Arial Narrow" panose="020B0606020202030204" pitchFamily="34" charset="0"/>
              </a:rPr>
              <a:t>Phoenix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0" y="365124"/>
            <a:ext cx="53457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najväčšie aglomerácie</a:t>
            </a:r>
          </a:p>
          <a:p>
            <a:r>
              <a:rPr lang="sk-SK" sz="3000" dirty="0"/>
              <a:t>(nad 5 mil. obyv.)</a:t>
            </a:r>
            <a:endParaRPr lang="en-GB" sz="3000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0" y="1825624"/>
            <a:ext cx="3746740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latin typeface="Arial Narrow" panose="020B0606020202030204" pitchFamily="34" charset="0"/>
              </a:rPr>
              <a:t>New York (22)</a:t>
            </a:r>
          </a:p>
          <a:p>
            <a:r>
              <a:rPr lang="sk-SK" dirty="0">
                <a:latin typeface="Arial Narrow" panose="020B0606020202030204" pitchFamily="34" charset="0"/>
              </a:rPr>
              <a:t>Los Angeles</a:t>
            </a:r>
          </a:p>
          <a:p>
            <a:r>
              <a:rPr lang="sk-SK" dirty="0">
                <a:latin typeface="Arial Narrow" panose="020B0606020202030204" pitchFamily="34" charset="0"/>
              </a:rPr>
              <a:t>Chicago</a:t>
            </a:r>
          </a:p>
          <a:p>
            <a:r>
              <a:rPr lang="sk-SK" dirty="0">
                <a:latin typeface="Arial Narrow" panose="020B0606020202030204" pitchFamily="34" charset="0"/>
              </a:rPr>
              <a:t>Washington</a:t>
            </a:r>
          </a:p>
          <a:p>
            <a:r>
              <a:rPr lang="sk-SK" dirty="0">
                <a:latin typeface="Arial Narrow" panose="020B0606020202030204" pitchFamily="34" charset="0"/>
              </a:rPr>
              <a:t>San Francisco</a:t>
            </a:r>
          </a:p>
          <a:p>
            <a:r>
              <a:rPr lang="sk-SK" dirty="0">
                <a:latin typeface="Arial Narrow" panose="020B0606020202030204" pitchFamily="34" charset="0"/>
              </a:rPr>
              <a:t>Boston</a:t>
            </a:r>
          </a:p>
          <a:p>
            <a:r>
              <a:rPr lang="sk-SK" dirty="0">
                <a:latin typeface="Arial Narrow" panose="020B0606020202030204" pitchFamily="34" charset="0"/>
              </a:rPr>
              <a:t>Filadelfia</a:t>
            </a:r>
          </a:p>
          <a:p>
            <a:r>
              <a:rPr lang="sk-SK" i="1" dirty="0">
                <a:latin typeface="Arial Narrow" panose="020B0606020202030204" pitchFamily="34" charset="0"/>
              </a:rPr>
              <a:t>Toronto</a:t>
            </a:r>
          </a:p>
          <a:p>
            <a:r>
              <a:rPr lang="sk-SK" dirty="0">
                <a:latin typeface="Arial Narrow" panose="020B0606020202030204" pitchFamily="34" charset="0"/>
              </a:rPr>
              <a:t>Dallas-</a:t>
            </a:r>
            <a:r>
              <a:rPr lang="sk-SK" dirty="0" err="1">
                <a:latin typeface="Arial Narrow" panose="020B0606020202030204" pitchFamily="34" charset="0"/>
              </a:rPr>
              <a:t>Fort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Worth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Houston</a:t>
            </a:r>
          </a:p>
          <a:p>
            <a:r>
              <a:rPr lang="sk-SK" dirty="0" err="1">
                <a:latin typeface="Arial Narrow" panose="020B0606020202030204" pitchFamily="34" charset="0"/>
              </a:rPr>
              <a:t>Detroid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Miami</a:t>
            </a:r>
          </a:p>
          <a:p>
            <a:r>
              <a:rPr lang="sk-SK" dirty="0">
                <a:latin typeface="Arial Narrow" panose="020B0606020202030204" pitchFamily="34" charset="0"/>
              </a:rPr>
              <a:t>Atlanta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4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špecifiká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vývoja</a:t>
            </a:r>
            <a:r>
              <a:rPr lang="sk-SK" dirty="0">
                <a:latin typeface="Arial Narrow" panose="020B0606020202030204" pitchFamily="34" charset="0"/>
              </a:rPr>
              <a:t> (viď prednáška)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USA – najväčšia ekonomika sveta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Kanada</a:t>
            </a:r>
            <a:r>
              <a:rPr lang="en-GB" dirty="0">
                <a:latin typeface="Arial Narrow" panose="020B0606020202030204" pitchFamily="34" charset="0"/>
              </a:rPr>
              <a:t> je </a:t>
            </a:r>
            <a:r>
              <a:rPr lang="en-GB" dirty="0" err="1">
                <a:latin typeface="Arial Narrow" panose="020B0606020202030204" pitchFamily="34" charset="0"/>
              </a:rPr>
              <a:t>na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9</a:t>
            </a:r>
            <a:r>
              <a:rPr lang="en-GB" dirty="0">
                <a:latin typeface="Arial Narrow" panose="020B0606020202030204" pitchFamily="34" charset="0"/>
              </a:rPr>
              <a:t>. </a:t>
            </a:r>
            <a:r>
              <a:rPr lang="en-GB" dirty="0" err="1">
                <a:latin typeface="Arial Narrow" panose="020B0606020202030204" pitchFamily="34" charset="0"/>
              </a:rPr>
              <a:t>mieste</a:t>
            </a:r>
            <a:endParaRPr lang="en-GB" dirty="0">
              <a:latin typeface="Arial Narrow" panose="020B0606020202030204" pitchFamily="34" charset="0"/>
            </a:endParaRPr>
          </a:p>
          <a:p>
            <a:pPr lvl="2"/>
            <a:r>
              <a:rPr lang="en-GB" dirty="0" err="1">
                <a:latin typeface="Arial Narrow" panose="020B0606020202030204" pitchFamily="34" charset="0"/>
              </a:rPr>
              <a:t>napriek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tomu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že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počtom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obyvateľov</a:t>
            </a:r>
            <a:r>
              <a:rPr lang="en-GB" dirty="0">
                <a:latin typeface="Arial Narrow" panose="020B0606020202030204" pitchFamily="34" charset="0"/>
              </a:rPr>
              <a:t> je </a:t>
            </a:r>
            <a:r>
              <a:rPr lang="en-GB" dirty="0" err="1">
                <a:latin typeface="Arial Narrow" panose="020B0606020202030204" pitchFamily="34" charset="0"/>
              </a:rPr>
              <a:t>až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na</a:t>
            </a:r>
            <a:r>
              <a:rPr lang="en-GB" dirty="0">
                <a:latin typeface="Arial Narrow" panose="020B0606020202030204" pitchFamily="34" charset="0"/>
              </a:rPr>
              <a:t> 3</a:t>
            </a:r>
            <a:r>
              <a:rPr lang="sk-SK" dirty="0">
                <a:latin typeface="Arial Narrow" panose="020B0606020202030204" pitchFamily="34" charset="0"/>
              </a:rPr>
              <a:t>9</a:t>
            </a:r>
            <a:r>
              <a:rPr lang="en-GB" dirty="0">
                <a:latin typeface="Arial Narrow" panose="020B0606020202030204" pitchFamily="34" charset="0"/>
              </a:rPr>
              <a:t>.</a:t>
            </a:r>
          </a:p>
          <a:p>
            <a:r>
              <a:rPr lang="en-GB" dirty="0" err="1">
                <a:latin typeface="Arial Narrow" panose="020B0606020202030204" pitchFamily="34" charset="0"/>
              </a:rPr>
              <a:t>veľmi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vyspelé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ekonomiky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dostatok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nerastných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surovín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energetických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zdrojov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dostatok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kapitálu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investície</a:t>
            </a:r>
            <a:r>
              <a:rPr lang="en-GB" dirty="0">
                <a:latin typeface="Arial Narrow" panose="020B0606020202030204" pitchFamily="34" charset="0"/>
              </a:rPr>
              <a:t> (</a:t>
            </a:r>
            <a:r>
              <a:rPr lang="en-GB" dirty="0" err="1">
                <a:latin typeface="Arial Narrow" panose="020B0606020202030204" pitchFamily="34" charset="0"/>
              </a:rPr>
              <a:t>rozvinutý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finančný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sektor</a:t>
            </a:r>
            <a:r>
              <a:rPr lang="en-GB" dirty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odvetvia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založené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vzdelanej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pracovnej</a:t>
            </a:r>
            <a:r>
              <a:rPr lang="en-GB" dirty="0">
                <a:latin typeface="Arial Narrow" panose="020B0606020202030204" pitchFamily="34" charset="0"/>
              </a:rPr>
              <a:t> sile (</a:t>
            </a:r>
            <a:r>
              <a:rPr lang="en-GB" dirty="0" err="1">
                <a:latin typeface="Arial Narrow" panose="020B0606020202030204" pitchFamily="34" charset="0"/>
              </a:rPr>
              <a:t>špičkové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univerzity</a:t>
            </a:r>
            <a:r>
              <a:rPr lang="en-GB" dirty="0">
                <a:latin typeface="Arial Narrow" panose="020B0606020202030204" pitchFamily="34" charset="0"/>
              </a:rPr>
              <a:t>)</a:t>
            </a:r>
            <a:r>
              <a:rPr lang="sk-SK" dirty="0">
                <a:latin typeface="Arial Narrow" panose="020B0606020202030204" pitchFamily="34" charset="0"/>
              </a:rPr>
              <a:t>, vede a výskume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modrené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technológie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diverzifikované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hospodárstvo</a:t>
            </a:r>
            <a:endParaRPr lang="en-GB" dirty="0">
              <a:latin typeface="Arial Narrow" panose="020B0606020202030204" pitchFamily="34" charset="0"/>
            </a:endParaRPr>
          </a:p>
          <a:p>
            <a:pPr lvl="2"/>
            <a:r>
              <a:rPr lang="en-GB" dirty="0" err="1">
                <a:latin typeface="Arial Narrow" panose="020B0606020202030204" pitchFamily="34" charset="0"/>
              </a:rPr>
              <a:t>rozvinuté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mnohé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odvetvia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ekonomika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krajiny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nepadne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kvôli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turbulenciám</a:t>
            </a:r>
            <a:r>
              <a:rPr lang="en-GB" dirty="0">
                <a:latin typeface="Arial Narrow" panose="020B0606020202030204" pitchFamily="34" charset="0"/>
              </a:rPr>
              <a:t> v </a:t>
            </a:r>
            <a:r>
              <a:rPr lang="en-GB" dirty="0" err="1">
                <a:latin typeface="Arial Narrow" panose="020B0606020202030204" pitchFamily="34" charset="0"/>
              </a:rPr>
              <a:t>jednom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odvetví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1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659" y="365125"/>
            <a:ext cx="4841673" cy="1325563"/>
          </a:xfrm>
        </p:spPr>
        <p:txBody>
          <a:bodyPr/>
          <a:lstStyle/>
          <a:p>
            <a:r>
              <a:rPr lang="sk-SK" dirty="0"/>
              <a:t>poľnohospodárske regióny</a:t>
            </a:r>
            <a:endParaRPr lang="en-GB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332"/>
            <a:ext cx="5529532" cy="382266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02" y="153315"/>
            <a:ext cx="6230044" cy="349070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461686" y="3644018"/>
            <a:ext cx="67303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>
                <a:solidFill>
                  <a:srgbClr val="000000"/>
                </a:solidFill>
                <a:latin typeface="Arial Narrow" panose="020B0606020202030204" pitchFamily="34" charset="0"/>
              </a:rPr>
              <a:t>Poľnohospodárske</a:t>
            </a:r>
            <a:r>
              <a:rPr lang="en-US" sz="22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u="sng" dirty="0" err="1">
                <a:solidFill>
                  <a:srgbClr val="000000"/>
                </a:solidFill>
                <a:latin typeface="Arial Narrow" panose="020B0606020202030204" pitchFamily="34" charset="0"/>
              </a:rPr>
              <a:t>pásma</a:t>
            </a:r>
            <a:r>
              <a:rPr lang="sk-SK" sz="22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 USA</a:t>
            </a:r>
            <a:r>
              <a:rPr lang="en-US" sz="22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corn belt- </a:t>
            </a:r>
            <a:r>
              <a:rPr lang="sk-SK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kukuričné pásmo - </a:t>
            </a:r>
            <a:r>
              <a:rPr lang="sk-S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(kukurica, sójové bôby, ozimná pšenica), juh a západ od Veľkých kanadských jazier a zaberá Centrálne roviny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wheat belt</a:t>
            </a:r>
            <a:r>
              <a:rPr lang="sk-SK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sk-SK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pšeničné pásmo </a:t>
            </a:r>
            <a:r>
              <a:rPr lang="sk-S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(pšenica, ovos, cukrová repa),  západne od kukuričného pásma  na Veľkých prériách</a:t>
            </a:r>
            <a:endParaRPr lang="sk-SK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cotton belt</a:t>
            </a:r>
            <a:r>
              <a:rPr lang="sk-SK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sk-SK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bavlníkové pásmo </a:t>
            </a:r>
            <a:r>
              <a:rPr lang="sk-S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(bavlník, tabak, citrusové ovocie, podzemnica olejná), južné oblasti s dostatkom vlahy</a:t>
            </a:r>
          </a:p>
          <a:p>
            <a:pPr>
              <a:buFont typeface="Arial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tabacco</a:t>
            </a:r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belt</a:t>
            </a:r>
            <a:r>
              <a:rPr lang="sk-SK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– tabak – </a:t>
            </a:r>
            <a:r>
              <a:rPr lang="sk-SK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Atlantická nížina</a:t>
            </a:r>
            <a:endParaRPr lang="sk-SK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Font typeface="Arial"/>
              <a:buChar char="•"/>
            </a:pPr>
            <a:r>
              <a:rPr lang="sk-SK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JZ a JV pobrežie - citrusové plody, hrozno a iné ovocie</a:t>
            </a:r>
            <a:endParaRPr lang="sk-SK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3248" y="-171400"/>
            <a:ext cx="8229600" cy="1143000"/>
          </a:xfrm>
        </p:spPr>
        <p:txBody>
          <a:bodyPr/>
          <a:lstStyle/>
          <a:p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POĽNOHOSPODÁRSTVO KANADA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isoPC\Desktop\map1-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77" y="1556792"/>
            <a:ext cx="64008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 rot="835069">
            <a:off x="2668859" y="3546809"/>
            <a:ext cx="1440160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2927648" y="1556792"/>
            <a:ext cx="461290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689939" y="725796"/>
            <a:ext cx="2408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obilnica Kanady </a:t>
            </a:r>
          </a:p>
          <a:p>
            <a:pPr algn="ctr"/>
            <a:r>
              <a:rPr lang="sk-SK" sz="2400" b="1" i="1" dirty="0"/>
              <a:t>(pšenica, jačmeň)</a:t>
            </a:r>
          </a:p>
        </p:txBody>
      </p:sp>
      <p:sp>
        <p:nvSpPr>
          <p:cNvPr id="10" name="Obdĺžnik 9"/>
          <p:cNvSpPr/>
          <p:nvPr/>
        </p:nvSpPr>
        <p:spPr>
          <a:xfrm>
            <a:off x="1742274" y="744929"/>
            <a:ext cx="2304257" cy="7930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rot="20297977">
            <a:off x="5120181" y="4439010"/>
            <a:ext cx="1224136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20107298">
            <a:off x="2016417" y="3291111"/>
            <a:ext cx="576064" cy="92997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ovacia šípka 12"/>
          <p:cNvCxnSpPr>
            <a:endCxn id="12" idx="4"/>
          </p:cNvCxnSpPr>
          <p:nvPr/>
        </p:nvCxnSpPr>
        <p:spPr>
          <a:xfrm flipH="1" flipV="1">
            <a:off x="2500068" y="4177938"/>
            <a:ext cx="521851" cy="1785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endCxn id="11" idx="2"/>
          </p:cNvCxnSpPr>
          <p:nvPr/>
        </p:nvCxnSpPr>
        <p:spPr>
          <a:xfrm flipV="1">
            <a:off x="3021918" y="4917352"/>
            <a:ext cx="2141640" cy="1046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1668564" y="5995827"/>
            <a:ext cx="311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teplomilnejšie plodiny, </a:t>
            </a:r>
          </a:p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zelenina, ovocie, tabak</a:t>
            </a:r>
            <a:endParaRPr lang="sk-SK" sz="2400" b="1" i="1" dirty="0"/>
          </a:p>
        </p:txBody>
      </p:sp>
      <p:sp>
        <p:nvSpPr>
          <p:cNvPr id="21" name="Obdĺžnik 20"/>
          <p:cNvSpPr/>
          <p:nvPr/>
        </p:nvSpPr>
        <p:spPr>
          <a:xfrm>
            <a:off x="1703554" y="5963792"/>
            <a:ext cx="3081504" cy="8628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5722564" y="713692"/>
            <a:ext cx="424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chov hovädzieho dobytka, </a:t>
            </a:r>
          </a:p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hydiny, kožušinová zver, rybolov</a:t>
            </a:r>
            <a:endParaRPr lang="sk-SK" sz="2400" b="1" i="1" dirty="0"/>
          </a:p>
        </p:txBody>
      </p:sp>
      <p:pic>
        <p:nvPicPr>
          <p:cNvPr id="1027" name="Picture 3" descr="C:\Users\MisoPC\Desktop\45fe183fd40d0d58268354089fca1dc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63" y="1619083"/>
            <a:ext cx="2532253" cy="204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soPC\Desktop\gangra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87" y="4917075"/>
            <a:ext cx="3080329" cy="2048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soPC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35" y="3532015"/>
            <a:ext cx="2680325" cy="15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2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sk-SK" dirty="0"/>
              <a:t>priemysel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18" y="1592077"/>
            <a:ext cx="10531645" cy="508033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v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yspelé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hutníctvo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železa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a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farebných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kovov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>
              <a:buFont typeface="Arial"/>
              <a:buChar char="•"/>
            </a:pPr>
            <a:r>
              <a:rPr lang="sk-SK" dirty="0" err="1">
                <a:solidFill>
                  <a:srgbClr val="000000"/>
                </a:solidFill>
                <a:latin typeface="Arial Narrow" panose="020B0606020202030204" pitchFamily="34" charset="0"/>
              </a:rPr>
              <a:t>h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lavné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strediská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v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okolí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Veľkých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kanadských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jazier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(Detroit, Cleveland)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miest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severe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Atlantického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oceánu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(Baltimore),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miest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brehoch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Mississippi a Ohio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>
              <a:buFont typeface="Arial"/>
              <a:buChar char="•"/>
            </a:pP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Chemická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výroba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sa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sústreďuje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miest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ťažby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dovozu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ropy 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Mexický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záliv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a do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oblastí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s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dlhou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tradíciou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(New York, Baltimore)</a:t>
            </a:r>
          </a:p>
          <a:p>
            <a:pPr>
              <a:buFont typeface="Arial"/>
              <a:buChar char="•"/>
            </a:pP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Strojárstvo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tvorí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až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40 % z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celkovej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priemyselnej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výroby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USA</a:t>
            </a:r>
            <a:endParaRPr lang="sk-SK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>
              <a:buFont typeface="Arial"/>
              <a:buChar char="•"/>
            </a:pP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výroba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automobilov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(Detroit),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lietadiel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a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kozmických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dopravných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prostriedkov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(Chicago, Buffalo, Kansas City, Atlanta, Houston, Los Angeles; Boeing – Seattle)</a:t>
            </a:r>
            <a:endParaRPr lang="sk-SK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2">
              <a:buFont typeface="Arial"/>
              <a:buChar char="•"/>
            </a:pP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úpadok automobilovej produkcie (v zmysle odsunu výroby, zachovávanie výskumu, vývoja, dizajnu)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Font typeface="Arial"/>
              <a:buChar char="•"/>
            </a:pP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Elektrotechnický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a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elektronický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priemysel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nadväzujú na výskumné a vývojové centrá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napr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en-US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Silicon Valley.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8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-99392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ŤAŽBA a PRIEMYSEL KANADA</a:t>
            </a:r>
          </a:p>
        </p:txBody>
      </p:sp>
      <p:pic>
        <p:nvPicPr>
          <p:cNvPr id="2050" name="Picture 2" descr="C:\Users\MisoPC\Desktop\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94" y="1652014"/>
            <a:ext cx="6649368" cy="51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 rot="4116594">
            <a:off x="3640992" y="4329100"/>
            <a:ext cx="1789408" cy="7920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 rot="21283573">
            <a:off x="8916152" y="4437735"/>
            <a:ext cx="329926" cy="2728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 rot="21283573">
            <a:off x="8340087" y="5243787"/>
            <a:ext cx="329926" cy="2728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974295" y="707028"/>
            <a:ext cx="2111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ťažba ropy a </a:t>
            </a:r>
          </a:p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zemného plynu</a:t>
            </a:r>
            <a:endParaRPr lang="sk-SK" sz="2400" b="1" i="1" dirty="0"/>
          </a:p>
        </p:txBody>
      </p:sp>
      <p:sp>
        <p:nvSpPr>
          <p:cNvPr id="9" name="Obdĺžnik 8"/>
          <p:cNvSpPr/>
          <p:nvPr/>
        </p:nvSpPr>
        <p:spPr>
          <a:xfrm>
            <a:off x="1742274" y="707028"/>
            <a:ext cx="2542139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>
            <a:endCxn id="5" idx="2"/>
          </p:cNvCxnSpPr>
          <p:nvPr/>
        </p:nvCxnSpPr>
        <p:spPr>
          <a:xfrm>
            <a:off x="2927649" y="1556792"/>
            <a:ext cx="1281735" cy="2335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endCxn id="6" idx="1"/>
          </p:cNvCxnSpPr>
          <p:nvPr/>
        </p:nvCxnSpPr>
        <p:spPr>
          <a:xfrm>
            <a:off x="2927649" y="1556792"/>
            <a:ext cx="6028449" cy="2932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388170" y="763238"/>
            <a:ext cx="31358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sústredenie priemyslu</a:t>
            </a:r>
          </a:p>
          <a:p>
            <a:pPr algn="ctr"/>
            <a:r>
              <a:rPr lang="sk-SK" sz="2200" i="1" dirty="0"/>
              <a:t>(najmä ťažký</a:t>
            </a:r>
            <a:r>
              <a:rPr lang="en-GB" sz="2200" i="1" dirty="0"/>
              <a:t> a </a:t>
            </a:r>
            <a:r>
              <a:rPr lang="en-GB" sz="2200" i="1" dirty="0" err="1"/>
              <a:t>strojársky</a:t>
            </a:r>
            <a:r>
              <a:rPr lang="sk-SK" sz="2200" i="1" dirty="0"/>
              <a:t>)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7410785" y="742851"/>
            <a:ext cx="3028059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Rovná spojovacia šípka 16"/>
          <p:cNvCxnSpPr>
            <a:endCxn id="18" idx="6"/>
          </p:cNvCxnSpPr>
          <p:nvPr/>
        </p:nvCxnSpPr>
        <p:spPr>
          <a:xfrm flipH="1">
            <a:off x="7988961" y="1550797"/>
            <a:ext cx="991783" cy="3360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ál 17"/>
          <p:cNvSpPr/>
          <p:nvPr/>
        </p:nvSpPr>
        <p:spPr>
          <a:xfrm rot="18742512">
            <a:off x="6552934" y="5268641"/>
            <a:ext cx="1715700" cy="5535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 rot="16200000">
            <a:off x="545699" y="4680861"/>
            <a:ext cx="3318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obrovský </a:t>
            </a:r>
            <a:r>
              <a:rPr lang="sk-SK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hydropotenciál</a:t>
            </a:r>
            <a:endParaRPr lang="sk-SK" sz="2400" b="1" i="1" dirty="0"/>
          </a:p>
        </p:txBody>
      </p:sp>
      <p:sp>
        <p:nvSpPr>
          <p:cNvPr id="21" name="Obdĺžnik 20"/>
          <p:cNvSpPr/>
          <p:nvPr/>
        </p:nvSpPr>
        <p:spPr>
          <a:xfrm rot="16200000">
            <a:off x="432297" y="4496194"/>
            <a:ext cx="3545661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 rot="21283573">
            <a:off x="3360845" y="4241495"/>
            <a:ext cx="390262" cy="6536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4" name="Rovná spojovacia šípka 23"/>
          <p:cNvCxnSpPr>
            <a:stCxn id="21" idx="2"/>
            <a:endCxn id="22" idx="2"/>
          </p:cNvCxnSpPr>
          <p:nvPr/>
        </p:nvCxnSpPr>
        <p:spPr>
          <a:xfrm flipV="1">
            <a:off x="2620625" y="4586253"/>
            <a:ext cx="741046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 rot="5400000">
            <a:off x="8633255" y="4305081"/>
            <a:ext cx="311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drevo a výrobky z neho</a:t>
            </a:r>
            <a:endParaRPr lang="sk-SK" sz="2400" b="1" i="1" dirty="0"/>
          </a:p>
        </p:txBody>
      </p:sp>
      <p:sp>
        <p:nvSpPr>
          <p:cNvPr id="28" name="Obdĺžnik 27"/>
          <p:cNvSpPr/>
          <p:nvPr/>
        </p:nvSpPr>
        <p:spPr>
          <a:xfrm rot="5400000">
            <a:off x="8529071" y="4157717"/>
            <a:ext cx="3328194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1" name="Picture 3" descr="C:\Users\MisoPC\Desktop\psa-canadian-chicks-dig-chevrolets-new-cama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43" y="1556792"/>
            <a:ext cx="1774356" cy="117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soPC\Desktop\pr_20121206_1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26" y="742851"/>
            <a:ext cx="2333859" cy="1550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Výsledok vyhľadávania obrázkov pre dopyt canada fo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6" y="5790446"/>
            <a:ext cx="1785306" cy="115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soPC\Desktop\web_227546_472_220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93231"/>
            <a:ext cx="1995690" cy="845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199490" y="809404"/>
            <a:ext cx="218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latin typeface="Arial Narrow" panose="020B0606020202030204" pitchFamily="34" charset="0"/>
              </a:rPr>
              <a:t>Bombardier</a:t>
            </a:r>
            <a:r>
              <a:rPr lang="sk-SK" dirty="0">
                <a:latin typeface="Arial Narrow" panose="020B0606020202030204" pitchFamily="34" charset="0"/>
              </a:rPr>
              <a:t> - Montreal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9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7" b="33333"/>
          <a:stretch/>
        </p:blipFill>
        <p:spPr>
          <a:xfrm>
            <a:off x="9031856" y="1770512"/>
            <a:ext cx="1931766" cy="45720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4"/>
          <a:stretch/>
        </p:blipFill>
        <p:spPr>
          <a:xfrm>
            <a:off x="1830237" y="1549331"/>
            <a:ext cx="6675408" cy="48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4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Narrow" panose="020B0606020202030204" pitchFamily="34" charset="0"/>
              </a:rPr>
              <a:t>Poloha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3290" y="1825625"/>
            <a:ext cx="10960510" cy="4351338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na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zemeguli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voči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iným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kontitentom</a:t>
            </a:r>
            <a:r>
              <a:rPr lang="sk-SK" dirty="0">
                <a:latin typeface="Arial Narrow" panose="020B0606020202030204" pitchFamily="34" charset="0"/>
              </a:rPr>
              <a:t> (viď prednáška)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západná pologuľa, severná pologuľa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len </a:t>
            </a:r>
            <a:r>
              <a:rPr lang="sk-SK" dirty="0" err="1">
                <a:latin typeface="Arial Narrow" panose="020B0606020202030204" pitchFamily="34" charset="0"/>
              </a:rPr>
              <a:t>Aleutské</a:t>
            </a:r>
            <a:r>
              <a:rPr lang="sk-SK" dirty="0">
                <a:latin typeface="Arial Narrow" panose="020B0606020202030204" pitchFamily="34" charset="0"/>
              </a:rPr>
              <a:t> ostrovy presahujú na východnú pologuľu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 </a:t>
            </a:r>
            <a:r>
              <a:rPr lang="sk-SK" dirty="0" err="1">
                <a:latin typeface="Arial Narrow" panose="020B0606020202030204" pitchFamily="34" charset="0"/>
              </a:rPr>
              <a:t>geol</a:t>
            </a:r>
            <a:r>
              <a:rPr lang="sk-SK" dirty="0">
                <a:latin typeface="Arial Narrow" panose="020B0606020202030204" pitchFamily="34" charset="0"/>
              </a:rPr>
              <a:t>. hľadiska sem možno zaradiť aj Grónsko a západná časť Islandu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porovnaní s Latinskou Amerikou relatívne dobre dostupná z Európy</a:t>
            </a:r>
          </a:p>
          <a:p>
            <a:pPr marL="457200" lvl="1" indent="0">
              <a:buNone/>
            </a:pP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poloha voči oceánom a moriam + zálivy a prielivy (viď prednáška)</a:t>
            </a:r>
          </a:p>
          <a:p>
            <a:r>
              <a:rPr lang="sk-SK" dirty="0">
                <a:latin typeface="Arial Narrow" panose="020B0606020202030204" pitchFamily="34" charset="0"/>
              </a:rPr>
              <a:t>ostrovy a súostrovia (viď prednáška)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Aleuty</a:t>
            </a:r>
            <a:r>
              <a:rPr lang="sk-SK" dirty="0">
                <a:latin typeface="Arial Narrow" panose="020B0606020202030204" pitchFamily="34" charset="0"/>
              </a:rPr>
              <a:t>, ostrovy na severe Kanady, Newfoundland, Bahamy – vrátane ostrova San </a:t>
            </a:r>
            <a:r>
              <a:rPr lang="sk-SK" dirty="0" err="1">
                <a:latin typeface="Arial Narrow" panose="020B0606020202030204" pitchFamily="34" charset="0"/>
              </a:rPr>
              <a:t>Saldvador</a:t>
            </a:r>
            <a:r>
              <a:rPr lang="sk-SK" dirty="0">
                <a:latin typeface="Arial Narrow" panose="020B0606020202030204" pitchFamily="34" charset="0"/>
              </a:rPr>
              <a:t> ... Krištof Kolumbus, </a:t>
            </a:r>
            <a:r>
              <a:rPr lang="sk-SK" dirty="0" err="1">
                <a:latin typeface="Arial Narrow" panose="020B0606020202030204" pitchFamily="34" charset="0"/>
              </a:rPr>
              <a:t>Vancouverov</a:t>
            </a:r>
            <a:r>
              <a:rPr lang="sk-SK" dirty="0">
                <a:latin typeface="Arial Narrow" panose="020B0606020202030204" pitchFamily="34" charset="0"/>
              </a:rPr>
              <a:t> ostrov, </a:t>
            </a:r>
            <a:r>
              <a:rPr lang="en-GB" dirty="0" err="1">
                <a:latin typeface="Arial Narrow" panose="020B0606020202030204" pitchFamily="34" charset="0"/>
              </a:rPr>
              <a:t>politicky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aj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Havajské </a:t>
            </a:r>
            <a:r>
              <a:rPr lang="sk-SK" dirty="0" err="1">
                <a:latin typeface="Arial Narrow" panose="020B0606020202030204" pitchFamily="34" charset="0"/>
              </a:rPr>
              <a:t>ostovy</a:t>
            </a:r>
            <a:r>
              <a:rPr lang="sk-SK" dirty="0">
                <a:latin typeface="Arial Narrow" panose="020B0606020202030204" pitchFamily="34" charset="0"/>
              </a:rPr>
              <a:t> </a:t>
            </a:r>
          </a:p>
          <a:p>
            <a:r>
              <a:rPr lang="sk-SK" dirty="0">
                <a:latin typeface="Arial Narrow" panose="020B0606020202030204" pitchFamily="34" charset="0"/>
              </a:rPr>
              <a:t>polostrovy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Aljašský, </a:t>
            </a:r>
            <a:r>
              <a:rPr lang="sk-SK" dirty="0" err="1">
                <a:latin typeface="Arial Narrow" panose="020B0606020202030204" pitchFamily="34" charset="0"/>
              </a:rPr>
              <a:t>Boothijský</a:t>
            </a:r>
            <a:r>
              <a:rPr lang="sk-SK" dirty="0">
                <a:latin typeface="Arial Narrow" panose="020B0606020202030204" pitchFamily="34" charset="0"/>
              </a:rPr>
              <a:t>, Nové Škótsko, Florida (aj s Mys Canaveral)</a:t>
            </a:r>
          </a:p>
          <a:p>
            <a:r>
              <a:rPr lang="sk-SK" dirty="0">
                <a:latin typeface="Arial Narrow" panose="020B0606020202030204" pitchFamily="34" charset="0"/>
              </a:rPr>
              <a:t>územie leží na severoamerickej tektonickej platni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 východe </a:t>
            </a:r>
            <a:r>
              <a:rPr lang="sk-SK" dirty="0" err="1">
                <a:latin typeface="Arial Narrow" panose="020B0606020202030204" pitchFamily="34" charset="0"/>
              </a:rPr>
              <a:t>subdukuje</a:t>
            </a:r>
            <a:r>
              <a:rPr lang="sk-SK" dirty="0">
                <a:latin typeface="Arial Narrow" panose="020B0606020202030204" pitchFamily="34" charset="0"/>
              </a:rPr>
              <a:t> pacifickú -&gt; zemetrasenia a vulkanická činnosť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región v rámci Ameriky vyčlenený na základe kultúrnych charakteristík – dominancia angličtiny (a severoeurópskeho kultúrneho vplyvu), ale napr. aj právny systém</a:t>
            </a:r>
            <a:endParaRPr lang="en-GB" dirty="0">
              <a:latin typeface="Arial Narrow" panose="020B0606020202030204" pitchFamily="34" charset="0"/>
            </a:endParaRPr>
          </a:p>
          <a:p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F84F81C-55D8-AF2F-67EC-2B35BAF6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40" y="261729"/>
            <a:ext cx="6015259" cy="27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8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Administratívne</a:t>
            </a:r>
            <a:r>
              <a:rPr lang="en-GB" dirty="0"/>
              <a:t> </a:t>
            </a:r>
            <a:r>
              <a:rPr lang="en-GB" dirty="0" err="1"/>
              <a:t>členenie</a:t>
            </a:r>
            <a:r>
              <a:rPr lang="en-GB" dirty="0"/>
              <a:t> – </a:t>
            </a:r>
            <a:r>
              <a:rPr lang="en-GB" dirty="0" err="1"/>
              <a:t>Kanada</a:t>
            </a:r>
            <a:r>
              <a:rPr lang="en-GB" dirty="0"/>
              <a:t> 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846"/>
            <a:ext cx="4762500" cy="4114800"/>
          </a:xfrm>
        </p:spPr>
      </p:pic>
      <p:sp>
        <p:nvSpPr>
          <p:cNvPr id="5" name="BlokTextu 4"/>
          <p:cNvSpPr txBox="1"/>
          <p:nvPr/>
        </p:nvSpPr>
        <p:spPr>
          <a:xfrm>
            <a:off x="4992130" y="1960605"/>
            <a:ext cx="6944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GB" dirty="0" err="1">
                <a:latin typeface="Arial Narrow" panose="020B0606020202030204" pitchFamily="34" charset="0"/>
              </a:rPr>
              <a:t>provincií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>
                <a:latin typeface="Arial Narrow" panose="020B0606020202030204" pitchFamily="34" charset="0"/>
              </a:rPr>
              <a:t>  3  </a:t>
            </a:r>
            <a:r>
              <a:rPr lang="en-GB" dirty="0" err="1">
                <a:latin typeface="Arial Narrow" panose="020B0606020202030204" pitchFamily="34" charset="0"/>
              </a:rPr>
              <a:t>teritória</a:t>
            </a:r>
            <a:endParaRPr lang="en-GB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err="1">
                <a:latin typeface="Arial Narrow" panose="020B0606020202030204" pitchFamily="34" charset="0"/>
              </a:rPr>
              <a:t>stupeň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autonómie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teritórií</a:t>
            </a:r>
            <a:r>
              <a:rPr lang="en-GB" dirty="0">
                <a:latin typeface="Arial Narrow" panose="020B0606020202030204" pitchFamily="34" charset="0"/>
              </a:rPr>
              <a:t> je o </a:t>
            </a:r>
            <a:r>
              <a:rPr lang="en-GB" dirty="0" err="1">
                <a:latin typeface="Arial Narrow" panose="020B0606020202030204" pitchFamily="34" charset="0"/>
              </a:rPr>
              <a:t>niečo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menší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ako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pri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provinciách</a:t>
            </a:r>
            <a:endParaRPr lang="en-GB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err="1">
                <a:latin typeface="Arial Narrow" panose="020B0606020202030204" pitchFamily="34" charset="0"/>
              </a:rPr>
              <a:t>žiadne</a:t>
            </a:r>
            <a:r>
              <a:rPr lang="en-GB" dirty="0">
                <a:latin typeface="Arial Narrow" panose="020B0606020202030204" pitchFamily="34" charset="0"/>
              </a:rPr>
              <a:t> z </a:t>
            </a:r>
            <a:r>
              <a:rPr lang="en-GB" dirty="0" err="1">
                <a:latin typeface="Arial Narrow" panose="020B0606020202030204" pitchFamily="34" charset="0"/>
              </a:rPr>
              <a:t>teritórií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nemá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viac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ako</a:t>
            </a:r>
            <a:r>
              <a:rPr lang="en-GB" dirty="0">
                <a:latin typeface="Arial Narrow" panose="020B0606020202030204" pitchFamily="34" charset="0"/>
              </a:rPr>
              <a:t> 100 000</a:t>
            </a:r>
            <a:r>
              <a:rPr lang="sk-SK" dirty="0">
                <a:latin typeface="Arial Narrow" panose="020B0606020202030204" pitchFamily="34" charset="0"/>
              </a:rPr>
              <a:t>, resp. ani 50 000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obyvateľov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7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Administratívne</a:t>
            </a:r>
            <a:r>
              <a:rPr lang="en-GB" dirty="0"/>
              <a:t> </a:t>
            </a:r>
            <a:r>
              <a:rPr lang="en-GB" dirty="0" err="1"/>
              <a:t>členenie</a:t>
            </a:r>
            <a:r>
              <a:rPr lang="en-GB" dirty="0"/>
              <a:t> – USA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992130" y="1960605"/>
            <a:ext cx="6944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 </a:t>
            </a:r>
            <a:r>
              <a:rPr lang="en-GB" dirty="0" err="1"/>
              <a:t>štátov</a:t>
            </a:r>
            <a:endParaRPr lang="en-GB" dirty="0"/>
          </a:p>
          <a:p>
            <a:r>
              <a:rPr lang="en-GB" dirty="0"/>
              <a:t>  1 </a:t>
            </a:r>
            <a:r>
              <a:rPr lang="en-GB" dirty="0" err="1"/>
              <a:t>federálny</a:t>
            </a:r>
            <a:r>
              <a:rPr lang="en-GB" dirty="0"/>
              <a:t> </a:t>
            </a:r>
            <a:r>
              <a:rPr lang="en-GB" dirty="0" err="1"/>
              <a:t>dištrikt</a:t>
            </a:r>
            <a:r>
              <a:rPr lang="en-GB" dirty="0"/>
              <a:t> Columbia (</a:t>
            </a:r>
            <a:r>
              <a:rPr lang="en-GB" dirty="0" err="1"/>
              <a:t>hlavné</a:t>
            </a:r>
            <a:r>
              <a:rPr lang="en-GB" dirty="0"/>
              <a:t> </a:t>
            </a:r>
            <a:r>
              <a:rPr lang="en-GB" dirty="0" err="1"/>
              <a:t>mesto</a:t>
            </a:r>
            <a:r>
              <a:rPr lang="en-GB" dirty="0"/>
              <a:t>) 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zámorské</a:t>
            </a:r>
            <a:r>
              <a:rPr lang="en-GB" dirty="0"/>
              <a:t> </a:t>
            </a:r>
            <a:r>
              <a:rPr lang="en-GB" dirty="0" err="1"/>
              <a:t>územia</a:t>
            </a:r>
            <a:r>
              <a:rPr lang="en-GB" dirty="0"/>
              <a:t> v </a:t>
            </a:r>
            <a:r>
              <a:rPr lang="en-GB" dirty="0" err="1"/>
              <a:t>Karibskom</a:t>
            </a:r>
            <a:r>
              <a:rPr lang="en-GB" dirty="0"/>
              <a:t> </a:t>
            </a:r>
            <a:r>
              <a:rPr lang="en-GB" dirty="0" err="1"/>
              <a:t>mori</a:t>
            </a:r>
            <a:r>
              <a:rPr lang="en-GB" dirty="0"/>
              <a:t> a </a:t>
            </a:r>
            <a:r>
              <a:rPr lang="en-GB" dirty="0" err="1"/>
              <a:t>Pacifiku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Portoriko</a:t>
            </a:r>
            <a:r>
              <a:rPr lang="en-GB" dirty="0"/>
              <a:t> – </a:t>
            </a:r>
            <a:r>
              <a:rPr lang="en-GB" dirty="0" err="1"/>
              <a:t>pridružený</a:t>
            </a:r>
            <a:r>
              <a:rPr lang="en-GB" dirty="0"/>
              <a:t> </a:t>
            </a:r>
            <a:r>
              <a:rPr lang="en-GB" dirty="0" err="1"/>
              <a:t>štát</a:t>
            </a:r>
            <a:r>
              <a:rPr lang="en-GB" dirty="0"/>
              <a:t> </a:t>
            </a:r>
            <a:r>
              <a:rPr lang="en-GB" dirty="0" err="1">
                <a:hlinkClick r:id="rId2"/>
              </a:rPr>
              <a:t>zatiaľ</a:t>
            </a:r>
            <a:r>
              <a:rPr lang="en-GB" dirty="0">
                <a:hlinkClick r:id="rId2"/>
              </a:rPr>
              <a:t> bez </a:t>
            </a:r>
            <a:r>
              <a:rPr lang="en-GB" dirty="0" err="1">
                <a:hlinkClick r:id="rId2"/>
              </a:rPr>
              <a:t>plnohodnotného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členstva</a:t>
            </a:r>
            <a:endParaRPr lang="en-GB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4" y="1960605"/>
            <a:ext cx="4881136" cy="3566984"/>
          </a:xfrm>
        </p:spPr>
      </p:pic>
    </p:spTree>
    <p:extLst>
      <p:ext uri="{BB962C8B-B14F-4D97-AF65-F5344CB8AC3E}">
        <p14:creationId xmlns:p14="http://schemas.microsoft.com/office/powerpoint/2010/main" val="282677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geopolitická situácia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218"/>
          </a:xfrm>
        </p:spPr>
        <p:txBody>
          <a:bodyPr>
            <a:normAutofit fontScale="85000"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Po 2. svetovej vojne – bipolárne rozdelenie sveta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USA – svetová veľmoc – v studenej vojne so ZSSR</a:t>
            </a:r>
          </a:p>
          <a:p>
            <a:r>
              <a:rPr lang="sk-SK" dirty="0">
                <a:latin typeface="Arial Narrow" panose="020B0606020202030204" pitchFamily="34" charset="0"/>
              </a:rPr>
              <a:t>po rozpade ZSSR sa USA vďaka ekonomickej i vojenskej sile stali globálnou veľmocou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sila Ruska ako pokračovateľa ZSSR klesla, ale rastie význam nových mocností, najmä Číny</a:t>
            </a:r>
          </a:p>
          <a:p>
            <a:r>
              <a:rPr lang="sk-SK" dirty="0">
                <a:latin typeface="Arial Narrow" panose="020B0606020202030204" pitchFamily="34" charset="0"/>
              </a:rPr>
              <a:t>po studenej vojne sa USA postupne, najmä po 11. 9. 2001 stali lídrom boja proti terorizmu</a:t>
            </a:r>
          </a:p>
          <a:p>
            <a:r>
              <a:rPr lang="sk-SK" dirty="0">
                <a:latin typeface="Arial Narrow" panose="020B0606020202030204" pitchFamily="34" charset="0"/>
              </a:rPr>
              <a:t>USA majú najväčšiu armádu NATO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 dlhodobo kritizujú najmä EÚ za nedostatočné investície do armády</a:t>
            </a:r>
          </a:p>
          <a:p>
            <a:r>
              <a:rPr lang="sk-SK" dirty="0">
                <a:latin typeface="Arial Narrow" panose="020B0606020202030204" pitchFamily="34" charset="0"/>
              </a:rPr>
              <a:t>CETA – obchodná dohoda medzi EÚ a Kanadou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podpísaná v r. 2016, od r. 2017 čiastočne v platnosti</a:t>
            </a:r>
          </a:p>
          <a:p>
            <a:r>
              <a:rPr lang="sk-SK" dirty="0">
                <a:latin typeface="Arial Narrow" panose="020B0606020202030204" pitchFamily="34" charset="0"/>
              </a:rPr>
              <a:t>NAFTA – Severoamerická zóna voľného obchodu (CA, US, MEX)	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od r. 1994, v nedávnej minulosti ohrozovaná administratívou D. </a:t>
            </a:r>
            <a:r>
              <a:rPr lang="sk-SK" dirty="0" err="1">
                <a:latin typeface="Arial Narrow" panose="020B0606020202030204" pitchFamily="34" charset="0"/>
              </a:rPr>
              <a:t>Trumpa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voľný pohyb tovarov a kapitálu, nie však osôb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veľkosťou HDP je najväčšia </a:t>
            </a:r>
            <a:r>
              <a:rPr lang="sk-SK">
                <a:latin typeface="Arial Narrow" panose="020B0606020202030204" pitchFamily="34" charset="0"/>
              </a:rPr>
              <a:t>obchodná organizácia </a:t>
            </a:r>
            <a:r>
              <a:rPr lang="sk-SK" dirty="0">
                <a:latin typeface="Arial Narrow" panose="020B0606020202030204" pitchFamily="34" charset="0"/>
              </a:rPr>
              <a:t>sveta, no 90 % HDP tvorí USA</a:t>
            </a:r>
          </a:p>
          <a:p>
            <a:endParaRPr 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3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854" cy="1325563"/>
          </a:xfrm>
        </p:spPr>
        <p:txBody>
          <a:bodyPr/>
          <a:lstStyle/>
          <a:p>
            <a:r>
              <a:rPr lang="en-GB" dirty="0" err="1"/>
              <a:t>Orografia</a:t>
            </a:r>
            <a:r>
              <a:rPr lang="en-GB" dirty="0"/>
              <a:t> (</a:t>
            </a:r>
            <a:r>
              <a:rPr lang="en-GB" dirty="0" err="1"/>
              <a:t>geomorfologické</a:t>
            </a:r>
            <a:r>
              <a:rPr lang="en-GB" dirty="0"/>
              <a:t> </a:t>
            </a:r>
            <a:r>
              <a:rPr lang="en-GB" dirty="0" err="1"/>
              <a:t>jednotky</a:t>
            </a:r>
            <a:r>
              <a:rPr lang="en-GB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GB" dirty="0" err="1">
                <a:latin typeface="Arial Narrow" panose="020B0606020202030204" pitchFamily="34" charset="0"/>
              </a:rPr>
              <a:t>najvýznamnejšie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celky</a:t>
            </a:r>
            <a:r>
              <a:rPr lang="en-GB" dirty="0">
                <a:latin typeface="Arial Narrow" panose="020B0606020202030204" pitchFamily="34" charset="0"/>
              </a:rPr>
              <a:t>,</a:t>
            </a: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charakter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príp</a:t>
            </a:r>
            <a:r>
              <a:rPr lang="en-GB" dirty="0">
                <a:latin typeface="Arial Narrow" panose="020B0606020202030204" pitchFamily="34" charset="0"/>
              </a:rPr>
              <a:t>. </a:t>
            </a:r>
            <a:r>
              <a:rPr lang="en-GB" dirty="0" err="1">
                <a:latin typeface="Arial Narrow" panose="020B0606020202030204" pitchFamily="34" charset="0"/>
              </a:rPr>
              <a:t>obdobie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vzniku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najvyššie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najnižšie</a:t>
            </a:r>
            <a:r>
              <a:rPr lang="en-GB" dirty="0">
                <a:latin typeface="Arial Narrow" panose="020B0606020202030204" pitchFamily="34" charset="0"/>
              </a:rPr>
              <a:t> body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Denali</a:t>
            </a:r>
            <a:r>
              <a:rPr lang="sk-SK" dirty="0">
                <a:latin typeface="Arial Narrow" panose="020B0606020202030204" pitchFamily="34" charset="0"/>
              </a:rPr>
              <a:t> (</a:t>
            </a:r>
            <a:r>
              <a:rPr lang="sk-SK" dirty="0" err="1">
                <a:latin typeface="Arial Narrow" panose="020B0606020202030204" pitchFamily="34" charset="0"/>
              </a:rPr>
              <a:t>Mt</a:t>
            </a:r>
            <a:r>
              <a:rPr lang="sk-SK" dirty="0">
                <a:latin typeface="Arial Narrow" panose="020B0606020202030204" pitchFamily="34" charset="0"/>
              </a:rPr>
              <a:t>. McKinley) – 6194 m n. m. – Aljašský chrbát (Aljaška)</a:t>
            </a:r>
          </a:p>
          <a:p>
            <a:pPr lvl="2"/>
            <a:r>
              <a:rPr lang="sk-SK" dirty="0" err="1">
                <a:latin typeface="Arial Narrow" panose="020B0606020202030204" pitchFamily="34" charset="0"/>
              </a:rPr>
              <a:t>Mt</a:t>
            </a:r>
            <a:r>
              <a:rPr lang="sk-SK" dirty="0">
                <a:latin typeface="Arial Narrow" panose="020B0606020202030204" pitchFamily="34" charset="0"/>
              </a:rPr>
              <a:t>. </a:t>
            </a:r>
            <a:r>
              <a:rPr lang="sk-SK" dirty="0" err="1">
                <a:latin typeface="Arial Narrow" panose="020B0606020202030204" pitchFamily="34" charset="0"/>
              </a:rPr>
              <a:t>Logan</a:t>
            </a:r>
            <a:r>
              <a:rPr lang="sk-SK" dirty="0">
                <a:latin typeface="Arial Narrow" panose="020B0606020202030204" pitchFamily="34" charset="0"/>
              </a:rPr>
              <a:t> – 5959 m n. m. – Aljašský chrbát (najvyšší vrch Kanady)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Mimo Aljašky je najvyššie pohorie USA Sierra Nevada (</a:t>
            </a:r>
            <a:r>
              <a:rPr lang="sk-SK" dirty="0" err="1">
                <a:latin typeface="Arial Narrow" panose="020B0606020202030204" pitchFamily="34" charset="0"/>
              </a:rPr>
              <a:t>Mt</a:t>
            </a:r>
            <a:r>
              <a:rPr lang="sk-SK" dirty="0">
                <a:latin typeface="Arial Narrow" panose="020B0606020202030204" pitchFamily="34" charset="0"/>
              </a:rPr>
              <a:t>. </a:t>
            </a:r>
            <a:r>
              <a:rPr lang="sk-SK" dirty="0" err="1">
                <a:latin typeface="Arial Narrow" panose="020B0606020202030204" pitchFamily="34" charset="0"/>
              </a:rPr>
              <a:t>Whitney</a:t>
            </a:r>
            <a:r>
              <a:rPr lang="sk-SK" dirty="0">
                <a:latin typeface="Arial Narrow" panose="020B0606020202030204" pitchFamily="34" charset="0"/>
              </a:rPr>
              <a:t> – 4418 m n. m.)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Havajské ostrovy – Mauna </a:t>
            </a:r>
            <a:r>
              <a:rPr lang="sk-SK" dirty="0" err="1">
                <a:latin typeface="Arial Narrow" panose="020B0606020202030204" pitchFamily="34" charset="0"/>
              </a:rPr>
              <a:t>Kea</a:t>
            </a:r>
            <a:r>
              <a:rPr lang="sk-SK" dirty="0">
                <a:latin typeface="Arial Narrow" panose="020B0606020202030204" pitchFamily="34" charset="0"/>
              </a:rPr>
              <a:t> (4205 m n. m.)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vulkán, základňa je 5000 m pod hladinou oceánu, takže od základne je to najvyšší vrch na Zemi s cca 9200 m</a:t>
            </a:r>
          </a:p>
          <a:p>
            <a:pPr lvl="1"/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Badwater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Basin</a:t>
            </a:r>
            <a:r>
              <a:rPr lang="sk-SK" dirty="0">
                <a:latin typeface="Arial Narrow" panose="020B0606020202030204" pitchFamily="34" charset="0"/>
              </a:rPr>
              <a:t> v Údolí smrti (-86 m n. m.)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vzdialenosť </a:t>
            </a:r>
            <a:r>
              <a:rPr lang="sk-SK" dirty="0" err="1">
                <a:latin typeface="Arial Narrow" panose="020B0606020202030204" pitchFamily="34" charset="0"/>
              </a:rPr>
              <a:t>Badwater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Basin</a:t>
            </a:r>
            <a:r>
              <a:rPr lang="sk-SK" dirty="0">
                <a:latin typeface="Arial Narrow" panose="020B0606020202030204" pitchFamily="34" charset="0"/>
              </a:rPr>
              <a:t> a </a:t>
            </a:r>
            <a:r>
              <a:rPr lang="sk-SK" dirty="0" err="1">
                <a:latin typeface="Arial Narrow" panose="020B0606020202030204" pitchFamily="34" charset="0"/>
              </a:rPr>
              <a:t>Mt</a:t>
            </a:r>
            <a:r>
              <a:rPr lang="sk-SK" dirty="0">
                <a:latin typeface="Arial Narrow" panose="020B0606020202030204" pitchFamily="34" charset="0"/>
              </a:rPr>
              <a:t>. </a:t>
            </a:r>
            <a:r>
              <a:rPr lang="sk-SK" dirty="0" err="1">
                <a:latin typeface="Arial Narrow" panose="020B0606020202030204" pitchFamily="34" charset="0"/>
              </a:rPr>
              <a:t>Whitney</a:t>
            </a:r>
            <a:r>
              <a:rPr lang="sk-SK" dirty="0">
                <a:latin typeface="Arial Narrow" panose="020B0606020202030204" pitchFamily="34" charset="0"/>
              </a:rPr>
              <a:t> je necelých 150 km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3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13" y="0"/>
            <a:ext cx="6470189" cy="6967896"/>
          </a:xfrm>
        </p:spPr>
      </p:pic>
      <p:sp>
        <p:nvSpPr>
          <p:cNvPr id="3" name="BlokTextu 2"/>
          <p:cNvSpPr txBox="1"/>
          <p:nvPr/>
        </p:nvSpPr>
        <p:spPr>
          <a:xfrm rot="17761747">
            <a:off x="6453077" y="4522574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Blue Ridge</a:t>
            </a:r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363477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Vodstvo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rieky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dobré orografické podmienky na sformovanie veľtokov, najmä v </a:t>
            </a:r>
            <a:r>
              <a:rPr lang="sk-SK" dirty="0" err="1">
                <a:latin typeface="Arial Narrow" panose="020B0606020202030204" pitchFamily="34" charset="0"/>
              </a:rPr>
              <a:t>úmorí</a:t>
            </a:r>
            <a:r>
              <a:rPr lang="sk-SK" dirty="0">
                <a:latin typeface="Arial Narrow" panose="020B0606020202030204" pitchFamily="34" charset="0"/>
              </a:rPr>
              <a:t> Atlantického oceánu</a:t>
            </a:r>
          </a:p>
          <a:p>
            <a:pPr lvl="2"/>
            <a:r>
              <a:rPr lang="sk-SK" dirty="0" err="1">
                <a:latin typeface="Arial Narrow" panose="020B0606020202030204" pitchFamily="34" charset="0"/>
              </a:rPr>
              <a:t>Missisippi</a:t>
            </a:r>
            <a:r>
              <a:rPr lang="sk-SK" dirty="0">
                <a:latin typeface="Arial Narrow" panose="020B0606020202030204" pitchFamily="34" charset="0"/>
              </a:rPr>
              <a:t> + Missouri, Rio Grande (</a:t>
            </a:r>
            <a:r>
              <a:rPr lang="sk-SK" dirty="0" err="1">
                <a:latin typeface="Arial Narrow" panose="020B0606020202030204" pitchFamily="34" charset="0"/>
              </a:rPr>
              <a:t>Mex</a:t>
            </a:r>
            <a:r>
              <a:rPr lang="sk-SK" dirty="0">
                <a:latin typeface="Arial Narrow" panose="020B0606020202030204" pitchFamily="34" charset="0"/>
              </a:rPr>
              <a:t>. záliv), Rieka sv. Vavrinca (Záliv sv. Vavrinca), Saskatchewan -&gt; j. Wisconsin -&gt;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r. Nelson (Hudsonov záliv); priamo do </a:t>
            </a:r>
            <a:r>
              <a:rPr lang="sk-SK" dirty="0" err="1">
                <a:latin typeface="Arial Narrow" panose="020B0606020202030204" pitchFamily="34" charset="0"/>
              </a:rPr>
              <a:t>Atl</a:t>
            </a:r>
            <a:r>
              <a:rPr lang="sk-SK" dirty="0">
                <a:latin typeface="Arial Narrow" panose="020B0606020202030204" pitchFamily="34" charset="0"/>
              </a:rPr>
              <a:t>. oceánu veľtoky netečú, bránia tomu </a:t>
            </a:r>
            <a:r>
              <a:rPr lang="sk-SK" dirty="0" err="1">
                <a:latin typeface="Arial Narrow" panose="020B0606020202030204" pitchFamily="34" charset="0"/>
              </a:rPr>
              <a:t>Apalače</a:t>
            </a:r>
            <a:r>
              <a:rPr lang="sk-SK" dirty="0">
                <a:latin typeface="Arial Narrow" panose="020B0606020202030204" pitchFamily="34" charset="0"/>
              </a:rPr>
              <a:t>, skôr veľa malých riek;</a:t>
            </a:r>
          </a:p>
          <a:p>
            <a:pPr lvl="8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do SĽO jediný veľtok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Mackenzie &lt;- Veľké j. otrokov &lt;- r. </a:t>
            </a:r>
            <a:r>
              <a:rPr lang="sk-SK" dirty="0" err="1">
                <a:latin typeface="Arial Narrow" panose="020B0606020202030204" pitchFamily="34" charset="0"/>
                <a:hlinkClick r:id="rId2"/>
              </a:rPr>
              <a:t>Slave</a:t>
            </a:r>
            <a:r>
              <a:rPr lang="sk-SK" dirty="0">
                <a:latin typeface="Arial Narrow" panose="020B0606020202030204" pitchFamily="34" charset="0"/>
                <a:hlinkClick r:id="rId2"/>
              </a:rPr>
              <a:t> + Peace</a:t>
            </a:r>
            <a:r>
              <a:rPr lang="en-GB" dirty="0">
                <a:latin typeface="Arial Narrow" panose="020B0606020202030204" pitchFamily="34" charset="0"/>
                <a:hlinkClick r:id="rId2"/>
              </a:rPr>
              <a:t> (Peace-</a:t>
            </a:r>
            <a:r>
              <a:rPr lang="en-GB" dirty="0" err="1">
                <a:latin typeface="Arial Narrow" panose="020B0606020202030204" pitchFamily="34" charset="0"/>
                <a:hlinkClick r:id="rId2"/>
              </a:rPr>
              <a:t>Athabaska</a:t>
            </a:r>
            <a:r>
              <a:rPr lang="en-GB" dirty="0">
                <a:latin typeface="Arial Narrow" panose="020B0606020202030204" pitchFamily="34" charset="0"/>
                <a:hlinkClick r:id="rId2"/>
              </a:rPr>
              <a:t> Delta </a:t>
            </a:r>
            <a:r>
              <a:rPr lang="en-GB" dirty="0">
                <a:latin typeface="Arial Narrow" panose="020B0606020202030204" pitchFamily="34" charset="0"/>
              </a:rPr>
              <a:t>– </a:t>
            </a:r>
            <a:r>
              <a:rPr lang="en-GB" dirty="0" err="1">
                <a:latin typeface="Arial Narrow" panose="020B0606020202030204" pitchFamily="34" charset="0"/>
              </a:rPr>
              <a:t>najv</a:t>
            </a:r>
            <a:r>
              <a:rPr lang="en-GB" dirty="0">
                <a:latin typeface="Arial Narrow" panose="020B0606020202030204" pitchFamily="34" charset="0"/>
              </a:rPr>
              <a:t>. </a:t>
            </a:r>
            <a:r>
              <a:rPr lang="en-GB" dirty="0" err="1">
                <a:latin typeface="Arial Narrow" panose="020B0606020202030204" pitchFamily="34" charset="0"/>
              </a:rPr>
              <a:t>vnútrozemská</a:t>
            </a:r>
            <a:r>
              <a:rPr lang="en-GB" dirty="0">
                <a:latin typeface="Arial Narrow" panose="020B0606020202030204" pitchFamily="34" charset="0"/>
              </a:rPr>
              <a:t> delta)</a:t>
            </a:r>
            <a:endParaRPr lang="sk-SK" dirty="0">
              <a:latin typeface="Arial Narrow" panose="020B0606020202030204" pitchFamily="34" charset="0"/>
            </a:endParaRPr>
          </a:p>
          <a:p>
            <a:pPr lvl="8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Tichý oceán ohraničujú masívne a vysoké pohoria – veľa malých riek s veľkým </a:t>
            </a:r>
            <a:r>
              <a:rPr lang="sk-SK" dirty="0" err="1">
                <a:latin typeface="Arial Narrow" panose="020B0606020202030204" pitchFamily="34" charset="0"/>
              </a:rPr>
              <a:t>energet</a:t>
            </a:r>
            <a:r>
              <a:rPr lang="sk-SK" dirty="0">
                <a:latin typeface="Arial Narrow" panose="020B0606020202030204" pitchFamily="34" charset="0"/>
              </a:rPr>
              <a:t>. potenciálom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Yukon (Aljaška), Colorado (cez Veľký Kaňon, do Kalifornského zálivu), priamo do oceánu: </a:t>
            </a:r>
            <a:r>
              <a:rPr lang="sk-SK" dirty="0" err="1">
                <a:latin typeface="Arial Narrow" panose="020B0606020202030204" pitchFamily="34" charset="0"/>
              </a:rPr>
              <a:t>Snake</a:t>
            </a:r>
            <a:r>
              <a:rPr lang="sk-SK" dirty="0">
                <a:latin typeface="Arial Narrow" panose="020B0606020202030204" pitchFamily="34" charset="0"/>
              </a:rPr>
              <a:t> + Columbia, </a:t>
            </a:r>
            <a:r>
              <a:rPr lang="sk-SK" dirty="0" err="1">
                <a:latin typeface="Arial Narrow" panose="020B0606020202030204" pitchFamily="34" charset="0"/>
              </a:rPr>
              <a:t>Sacramento</a:t>
            </a:r>
            <a:endParaRPr lang="en-GB" dirty="0">
              <a:latin typeface="Arial Narrow" panose="020B0606020202030204" pitchFamily="34" charset="0"/>
            </a:endParaRPr>
          </a:p>
          <a:p>
            <a:pPr lvl="8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režim – zväčša snehovo-dažďový – rieky prameniace v Kordillerách a tečúce na východ (Missouri, Mississippi, Mackenzie); snehový až ľadovcový – Yukon, 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	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jazerá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odtokové</a:t>
            </a:r>
            <a:r>
              <a:rPr lang="en-GB" dirty="0">
                <a:latin typeface="Arial Narrow" panose="020B0606020202030204" pitchFamily="34" charset="0"/>
              </a:rPr>
              <a:t>/</a:t>
            </a:r>
            <a:r>
              <a:rPr lang="en-GB" dirty="0" err="1">
                <a:latin typeface="Arial Narrow" panose="020B0606020202030204" pitchFamily="34" charset="0"/>
              </a:rPr>
              <a:t>bezodtokové</a:t>
            </a:r>
            <a:r>
              <a:rPr lang="sk-SK" dirty="0">
                <a:latin typeface="Arial Narrow" panose="020B0606020202030204" pitchFamily="34" charset="0"/>
              </a:rPr>
              <a:t> (viď prednášky)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5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Klíma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90688"/>
            <a:ext cx="11007436" cy="4641550"/>
          </a:xfrm>
        </p:spPr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arktické, </a:t>
            </a:r>
            <a:r>
              <a:rPr lang="sk-SK" dirty="0" err="1">
                <a:latin typeface="Arial Narrow" panose="020B0606020202030204" pitchFamily="34" charset="0"/>
              </a:rPr>
              <a:t>subarktické</a:t>
            </a:r>
            <a:r>
              <a:rPr lang="sk-SK" dirty="0">
                <a:latin typeface="Arial Narrow" panose="020B0606020202030204" pitchFamily="34" charset="0"/>
              </a:rPr>
              <a:t>, mierne až subtropické pásmo (Florida + Bahamy – tropické)</a:t>
            </a:r>
          </a:p>
          <a:p>
            <a:pPr lvl="5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priebeh morských prúdov a prevládajúce prúdenie vzduchu -&gt;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západné pobrežie (s výnimkou najsevernejších regiónov) je pomerne suché – vznik púšti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východné pobrežie, najmä v okolí </a:t>
            </a:r>
            <a:r>
              <a:rPr lang="sk-SK" dirty="0" err="1">
                <a:latin typeface="Arial Narrow" panose="020B0606020202030204" pitchFamily="34" charset="0"/>
              </a:rPr>
              <a:t>Apalačov</a:t>
            </a:r>
            <a:r>
              <a:rPr lang="sk-SK" dirty="0">
                <a:latin typeface="Arial Narrow" panose="020B0606020202030204" pitchFamily="34" charset="0"/>
              </a:rPr>
              <a:t> – viac zrážok, často nárazové (tropické) búrky</a:t>
            </a:r>
          </a:p>
          <a:p>
            <a:pPr lvl="5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orografia a priebeh morských prúdov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západe mierne pásmo od juhu Aljašky (60° s. z. š.) až takmer po 30° s. z. š.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východe len od 50° po 40° s. z. š.</a:t>
            </a:r>
          </a:p>
          <a:p>
            <a:pPr lvl="5"/>
            <a:endParaRPr lang="sk-SK" dirty="0">
              <a:latin typeface="Arial Narrow" panose="020B0606020202030204" pitchFamily="34" charset="0"/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sk-SK" dirty="0">
                <a:latin typeface="Arial Narrow" panose="020B0606020202030204" pitchFamily="34" charset="0"/>
              </a:rPr>
              <a:t> členitosť v rovnobežkovom i poludníkovom smere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sk-SK" dirty="0">
                <a:latin typeface="Arial Narrow" panose="020B0606020202030204" pitchFamily="34" charset="0"/>
              </a:rPr>
              <a:t> prenikanie studených vzduchových hmôt hlboko na juh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sk-SK" dirty="0">
                <a:latin typeface="Arial Narrow" panose="020B0606020202030204" pitchFamily="34" charset="0"/>
              </a:rPr>
              <a:t> prenikanie teplých vzduchových hmôt na sever</a:t>
            </a:r>
          </a:p>
        </p:txBody>
      </p:sp>
    </p:spTree>
    <p:extLst>
      <p:ext uri="{BB962C8B-B14F-4D97-AF65-F5344CB8AC3E}">
        <p14:creationId xmlns:p14="http://schemas.microsoft.com/office/powerpoint/2010/main" val="417744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A697D-FAB8-C344-F691-3EFEAF11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mapa, atlas&#10;&#10;Automaticky generovaný popis">
            <a:extLst>
              <a:ext uri="{FF2B5EF4-FFF2-40B4-BE49-F238E27FC236}">
                <a16:creationId xmlns:a16="http://schemas.microsoft.com/office/drawing/2014/main" id="{DA134E6E-F2BF-0B34-A1C7-CB217B742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5" y="186813"/>
            <a:ext cx="8633300" cy="6671187"/>
          </a:xfrm>
        </p:spPr>
      </p:pic>
    </p:spTree>
    <p:extLst>
      <p:ext uri="{BB962C8B-B14F-4D97-AF65-F5344CB8AC3E}">
        <p14:creationId xmlns:p14="http://schemas.microsoft.com/office/powerpoint/2010/main" val="108947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Bioklimatické pásma, r</a:t>
            </a:r>
            <a:r>
              <a:rPr lang="en-GB" dirty="0" err="1"/>
              <a:t>astlinstvo</a:t>
            </a:r>
            <a:r>
              <a:rPr lang="en-GB" dirty="0"/>
              <a:t> a </a:t>
            </a:r>
            <a:r>
              <a:rPr lang="en-GB" dirty="0" err="1"/>
              <a:t>živočíštvo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4"/>
            <a:ext cx="11215255" cy="4611751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rastlinstvo: </a:t>
            </a:r>
            <a:r>
              <a:rPr lang="sk-SK" dirty="0" err="1">
                <a:latin typeface="Arial Narrow" panose="020B0606020202030204" pitchFamily="34" charset="0"/>
              </a:rPr>
              <a:t>holarktická</a:t>
            </a:r>
            <a:r>
              <a:rPr lang="sk-SK" dirty="0">
                <a:latin typeface="Arial Narrow" panose="020B0606020202030204" pitchFamily="34" charset="0"/>
              </a:rPr>
              <a:t> oblasť, len juh Floridy </a:t>
            </a:r>
            <a:r>
              <a:rPr lang="sk-SK" dirty="0" err="1">
                <a:latin typeface="Arial Narrow" panose="020B0606020202030204" pitchFamily="34" charset="0"/>
              </a:rPr>
              <a:t>neotropická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živočíšstvo: </a:t>
            </a:r>
            <a:r>
              <a:rPr lang="sk-SK" dirty="0" err="1">
                <a:latin typeface="Arial Narrow" panose="020B0606020202030204" pitchFamily="34" charset="0"/>
              </a:rPr>
              <a:t>holarktická</a:t>
            </a:r>
            <a:r>
              <a:rPr lang="sk-SK" dirty="0">
                <a:latin typeface="Arial Narrow" panose="020B0606020202030204" pitchFamily="34" charset="0"/>
              </a:rPr>
              <a:t> oblasť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Bioklimatické pásma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najsevernejšie oblasti – tundra, južnejšie lesotundra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vysoké a rozsiahle pohoria (Skalnaté vrchy) – horská tundra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rozsiahle územia od Aljašky po Záliv sv. Vavrinca – boreálne ihličnaté lesy (podobné ako tajga v Ázii)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západné pobrežie (Kalifornia) – </a:t>
            </a:r>
            <a:r>
              <a:rPr lang="sk-SK" dirty="0" err="1">
                <a:latin typeface="Arial Narrow" panose="020B0606020202030204" pitchFamily="34" charset="0"/>
              </a:rPr>
              <a:t>chaparral</a:t>
            </a:r>
            <a:r>
              <a:rPr lang="sk-SK" dirty="0">
                <a:latin typeface="Arial Narrow" panose="020B0606020202030204" pitchFamily="34" charset="0"/>
              </a:rPr>
              <a:t> – </a:t>
            </a:r>
            <a:r>
              <a:rPr lang="sk-SK" dirty="0" err="1">
                <a:latin typeface="Arial Narrow" panose="020B0606020202030204" pitchFamily="34" charset="0"/>
              </a:rPr>
              <a:t>tvrdolisté</a:t>
            </a:r>
            <a:r>
              <a:rPr lang="sk-SK" dirty="0">
                <a:latin typeface="Arial Narrow" panose="020B0606020202030204" pitchFamily="34" charset="0"/>
              </a:rPr>
              <a:t> vždyzelené lesy a kroviny subtropického pásma (podobné Ma</a:t>
            </a:r>
            <a:r>
              <a:rPr lang="en-GB" dirty="0">
                <a:latin typeface="Arial Narrow" panose="020B0606020202030204" pitchFamily="34" charset="0"/>
              </a:rPr>
              <a:t>c</a:t>
            </a:r>
            <a:r>
              <a:rPr lang="sk-SK" dirty="0" err="1">
                <a:latin typeface="Arial Narrow" panose="020B0606020202030204" pitchFamily="34" charset="0"/>
              </a:rPr>
              <a:t>chiám</a:t>
            </a:r>
            <a:r>
              <a:rPr lang="sk-SK" dirty="0">
                <a:latin typeface="Arial Narrow" panose="020B0606020202030204" pitchFamily="34" charset="0"/>
              </a:rPr>
              <a:t> v Stredomorí)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medzihorské</a:t>
            </a:r>
            <a:r>
              <a:rPr lang="sk-SK" dirty="0">
                <a:latin typeface="Arial Narrow" panose="020B0606020202030204" pitchFamily="34" charset="0"/>
              </a:rPr>
              <a:t> panvy na západe – púšte mierneho a subtropického pásma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oblasť Veľkých jazier, </a:t>
            </a:r>
            <a:r>
              <a:rPr lang="sk-SK" dirty="0" err="1">
                <a:latin typeface="Arial Narrow" panose="020B0606020202030204" pitchFamily="34" charset="0"/>
              </a:rPr>
              <a:t>Apalače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Mississipská</a:t>
            </a:r>
            <a:r>
              <a:rPr lang="sk-SK" dirty="0">
                <a:latin typeface="Arial Narrow" panose="020B0606020202030204" pitchFamily="34" charset="0"/>
              </a:rPr>
              <a:t> a Pobrežná nížina – pásmo listnatých a zmiešaných lesov mierneho pásma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Veľké prérie – charakter stepí a lesostepí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9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188" y="373363"/>
            <a:ext cx="10515600" cy="714032"/>
          </a:xfrm>
        </p:spPr>
        <p:txBody>
          <a:bodyPr/>
          <a:lstStyle/>
          <a:p>
            <a:r>
              <a:rPr lang="en-GB" dirty="0" err="1"/>
              <a:t>História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8090" y="1263963"/>
            <a:ext cx="11557686" cy="5490519"/>
          </a:xfrm>
        </p:spPr>
        <p:txBody>
          <a:bodyPr>
            <a:normAutofit fontScale="47500" lnSpcReduction="2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bez autochtónneho obyvateľstva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prví ľudia sem prichádzajú v rámci </a:t>
            </a:r>
            <a:r>
              <a:rPr lang="sk-SK" dirty="0" err="1">
                <a:latin typeface="Arial Narrow" panose="020B0606020202030204" pitchFamily="34" charset="0"/>
              </a:rPr>
              <a:t>paleoindiánskej</a:t>
            </a:r>
            <a:r>
              <a:rPr lang="sk-SK" dirty="0">
                <a:latin typeface="Arial Narrow" panose="020B0606020202030204" pitchFamily="34" charset="0"/>
              </a:rPr>
              <a:t> migrácie (cez Aljašku)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postupvne</a:t>
            </a:r>
            <a:r>
              <a:rPr lang="sk-SK" dirty="0">
                <a:latin typeface="Arial Narrow" panose="020B0606020202030204" pitchFamily="34" charset="0"/>
              </a:rPr>
              <a:t> vytvárajú viacero kultúr, civilizácií (10 jazykových rodín)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najstaršia </a:t>
            </a:r>
            <a:r>
              <a:rPr lang="sk-SK" dirty="0" err="1">
                <a:latin typeface="Arial Narrow" panose="020B0606020202030204" pitchFamily="34" charset="0"/>
              </a:rPr>
              <a:t>Clovis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neskôr </a:t>
            </a:r>
            <a:r>
              <a:rPr lang="sk-SK" dirty="0" err="1">
                <a:latin typeface="Arial Narrow" panose="020B0606020202030204" pitchFamily="34" charset="0"/>
              </a:rPr>
              <a:t>Anasaziovia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Mississipská</a:t>
            </a:r>
            <a:r>
              <a:rPr lang="sk-SK" dirty="0">
                <a:latin typeface="Arial Narrow" panose="020B0606020202030204" pitchFamily="34" charset="0"/>
              </a:rPr>
              <a:t> kultúra s centrom </a:t>
            </a:r>
            <a:r>
              <a:rPr lang="sk-SK" dirty="0" err="1">
                <a:latin typeface="Arial Narrow" panose="020B0606020202030204" pitchFamily="34" charset="0"/>
              </a:rPr>
              <a:t>Cahokia</a:t>
            </a:r>
            <a:r>
              <a:rPr lang="sk-SK" dirty="0">
                <a:latin typeface="Arial Narrow" panose="020B0606020202030204" pitchFamily="34" charset="0"/>
              </a:rPr>
              <a:t> (St. Louis)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príklady kultúrnych oblastí a etník (viď prednáška)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Kolonizácia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prvé (15./16. stor.) Španielsko – územia na juhu dnešných USA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Francúzsko – v 16. stor. len obchoduje s </a:t>
            </a:r>
            <a:r>
              <a:rPr lang="sk-SK" dirty="0" err="1">
                <a:latin typeface="Arial Narrow" panose="020B0606020202030204" pitchFamily="34" charset="0"/>
              </a:rPr>
              <a:t>Amerindiánmi</a:t>
            </a:r>
            <a:r>
              <a:rPr lang="sk-SK" dirty="0">
                <a:latin typeface="Arial Narrow" panose="020B0606020202030204" pitchFamily="34" charset="0"/>
              </a:rPr>
              <a:t> najmä s kožušinou (v menšej miere aj Holanďania)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kolónie zakladajú od začiatku 17. stor. (Nové Francúzsko s centrom Quebec), dostávajú sa do sporu s </a:t>
            </a:r>
            <a:r>
              <a:rPr lang="sk-SK" dirty="0" err="1">
                <a:latin typeface="Arial Narrow" panose="020B0606020202030204" pitchFamily="34" charset="0"/>
              </a:rPr>
              <a:t>Irokézmi</a:t>
            </a:r>
            <a:r>
              <a:rPr lang="sk-SK" dirty="0">
                <a:latin typeface="Arial Narrow" panose="020B0606020202030204" pitchFamily="34" charset="0"/>
              </a:rPr>
              <a:t> (veľký a vojensky zdatný národ); v polovici 17. stor. už rozsiahle územie, ale veľmi riedko osídlené a bez vojenskej opory (obchodníci, misionári)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Anglicko/Veľká Británia/Spojené kráľovstvo – prvá kolónia </a:t>
            </a:r>
            <a:r>
              <a:rPr lang="sk-SK" dirty="0" err="1">
                <a:latin typeface="Arial Narrow" panose="020B0606020202030204" pitchFamily="34" charset="0"/>
              </a:rPr>
              <a:t>Virginia</a:t>
            </a:r>
            <a:r>
              <a:rPr lang="sk-SK" dirty="0">
                <a:latin typeface="Arial Narrow" panose="020B0606020202030204" pitchFamily="34" charset="0"/>
              </a:rPr>
              <a:t> na zač. 17. </a:t>
            </a:r>
            <a:r>
              <a:rPr lang="sk-SK" dirty="0" err="1">
                <a:latin typeface="Arial Narrow" panose="020B0606020202030204" pitchFamily="34" charset="0"/>
              </a:rPr>
              <a:t>stor</a:t>
            </a:r>
            <a:r>
              <a:rPr lang="sk-SK" dirty="0">
                <a:latin typeface="Arial Narrow" panose="020B0606020202030204" pitchFamily="34" charset="0"/>
              </a:rPr>
              <a:t>; v r. 1620 príchod puritánov </a:t>
            </a:r>
            <a:r>
              <a:rPr lang="en-GB" dirty="0">
                <a:latin typeface="Arial Narrow" panose="020B0606020202030204" pitchFamily="34" charset="0"/>
              </a:rPr>
              <a:t>– </a:t>
            </a:r>
            <a:r>
              <a:rPr lang="sk-SK" dirty="0">
                <a:latin typeface="Arial Narrow" panose="020B0606020202030204" pitchFamily="34" charset="0"/>
              </a:rPr>
              <a:t>založený </a:t>
            </a:r>
            <a:r>
              <a:rPr lang="sk-SK" dirty="0" err="1">
                <a:latin typeface="Arial Narrow" panose="020B0606020202030204" pitchFamily="34" charset="0"/>
              </a:rPr>
              <a:t>Massachusets</a:t>
            </a:r>
            <a:r>
              <a:rPr lang="sk-SK" dirty="0">
                <a:latin typeface="Arial Narrow" panose="020B0606020202030204" pitchFamily="34" charset="0"/>
              </a:rPr>
              <a:t>, 1634 – katolícky Maryland – postupne do r. 1732 – 13 kolónií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rozvoj obchodu s otrokmi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17. stor. – Holandsko (Nové Holandsko – Nový Amsterdam), Rusko (Aljaška, ale až po sever Kalifornie/do 1867), Švédsko (Nové Švédsko – Delaware), Dánsko (Grónsko)</a:t>
            </a:r>
          </a:p>
          <a:p>
            <a:r>
              <a:rPr lang="sk-SK" dirty="0">
                <a:latin typeface="Arial Narrow" panose="020B0606020202030204" pitchFamily="34" charset="0"/>
              </a:rPr>
              <a:t>Sedemročná vojna (1756-1763) – víťaz Veľká Británia, Francúzsko stráca svoje kolónie (viac prednáška)</a:t>
            </a:r>
          </a:p>
          <a:p>
            <a:r>
              <a:rPr lang="sk-SK" dirty="0">
                <a:latin typeface="Arial Narrow" panose="020B0606020202030204" pitchFamily="34" charset="0"/>
              </a:rPr>
              <a:t>Americká vojna za nezávislosť (1775-1783) – samostatnosť 13 kolónií – vznik USA (viac prednáška)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postupné rozširovanie na západ – postupným osídľovaním, vojenskými operáciami (Mexiko) aj kupovaním územia (Louisiana od Francúzska, Florida od Španielska, Aljaška od Ruska)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posledné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štáty</a:t>
            </a:r>
            <a:r>
              <a:rPr lang="en-GB" dirty="0">
                <a:latin typeface="Arial Narrow" panose="020B0606020202030204" pitchFamily="34" charset="0"/>
              </a:rPr>
              <a:t> – Oklahoma (1907), </a:t>
            </a:r>
            <a:r>
              <a:rPr lang="en-GB" dirty="0" err="1">
                <a:latin typeface="Arial Narrow" panose="020B0606020202030204" pitchFamily="34" charset="0"/>
              </a:rPr>
              <a:t>Nové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Mexiko</a:t>
            </a:r>
            <a:r>
              <a:rPr lang="en-GB" dirty="0">
                <a:latin typeface="Arial Narrow" panose="020B0606020202030204" pitchFamily="34" charset="0"/>
              </a:rPr>
              <a:t> (1912), Arizona (1912), </a:t>
            </a:r>
            <a:r>
              <a:rPr lang="en-GB" dirty="0" err="1">
                <a:latin typeface="Arial Narrow" panose="020B0606020202030204" pitchFamily="34" charset="0"/>
              </a:rPr>
              <a:t>Aljaška</a:t>
            </a:r>
            <a:r>
              <a:rPr lang="en-GB" dirty="0">
                <a:latin typeface="Arial Narrow" panose="020B0606020202030204" pitchFamily="34" charset="0"/>
              </a:rPr>
              <a:t> (1959), </a:t>
            </a:r>
            <a:r>
              <a:rPr lang="en-GB" dirty="0" err="1">
                <a:latin typeface="Arial Narrow" panose="020B0606020202030204" pitchFamily="34" charset="0"/>
              </a:rPr>
              <a:t>Havaj</a:t>
            </a:r>
            <a:r>
              <a:rPr lang="en-GB" dirty="0">
                <a:latin typeface="Arial Narrow" panose="020B0606020202030204" pitchFamily="34" charset="0"/>
              </a:rPr>
              <a:t> (1959)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Americká občianska vojna (Sever proti Juhu, 1861-1865)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Sever priemyselný – </a:t>
            </a:r>
            <a:r>
              <a:rPr lang="sk-SK" dirty="0" err="1">
                <a:latin typeface="Arial Narrow" panose="020B0606020202030204" pitchFamily="34" charset="0"/>
              </a:rPr>
              <a:t>slobo</a:t>
            </a:r>
            <a:r>
              <a:rPr lang="en-GB" dirty="0">
                <a:latin typeface="Arial Narrow" panose="020B0606020202030204" pitchFamily="34" charset="0"/>
              </a:rPr>
              <a:t>d</a:t>
            </a:r>
            <a:r>
              <a:rPr lang="sk-SK" dirty="0" err="1">
                <a:latin typeface="Arial Narrow" panose="020B0606020202030204" pitchFamily="34" charset="0"/>
              </a:rPr>
              <a:t>ný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Juh poľnohospodársky (</a:t>
            </a:r>
            <a:r>
              <a:rPr lang="sk-SK" dirty="0" err="1">
                <a:latin typeface="Arial Narrow" panose="020B0606020202030204" pitchFamily="34" charset="0"/>
              </a:rPr>
              <a:t>čajovníkové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tabakové</a:t>
            </a:r>
            <a:r>
              <a:rPr lang="sk-SK" dirty="0">
                <a:latin typeface="Arial Narrow" panose="020B0606020202030204" pitchFamily="34" charset="0"/>
              </a:rPr>
              <a:t> plantáže) – otrokársky, tlak Severu -&gt; odtrhnutie sa 11 kolónií – </a:t>
            </a:r>
            <a:r>
              <a:rPr lang="sk-SK" dirty="0" err="1">
                <a:latin typeface="Arial Narrow" panose="020B0606020202030204" pitchFamily="34" charset="0"/>
              </a:rPr>
              <a:t>Konfederované</a:t>
            </a:r>
            <a:r>
              <a:rPr lang="sk-SK" dirty="0">
                <a:latin typeface="Arial Narrow" panose="020B0606020202030204" pitchFamily="34" charset="0"/>
              </a:rPr>
              <a:t> štáty Americké (</a:t>
            </a:r>
            <a:r>
              <a:rPr lang="sk-SK" dirty="0" err="1">
                <a:latin typeface="Arial Narrow" panose="020B0606020202030204" pitchFamily="34" charset="0"/>
              </a:rPr>
              <a:t>Virginia</a:t>
            </a:r>
            <a:r>
              <a:rPr lang="sk-SK" dirty="0">
                <a:latin typeface="Arial Narrow" panose="020B0606020202030204" pitchFamily="34" charset="0"/>
              </a:rPr>
              <a:t> rozdelená na V a Z)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výsledok – USA porazili CSA, zrušené otrokárstvo, industrializácia aj na juhu, rast hospodárskej sily USA</a:t>
            </a:r>
          </a:p>
          <a:p>
            <a:r>
              <a:rPr lang="sk-SK" dirty="0">
                <a:latin typeface="Arial Narrow" panose="020B0606020202030204" pitchFamily="34" charset="0"/>
              </a:rPr>
              <a:t>Kanada – 1867 sa stáva ako britské domínium konfederáciou, v r. 1919 de </a:t>
            </a:r>
            <a:r>
              <a:rPr lang="sk-SK" dirty="0" err="1">
                <a:latin typeface="Arial Narrow" panose="020B0606020202030204" pitchFamily="34" charset="0"/>
              </a:rPr>
              <a:t>facto</a:t>
            </a:r>
            <a:r>
              <a:rPr lang="sk-SK" dirty="0">
                <a:latin typeface="Arial Narrow" panose="020B0606020202030204" pitchFamily="34" charset="0"/>
              </a:rPr>
              <a:t> vyhlasuje samostatnosť, zo strany Spojeného kráľovstva potvrdená r. 1935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nezávislý štát s hlavou štátu zdieľanou so Spojeným kráľovstvom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separatistické snahy Quebecu (2 referendá), ústavný súd však vyhlásil, že jednostranné odtrhnutie Quebecu nie je možné (situácia podobná ako v Španielsku s Katalánskom)</a:t>
            </a:r>
          </a:p>
          <a:p>
            <a:r>
              <a:rPr lang="sk-SK" dirty="0">
                <a:latin typeface="Arial Narrow" panose="020B0606020202030204" pitchFamily="34" charset="0"/>
              </a:rPr>
              <a:t>Bahamy – 1973 – Spojené kráľovstvo potvrdzuje úplnú nezávislosť, hlavou ostáva britský kráľ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zbohatli hlavne v 20. rokoch 20. stor. – v období prohibície v USA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873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1871</Words>
  <Application>Microsoft Office PowerPoint</Application>
  <PresentationFormat>Širokouhlá</PresentationFormat>
  <Paragraphs>212</Paragraphs>
  <Slides>22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Symbol</vt:lpstr>
      <vt:lpstr>Motív Office</vt:lpstr>
      <vt:lpstr>Anglosaská Amerika</vt:lpstr>
      <vt:lpstr>Poloha</vt:lpstr>
      <vt:lpstr>Orografia (geomorfologické jednotky)</vt:lpstr>
      <vt:lpstr>Prezentácia programu PowerPoint</vt:lpstr>
      <vt:lpstr>Vodstvo</vt:lpstr>
      <vt:lpstr>Klíma </vt:lpstr>
      <vt:lpstr>Prezentácia programu PowerPoint</vt:lpstr>
      <vt:lpstr>Bioklimatické pásma, rastlinstvo a živočíštvo </vt:lpstr>
      <vt:lpstr>História </vt:lpstr>
      <vt:lpstr>Obyvateľstvo (viď prezentácia)</vt:lpstr>
      <vt:lpstr>Prezentácia programu PowerPoint</vt:lpstr>
      <vt:lpstr>Prezentácia programu PowerPoint</vt:lpstr>
      <vt:lpstr>najväčšie mestá  (nad 1,5 mil. obyv.)</vt:lpstr>
      <vt:lpstr>Hospodárstvo</vt:lpstr>
      <vt:lpstr>poľnohospodárske regióny</vt:lpstr>
      <vt:lpstr>POĽNOHOSPODÁRSTVO KANADA</vt:lpstr>
      <vt:lpstr>USA – priemysel</vt:lpstr>
      <vt:lpstr>ŤAŽBA a PRIEMYSEL KANADA</vt:lpstr>
      <vt:lpstr>Prezentácia programu PowerPoint</vt:lpstr>
      <vt:lpstr>Administratívne členenie – Kanada </vt:lpstr>
      <vt:lpstr>Administratívne členenie – USA </vt:lpstr>
      <vt:lpstr>geopolitická situácia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Regióny v rámci Ameriky</dc:title>
  <dc:creator>PC_Novotny</dc:creator>
  <cp:lastModifiedBy>doc. Mgr. Ladislav Novotný PhD.</cp:lastModifiedBy>
  <cp:revision>58</cp:revision>
  <dcterms:created xsi:type="dcterms:W3CDTF">2017-11-20T17:17:37Z</dcterms:created>
  <dcterms:modified xsi:type="dcterms:W3CDTF">2024-11-11T08:52:39Z</dcterms:modified>
</cp:coreProperties>
</file>