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87" r:id="rId8"/>
    <p:sldId id="265" r:id="rId9"/>
    <p:sldId id="263" r:id="rId10"/>
    <p:sldId id="286" r:id="rId11"/>
    <p:sldId id="302" r:id="rId12"/>
    <p:sldId id="291" r:id="rId13"/>
    <p:sldId id="292" r:id="rId14"/>
    <p:sldId id="266" r:id="rId15"/>
    <p:sldId id="268" r:id="rId16"/>
    <p:sldId id="269" r:id="rId17"/>
    <p:sldId id="270" r:id="rId18"/>
    <p:sldId id="282" r:id="rId19"/>
    <p:sldId id="271" r:id="rId20"/>
    <p:sldId id="272" r:id="rId21"/>
    <p:sldId id="283" r:id="rId22"/>
    <p:sldId id="281" r:id="rId23"/>
    <p:sldId id="301" r:id="rId24"/>
    <p:sldId id="274" r:id="rId25"/>
    <p:sldId id="273" r:id="rId26"/>
    <p:sldId id="293" r:id="rId27"/>
    <p:sldId id="288" r:id="rId28"/>
    <p:sldId id="275" r:id="rId29"/>
    <p:sldId id="289" r:id="rId30"/>
    <p:sldId id="284" r:id="rId31"/>
    <p:sldId id="277" r:id="rId32"/>
    <p:sldId id="279" r:id="rId33"/>
    <p:sldId id="298" r:id="rId34"/>
    <p:sldId id="300" r:id="rId35"/>
    <p:sldId id="294" r:id="rId36"/>
    <p:sldId id="295" r:id="rId37"/>
    <p:sldId id="297" r:id="rId38"/>
    <p:sldId id="296" r:id="rId39"/>
    <p:sldId id="290" r:id="rId40"/>
    <p:sldId id="285" r:id="rId41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AC78DE-BAC6-44BC-AE2F-EC2AB0C6EB9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16707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946984-5E6A-4E03-BEBC-BEB27E6F63EA}" type="slidenum">
              <a:rPr lang="sk-SK" altLang="sk-SK"/>
              <a:pPr>
                <a:spcBef>
                  <a:spcPct val="0"/>
                </a:spcBef>
              </a:pPr>
              <a:t>1</a:t>
            </a:fld>
            <a:endParaRPr lang="sk-SK" altLang="sk-S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6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533E6-EEA4-4E76-A743-EEDF5BEEF04A}" type="slidenum">
              <a:rPr lang="sk-SK" altLang="sk-SK"/>
              <a:pPr>
                <a:spcBef>
                  <a:spcPct val="0"/>
                </a:spcBef>
              </a:pPr>
              <a:t>14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42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B9A94-6004-4A35-B227-4455658BB516}" type="slidenum">
              <a:rPr lang="sk-SK" altLang="sk-SK"/>
              <a:pPr>
                <a:spcBef>
                  <a:spcPct val="0"/>
                </a:spcBef>
              </a:pPr>
              <a:t>15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8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E16FE-771A-4759-B39F-236D43F3D8FF}" type="slidenum">
              <a:rPr lang="sk-SK" altLang="sk-SK"/>
              <a:pPr>
                <a:spcBef>
                  <a:spcPct val="0"/>
                </a:spcBef>
              </a:pPr>
              <a:t>16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5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5B9DB-2755-4668-94D2-9B2DC50B7B20}" type="slidenum">
              <a:rPr lang="sk-SK" altLang="sk-SK"/>
              <a:pPr>
                <a:spcBef>
                  <a:spcPct val="0"/>
                </a:spcBef>
              </a:pPr>
              <a:t>18</a:t>
            </a:fld>
            <a:endParaRPr lang="sk-SK" altLang="sk-SK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6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A327D-0F3A-4A66-913F-AC8A9BFE501D}" type="slidenum">
              <a:rPr lang="sk-SK" altLang="sk-SK"/>
              <a:pPr>
                <a:spcBef>
                  <a:spcPct val="0"/>
                </a:spcBef>
              </a:pPr>
              <a:t>19</a:t>
            </a:fld>
            <a:endParaRPr lang="sk-SK" altLang="sk-SK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9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E5A3E-6C9A-4B85-ABB3-9D3470314ECA}" type="slidenum">
              <a:rPr lang="sk-SK" altLang="sk-SK"/>
              <a:pPr>
                <a:spcBef>
                  <a:spcPct val="0"/>
                </a:spcBef>
              </a:pPr>
              <a:t>23</a:t>
            </a:fld>
            <a:endParaRPr lang="sk-SK" altLang="sk-S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29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7E7066-7B21-4E99-B9B6-C139230D2161}" type="slidenum">
              <a:rPr lang="sk-SK" altLang="sk-SK"/>
              <a:pPr>
                <a:spcBef>
                  <a:spcPct val="0"/>
                </a:spcBef>
              </a:pPr>
              <a:t>24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55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9793F0-A5F6-4312-8A30-25F4D8201FBC}" type="slidenum">
              <a:rPr lang="sk-SK" altLang="sk-SK"/>
              <a:pPr>
                <a:spcBef>
                  <a:spcPct val="0"/>
                </a:spcBef>
              </a:pPr>
              <a:t>27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28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9557E8-7ABF-4AA6-85D3-CCD52926FD8A}" type="slidenum">
              <a:rPr lang="sk-SK" altLang="sk-SK"/>
              <a:pPr eaLnBrk="1" hangingPunct="1">
                <a:spcBef>
                  <a:spcPct val="0"/>
                </a:spcBef>
              </a:pPr>
              <a:t>28</a:t>
            </a:fld>
            <a:endParaRPr lang="sk-SK" altLang="sk-S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20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602F55-33FA-4517-B45B-BF4308DAB3BF}" type="slidenum">
              <a:rPr lang="sk-SK" altLang="sk-SK"/>
              <a:pPr>
                <a:spcBef>
                  <a:spcPct val="0"/>
                </a:spcBef>
              </a:pPr>
              <a:t>30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7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09A576-95D7-4232-ACA2-4B435B8467D1}" type="slidenum">
              <a:rPr lang="sk-SK" altLang="sk-SK"/>
              <a:pPr>
                <a:spcBef>
                  <a:spcPct val="0"/>
                </a:spcBef>
              </a:pPr>
              <a:t>2</a:t>
            </a:fld>
            <a:endParaRPr lang="sk-SK" altLang="sk-SK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19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AADFA9-C11F-45B2-8203-BC3E34835B75}" type="slidenum">
              <a:rPr lang="sk-SK" altLang="sk-SK"/>
              <a:pPr>
                <a:spcBef>
                  <a:spcPct val="0"/>
                </a:spcBef>
              </a:pPr>
              <a:t>31</a:t>
            </a:fld>
            <a:endParaRPr lang="sk-SK" altLang="sk-SK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DE20B8-D69D-4B1D-B1AF-52804ABFD16E}" type="slidenum">
              <a:rPr lang="sk-SK" altLang="sk-SK"/>
              <a:pPr>
                <a:spcBef>
                  <a:spcPct val="0"/>
                </a:spcBef>
              </a:pPr>
              <a:t>3</a:t>
            </a:fld>
            <a:endParaRPr lang="sk-SK" altLang="sk-S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7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D96E25-D310-4737-812F-A7B395EA2D93}" type="slidenum">
              <a:rPr lang="sk-SK" altLang="sk-SK"/>
              <a:pPr>
                <a:spcBef>
                  <a:spcPct val="0"/>
                </a:spcBef>
              </a:pPr>
              <a:t>4</a:t>
            </a:fld>
            <a:endParaRPr lang="sk-SK" altLang="sk-SK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3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4C4F21-CAA3-447F-B976-29B9270C2A01}" type="slidenum">
              <a:rPr lang="sk-SK" altLang="sk-SK"/>
              <a:pPr>
                <a:spcBef>
                  <a:spcPct val="0"/>
                </a:spcBef>
              </a:pPr>
              <a:t>5</a:t>
            </a:fld>
            <a:endParaRPr lang="sk-SK" altLang="sk-SK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0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5832E-0F60-4170-8AB2-F58C3344431B}" type="slidenum">
              <a:rPr lang="sk-SK" altLang="sk-SK"/>
              <a:pPr>
                <a:spcBef>
                  <a:spcPct val="0"/>
                </a:spcBef>
              </a:pPr>
              <a:t>7</a:t>
            </a:fld>
            <a:endParaRPr lang="sk-SK" altLang="sk-SK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03C68F-62B0-4748-9D64-C211B5DE8C1C}" type="slidenum">
              <a:rPr lang="sk-SK" altLang="sk-SK"/>
              <a:pPr>
                <a:spcBef>
                  <a:spcPct val="0"/>
                </a:spcBef>
              </a:pPr>
              <a:t>8</a:t>
            </a:fld>
            <a:endParaRPr lang="sk-SK" altLang="sk-SK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0793F-6C1F-4B9F-B862-5D4E39E719BC}" type="slidenum">
              <a:rPr lang="sk-SK" altLang="sk-SK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sk-SK" altLang="sk-SK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9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3E805-2BA1-412D-AF19-3903C239290E}" type="slidenum">
              <a:rPr lang="sk-SK" altLang="sk-SK"/>
              <a:pPr>
                <a:spcBef>
                  <a:spcPct val="0"/>
                </a:spcBef>
              </a:pPr>
              <a:t>13</a:t>
            </a:fld>
            <a:endParaRPr lang="sk-SK" alt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5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k-SK" altLang="en-US" noProof="0"/>
              <a:t>Kliknite sem a upravte štýl predlohy nadpisov.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sk-SK" altLang="en-US" noProof="0"/>
              <a:t>Kliknite sem a upravte štýl predlohy podnadpisov.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200CA-692A-4FA7-B164-206AFFE9CDA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0317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2C75-12AB-40C9-94A8-C238D2DE98A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48406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1A5A-A2D7-43CF-8F55-A78AE21AC8B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23323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k-SK" altLang="en-US" noProof="0"/>
              <a:t>Kliknite sem a upravte štýl predlohy nadpisov.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sk-SK" altLang="en-US" noProof="0"/>
              <a:t>Kliknite sem a upravte štýl predlohy podnadpisov.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0F7C0B60-6BD0-412A-B62D-EED744FCC11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5533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C478268D-2499-4661-B0C1-67F2CDBD351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02919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B7C418F7-FF2B-4C88-9253-3AD3D0E4572B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37718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A5FAC4F6-9BF5-4193-921A-2E5C3A2FEA3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6079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0655D55F-671D-4A8D-9242-C37D7E4807FB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022839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510B2A5A-010F-45F1-ACDE-42A37A3ADA78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4193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CC170E16-3957-40FC-AE37-F7B22FAAD2B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734277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E1597106-D909-4F12-98A3-B919D214BD5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196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B267-1AD4-4CE4-A191-38F738F0945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67770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651EDCF8-9CB7-4A35-88BD-249E3E2DCE1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4392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666D8C36-84B4-4F46-BED3-45BFE75FBF7C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069607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437DDFF3-D36C-4882-8D3F-B1ECB589E97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9051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14638-F4BD-4B88-BF88-E72D3A2E4ED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4752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3D24-D571-4765-8608-449BDBA0725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62218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33C44-C228-441D-A5C8-B0AD6874DD4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64165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DB0F-8BE6-4134-A739-B0D25403271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66784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977D1-0BA6-4EAC-94F5-6604D1068B0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3699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41AB-C4F4-43F3-9550-777E102B9C6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6413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08880-0396-41B8-9161-68CAEA8E4BB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58460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FC55EA1-BBDA-4A7E-A89D-2E827D86805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DB201D-F390-4D2B-991A-675787FC922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visualcapitalist.com/wp-content/uploads/2021/08/Global-Wealth-Distribution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MapPorn/comments/3shk4h/map_of_countries_by_gdp_sector_composition/" TargetMode="External"/><Relationship Id="rId7" Type="http://schemas.openxmlformats.org/officeDocument/2006/relationships/hyperlink" Target="https://www.cia.gov/library/publications/the-world-factbook/fields/2048.html#a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ationmaster.com/country-info/stats/Labor/Labor-force/By-occupation" TargetMode="External"/><Relationship Id="rId5" Type="http://schemas.openxmlformats.org/officeDocument/2006/relationships/hyperlink" Target="https://www.cia.gov/library/publications/the-world-factbook/fields/2012.html#af" TargetMode="External"/><Relationship Id="rId4" Type="http://schemas.openxmlformats.org/officeDocument/2006/relationships/hyperlink" Target="http://statisticstimes.com/economy/countries-by-gdp-sector-composition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pload.wikimedia.org/wikipedia/commons/3/3d/Gdp-and-labour-force-by-sector.png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nnikn.sk/1247117/argentina-dvesto-rokov-zlyhani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ing-technology.com/projects/chuquicamata-copp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ncomms2296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eeurope.org/sites/default/files/publications/foee_hbf_meatatlas_jan2014.pdf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atcom.wordpress.com/did-you-know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ci.aero/news/2019/03/13/preliminary-world-airport-traffic-rankings-release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i.aero/Data-Centre/Monthly-Traffic-Data/Passenger-Summary/Monthly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iphub.co/top-50-seaports-20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datamapper/datasets/WEO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T.INT.ARVL?view=map&amp;year=201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populationreview.com/country-rankings/most-visited-countrie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wp-content/uploads/2020/11/top-export-every-country-full-map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leading_trade_partners#/media/File:Key_import_sourc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leading_trade_partners#/media/File:Key_export_market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master.com/country-info/stats/Economy/Labor-force/By-occupation" TargetMode="External"/><Relationship Id="rId2" Type="http://schemas.openxmlformats.org/officeDocument/2006/relationships/hyperlink" Target="http://www.nationmaster.com/country-info/stats/Economy/GDP/Composition-by-sec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tlas.media.mit.edu/en/profile/country/svk/" TargetMode="External"/><Relationship Id="rId4" Type="http://schemas.openxmlformats.org/officeDocument/2006/relationships/hyperlink" Target="https://www.weforum.org/agenda/2016/09/22-maps-that-explore-modern-america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.redd.it/26w38auy27d6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www.imf.org/external/datamapper/NGDP_RPCH@WEO/OEMDC/ADVEC/WEOWORL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dexmundi.com/map/?t=0&amp;v=74&amp;r=xx&amp;l=en" TargetMode="External"/><Relationship Id="rId4" Type="http://schemas.openxmlformats.org/officeDocument/2006/relationships/hyperlink" Target="http://world.bymap.org/UnemploymentRate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explorer.com/blog/post/living-on-less-than-2-a-day-922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HOSPODÁRSTVO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934200" cy="1752600"/>
          </a:xfrm>
        </p:spPr>
        <p:txBody>
          <a:bodyPr/>
          <a:lstStyle/>
          <a:p>
            <a:pPr eaLnBrk="1" hangingPunct="1"/>
            <a:r>
              <a:rPr lang="en-GB" altLang="sk-SK" dirty="0" err="1">
                <a:latin typeface="Arial Narrow" panose="020B0606020202030204" pitchFamily="34" charset="0"/>
              </a:rPr>
              <a:t>Výrazné</a:t>
            </a:r>
            <a:r>
              <a:rPr lang="sk-SK" altLang="sk-SK" dirty="0">
                <a:latin typeface="Arial Narrow" panose="020B0606020202030204" pitchFamily="34" charset="0"/>
              </a:rPr>
              <a:t> rozdiely medzi </a:t>
            </a:r>
            <a:br>
              <a:rPr lang="sk-SK" altLang="sk-SK" dirty="0">
                <a:latin typeface="Arial Narrow" panose="020B0606020202030204" pitchFamily="34" charset="0"/>
              </a:rPr>
            </a:br>
            <a:r>
              <a:rPr lang="sk-SK" altLang="sk-SK" dirty="0">
                <a:latin typeface="Arial Narrow" panose="020B0606020202030204" pitchFamily="34" charset="0"/>
              </a:rPr>
              <a:t>Anglosaskou a Latinskou Amerikou</a:t>
            </a:r>
          </a:p>
          <a:p>
            <a:pPr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9378C-2B79-839E-28C6-5FEA1E5E0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48051-052A-6F46-D81B-67F6304E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sk-SK" sz="2200" dirty="0">
                <a:latin typeface="Arial Narrow" panose="020B0606020202030204" pitchFamily="34" charset="0"/>
              </a:rPr>
              <a:t>veľkosť americkej ekonomiky v globálnom kontexte (2021)</a:t>
            </a:r>
            <a:endParaRPr lang="en-GB" sz="2200" dirty="0">
              <a:latin typeface="Arial Narrow" panose="020B060602020203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7B75708-C25A-9A6F-66B7-2BD9A4E0FA8A}"/>
              </a:ext>
            </a:extLst>
          </p:cNvPr>
          <p:cNvSpPr txBox="1"/>
          <p:nvPr/>
        </p:nvSpPr>
        <p:spPr>
          <a:xfrm>
            <a:off x="-76200" y="6552184"/>
            <a:ext cx="8853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Arial Narrow" panose="020B0606020202030204" pitchFamily="34" charset="0"/>
                <a:hlinkClick r:id="rId2"/>
              </a:rPr>
              <a:t>zdroj</a:t>
            </a:r>
            <a:endParaRPr lang="en-GB" sz="1600" dirty="0">
              <a:latin typeface="Arial Narrow" panose="020B0606020202030204" pitchFamily="34" charset="0"/>
            </a:endParaRPr>
          </a:p>
        </p:txBody>
      </p:sp>
      <p:pic>
        <p:nvPicPr>
          <p:cNvPr id="6" name="Obrázok 5" descr="Obrázok, na ktorom je text, diagram, mapa&#10;&#10;Automaticky generovaný popis">
            <a:extLst>
              <a:ext uri="{FF2B5EF4-FFF2-40B4-BE49-F238E27FC236}">
                <a16:creationId xmlns:a16="http://schemas.microsoft.com/office/drawing/2014/main" id="{54502206-BD62-07CF-6039-0F6AE5BEA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9"/>
          <a:stretch/>
        </p:blipFill>
        <p:spPr>
          <a:xfrm>
            <a:off x="0" y="1250451"/>
            <a:ext cx="9144000" cy="43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6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GB" dirty="0" err="1"/>
              <a:t>štruktúra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sk-SK" sz="2200" dirty="0">
                <a:latin typeface="Arial Narrow" panose="020B0606020202030204" pitchFamily="34" charset="0"/>
              </a:rPr>
              <a:t>(podiel sektorov na tvorbe HDP)</a:t>
            </a:r>
            <a:endParaRPr lang="en-GB" sz="2200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9167" b="9091"/>
          <a:stretch/>
        </p:blipFill>
        <p:spPr>
          <a:xfrm>
            <a:off x="62345" y="914400"/>
            <a:ext cx="9067801" cy="5334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2345" y="6273225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Arial Narrow" panose="020B0606020202030204" pitchFamily="34" charset="0"/>
              </a:rPr>
              <a:t>toto</a:t>
            </a:r>
            <a:r>
              <a:rPr lang="en-GB" sz="1600" dirty="0">
                <a:latin typeface="Arial Narrow" panose="020B0606020202030204" pitchFamily="34" charset="0"/>
              </a:rPr>
              <a:t> je </a:t>
            </a:r>
            <a:r>
              <a:rPr lang="en-GB" sz="1600" dirty="0" err="1">
                <a:latin typeface="Arial Narrow" panose="020B0606020202030204" pitchFamily="34" charset="0"/>
              </a:rPr>
              <a:t>ilustračná</a:t>
            </a:r>
            <a:r>
              <a:rPr lang="en-GB" sz="1600" dirty="0">
                <a:latin typeface="Arial Narrow" panose="020B0606020202030204" pitchFamily="34" charset="0"/>
              </a:rPr>
              <a:t> mapa (</a:t>
            </a:r>
            <a:r>
              <a:rPr lang="en-GB" sz="1600" dirty="0">
                <a:latin typeface="Arial Narrow" panose="020B0606020202030204" pitchFamily="34" charset="0"/>
                <a:hlinkClick r:id="rId3"/>
              </a:rPr>
              <a:t>zdroj</a:t>
            </a:r>
            <a:r>
              <a:rPr lang="en-GB" sz="1600" dirty="0">
                <a:latin typeface="Arial Narrow" panose="020B0606020202030204" pitchFamily="34" charset="0"/>
              </a:rPr>
              <a:t>); </a:t>
            </a:r>
            <a:r>
              <a:rPr lang="en-GB" sz="1600" dirty="0" err="1">
                <a:latin typeface="Arial Narrow" panose="020B0606020202030204" pitchFamily="34" charset="0"/>
              </a:rPr>
              <a:t>Presnejšie</a:t>
            </a:r>
            <a:r>
              <a:rPr lang="en-GB" sz="1600" dirty="0"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latin typeface="Arial Narrow" panose="020B0606020202030204" pitchFamily="34" charset="0"/>
              </a:rPr>
              <a:t>údaje</a:t>
            </a:r>
            <a:r>
              <a:rPr lang="en-GB" sz="1600" dirty="0">
                <a:latin typeface="Arial Narrow" panose="020B0606020202030204" pitchFamily="34" charset="0"/>
              </a:rPr>
              <a:t>: 1. </a:t>
            </a:r>
            <a:r>
              <a:rPr lang="en-GB" sz="1600" dirty="0" err="1">
                <a:latin typeface="Arial Narrow" panose="020B0606020202030204" pitchFamily="34" charset="0"/>
                <a:hlinkClick r:id="rId4"/>
              </a:rPr>
              <a:t>podiel</a:t>
            </a:r>
            <a:r>
              <a:rPr lang="en-GB" sz="1600" dirty="0">
                <a:latin typeface="Arial Narrow" panose="020B0606020202030204" pitchFamily="34" charset="0"/>
                <a:hlinkClick r:id="rId4"/>
              </a:rPr>
              <a:t> </a:t>
            </a:r>
            <a:r>
              <a:rPr lang="en-GB" sz="1600" dirty="0" err="1">
                <a:latin typeface="Arial Narrow" panose="020B0606020202030204" pitchFamily="34" charset="0"/>
                <a:hlinkClick r:id="rId4"/>
              </a:rPr>
              <a:t>sektorov</a:t>
            </a:r>
            <a:r>
              <a:rPr lang="en-GB" sz="1600" dirty="0">
                <a:latin typeface="Arial Narrow" panose="020B0606020202030204" pitchFamily="34" charset="0"/>
                <a:hlinkClick r:id="rId4"/>
              </a:rPr>
              <a:t> </a:t>
            </a:r>
            <a:r>
              <a:rPr lang="en-GB" sz="1600" dirty="0" err="1">
                <a:latin typeface="Arial Narrow" panose="020B0606020202030204" pitchFamily="34" charset="0"/>
                <a:hlinkClick r:id="rId4"/>
              </a:rPr>
              <a:t>na</a:t>
            </a:r>
            <a:r>
              <a:rPr lang="en-GB" sz="1600" dirty="0">
                <a:latin typeface="Arial Narrow" panose="020B0606020202030204" pitchFamily="34" charset="0"/>
                <a:hlinkClick r:id="rId4"/>
              </a:rPr>
              <a:t> </a:t>
            </a:r>
            <a:r>
              <a:rPr lang="en-GB" sz="1600" dirty="0" err="1">
                <a:latin typeface="Arial Narrow" panose="020B0606020202030204" pitchFamily="34" charset="0"/>
                <a:hlinkClick r:id="rId4"/>
              </a:rPr>
              <a:t>tvorbe</a:t>
            </a:r>
            <a:r>
              <a:rPr lang="en-GB" sz="1600" dirty="0">
                <a:latin typeface="Arial Narrow" panose="020B0606020202030204" pitchFamily="34" charset="0"/>
                <a:hlinkClick r:id="rId4"/>
              </a:rPr>
              <a:t> HD</a:t>
            </a:r>
            <a:r>
              <a:rPr lang="sk-SK" sz="1600" dirty="0">
                <a:latin typeface="Arial Narrow" panose="020B0606020202030204" pitchFamily="34" charset="0"/>
                <a:hlinkClick r:id="rId4"/>
              </a:rPr>
              <a:t>P 1</a:t>
            </a:r>
            <a:r>
              <a:rPr lang="en-GB" sz="1600" dirty="0">
                <a:latin typeface="Arial Narrow" panose="020B0606020202030204" pitchFamily="34" charset="0"/>
              </a:rPr>
              <a:t>;</a:t>
            </a:r>
            <a:r>
              <a:rPr lang="sk-SK" sz="1600" dirty="0">
                <a:latin typeface="Arial Narrow" panose="020B0606020202030204" pitchFamily="34" charset="0"/>
              </a:rPr>
              <a:t> 2. </a:t>
            </a:r>
            <a:r>
              <a:rPr lang="sk-SK" sz="1600" dirty="0">
                <a:latin typeface="Arial Narrow" panose="020B0606020202030204" pitchFamily="34" charset="0"/>
                <a:hlinkClick r:id="rId5"/>
              </a:rPr>
              <a:t>podiel sektorov na tvorbe HDP 2</a:t>
            </a:r>
            <a:r>
              <a:rPr lang="sk-SK" sz="1600" dirty="0">
                <a:latin typeface="Arial Narrow" panose="020B0606020202030204" pitchFamily="34" charset="0"/>
              </a:rPr>
              <a:t>; 3. </a:t>
            </a:r>
            <a:r>
              <a:rPr lang="sk-SK" sz="1600" dirty="0">
                <a:latin typeface="Arial Narrow" panose="020B0606020202030204" pitchFamily="34" charset="0"/>
                <a:hlinkClick r:id="rId6"/>
              </a:rPr>
              <a:t>podiel sektorov na zamestnanosti 1</a:t>
            </a:r>
            <a:r>
              <a:rPr lang="sk-SK" sz="1600" dirty="0">
                <a:latin typeface="Arial Narrow" panose="020B0606020202030204" pitchFamily="34" charset="0"/>
              </a:rPr>
              <a:t>; 4. </a:t>
            </a:r>
            <a:r>
              <a:rPr lang="sk-SK" sz="1600" dirty="0">
                <a:latin typeface="Arial Narrow" panose="020B0606020202030204" pitchFamily="34" charset="0"/>
                <a:hlinkClick r:id="rId7"/>
              </a:rPr>
              <a:t>podiel sektorov na zamestnanosti 2</a:t>
            </a:r>
            <a:r>
              <a:rPr lang="sk-SK" sz="1600" dirty="0">
                <a:latin typeface="Arial Narrow" panose="020B0606020202030204" pitchFamily="34" charset="0"/>
              </a:rPr>
              <a:t>;</a:t>
            </a:r>
            <a:endParaRPr lang="en-GB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1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GB" dirty="0" err="1"/>
              <a:t>štruktúra</a:t>
            </a:r>
            <a:r>
              <a:rPr lang="en-GB" dirty="0"/>
              <a:t> </a:t>
            </a:r>
            <a:r>
              <a:rPr lang="en-GB" dirty="0" err="1"/>
              <a:t>ekonomiky</a:t>
            </a:r>
            <a:r>
              <a:rPr lang="en-GB" dirty="0"/>
              <a:t> </a:t>
            </a:r>
            <a:r>
              <a:rPr lang="sk-SK" sz="2200" dirty="0">
                <a:latin typeface="Arial Narrow" panose="020B0606020202030204" pitchFamily="34" charset="0"/>
              </a:rPr>
              <a:t>(tvorba HDP a zamestnanosť)</a:t>
            </a:r>
            <a:endParaRPr lang="en-GB" sz="2200" dirty="0">
              <a:latin typeface="Arial Narrow" panose="020B0606020202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077200" y="6477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zdroj</a:t>
            </a:r>
            <a:endParaRPr lang="en-GB" dirty="0"/>
          </a:p>
        </p:txBody>
      </p:sp>
      <p:pic>
        <p:nvPicPr>
          <p:cNvPr id="7" name="Zástupný objekt pre obsah 6" descr="Obrázok, na ktorom je mapa, text, atlas&#10;&#10;Automaticky generovaný popis">
            <a:extLst>
              <a:ext uri="{FF2B5EF4-FFF2-40B4-BE49-F238E27FC236}">
                <a16:creationId xmlns:a16="http://schemas.microsoft.com/office/drawing/2014/main" id="{AEFCA981-D7FA-12DA-58AA-53D81AE40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9390"/>
            <a:ext cx="6629400" cy="5843177"/>
          </a:xfrm>
        </p:spPr>
      </p:pic>
    </p:spTree>
    <p:extLst>
      <p:ext uri="{BB962C8B-B14F-4D97-AF65-F5344CB8AC3E}">
        <p14:creationId xmlns:p14="http://schemas.microsoft.com/office/powerpoint/2010/main" val="295362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Historický exkurz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839200" cy="5715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pred príchodom Európanov existencia hospodársky rozvinutých civilizácií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tam, kde kolonizátori </a:t>
            </a:r>
            <a:r>
              <a:rPr lang="sk-SK" altLang="sk-SK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autochtónne obyvateľstvo</a:t>
            </a:r>
            <a:r>
              <a:rPr lang="sk-SK" altLang="sk-SK" sz="2000" dirty="0">
                <a:latin typeface="Arial Narrow" panose="020B0606020202030204" pitchFamily="34" charset="0"/>
              </a:rPr>
              <a:t> nevyhubili, rozvrátili jeho hospodárstvo, obyvateľov </a:t>
            </a:r>
            <a:r>
              <a:rPr lang="sk-SK" altLang="sk-SK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zotročili</a:t>
            </a:r>
            <a:r>
              <a:rPr lang="en-GB" altLang="sk-SK" sz="2000" dirty="0">
                <a:latin typeface="Arial Narrow" panose="020B0606020202030204" pitchFamily="34" charset="0"/>
              </a:rPr>
              <a:t>; </a:t>
            </a:r>
            <a:r>
              <a:rPr lang="sk-SK" altLang="sk-SK" sz="2000" dirty="0">
                <a:latin typeface="Arial Narrow" panose="020B0606020202030204" pitchFamily="34" charset="0"/>
              </a:rPr>
              <a:t>príchod imigrantov z Európy – nové rozvojové impulzy </a:t>
            </a:r>
            <a:r>
              <a:rPr lang="en-GB" altLang="sk-SK" sz="2000" dirty="0">
                <a:latin typeface="Arial Narrow" panose="020B0606020202030204" pitchFamily="34" charset="0"/>
              </a:rPr>
              <a:t>=&gt;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hospodárstvo začalo prudko rásť, </a:t>
            </a:r>
            <a:r>
              <a:rPr lang="sk-SK" altLang="sk-SK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drvivá väčšina ziskov a výnosov putuje do Európy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násilné </a:t>
            </a:r>
            <a:r>
              <a:rPr lang="sk-SK" altLang="sk-SK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privlečenie otrokov</a:t>
            </a:r>
            <a:r>
              <a:rPr lang="sk-SK" altLang="sk-SK" sz="2000" dirty="0">
                <a:latin typeface="Arial Narrow" panose="020B0606020202030204" pitchFamily="34" charset="0"/>
              </a:rPr>
              <a:t> umožňuje vďaka nízkym nákladom na prácu </a:t>
            </a:r>
            <a:r>
              <a:rPr lang="sk-SK" altLang="sk-SK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ešte väčší rozvoj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sk-SK" altLang="sk-SK" sz="1800" dirty="0">
                <a:latin typeface="Arial Narrow" panose="020B0606020202030204" pitchFamily="34" charset="0"/>
              </a:rPr>
              <a:t>výstavba ciest, ťažba a baníctvo, plantážnictvo...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2. polovica 19. stor. otroctvo postupne zrušené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začiatok 20. stor. USA: </a:t>
            </a:r>
            <a:r>
              <a:rPr lang="sk-SK" altLang="sk-SK" sz="2000" b="1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Fordizmus</a:t>
            </a:r>
            <a:r>
              <a:rPr lang="sk-SK" altLang="sk-SK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 – systém masovej produkcie</a:t>
            </a:r>
            <a:r>
              <a:rPr lang="sk-SK" altLang="sk-SK" sz="2000" dirty="0">
                <a:latin typeface="Arial Narrow" panose="020B0606020202030204" pitchFamily="34" charset="0"/>
              </a:rPr>
              <a:t>, štandardizácia =&gt; prudký rast hospodárstva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sk-SK" altLang="sk-SK" sz="1600" dirty="0">
                <a:latin typeface="Arial Narrow" panose="020B0606020202030204" pitchFamily="34" charset="0"/>
              </a:rPr>
              <a:t>z agrárnej krajiny sa postupne stáva priemyselná, neskôr nastupuje </a:t>
            </a:r>
            <a:r>
              <a:rPr lang="sk-SK" altLang="sk-SK" sz="1600" dirty="0" err="1">
                <a:latin typeface="Arial Narrow" panose="020B0606020202030204" pitchFamily="34" charset="0"/>
              </a:rPr>
              <a:t>terciérizácia</a:t>
            </a:r>
            <a:r>
              <a:rPr lang="sk-SK" altLang="sk-SK" sz="1600" dirty="0">
                <a:latin typeface="Arial Narrow" panose="020B0606020202030204" pitchFamily="34" charset="0"/>
              </a:rPr>
              <a:t> a </a:t>
            </a:r>
            <a:r>
              <a:rPr lang="sk-SK" altLang="sk-SK" sz="1600" dirty="0" err="1">
                <a:latin typeface="Arial Narrow" panose="020B0606020202030204" pitchFamily="34" charset="0"/>
              </a:rPr>
              <a:t>kvarterizácia</a:t>
            </a:r>
            <a:endParaRPr lang="sk-SK" altLang="sk-SK" sz="1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hospodárske cykly – </a:t>
            </a:r>
            <a:r>
              <a:rPr lang="sk-SK" altLang="sk-SK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krízy striedajú obdobia prudkého rastu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postupný rozvoj </a:t>
            </a:r>
            <a:r>
              <a:rPr lang="sk-SK" altLang="sk-SK" sz="2000" dirty="0">
                <a:solidFill>
                  <a:schemeClr val="accent1"/>
                </a:solidFill>
                <a:latin typeface="Arial Narrow" panose="020B0606020202030204" pitchFamily="34" charset="0"/>
              </a:rPr>
              <a:t>latinskoamerických krajín</a:t>
            </a:r>
            <a:r>
              <a:rPr lang="sk-SK" altLang="sk-SK" sz="2000" dirty="0">
                <a:latin typeface="Arial Narrow" panose="020B0606020202030204" pitchFamily="34" charset="0"/>
              </a:rPr>
              <a:t>, prudký rast po r. 1990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spc="-80" dirty="0">
                <a:latin typeface="Arial Narrow" panose="020B0606020202030204" pitchFamily="34" charset="0"/>
              </a:rPr>
              <a:t>vlna „sociálnych“ opatrení – spomalenie rastu v Latinskej Amerike po roku 2000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svetová </a:t>
            </a:r>
            <a:r>
              <a:rPr lang="sk-SK" altLang="sk-SK" sz="2000" dirty="0" err="1">
                <a:latin typeface="Arial Narrow" panose="020B0606020202030204" pitchFamily="34" charset="0"/>
              </a:rPr>
              <a:t>hosopdárska</a:t>
            </a:r>
            <a:r>
              <a:rPr lang="sk-SK" altLang="sk-SK" sz="2000" dirty="0">
                <a:latin typeface="Arial Narrow" panose="020B0606020202030204" pitchFamily="34" charset="0"/>
              </a:rPr>
              <a:t> kríza – silný krátkodobý dopad na Anglosas. A.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GB" altLang="sk-SK" sz="2000" dirty="0">
                <a:latin typeface="Arial Narrow" panose="020B0606020202030204" pitchFamily="34" charset="0"/>
              </a:rPr>
              <a:t>v </a:t>
            </a:r>
            <a:r>
              <a:rPr lang="en-GB" altLang="sk-SK" sz="2000" dirty="0" err="1">
                <a:latin typeface="Arial Narrow" panose="020B0606020202030204" pitchFamily="34" charset="0"/>
              </a:rPr>
              <a:t>súčasnosti</a:t>
            </a:r>
            <a:r>
              <a:rPr lang="en-GB" altLang="sk-SK" sz="2000" dirty="0">
                <a:latin typeface="Arial Narrow" panose="020B0606020202030204" pitchFamily="34" charset="0"/>
              </a:rPr>
              <a:t> – </a:t>
            </a:r>
            <a:r>
              <a:rPr lang="en-GB" altLang="sk-SK" sz="2000" dirty="0" err="1">
                <a:latin typeface="Arial Narrow" panose="020B0606020202030204" pitchFamily="34" charset="0"/>
              </a:rPr>
              <a:t>kríza</a:t>
            </a:r>
            <a:r>
              <a:rPr lang="en-GB" altLang="sk-SK" sz="2000" dirty="0">
                <a:latin typeface="Arial Narrow" panose="020B0606020202030204" pitchFamily="34" charset="0"/>
              </a:rPr>
              <a:t> “</a:t>
            </a:r>
            <a:r>
              <a:rPr lang="en-GB" altLang="sk-SK" sz="2000" dirty="0" err="1">
                <a:latin typeface="Arial Narrow" panose="020B0606020202030204" pitchFamily="34" charset="0"/>
              </a:rPr>
              <a:t>latinskoamerického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socializmu</a:t>
            </a:r>
            <a:r>
              <a:rPr lang="en-GB" altLang="sk-SK" sz="2000" dirty="0">
                <a:latin typeface="Arial Narrow" panose="020B0606020202030204" pitchFamily="34" charset="0"/>
              </a:rPr>
              <a:t>”</a:t>
            </a:r>
            <a:r>
              <a:rPr lang="sk-SK" altLang="sk-SK" sz="2000" dirty="0">
                <a:latin typeface="Arial Narrow" panose="020B0606020202030204" pitchFamily="34" charset="0"/>
              </a:rPr>
              <a:t>, kríza cien ropy </a:t>
            </a:r>
            <a:r>
              <a:rPr lang="sk-SK" altLang="sk-SK" sz="1500" dirty="0">
                <a:latin typeface="Arial Narrow" panose="020B0606020202030204" pitchFamily="34" charset="0"/>
              </a:rPr>
              <a:t>(Venezuela</a:t>
            </a:r>
            <a:r>
              <a:rPr lang="en-GB" altLang="sk-SK" sz="1500" dirty="0">
                <a:latin typeface="Arial Narrow" panose="020B0606020202030204" pitchFamily="34" charset="0"/>
              </a:rPr>
              <a:t>, </a:t>
            </a:r>
            <a:r>
              <a:rPr lang="en-GB" altLang="sk-SK" sz="1500" dirty="0" err="1">
                <a:latin typeface="Arial Narrow" panose="020B0606020202030204" pitchFamily="34" charset="0"/>
                <a:hlinkClick r:id="rId3"/>
              </a:rPr>
              <a:t>Argentína</a:t>
            </a:r>
            <a:r>
              <a:rPr lang="sk-SK" altLang="sk-SK" sz="1500" dirty="0">
                <a:latin typeface="Arial Narrow" panose="020B0606020202030204" pitchFamily="34" charset="0"/>
              </a:rPr>
              <a:t>)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sk-SK" altLang="sk-SK" sz="1500" dirty="0">
                <a:latin typeface="Arial Narrow" panose="020B0606020202030204" pitchFamily="34" charset="0"/>
              </a:rPr>
              <a:t>	+ kríza ako následok pandémie COVID-19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Odvetvia </a:t>
            </a:r>
            <a:endParaRPr lang="sk-SK" altLang="sk-SK" sz="32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6072" y="4114800"/>
            <a:ext cx="65532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k-SK" altLang="sk-SK" sz="1800" dirty="0"/>
              <a:t> ťažba nerastných surovín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k-SK" altLang="sk-SK" sz="1800" dirty="0"/>
              <a:t> </a:t>
            </a:r>
            <a:r>
              <a:rPr lang="sk-SK" altLang="sk-SK" sz="1800" dirty="0" err="1"/>
              <a:t>lesohospdárstvo</a:t>
            </a:r>
            <a:r>
              <a:rPr lang="sk-SK" altLang="sk-SK" sz="18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k-SK" altLang="sk-SK" sz="1800" dirty="0"/>
              <a:t> poľnohospodárstvo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k-SK" altLang="sk-SK" sz="1800" dirty="0"/>
              <a:t> priemysel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k-SK" altLang="sk-SK" sz="1800" dirty="0"/>
              <a:t> doprava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k-SK" altLang="sk-SK" sz="1800" dirty="0"/>
              <a:t> služby a finančníctvo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600" b="1" i="1">
                <a:latin typeface="Arial" panose="020B0604020202020204" pitchFamily="34" charset="0"/>
              </a:rPr>
              <a:t>ťažba nerastných surovín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911725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väčšina krajín má rozsiahle zásoby nerastných surovín (ropa, zemný plyn, rudy, stavebné materiály)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 rozvinutejších krajinách sa takmer všetky vyťažené materiály spracúvajú (USA, Kanada), často tvoria aj významnú časť importu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 menej rozvinutých krajinách tvoria základ exportu (Venezuela, Kolumbia)</a:t>
            </a: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ťaží sa najmä </a:t>
            </a: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ropa: </a:t>
            </a:r>
            <a:r>
              <a:rPr lang="sk-SK" altLang="sk-SK" sz="2000" b="1" dirty="0">
                <a:latin typeface="Arial Narrow" panose="020B0606020202030204" pitchFamily="34" charset="0"/>
              </a:rPr>
              <a:t>USA</a:t>
            </a:r>
            <a:r>
              <a:rPr lang="sk-SK" altLang="sk-SK" sz="21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Mexiko</a:t>
            </a:r>
            <a:r>
              <a:rPr lang="sk-SK" altLang="sk-SK" sz="2100" dirty="0">
                <a:latin typeface="Arial Narrow" panose="020B0606020202030204" pitchFamily="34" charset="0"/>
              </a:rPr>
              <a:t>, Kanada, Brazília, Kolumbia, </a:t>
            </a:r>
            <a:r>
              <a:rPr lang="sk-SK" altLang="sk-SK" sz="2000" dirty="0">
                <a:latin typeface="Arial Narrow" panose="020B0606020202030204" pitchFamily="34" charset="0"/>
              </a:rPr>
              <a:t>Venezuela</a:t>
            </a:r>
            <a:r>
              <a:rPr lang="sk-SK" altLang="sk-SK" sz="2100" dirty="0">
                <a:latin typeface="Arial Narrow" panose="020B0606020202030204" pitchFamily="34" charset="0"/>
              </a:rPr>
              <a:t>, Argentína, Guyana</a:t>
            </a: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zemný plyn: </a:t>
            </a:r>
            <a:r>
              <a:rPr lang="sk-SK" altLang="sk-SK" sz="2000" b="1" dirty="0">
                <a:latin typeface="Arial Narrow" panose="020B0606020202030204" pitchFamily="34" charset="0"/>
              </a:rPr>
              <a:t>USA</a:t>
            </a:r>
            <a:r>
              <a:rPr lang="sk-SK" altLang="sk-SK" sz="21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Kanada</a:t>
            </a:r>
            <a:r>
              <a:rPr lang="sk-SK" altLang="sk-SK" sz="2100" dirty="0">
                <a:latin typeface="Arial Narrow" panose="020B0606020202030204" pitchFamily="34" charset="0"/>
              </a:rPr>
              <a:t>, Mexiko, Venezuela, Argentína</a:t>
            </a: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čierne uhlie: USA</a:t>
            </a: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železo: </a:t>
            </a:r>
            <a:r>
              <a:rPr lang="sk-SK" altLang="sk-SK" sz="2000" b="1" dirty="0">
                <a:latin typeface="Arial Narrow" panose="020B0606020202030204" pitchFamily="34" charset="0"/>
              </a:rPr>
              <a:t>Brazília</a:t>
            </a:r>
            <a:r>
              <a:rPr lang="sk-SK" altLang="sk-SK" sz="2100" dirty="0">
                <a:latin typeface="Arial Narrow" panose="020B0606020202030204" pitchFamily="34" charset="0"/>
              </a:rPr>
              <a:t>, Kanada, USA, Venezuela</a:t>
            </a: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zlato: Peru</a:t>
            </a: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meď (+iné kovy): Andy (</a:t>
            </a:r>
            <a:r>
              <a:rPr lang="sk-SK" altLang="sk-SK" sz="2100" b="1" dirty="0">
                <a:latin typeface="Arial Narrow" panose="020B0606020202030204" pitchFamily="34" charset="0"/>
              </a:rPr>
              <a:t>Chile</a:t>
            </a:r>
            <a:r>
              <a:rPr lang="sk-SK" altLang="sk-SK" sz="2100" dirty="0">
                <a:latin typeface="Arial Narrow" panose="020B0606020202030204" pitchFamily="34" charset="0"/>
              </a:rPr>
              <a:t>)</a:t>
            </a:r>
          </a:p>
          <a:p>
            <a:pPr marL="344487" lvl="1" indent="0" eaLnBrk="1" hangingPunct="1">
              <a:buNone/>
            </a:pPr>
            <a:endParaRPr lang="sk-SK" altLang="sk-SK" sz="2100" dirty="0">
              <a:latin typeface="Arial Narrow" panose="020B0606020202030204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67869"/>
            <a:ext cx="2190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14800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dirty="0"/>
          </a:p>
        </p:txBody>
      </p:sp>
      <p:pic>
        <p:nvPicPr>
          <p:cNvPr id="45060" name="Picture 4" descr="http://www.diarioantofagasta.cl/wp-content/uploads/2013/05/chuquicama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32766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Minas Chuquicam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447800"/>
            <a:ext cx="717867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2800" y="990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medená baňa </a:t>
            </a:r>
            <a:r>
              <a:rPr lang="en-GB" b="1" dirty="0">
                <a:hlinkClick r:id="rId4"/>
              </a:rPr>
              <a:t>Chuquicamata</a:t>
            </a:r>
            <a:r>
              <a:rPr lang="sk-SK" b="1" dirty="0"/>
              <a:t>, </a:t>
            </a:r>
            <a:r>
              <a:rPr lang="sk-SK" dirty="0"/>
              <a:t>Chile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sk-SK" altLang="sk-SK" sz="3600" b="1" i="1" dirty="0" err="1">
                <a:latin typeface="Arial" panose="020B0604020202020204" pitchFamily="34" charset="0"/>
              </a:rPr>
              <a:t>lesohospodárstvo</a:t>
            </a:r>
            <a:endParaRPr lang="sk-SK" altLang="sk-SK" sz="3600" b="1" i="1" dirty="0"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297781"/>
            <a:ext cx="3810000" cy="5064125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rozsiahle územia už v minulosti odlesnené</a:t>
            </a:r>
          </a:p>
          <a:p>
            <a:pPr lvl="3"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 súčasnosti sa pozornosť upriamuje na spornú extenzívnu ťažbu v amazonskom pralese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odlesňovanie však často zapríčiňuje najmä vypaľovanie</a:t>
            </a:r>
          </a:p>
          <a:p>
            <a:pPr lvl="3"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 rozvinutých krajinách aj spracovanie</a:t>
            </a:r>
          </a:p>
          <a:p>
            <a:pPr lvl="3" eaLnBrk="1" hangingPunct="1"/>
            <a:endParaRPr lang="sk-SK" altLang="sk-SK" sz="5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 menej rozvinutých drevo určené na vývoz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990600"/>
            <a:ext cx="4991100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46625"/>
            <a:ext cx="28956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sk-SK" altLang="sk-SK" sz="3600" b="1" i="1">
                <a:latin typeface="Arial" panose="020B0604020202020204" pitchFamily="34" charset="0"/>
              </a:rPr>
              <a:t>poľnohospodárstvo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4911725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hlavné plodiny: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káva: </a:t>
            </a:r>
            <a:r>
              <a:rPr lang="sk-SK" altLang="sk-SK" sz="2000" b="1" dirty="0">
                <a:latin typeface="Arial Narrow" panose="020B0606020202030204" pitchFamily="34" charset="0"/>
              </a:rPr>
              <a:t>Brazília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Kolumbia</a:t>
            </a:r>
            <a:r>
              <a:rPr lang="sk-SK" altLang="sk-SK" sz="2000" dirty="0">
                <a:latin typeface="Arial Narrow" panose="020B0606020202030204" pitchFamily="34" charset="0"/>
              </a:rPr>
              <a:t>, Mexiko, Guatemala, Peru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pšenica: </a:t>
            </a:r>
            <a:r>
              <a:rPr lang="sk-SK" altLang="sk-SK" sz="2000" b="1" dirty="0">
                <a:latin typeface="Arial Narrow" panose="020B0606020202030204" pitchFamily="34" charset="0"/>
              </a:rPr>
              <a:t>USA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Kanada, Argentína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kukurica: </a:t>
            </a:r>
            <a:r>
              <a:rPr lang="sk-SK" altLang="sk-SK" sz="2000" b="1" dirty="0">
                <a:latin typeface="Arial Narrow" panose="020B0606020202030204" pitchFamily="34" charset="0"/>
              </a:rPr>
              <a:t>USA</a:t>
            </a:r>
            <a:r>
              <a:rPr lang="sk-SK" altLang="sk-SK" sz="2000" dirty="0">
                <a:latin typeface="Arial Narrow" panose="020B0606020202030204" pitchFamily="34" charset="0"/>
              </a:rPr>
              <a:t>, Brazília, Argentína, Mexiko 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sója: USA, Brazília, </a:t>
            </a:r>
            <a:r>
              <a:rPr lang="sk-SK" altLang="sk-SK" sz="2000" b="1" dirty="0">
                <a:latin typeface="Arial Narrow" panose="020B0606020202030204" pitchFamily="34" charset="0"/>
              </a:rPr>
              <a:t>Argentína</a:t>
            </a:r>
            <a:r>
              <a:rPr lang="sk-SK" altLang="sk-SK" sz="2000" dirty="0">
                <a:latin typeface="Arial Narrow" panose="020B0606020202030204" pitchFamily="34" charset="0"/>
              </a:rPr>
              <a:t>, Paraguaj, Kanada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zemiaky: USA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banány: Brazília, </a:t>
            </a:r>
            <a:r>
              <a:rPr lang="sk-SK" altLang="sk-SK" sz="2000" b="1" dirty="0">
                <a:latin typeface="Arial Narrow" panose="020B0606020202030204" pitchFamily="34" charset="0"/>
              </a:rPr>
              <a:t>Ekvádor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Kostarika</a:t>
            </a:r>
            <a:r>
              <a:rPr lang="sk-SK" altLang="sk-SK" sz="2000" dirty="0">
                <a:latin typeface="Arial Narrow" panose="020B0606020202030204" pitchFamily="34" charset="0"/>
              </a:rPr>
              <a:t>, Mexiko, </a:t>
            </a:r>
            <a:r>
              <a:rPr lang="sk-SK" altLang="sk-SK" sz="2000" b="1" dirty="0">
                <a:latin typeface="Arial Narrow" panose="020B0606020202030204" pitchFamily="34" charset="0"/>
              </a:rPr>
              <a:t>Kolumbia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Honduras</a:t>
            </a:r>
            <a:r>
              <a:rPr lang="sk-SK" altLang="sk-SK" sz="2000" dirty="0">
                <a:latin typeface="Arial Narrow" panose="020B0606020202030204" pitchFamily="34" charset="0"/>
              </a:rPr>
              <a:t>,</a:t>
            </a:r>
            <a:r>
              <a:rPr lang="sk-SK" altLang="sk-SK" sz="2000" b="1" dirty="0">
                <a:latin typeface="Arial Narrow" panose="020B0606020202030204" pitchFamily="34" charset="0"/>
              </a:rPr>
              <a:t> Panama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r>
              <a:rPr lang="sk-SK" altLang="sk-SK" sz="2000" b="1" dirty="0">
                <a:latin typeface="Arial Narrow" panose="020B0606020202030204" pitchFamily="34" charset="0"/>
              </a:rPr>
              <a:t>Guatemala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bavlna: USA, Brazília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kakao: Brazília, Ekvádor, Dominikánska republika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000" dirty="0" err="1">
                <a:latin typeface="Arial Narrow" panose="020B0606020202030204" pitchFamily="34" charset="0"/>
              </a:rPr>
              <a:t>kaučuk</a:t>
            </a:r>
            <a:r>
              <a:rPr lang="sk-SK" altLang="sk-SK" sz="2000" dirty="0">
                <a:latin typeface="Arial Narrow" panose="020B0606020202030204" pitchFamily="34" charset="0"/>
              </a:rPr>
              <a:t>, pomaranče</a:t>
            </a:r>
            <a:r>
              <a:rPr lang="en-GB" altLang="sk-SK" sz="2000">
                <a:latin typeface="Arial Narrow" panose="020B0606020202030204" pitchFamily="34" charset="0"/>
              </a:rPr>
              <a:t>: </a:t>
            </a:r>
            <a:r>
              <a:rPr lang="en-GB" altLang="sk-SK" sz="2000" dirty="0" err="1">
                <a:latin typeface="Arial Narrow" panose="020B0606020202030204" pitchFamily="34" charset="0"/>
              </a:rPr>
              <a:t>Brazília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000" dirty="0" err="1">
                <a:latin typeface="Arial Narrow" panose="020B0606020202030204" pitchFamily="34" charset="0"/>
              </a:rPr>
              <a:t>cukrová</a:t>
            </a:r>
            <a:r>
              <a:rPr lang="en-GB" altLang="sk-SK" sz="2000" dirty="0">
                <a:latin typeface="Arial Narrow" panose="020B0606020202030204" pitchFamily="34" charset="0"/>
              </a:rPr>
              <a:t> </a:t>
            </a:r>
            <a:r>
              <a:rPr lang="en-GB" altLang="sk-SK" sz="2000" dirty="0" err="1">
                <a:latin typeface="Arial Narrow" panose="020B0606020202030204" pitchFamily="34" charset="0"/>
              </a:rPr>
              <a:t>trstina</a:t>
            </a:r>
            <a:r>
              <a:rPr lang="en-GB" altLang="sk-SK" sz="2000" dirty="0">
                <a:latin typeface="Arial Narrow" panose="020B0606020202030204" pitchFamily="34" charset="0"/>
              </a:rPr>
              <a:t>: </a:t>
            </a:r>
            <a:r>
              <a:rPr lang="en-GB" altLang="sk-SK" sz="2000" dirty="0" err="1">
                <a:latin typeface="Arial Narrow" panose="020B0606020202030204" pitchFamily="34" charset="0"/>
              </a:rPr>
              <a:t>Brazília</a:t>
            </a:r>
            <a:r>
              <a:rPr lang="en-GB" altLang="sk-SK" sz="2000" dirty="0">
                <a:latin typeface="Arial Narrow" panose="020B0606020202030204" pitchFamily="34" charset="0"/>
              </a:rPr>
              <a:t> (</a:t>
            </a:r>
            <a:r>
              <a:rPr lang="en-GB" altLang="sk-SK" sz="2000" dirty="0" err="1">
                <a:latin typeface="Arial Narrow" panose="020B0606020202030204" pitchFamily="34" charset="0"/>
              </a:rPr>
              <a:t>etanol</a:t>
            </a:r>
            <a:r>
              <a:rPr lang="en-GB" altLang="sk-SK" sz="2000" dirty="0">
                <a:latin typeface="Arial Narrow" panose="020B0606020202030204" pitchFamily="34" charset="0"/>
              </a:rPr>
              <a:t>), </a:t>
            </a:r>
            <a:r>
              <a:rPr lang="en-GB" altLang="sk-SK" sz="2000" dirty="0" err="1">
                <a:latin typeface="Arial Narrow" panose="020B0606020202030204" pitchFamily="34" charset="0"/>
              </a:rPr>
              <a:t>Karibik</a:t>
            </a:r>
            <a:r>
              <a:rPr lang="en-GB" altLang="sk-SK" sz="2000" dirty="0">
                <a:latin typeface="Arial Narrow" panose="020B0606020202030204" pitchFamily="34" charset="0"/>
              </a:rPr>
              <a:t> (rum)</a:t>
            </a:r>
            <a:endParaRPr lang="sk-SK" altLang="sk-SK" sz="200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vinič: Argentína, Chile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sz="4600">
                <a:latin typeface="Arial" panose="020B0604020202020204" pitchFamily="34" charset="0"/>
              </a:rPr>
              <a:t>Prehľad základných makroekonomických ukazovateľov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500" dirty="0"/>
              <a:t>pestovanie kukurice, ryže, pšenice a sóje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/>
          </a:p>
        </p:txBody>
      </p:sp>
      <p:pic>
        <p:nvPicPr>
          <p:cNvPr id="51206" name="Picture 6" descr="http://www.nature.com/article-assets/npg/ncomms/journal/v3/n12/images_hires/w926/ncomms2296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627"/>
            <a:ext cx="9180561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086600" y="65161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pestovanie zemiakov </a:t>
            </a:r>
            <a:r>
              <a:rPr lang="sk-SK" altLang="sk-SK" sz="3000"/>
              <a:t>(efektivita)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/>
          </a:p>
        </p:txBody>
      </p:sp>
      <p:pic>
        <p:nvPicPr>
          <p:cNvPr id="50180" name="Picture 5" descr="http://upload.wikimedia.org/wikipedia/commons/5/55/PotatoY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202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pestovanie pšenice </a:t>
            </a:r>
            <a:r>
              <a:rPr lang="sk-SK" altLang="sk-SK" sz="3000"/>
              <a:t>(efektivita)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/>
          </a:p>
        </p:txBody>
      </p:sp>
      <p:pic>
        <p:nvPicPr>
          <p:cNvPr id="21508" name="Picture 2" descr="File:WheatY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96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164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i="1">
                <a:latin typeface="Arial" panose="020B0604020202020204" pitchFamily="34" charset="0"/>
              </a:rPr>
              <a:t>Štáty podľa podielu ornej pôdy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181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99CC00"/>
                </a:solidFill>
              </a:rPr>
              <a:t>Barbados			37 %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99CC00"/>
                </a:solidFill>
              </a:rPr>
              <a:t>Salvádor			32 %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99CC00"/>
                </a:solidFill>
              </a:rPr>
              <a:t>Haiti				29 %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99CC00"/>
                </a:solidFill>
              </a:rPr>
              <a:t>Kuba			28 %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99CC00"/>
                </a:solidFill>
              </a:rPr>
              <a:t>Dominikánska </a:t>
            </a:r>
            <a:r>
              <a:rPr lang="sk-SK" altLang="sk-SK" sz="1900" b="1" dirty="0" err="1">
                <a:solidFill>
                  <a:srgbClr val="99CC00"/>
                </a:solidFill>
              </a:rPr>
              <a:t>rep</a:t>
            </a:r>
            <a:r>
              <a:rPr lang="sk-SK" altLang="sk-SK" sz="1900" b="1" dirty="0">
                <a:solidFill>
                  <a:srgbClr val="99CC00"/>
                </a:solidFill>
              </a:rPr>
              <a:t>.		23 %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99CC00"/>
                </a:solidFill>
              </a:rPr>
              <a:t>Sv. Krištof a Nevis		20 %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99CC00"/>
                </a:solidFill>
              </a:rPr>
              <a:t>USA				19 %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k-SK" altLang="sk-SK" sz="1900" dirty="0"/>
              <a:t> 			...     ...     ...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chemeClr val="accent2"/>
                </a:solidFill>
              </a:rPr>
              <a:t>Mexiko			13 %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chemeClr val="accent2"/>
                </a:solidFill>
              </a:rPr>
              <a:t>Argentína			10 %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FF0000"/>
                </a:solidFill>
              </a:rPr>
              <a:t>Uruguaj, Paraguaj		  8 %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FF0000"/>
                </a:solidFill>
              </a:rPr>
              <a:t>Brazília			  7 %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FF0000"/>
                </a:solidFill>
              </a:rPr>
              <a:t>Kanada			  5 %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FF0000"/>
                </a:solidFill>
              </a:rPr>
              <a:t>Peru, Bolívia, Čile		  3 %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1900" b="1" dirty="0">
                <a:solidFill>
                  <a:srgbClr val="FF0000"/>
                </a:solidFill>
              </a:rPr>
              <a:t>Surinam			  0,4 %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943600" y="2362200"/>
            <a:ext cx="28194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b="1" i="1"/>
              <a:t>porovnanie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Ø"/>
            </a:pPr>
            <a:r>
              <a:rPr lang="sk-SK" altLang="sk-SK" sz="1800"/>
              <a:t> Svet 		11 %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Ø"/>
            </a:pPr>
            <a:r>
              <a:rPr lang="sk-SK" altLang="sk-SK" sz="1800"/>
              <a:t> Európa	13 %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Ø"/>
            </a:pPr>
            <a:r>
              <a:rPr lang="sk-SK" altLang="sk-SK" sz="1800"/>
              <a:t> Slovensko 	29 %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sk-SK" altLang="sk-SK" sz="3600" b="1" i="1">
                <a:latin typeface="Arial" panose="020B0604020202020204" pitchFamily="34" charset="0"/>
              </a:rPr>
              <a:t>poľnohospodárstvo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živočíšna výroba: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hovädzí dobytok: </a:t>
            </a:r>
            <a:r>
              <a:rPr lang="sk-SK" altLang="sk-SK" sz="2200" b="1" dirty="0">
                <a:latin typeface="Arial Narrow" panose="020B0606020202030204" pitchFamily="34" charset="0"/>
              </a:rPr>
              <a:t>USA</a:t>
            </a:r>
            <a:r>
              <a:rPr lang="sk-SK" altLang="sk-SK" sz="2200" dirty="0">
                <a:latin typeface="Arial Narrow" panose="020B0606020202030204" pitchFamily="34" charset="0"/>
              </a:rPr>
              <a:t>, </a:t>
            </a:r>
            <a:r>
              <a:rPr lang="sk-SK" altLang="sk-SK" sz="2200" b="1" dirty="0">
                <a:latin typeface="Arial Narrow" panose="020B0606020202030204" pitchFamily="34" charset="0"/>
              </a:rPr>
              <a:t>Brazília</a:t>
            </a:r>
            <a:r>
              <a:rPr lang="sk-SK" altLang="sk-SK" sz="2200" dirty="0">
                <a:latin typeface="Arial Narrow" panose="020B0606020202030204" pitchFamily="34" charset="0"/>
              </a:rPr>
              <a:t>, </a:t>
            </a:r>
            <a:r>
              <a:rPr lang="sk-SK" altLang="sk-SK" sz="2200" b="1" dirty="0">
                <a:latin typeface="Arial Narrow" panose="020B0606020202030204" pitchFamily="34" charset="0"/>
              </a:rPr>
              <a:t>Argentína</a:t>
            </a:r>
            <a:r>
              <a:rPr lang="sk-SK" altLang="sk-SK" sz="2200" dirty="0">
                <a:latin typeface="Arial Narrow" panose="020B0606020202030204" pitchFamily="34" charset="0"/>
              </a:rPr>
              <a:t>, Mexiko</a:t>
            </a:r>
          </a:p>
          <a:p>
            <a:pPr lvl="1" eaLnBrk="1" hangingPunct="1"/>
            <a:r>
              <a:rPr lang="sk-SK" altLang="sk-SK" sz="2200" dirty="0">
                <a:latin typeface="Arial Narrow" panose="020B0606020202030204" pitchFamily="34" charset="0"/>
              </a:rPr>
              <a:t>ošípané: </a:t>
            </a:r>
            <a:r>
              <a:rPr lang="sk-SK" altLang="sk-SK" sz="2200" b="1" dirty="0">
                <a:latin typeface="Arial Narrow" panose="020B0606020202030204" pitchFamily="34" charset="0"/>
              </a:rPr>
              <a:t>USA</a:t>
            </a:r>
            <a:r>
              <a:rPr lang="sk-SK" altLang="sk-SK" sz="2200" dirty="0">
                <a:latin typeface="Arial Narrow" panose="020B0606020202030204" pitchFamily="34" charset="0"/>
              </a:rPr>
              <a:t>, </a:t>
            </a:r>
            <a:r>
              <a:rPr lang="sk-SK" altLang="sk-SK" sz="2200" b="1" dirty="0">
                <a:latin typeface="Arial Narrow" panose="020B0606020202030204" pitchFamily="34" charset="0"/>
              </a:rPr>
              <a:t>Brazília</a:t>
            </a:r>
            <a:r>
              <a:rPr lang="sk-SK" altLang="sk-SK" sz="2200" dirty="0">
                <a:latin typeface="Arial Narrow" panose="020B0606020202030204" pitchFamily="34" charset="0"/>
              </a:rPr>
              <a:t>, Kanada, Mexiko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200" dirty="0" err="1">
                <a:latin typeface="Arial Narrow" panose="020B0606020202030204" pitchFamily="34" charset="0"/>
              </a:rPr>
              <a:t>lamy</a:t>
            </a:r>
            <a:r>
              <a:rPr lang="en-GB" altLang="sk-SK" sz="2200" dirty="0">
                <a:latin typeface="Arial Narrow" panose="020B0606020202030204" pitchFamily="34" charset="0"/>
              </a:rPr>
              <a:t>: Andy; </a:t>
            </a:r>
            <a:r>
              <a:rPr lang="en-GB" altLang="sk-SK" sz="2200" dirty="0" err="1">
                <a:latin typeface="Arial Narrow" panose="020B0606020202030204" pitchFamily="34" charset="0"/>
              </a:rPr>
              <a:t>soby</a:t>
            </a:r>
            <a:r>
              <a:rPr lang="en-GB" altLang="sk-SK" sz="2200" dirty="0">
                <a:latin typeface="Arial Narrow" panose="020B0606020202030204" pitchFamily="34" charset="0"/>
              </a:rPr>
              <a:t> a </a:t>
            </a:r>
            <a:r>
              <a:rPr lang="en-GB" altLang="sk-SK" sz="2200" dirty="0" err="1">
                <a:latin typeface="Arial Narrow" panose="020B0606020202030204" pitchFamily="34" charset="0"/>
              </a:rPr>
              <a:t>losy</a:t>
            </a:r>
            <a:r>
              <a:rPr lang="en-GB" altLang="sk-SK" sz="2200" dirty="0">
                <a:latin typeface="Arial Narrow" panose="020B0606020202030204" pitchFamily="34" charset="0"/>
              </a:rPr>
              <a:t>: </a:t>
            </a:r>
            <a:r>
              <a:rPr lang="en-GB" altLang="sk-SK" sz="2200" dirty="0" err="1">
                <a:latin typeface="Arial Narrow" panose="020B0606020202030204" pitchFamily="34" charset="0"/>
              </a:rPr>
              <a:t>arktické</a:t>
            </a:r>
            <a:r>
              <a:rPr lang="en-GB" altLang="sk-SK" sz="2200" dirty="0">
                <a:latin typeface="Arial Narrow" panose="020B0606020202030204" pitchFamily="34" charset="0"/>
              </a:rPr>
              <a:t> a </a:t>
            </a:r>
            <a:r>
              <a:rPr lang="en-GB" altLang="sk-SK" sz="2200" dirty="0" err="1">
                <a:latin typeface="Arial Narrow" panose="020B0606020202030204" pitchFamily="34" charset="0"/>
              </a:rPr>
              <a:t>subarktické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oblasti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200" dirty="0" err="1">
                <a:latin typeface="Arial Narrow" panose="020B0606020202030204" pitchFamily="34" charset="0"/>
              </a:rPr>
              <a:t>hydina</a:t>
            </a:r>
            <a:r>
              <a:rPr lang="en-GB" altLang="sk-SK" sz="2200" dirty="0">
                <a:latin typeface="Arial Narrow" panose="020B0606020202030204" pitchFamily="34" charset="0"/>
              </a:rPr>
              <a:t>; 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7720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sk-SK" dirty="0"/>
              <a:t>produkcia mäsa vo vybraných štátoch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4" y="1095103"/>
            <a:ext cx="8452791" cy="5734594"/>
          </a:xfrm>
        </p:spPr>
      </p:pic>
      <p:sp>
        <p:nvSpPr>
          <p:cNvPr id="5" name="BlokTextu 4"/>
          <p:cNvSpPr txBox="1"/>
          <p:nvPr/>
        </p:nvSpPr>
        <p:spPr>
          <a:xfrm>
            <a:off x="4343400" y="647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hlinkClick r:id="rId3"/>
              </a:rPr>
              <a:t>Zdroj: Atlas mäsa 2014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09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6738" name="Picture 2" descr="https://eatcom.files.wordpress.com/2012/08/burger-map-graphic-final-9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76200"/>
            <a:ext cx="8995833" cy="6477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BlokTextu 3"/>
          <p:cNvSpPr txBox="1"/>
          <p:nvPr/>
        </p:nvSpPr>
        <p:spPr>
          <a:xfrm>
            <a:off x="8305800" y="6477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60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sk-SK" altLang="sk-SK" sz="3600" dirty="0"/>
              <a:t>priemysel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v Latinskej Amerike: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sk-SK" sz="1800" i="1" dirty="0" err="1">
                <a:latin typeface="Arial Narrow" panose="020B0606020202030204" pitchFamily="34" charset="0"/>
              </a:rPr>
              <a:t>založený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na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prírodných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zdrojoch</a:t>
            </a:r>
            <a:r>
              <a:rPr lang="en-GB" altLang="sk-SK" sz="1800" i="1" dirty="0">
                <a:latin typeface="Arial Narrow" panose="020B0606020202030204" pitchFamily="34" charset="0"/>
              </a:rPr>
              <a:t>,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lacnej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pracovnej</a:t>
            </a:r>
            <a:r>
              <a:rPr lang="en-GB" altLang="sk-SK" sz="1800" i="1" dirty="0">
                <a:latin typeface="Arial Narrow" panose="020B0606020202030204" pitchFamily="34" charset="0"/>
              </a:rPr>
              <a:t> sile,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importe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technológií</a:t>
            </a:r>
            <a:endParaRPr lang="en-GB" altLang="sk-SK" sz="1800" i="1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potravinársky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chemický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spotrebný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výroba stavebných materiálov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strojársky a elektrotechnický, výroba automobilov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>
                <a:latin typeface="Arial Narrow" panose="020B0606020202030204" pitchFamily="34" charset="0"/>
              </a:rPr>
              <a:t>v Anglosaskej Amerike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sk-SK" sz="1800" i="1" dirty="0" err="1">
                <a:latin typeface="Arial Narrow" panose="020B0606020202030204" pitchFamily="34" charset="0"/>
              </a:rPr>
              <a:t>založený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na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vzdelanej</a:t>
            </a:r>
            <a:r>
              <a:rPr lang="en-GB" altLang="sk-SK" sz="1800" i="1" dirty="0">
                <a:latin typeface="Arial Narrow" panose="020B0606020202030204" pitchFamily="34" charset="0"/>
              </a:rPr>
              <a:t>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pracovnej</a:t>
            </a:r>
            <a:r>
              <a:rPr lang="en-GB" altLang="sk-SK" sz="1800" i="1" dirty="0">
                <a:latin typeface="Arial Narrow" panose="020B0606020202030204" pitchFamily="34" charset="0"/>
              </a:rPr>
              <a:t> sile,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vede</a:t>
            </a:r>
            <a:r>
              <a:rPr lang="en-GB" altLang="sk-SK" sz="1800" i="1" dirty="0">
                <a:latin typeface="Arial Narrow" panose="020B0606020202030204" pitchFamily="34" charset="0"/>
              </a:rPr>
              <a:t> a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výskume</a:t>
            </a:r>
            <a:r>
              <a:rPr lang="en-GB" altLang="sk-SK" sz="1800" i="1" dirty="0">
                <a:latin typeface="Arial Narrow" panose="020B0606020202030204" pitchFamily="34" charset="0"/>
              </a:rPr>
              <a:t>, IKT, </a:t>
            </a:r>
            <a:r>
              <a:rPr lang="en-GB" altLang="sk-SK" sz="1800" i="1" dirty="0" err="1">
                <a:latin typeface="Arial Narrow" panose="020B0606020202030204" pitchFamily="34" charset="0"/>
              </a:rPr>
              <a:t>marketingu</a:t>
            </a:r>
            <a:r>
              <a:rPr lang="en-GB" altLang="sk-SK" sz="1800" i="1" dirty="0">
                <a:latin typeface="Arial Narrow" panose="020B0606020202030204" pitchFamily="34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chemický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výroba automobilov, strojov, lietadiel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elektrotechnika, IT (</a:t>
            </a:r>
            <a:r>
              <a:rPr lang="sk-SK" altLang="sk-SK" sz="2200" dirty="0" err="1">
                <a:latin typeface="Arial Narrow" panose="020B0606020202030204" pitchFamily="34" charset="0"/>
              </a:rPr>
              <a:t>Silicon</a:t>
            </a:r>
            <a:r>
              <a:rPr lang="sk-SK" altLang="sk-SK" sz="2200" dirty="0">
                <a:latin typeface="Arial Narrow" panose="020B0606020202030204" pitchFamily="34" charset="0"/>
              </a:rPr>
              <a:t> </a:t>
            </a:r>
            <a:r>
              <a:rPr lang="sk-SK" altLang="sk-SK" sz="2200" dirty="0" err="1">
                <a:latin typeface="Arial Narrow" panose="020B0606020202030204" pitchFamily="34" charset="0"/>
              </a:rPr>
              <a:t>valley</a:t>
            </a:r>
            <a:r>
              <a:rPr lang="sk-SK" altLang="sk-SK" sz="2200" dirty="0">
                <a:latin typeface="Arial Narrow" panose="020B060602020203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>
                <a:latin typeface="Arial Narrow" panose="020B0606020202030204" pitchFamily="34" charset="0"/>
              </a:rPr>
              <a:t>potravinársky (</a:t>
            </a:r>
            <a:r>
              <a:rPr lang="cs-CZ" altLang="sk-SK" sz="2200" dirty="0" err="1">
                <a:latin typeface="Arial Narrow" panose="020B0606020202030204" pitchFamily="34" charset="0"/>
              </a:rPr>
              <a:t>Coca</a:t>
            </a:r>
            <a:r>
              <a:rPr lang="cs-CZ" altLang="sk-SK" sz="2200" dirty="0">
                <a:latin typeface="Arial Narrow" panose="020B0606020202030204" pitchFamily="34" charset="0"/>
              </a:rPr>
              <a:t> </a:t>
            </a:r>
            <a:r>
              <a:rPr lang="cs-CZ" altLang="sk-SK" sz="2200" dirty="0" err="1">
                <a:latin typeface="Arial Narrow" panose="020B0606020202030204" pitchFamily="34" charset="0"/>
              </a:rPr>
              <a:t>Cola</a:t>
            </a:r>
            <a:r>
              <a:rPr lang="cs-CZ" altLang="sk-SK" sz="2200" dirty="0">
                <a:latin typeface="Arial Narrow" panose="020B0606020202030204" pitchFamily="34" charset="0"/>
              </a:rPr>
              <a:t>)</a:t>
            </a:r>
            <a:endParaRPr lang="sk-SK" altLang="sk-SK" sz="2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sk-SK" altLang="sk-SK"/>
              <a:t>doprava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sk-SK" altLang="sk-SK" sz="2500" dirty="0">
                <a:latin typeface="Arial Narrow" panose="020B0606020202030204" pitchFamily="34" charset="0"/>
              </a:rPr>
              <a:t>rozvinuté všetky druhy, najmä na severe:</a:t>
            </a:r>
          </a:p>
          <a:p>
            <a:pPr eaLnBrk="1" hangingPunct="1"/>
            <a:r>
              <a:rPr lang="sk-SK" altLang="sk-SK" sz="2500" dirty="0">
                <a:latin typeface="Arial Narrow" panose="020B0606020202030204" pitchFamily="34" charset="0"/>
              </a:rPr>
              <a:t>v porovnaní so zvyškom sveta najviac rozvinutá letecká doprava</a:t>
            </a:r>
          </a:p>
          <a:p>
            <a:pPr eaLnBrk="1" hangingPunct="1"/>
            <a:r>
              <a:rPr lang="en-GB" altLang="sk-SK" sz="3200" dirty="0" err="1">
                <a:latin typeface="Arial Narrow" panose="020B0606020202030204" pitchFamily="34" charset="0"/>
                <a:hlinkClick r:id="rId3"/>
              </a:rPr>
              <a:t>najväšie</a:t>
            </a:r>
            <a:r>
              <a:rPr lang="en-GB" altLang="sk-SK" sz="3200" dirty="0">
                <a:latin typeface="Arial Narrow" panose="020B0606020202030204" pitchFamily="34" charset="0"/>
                <a:hlinkClick r:id="rId3"/>
              </a:rPr>
              <a:t> </a:t>
            </a:r>
            <a:r>
              <a:rPr lang="sk-SK" altLang="sk-SK" sz="3200" dirty="0">
                <a:latin typeface="Arial Narrow" panose="020B0606020202030204" pitchFamily="34" charset="0"/>
                <a:hlinkClick r:id="rId3"/>
              </a:rPr>
              <a:t>letiská 201</a:t>
            </a:r>
            <a:r>
              <a:rPr lang="en-GB" altLang="sk-SK" sz="3200" dirty="0">
                <a:latin typeface="Arial Narrow" panose="020B0606020202030204" pitchFamily="34" charset="0"/>
                <a:hlinkClick r:id="rId3"/>
              </a:rPr>
              <a:t>8 </a:t>
            </a:r>
            <a:endParaRPr lang="en-GB" altLang="sk-SK" sz="32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1. ATL - Atlanta (1</a:t>
            </a:r>
            <a:r>
              <a:rPr lang="en-GB" altLang="sk-SK" sz="2000" dirty="0">
                <a:latin typeface="Arial Narrow" panose="020B0606020202030204" pitchFamily="34" charset="0"/>
              </a:rPr>
              <a:t>10</a:t>
            </a:r>
            <a:r>
              <a:rPr lang="sk-SK" altLang="sk-SK" sz="2000" dirty="0">
                <a:latin typeface="Arial Narrow" panose="020B0606020202030204" pitchFamily="34" charset="0"/>
              </a:rPr>
              <a:t> mil.)</a:t>
            </a:r>
          </a:p>
          <a:p>
            <a:pPr lvl="1" eaLnBrk="1" hangingPunct="1"/>
            <a:r>
              <a:rPr lang="en-GB" altLang="sk-SK" sz="2000" dirty="0">
                <a:latin typeface="Arial Narrow" panose="020B0606020202030204" pitchFamily="34" charset="0"/>
              </a:rPr>
              <a:t>4</a:t>
            </a:r>
            <a:r>
              <a:rPr lang="sk-SK" altLang="sk-SK" sz="2000" dirty="0">
                <a:latin typeface="Arial Narrow" panose="020B0606020202030204" pitchFamily="34" charset="0"/>
              </a:rPr>
              <a:t>. LAX - Los Angeles (</a:t>
            </a:r>
            <a:r>
              <a:rPr lang="en-GB" altLang="sk-SK" sz="2000" dirty="0">
                <a:latin typeface="Arial Narrow" panose="020B0606020202030204" pitchFamily="34" charset="0"/>
              </a:rPr>
              <a:t>90</a:t>
            </a:r>
            <a:r>
              <a:rPr lang="sk-SK" altLang="sk-SK" sz="2000" dirty="0">
                <a:latin typeface="Arial Narrow" panose="020B0606020202030204" pitchFamily="34" charset="0"/>
              </a:rPr>
              <a:t> mil.)</a:t>
            </a:r>
          </a:p>
          <a:p>
            <a:pPr lvl="1" eaLnBrk="1" hangingPunct="1"/>
            <a:r>
              <a:rPr lang="en-GB" altLang="sk-SK" sz="2000" dirty="0">
                <a:latin typeface="Arial Narrow" panose="020B0606020202030204" pitchFamily="34" charset="0"/>
              </a:rPr>
              <a:t>6. </a:t>
            </a:r>
            <a:r>
              <a:rPr lang="sk-SK" altLang="sk-SK" sz="2000" dirty="0">
                <a:latin typeface="Arial Narrow" panose="020B0606020202030204" pitchFamily="34" charset="0"/>
              </a:rPr>
              <a:t>ORD – Chicago (</a:t>
            </a:r>
            <a:r>
              <a:rPr lang="en-GB" altLang="sk-SK" sz="2000" dirty="0">
                <a:latin typeface="Arial Narrow" panose="020B0606020202030204" pitchFamily="34" charset="0"/>
              </a:rPr>
              <a:t>85</a:t>
            </a:r>
            <a:r>
              <a:rPr lang="sk-SK" altLang="sk-SK" sz="2000" dirty="0">
                <a:latin typeface="Arial Narrow" panose="020B0606020202030204" pitchFamily="34" charset="0"/>
              </a:rPr>
              <a:t> mil.)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1</a:t>
            </a:r>
            <a:r>
              <a:rPr lang="en-GB" altLang="sk-SK" sz="2000" dirty="0">
                <a:latin typeface="Arial Narrow" panose="020B0606020202030204" pitchFamily="34" charset="0"/>
              </a:rPr>
              <a:t>5</a:t>
            </a:r>
            <a:r>
              <a:rPr lang="sk-SK" altLang="sk-SK" sz="2000" dirty="0">
                <a:latin typeface="Arial Narrow" panose="020B0606020202030204" pitchFamily="34" charset="0"/>
              </a:rPr>
              <a:t>. DFW – Dallas/</a:t>
            </a:r>
            <a:r>
              <a:rPr lang="sk-SK" altLang="sk-SK" sz="2000" dirty="0" err="1">
                <a:latin typeface="Arial Narrow" panose="020B0606020202030204" pitchFamily="34" charset="0"/>
              </a:rPr>
              <a:t>Fort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r>
              <a:rPr lang="sk-SK" altLang="sk-SK" sz="2000" dirty="0" err="1">
                <a:latin typeface="Arial Narrow" panose="020B0606020202030204" pitchFamily="34" charset="0"/>
              </a:rPr>
              <a:t>Worth</a:t>
            </a:r>
            <a:r>
              <a:rPr lang="sk-SK" altLang="sk-SK" sz="2000" dirty="0">
                <a:latin typeface="Arial Narrow" panose="020B0606020202030204" pitchFamily="34" charset="0"/>
              </a:rPr>
              <a:t> (</a:t>
            </a:r>
            <a:r>
              <a:rPr lang="en-GB" altLang="sk-SK" sz="2000" dirty="0">
                <a:latin typeface="Arial Narrow" panose="020B0606020202030204" pitchFamily="34" charset="0"/>
              </a:rPr>
              <a:t>70</a:t>
            </a:r>
            <a:r>
              <a:rPr lang="sk-SK" altLang="sk-SK" sz="2000" dirty="0">
                <a:latin typeface="Arial Narrow" panose="020B0606020202030204" pitchFamily="34" charset="0"/>
              </a:rPr>
              <a:t> mil.)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000" dirty="0">
                <a:latin typeface="Arial Narrow" panose="020B0606020202030204" pitchFamily="34" charset="0"/>
              </a:rPr>
              <a:t>20. DEN – Denver (65 mil.)</a:t>
            </a:r>
          </a:p>
          <a:p>
            <a:pPr lvl="2" eaLnBrk="1" hangingPunct="1"/>
            <a:r>
              <a:rPr lang="en-GB" altLang="sk-SK" sz="1600" dirty="0">
                <a:latin typeface="Arial Narrow" panose="020B0606020202030204" pitchFamily="34" charset="0"/>
              </a:rPr>
              <a:t>(</a:t>
            </a:r>
            <a:r>
              <a:rPr lang="en-GB" altLang="sk-SK" sz="1600" dirty="0" err="1">
                <a:latin typeface="Arial Narrow" panose="020B0606020202030204" pitchFamily="34" charset="0"/>
              </a:rPr>
              <a:t>nižšie</a:t>
            </a:r>
            <a:r>
              <a:rPr lang="en-GB" altLang="sk-SK" sz="1600" dirty="0">
                <a:latin typeface="Arial Narrow" panose="020B0606020202030204" pitchFamily="34" charset="0"/>
              </a:rPr>
              <a:t> </a:t>
            </a:r>
            <a:r>
              <a:rPr lang="en-GB" altLang="sk-SK" sz="1600" dirty="0" err="1">
                <a:latin typeface="Arial Narrow" panose="020B0606020202030204" pitchFamily="34" charset="0"/>
              </a:rPr>
              <a:t>údaje</a:t>
            </a:r>
            <a:r>
              <a:rPr lang="en-GB" altLang="sk-SK" sz="1600" dirty="0">
                <a:latin typeface="Arial Narrow" panose="020B0606020202030204" pitchFamily="34" charset="0"/>
              </a:rPr>
              <a:t> </a:t>
            </a:r>
            <a:r>
              <a:rPr lang="en-GB" altLang="sk-SK" sz="1600" dirty="0" err="1">
                <a:latin typeface="Arial Narrow" panose="020B0606020202030204" pitchFamily="34" charset="0"/>
              </a:rPr>
              <a:t>za</a:t>
            </a:r>
            <a:r>
              <a:rPr lang="en-GB" altLang="sk-SK" sz="1600" dirty="0">
                <a:latin typeface="Arial Narrow" panose="020B0606020202030204" pitchFamily="34" charset="0"/>
              </a:rPr>
              <a:t> r. 2017)</a:t>
            </a:r>
            <a:endParaRPr lang="sk-SK" altLang="sk-SK" sz="16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...33. YYZ – Toronto (41 mil.)</a:t>
            </a:r>
          </a:p>
          <a:p>
            <a:pPr lvl="1" eaLnBrk="1" hangingPunct="1"/>
            <a:r>
              <a:rPr lang="sk-SK" altLang="sk-SK" sz="2000" dirty="0">
                <a:latin typeface="Arial Narrow" panose="020B0606020202030204" pitchFamily="34" charset="0"/>
              </a:rPr>
              <a:t>...41. GRU – Sao </a:t>
            </a:r>
            <a:r>
              <a:rPr lang="sk-SK" altLang="sk-SK" sz="2000" dirty="0" err="1">
                <a:latin typeface="Arial Narrow" panose="020B0606020202030204" pitchFamily="34" charset="0"/>
              </a:rPr>
              <a:t>Paolo</a:t>
            </a:r>
            <a:r>
              <a:rPr lang="sk-SK" altLang="sk-SK" sz="2000" dirty="0">
                <a:latin typeface="Arial Narrow" panose="020B0606020202030204" pitchFamily="34" charset="0"/>
              </a:rPr>
              <a:t> (39 mil.)</a:t>
            </a:r>
            <a:r>
              <a:rPr lang="sk-SK" altLang="sk-SK" sz="2200" dirty="0">
                <a:latin typeface="Arial Narrow" panose="020B0606020202030204" pitchFamily="34" charset="0"/>
              </a:rPr>
              <a:t>			</a:t>
            </a:r>
            <a:r>
              <a:rPr lang="en-GB" altLang="sk-SK" sz="2200" dirty="0">
                <a:latin typeface="Arial Narrow" panose="020B0606020202030204" pitchFamily="34" charset="0"/>
              </a:rPr>
              <a:t>		</a:t>
            </a:r>
            <a:r>
              <a:rPr lang="sk-SK" altLang="sk-SK" sz="2200" dirty="0">
                <a:latin typeface="Arial Narrow" panose="020B0606020202030204" pitchFamily="34" charset="0"/>
                <a:hlinkClick r:id="rId4"/>
              </a:rPr>
              <a:t>dáta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endParaRPr lang="en-GB" altLang="sk-SK" sz="22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200" dirty="0" err="1">
                <a:latin typeface="Arial Narrow" panose="020B0606020202030204" pitchFamily="34" charset="0"/>
              </a:rPr>
              <a:t>najväčšie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podľa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nákladu</a:t>
            </a:r>
            <a:r>
              <a:rPr lang="en-GB" altLang="sk-SK" sz="2200" dirty="0">
                <a:latin typeface="Arial Narrow" panose="020B0606020202030204" pitchFamily="34" charset="0"/>
              </a:rPr>
              <a:t> (v </a:t>
            </a:r>
            <a:r>
              <a:rPr lang="en-GB" altLang="sk-SK" sz="2200" dirty="0" err="1">
                <a:latin typeface="Arial Narrow" panose="020B0606020202030204" pitchFamily="34" charset="0"/>
              </a:rPr>
              <a:t>tonách</a:t>
            </a:r>
            <a:r>
              <a:rPr lang="en-GB" altLang="sk-SK" sz="2200" dirty="0">
                <a:latin typeface="Arial Narrow" panose="020B0606020202030204" pitchFamily="34" charset="0"/>
              </a:rPr>
              <a:t>): Memphis (2. </a:t>
            </a:r>
            <a:r>
              <a:rPr lang="en-GB" altLang="sk-SK" sz="2200" dirty="0" err="1">
                <a:latin typeface="Arial Narrow" panose="020B0606020202030204" pitchFamily="34" charset="0"/>
              </a:rPr>
              <a:t>najväčšie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na</a:t>
            </a:r>
            <a:r>
              <a:rPr lang="en-GB" altLang="sk-SK" sz="2200" dirty="0">
                <a:latin typeface="Arial Narrow" panose="020B0606020202030204" pitchFamily="34" charset="0"/>
              </a:rPr>
              <a:t> </a:t>
            </a:r>
            <a:r>
              <a:rPr lang="en-GB" altLang="sk-SK" sz="2200" dirty="0" err="1">
                <a:latin typeface="Arial Narrow" panose="020B0606020202030204" pitchFamily="34" charset="0"/>
              </a:rPr>
              <a:t>svete</a:t>
            </a:r>
            <a:r>
              <a:rPr lang="en-GB" altLang="sk-SK" sz="2200" dirty="0">
                <a:latin typeface="Arial Narrow" panose="020B0606020202030204" pitchFamily="34" charset="0"/>
              </a:rPr>
              <a:t>)</a:t>
            </a:r>
            <a:endParaRPr lang="sk-SK" altLang="sk-SK" sz="2200" dirty="0">
              <a:latin typeface="Arial Narrow" panose="020B060602020203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5764212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i="1" dirty="0"/>
              <a:t>BTS – </a:t>
            </a:r>
            <a:r>
              <a:rPr lang="en-GB" altLang="sk-SK" sz="1800" i="1" dirty="0"/>
              <a:t>2</a:t>
            </a:r>
            <a:r>
              <a:rPr lang="sk-SK" altLang="sk-SK" sz="1800" i="1" dirty="0"/>
              <a:t> mil.; KSC – 0,</a:t>
            </a:r>
            <a:r>
              <a:rPr lang="en-GB" altLang="sk-SK" sz="1800" i="1" dirty="0"/>
              <a:t>5</a:t>
            </a:r>
            <a:r>
              <a:rPr lang="sk-SK" altLang="sk-SK" sz="1800" i="1" dirty="0"/>
              <a:t> mil.; TAT – 0,08 mil.</a:t>
            </a:r>
          </a:p>
        </p:txBody>
      </p:sp>
    </p:spTree>
    <p:extLst>
      <p:ext uri="{BB962C8B-B14F-4D97-AF65-F5344CB8AC3E}">
        <p14:creationId xmlns:p14="http://schemas.microsoft.com/office/powerpoint/2010/main" val="418998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sk-SK" altLang="sk-SK"/>
              <a:t>námorná nákladná doprava</a:t>
            </a:r>
          </a:p>
        </p:txBody>
      </p:sp>
      <p:sp>
        <p:nvSpPr>
          <p:cNvPr id="60419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057400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dominuje Ázia, z Ameriky len tri prístavy v top 20 podľa prepravených ton tovaru </a:t>
            </a:r>
            <a:r>
              <a:rPr lang="sk-SK" altLang="sk-SK" dirty="0">
                <a:latin typeface="Arial Narrow" panose="020B0606020202030204" pitchFamily="34" charset="0"/>
                <a:hlinkClick r:id="rId2"/>
              </a:rPr>
              <a:t>(2022)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16. Los Angeles 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18. Los Angeles – </a:t>
            </a:r>
            <a:r>
              <a:rPr lang="sk-SK" altLang="sk-SK" dirty="0" err="1">
                <a:latin typeface="Arial Narrow" panose="020B0606020202030204" pitchFamily="34" charset="0"/>
              </a:rPr>
              <a:t>Long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sk-SK" altLang="sk-SK" dirty="0" err="1">
                <a:latin typeface="Arial Narrow" panose="020B0606020202030204" pitchFamily="34" charset="0"/>
              </a:rPr>
              <a:t>Beach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20. New York/New Jersey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" y="228600"/>
            <a:ext cx="8686800" cy="865187"/>
          </a:xfrm>
        </p:spPr>
        <p:txBody>
          <a:bodyPr/>
          <a:lstStyle/>
          <a:p>
            <a:pPr algn="r" eaLnBrk="1" hangingPunct="1">
              <a:defRPr/>
            </a:pPr>
            <a:r>
              <a:rPr lang="sk-SK" altLang="sk-SK" sz="3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ukazovatele za celý svetadiel</a:t>
            </a:r>
            <a:br>
              <a:rPr lang="sk-SK" altLang="sk-SK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k-SK" altLang="sk-SK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GB" altLang="sk-SK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MMF</a:t>
            </a:r>
            <a:r>
              <a:rPr lang="sk-SK" altLang="sk-SK" sz="3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2020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144000" cy="37687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HDP nominálny		</a:t>
            </a:r>
            <a:r>
              <a:rPr lang="en-GB" altLang="sk-SK" sz="2400" dirty="0">
                <a:latin typeface="Arial Narrow" panose="020B0606020202030204" pitchFamily="34" charset="0"/>
              </a:rPr>
              <a:t>2</a:t>
            </a:r>
            <a:r>
              <a:rPr lang="sk-SK" altLang="sk-SK" sz="2400" dirty="0">
                <a:latin typeface="Arial Narrow" panose="020B0606020202030204" pitchFamily="34" charset="0"/>
              </a:rPr>
              <a:t>5 000	</a:t>
            </a:r>
            <a:r>
              <a:rPr lang="en-GB" altLang="sk-SK" sz="2400" dirty="0">
                <a:latin typeface="Arial Narrow" panose="020B0606020202030204" pitchFamily="34" charset="0"/>
              </a:rPr>
              <a:t>	  </a:t>
            </a:r>
            <a:r>
              <a:rPr lang="sk-SK" altLang="sk-SK" sz="2400" dirty="0">
                <a:latin typeface="Arial Narrow" panose="020B0606020202030204" pitchFamily="34" charset="0"/>
              </a:rPr>
              <a:t>5 000	         mld. USD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HDP per </a:t>
            </a:r>
            <a:r>
              <a:rPr lang="sk-SK" altLang="sk-SK" sz="2400" dirty="0" err="1">
                <a:latin typeface="Arial Narrow" panose="020B0606020202030204" pitchFamily="34" charset="0"/>
              </a:rPr>
              <a:t>capita</a:t>
            </a:r>
            <a:r>
              <a:rPr lang="sk-SK" altLang="sk-SK" sz="2400" dirty="0">
                <a:latin typeface="Arial Narrow" panose="020B0606020202030204" pitchFamily="34" charset="0"/>
              </a:rPr>
              <a:t>	</a:t>
            </a:r>
            <a:r>
              <a:rPr lang="en-GB" altLang="sk-SK" sz="2400" dirty="0">
                <a:latin typeface="Arial Narrow" panose="020B0606020202030204" pitchFamily="34" charset="0"/>
              </a:rPr>
              <a:t>	5</a:t>
            </a:r>
            <a:r>
              <a:rPr lang="sk-SK" altLang="sk-SK" sz="2400" dirty="0">
                <a:latin typeface="Arial Narrow" panose="020B0606020202030204" pitchFamily="34" charset="0"/>
              </a:rPr>
              <a:t>0 000         	  8 </a:t>
            </a:r>
            <a:r>
              <a:rPr lang="en-GB" altLang="sk-SK" sz="2400" dirty="0">
                <a:latin typeface="Arial Narrow" panose="020B0606020202030204" pitchFamily="34" charset="0"/>
              </a:rPr>
              <a:t>0</a:t>
            </a:r>
            <a:r>
              <a:rPr lang="sk-SK" altLang="sk-SK" sz="2400" dirty="0">
                <a:latin typeface="Arial Narrow" panose="020B0606020202030204" pitchFamily="34" charset="0"/>
              </a:rPr>
              <a:t>00 		USD</a:t>
            </a:r>
          </a:p>
          <a:p>
            <a:pPr eaLnBrk="1" hangingPunct="1">
              <a:spcBef>
                <a:spcPct val="50000"/>
              </a:spcBef>
            </a:pPr>
            <a:r>
              <a:rPr lang="sk-SK" altLang="sk-SK" sz="2400" dirty="0">
                <a:latin typeface="Arial Narrow" panose="020B0606020202030204" pitchFamily="34" charset="0"/>
              </a:rPr>
              <a:t>HDP v PKS per </a:t>
            </a:r>
            <a:r>
              <a:rPr lang="sk-SK" altLang="sk-SK" sz="2400" dirty="0" err="1">
                <a:latin typeface="Arial Narrow" panose="020B0606020202030204" pitchFamily="34" charset="0"/>
              </a:rPr>
              <a:t>capita</a:t>
            </a:r>
            <a:r>
              <a:rPr lang="sk-SK" altLang="sk-SK" sz="2400" dirty="0">
                <a:latin typeface="Arial Narrow" panose="020B0606020202030204" pitchFamily="34" charset="0"/>
              </a:rPr>
              <a:t>	</a:t>
            </a:r>
            <a:r>
              <a:rPr lang="en-GB" altLang="sk-SK" sz="2400" dirty="0">
                <a:latin typeface="Arial Narrow" panose="020B0606020202030204" pitchFamily="34" charset="0"/>
              </a:rPr>
              <a:t>56</a:t>
            </a:r>
            <a:r>
              <a:rPr lang="sk-SK" altLang="sk-SK" sz="2400" dirty="0">
                <a:latin typeface="Arial Narrow" panose="020B0606020202030204" pitchFamily="34" charset="0"/>
              </a:rPr>
              <a:t> 000         </a:t>
            </a:r>
            <a:r>
              <a:rPr lang="en-GB" altLang="sk-SK" sz="2400" dirty="0">
                <a:latin typeface="Arial Narrow" panose="020B0606020202030204" pitchFamily="34" charset="0"/>
              </a:rPr>
              <a:t>	</a:t>
            </a:r>
            <a:r>
              <a:rPr lang="sk-SK" altLang="sk-SK" sz="2400" dirty="0">
                <a:latin typeface="Arial Narrow" panose="020B0606020202030204" pitchFamily="34" charset="0"/>
              </a:rPr>
              <a:t>1</a:t>
            </a:r>
            <a:r>
              <a:rPr lang="en-GB" altLang="sk-SK" sz="2400" dirty="0">
                <a:latin typeface="Arial Narrow" panose="020B0606020202030204" pitchFamily="34" charset="0"/>
              </a:rPr>
              <a:t>6</a:t>
            </a:r>
            <a:r>
              <a:rPr lang="sk-SK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>
                <a:latin typeface="Arial Narrow" panose="020B0606020202030204" pitchFamily="34" charset="0"/>
              </a:rPr>
              <a:t>0</a:t>
            </a:r>
            <a:r>
              <a:rPr lang="sk-SK" altLang="sk-SK" sz="2400" dirty="0">
                <a:latin typeface="Arial Narrow" panose="020B0606020202030204" pitchFamily="34" charset="0"/>
              </a:rPr>
              <a:t>00 		</a:t>
            </a:r>
            <a:r>
              <a:rPr lang="sk-SK" altLang="sk-SK" sz="2400" dirty="0" err="1">
                <a:latin typeface="Arial Narrow" panose="020B0606020202030204" pitchFamily="34" charset="0"/>
              </a:rPr>
              <a:t>intl</a:t>
            </a:r>
            <a:r>
              <a:rPr lang="sk-SK" altLang="sk-SK" sz="2400" dirty="0">
                <a:latin typeface="Arial Narrow" panose="020B0606020202030204" pitchFamily="34" charset="0"/>
              </a:rPr>
              <a:t>. D</a:t>
            </a:r>
            <a:r>
              <a:rPr lang="en-GB" altLang="sk-SK" sz="2000" dirty="0">
                <a:latin typeface="Arial Narrow" panose="020B0606020202030204" pitchFamily="34" charset="0"/>
              </a:rPr>
              <a:t>		</a:t>
            </a:r>
            <a:endParaRPr lang="sk-SK" altLang="sk-SK" sz="2000" dirty="0">
              <a:latin typeface="Arial Narrow" panose="020B060602020203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k-SK" altLang="sk-SK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Anglosaská	Latinská 	Amerika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5181600" y="56388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 Narrow" panose="020B0606020202030204" pitchFamily="34" charset="0"/>
                <a:hlinkClick r:id="rId3"/>
              </a:rPr>
              <a:t>prehľadný zdroj štatistiky</a:t>
            </a:r>
            <a:r>
              <a:rPr lang="sk-SK" dirty="0">
                <a:latin typeface="Arial Narrow" panose="020B0606020202030204" pitchFamily="34" charset="0"/>
              </a:rPr>
              <a:t> MMF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sk-SK" altLang="sk-SK"/>
              <a:t>služby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väčší význam v anglosaskej Amerike</a:t>
            </a:r>
          </a:p>
          <a:p>
            <a:pPr eaLnBrk="1" hangingPunct="1"/>
            <a:r>
              <a:rPr lang="en-GB" altLang="sk-SK" dirty="0" err="1">
                <a:latin typeface="Arial Narrow" panose="020B0606020202030204" pitchFamily="34" charset="0"/>
              </a:rPr>
              <a:t>globálne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centrá</a:t>
            </a:r>
            <a:r>
              <a:rPr lang="en-GB" altLang="sk-SK" dirty="0">
                <a:latin typeface="Arial Narrow" panose="020B0606020202030204" pitchFamily="34" charset="0"/>
              </a:rPr>
              <a:t> </a:t>
            </a:r>
            <a:r>
              <a:rPr lang="en-GB" altLang="sk-SK" dirty="0" err="1">
                <a:latin typeface="Arial Narrow" panose="020B0606020202030204" pitchFamily="34" charset="0"/>
              </a:rPr>
              <a:t>vzedlávania</a:t>
            </a:r>
            <a:r>
              <a:rPr lang="en-GB" altLang="sk-SK" dirty="0">
                <a:latin typeface="Arial Narrow" panose="020B0606020202030204" pitchFamily="34" charset="0"/>
              </a:rPr>
              <a:t>, </a:t>
            </a:r>
            <a:r>
              <a:rPr lang="en-GB" altLang="sk-SK" dirty="0" err="1">
                <a:latin typeface="Arial Narrow" panose="020B0606020202030204" pitchFamily="34" charset="0"/>
              </a:rPr>
              <a:t>finančníctva</a:t>
            </a:r>
            <a:r>
              <a:rPr lang="en-GB" altLang="sk-SK" dirty="0">
                <a:latin typeface="Arial Narrow" panose="020B0606020202030204" pitchFamily="34" charset="0"/>
              </a:rPr>
              <a:t>, IT </a:t>
            </a:r>
            <a:r>
              <a:rPr lang="en-GB" altLang="sk-SK" dirty="0" err="1">
                <a:latin typeface="Arial Narrow" panose="020B0606020202030204" pitchFamily="34" charset="0"/>
              </a:rPr>
              <a:t>služieb</a:t>
            </a:r>
            <a:r>
              <a:rPr lang="en-GB" altLang="sk-SK" dirty="0">
                <a:latin typeface="Arial Narrow" panose="020B0606020202030204" pitchFamily="34" charset="0"/>
              </a:rPr>
              <a:t>…</a:t>
            </a:r>
          </a:p>
          <a:p>
            <a:pPr lvl="1" eaLnBrk="1" hangingPunct="1"/>
            <a:r>
              <a:rPr lang="en-GB" altLang="sk-SK" dirty="0" err="1">
                <a:latin typeface="Arial Narrow" panose="020B0606020202030204" pitchFamily="34" charset="0"/>
              </a:rPr>
              <a:t>hlavne</a:t>
            </a:r>
            <a:r>
              <a:rPr lang="en-GB" altLang="sk-SK" dirty="0">
                <a:latin typeface="Arial Narrow" panose="020B0606020202030204" pitchFamily="34" charset="0"/>
              </a:rPr>
              <a:t> USA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/>
            <a:endParaRPr lang="en-GB" altLang="sk-SK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finančníctvo: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New York</a:t>
            </a: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Chicago, San Francisco, Toronto, Boston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71800"/>
            <a:ext cx="33147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cestovný ruch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USA sú 2. najnavštevovanejšia krajina sveta </a:t>
            </a:r>
          </a:p>
          <a:p>
            <a:pPr lvl="1" eaLnBrk="1" hangingPunct="1">
              <a:spcBef>
                <a:spcPct val="40000"/>
              </a:spcBef>
            </a:pPr>
            <a:r>
              <a:rPr lang="sk-SK" altLang="sk-SK" sz="2200" dirty="0">
                <a:latin typeface="Arial Narrow" panose="020B0606020202030204" pitchFamily="34" charset="0"/>
              </a:rPr>
              <a:t>7</a:t>
            </a:r>
            <a:r>
              <a:rPr lang="en-GB" altLang="sk-SK" sz="2200" dirty="0">
                <a:latin typeface="Arial Narrow" panose="020B0606020202030204" pitchFamily="34" charset="0"/>
              </a:rPr>
              <a:t>6</a:t>
            </a:r>
            <a:r>
              <a:rPr lang="sk-SK" altLang="sk-SK" sz="2200" dirty="0">
                <a:latin typeface="Arial Narrow" panose="020B0606020202030204" pitchFamily="34" charset="0"/>
              </a:rPr>
              <a:t> mil. turistov v r. 201</a:t>
            </a:r>
            <a:r>
              <a:rPr lang="en-GB" altLang="sk-SK" sz="2200" dirty="0">
                <a:latin typeface="Arial Narrow" panose="020B0606020202030204" pitchFamily="34" charset="0"/>
              </a:rPr>
              <a:t>6</a:t>
            </a:r>
            <a:endParaRPr lang="sk-SK" altLang="sk-SK" sz="2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na </a:t>
            </a:r>
            <a:r>
              <a:rPr lang="en-GB" altLang="sk-SK" sz="2600" dirty="0">
                <a:latin typeface="Arial Narrow" panose="020B0606020202030204" pitchFamily="34" charset="0"/>
              </a:rPr>
              <a:t>8</a:t>
            </a:r>
            <a:r>
              <a:rPr lang="sk-SK" altLang="sk-SK" sz="2600" dirty="0">
                <a:latin typeface="Arial Narrow" panose="020B0606020202030204" pitchFamily="34" charset="0"/>
              </a:rPr>
              <a:t>. mieste je Mexiko (3</a:t>
            </a:r>
            <a:r>
              <a:rPr lang="en-GB" altLang="sk-SK" sz="2600" dirty="0">
                <a:latin typeface="Arial Narrow" panose="020B0606020202030204" pitchFamily="34" charset="0"/>
              </a:rPr>
              <a:t>5</a:t>
            </a:r>
            <a:r>
              <a:rPr lang="sk-SK" altLang="sk-SK" sz="2600" dirty="0">
                <a:latin typeface="Arial Narrow" panose="020B0606020202030204" pitchFamily="34" charset="0"/>
              </a:rPr>
              <a:t> mil.)</a:t>
            </a:r>
          </a:p>
          <a:p>
            <a:pPr eaLnBrk="1" hangingPunct="1">
              <a:spcBef>
                <a:spcPct val="400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Príjmy USA z </a:t>
            </a:r>
            <a:r>
              <a:rPr lang="sk-SK" altLang="sk-SK" sz="2600" dirty="0" err="1">
                <a:latin typeface="Arial Narrow" panose="020B0606020202030204" pitchFamily="34" charset="0"/>
              </a:rPr>
              <a:t>cest</a:t>
            </a:r>
            <a:r>
              <a:rPr lang="sk-SK" altLang="sk-SK" sz="2600" dirty="0">
                <a:latin typeface="Arial Narrow" panose="020B0606020202030204" pitchFamily="34" charset="0"/>
              </a:rPr>
              <a:t>. ruchu presahujú 200 mld. ročne</a:t>
            </a:r>
          </a:p>
          <a:p>
            <a:pPr eaLnBrk="1" hangingPunct="1">
              <a:spcBef>
                <a:spcPct val="400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s vyše 12 mil. turistov je New York 9. najnavštevovanejšie mesto sveta</a:t>
            </a:r>
          </a:p>
          <a:p>
            <a:pPr eaLnBrk="1" hangingPunct="1">
              <a:spcBef>
                <a:spcPct val="400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na raste trhu cestovného ruchu celej Ameriky sa výrazne začínajú podieľať latinskoamerické krajiny</a:t>
            </a:r>
          </a:p>
          <a:p>
            <a:pPr eaLnBrk="1" hangingPunct="1">
              <a:spcBef>
                <a:spcPct val="40000"/>
              </a:spcBef>
            </a:pPr>
            <a:r>
              <a:rPr lang="sk-SK" altLang="sk-SK" sz="2600" dirty="0">
                <a:latin typeface="Arial Narrow" panose="020B0606020202030204" pitchFamily="34" charset="0"/>
              </a:rPr>
              <a:t>významný je aj vnútorný cestovný ruch</a:t>
            </a:r>
            <a:endParaRPr lang="en-GB" altLang="sk-SK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40000"/>
              </a:spcBef>
            </a:pPr>
            <a:endParaRPr lang="en-GB" altLang="sk-SK" sz="2600" dirty="0">
              <a:latin typeface="Arial Narrow" panose="020B0606020202030204" pitchFamily="34" charset="0"/>
            </a:endParaRPr>
          </a:p>
          <a:p>
            <a:pPr lvl="3" eaLnBrk="1" hangingPunct="1">
              <a:spcBef>
                <a:spcPct val="40000"/>
              </a:spcBef>
            </a:pPr>
            <a:r>
              <a:rPr lang="en-GB" altLang="sk-SK" sz="1600" dirty="0" err="1">
                <a:latin typeface="Arial Narrow" panose="020B0606020202030204" pitchFamily="34" charset="0"/>
                <a:hlinkClick r:id="rId3"/>
              </a:rPr>
              <a:t>aktuálne</a:t>
            </a:r>
            <a:r>
              <a:rPr lang="en-GB" altLang="sk-SK" sz="1600" dirty="0">
                <a:latin typeface="Arial Narrow" panose="020B0606020202030204" pitchFamily="34" charset="0"/>
                <a:hlinkClick r:id="rId3"/>
              </a:rPr>
              <a:t> počty </a:t>
            </a:r>
            <a:r>
              <a:rPr lang="en-GB" altLang="sk-SK" sz="1600" dirty="0" err="1">
                <a:latin typeface="Arial Narrow" panose="020B0606020202030204" pitchFamily="34" charset="0"/>
                <a:hlinkClick r:id="rId3"/>
              </a:rPr>
              <a:t>zahraničných</a:t>
            </a:r>
            <a:r>
              <a:rPr lang="en-GB" altLang="sk-SK" sz="1600" dirty="0">
                <a:latin typeface="Arial Narrow" panose="020B0606020202030204" pitchFamily="34" charset="0"/>
                <a:hlinkClick r:id="rId3"/>
              </a:rPr>
              <a:t> </a:t>
            </a:r>
            <a:r>
              <a:rPr lang="en-GB" altLang="sk-SK" sz="1600" dirty="0" err="1">
                <a:latin typeface="Arial Narrow" panose="020B0606020202030204" pitchFamily="34" charset="0"/>
                <a:hlinkClick r:id="rId3"/>
              </a:rPr>
              <a:t>turistov</a:t>
            </a:r>
            <a:endParaRPr lang="sk-SK" altLang="sk-SK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048" y="4315968"/>
            <a:ext cx="152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/>
              </a:rPr>
              <a:t>↑</a:t>
            </a:r>
            <a:r>
              <a:rPr lang="sk-SK" dirty="0">
                <a:solidFill>
                  <a:schemeClr val="bg1"/>
                </a:solidFill>
                <a:hlinkClick r:id="rId3"/>
              </a:rPr>
              <a:t> 2019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" y="2502694"/>
            <a:ext cx="1672032" cy="1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5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23"/>
            <a:ext cx="8458200" cy="6856100"/>
          </a:xfrm>
        </p:spPr>
      </p:pic>
    </p:spTree>
    <p:extLst>
      <p:ext uri="{BB962C8B-B14F-4D97-AF65-F5344CB8AC3E}">
        <p14:creationId xmlns:p14="http://schemas.microsoft.com/office/powerpoint/2010/main" val="884473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tovary (hmotné), ktorých export prináša krajinám najväčšie zisky</a:t>
            </a:r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77316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-9144" y="2057400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okolo roku 2000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12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tovary (hmotné), ktorých export prináša krajinám najväčšie zisky</a:t>
            </a:r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b="9324"/>
          <a:stretch/>
        </p:blipFill>
        <p:spPr>
          <a:xfrm>
            <a:off x="0" y="1752600"/>
            <a:ext cx="9144000" cy="502189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458200" y="1383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en-GB" dirty="0"/>
          </a:p>
        </p:txBody>
      </p:sp>
      <p:sp>
        <p:nvSpPr>
          <p:cNvPr id="9" name="BlokTextu 8"/>
          <p:cNvSpPr txBox="1"/>
          <p:nvPr/>
        </p:nvSpPr>
        <p:spPr>
          <a:xfrm>
            <a:off x="76200" y="175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3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hlavné importné trhy</a:t>
            </a:r>
            <a:endParaRPr lang="en-GB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589619" cy="3567566"/>
          </a:xfrm>
        </p:spPr>
      </p:pic>
      <p:sp>
        <p:nvSpPr>
          <p:cNvPr id="6" name="BlokTextu 5"/>
          <p:cNvSpPr txBox="1"/>
          <p:nvPr/>
        </p:nvSpPr>
        <p:spPr>
          <a:xfrm>
            <a:off x="8229600" y="6477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775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hlavné exportné trhy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626803" cy="3581400"/>
          </a:xfrm>
        </p:spPr>
      </p:pic>
      <p:sp>
        <p:nvSpPr>
          <p:cNvPr id="5" name="BlokTextu 4"/>
          <p:cNvSpPr txBox="1"/>
          <p:nvPr/>
        </p:nvSpPr>
        <p:spPr>
          <a:xfrm>
            <a:off x="8382000" y="640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136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zaujímavé štatistiky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  <a:hlinkClick r:id="rId2"/>
              </a:rPr>
              <a:t>Podiel sektorov na tvorbe HDP</a:t>
            </a:r>
            <a:endParaRPr lang="sk-SK" dirty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  <a:hlinkClick r:id="rId3"/>
              </a:rPr>
              <a:t>Podiel sektorov na zamestnanosti</a:t>
            </a:r>
            <a:endParaRPr lang="sk-SK" dirty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  <a:hlinkClick r:id="rId4"/>
              </a:rPr>
              <a:t>vybrané štatistiky na úrovni štátov USA</a:t>
            </a:r>
            <a:endParaRPr lang="sk-SK" dirty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b="1" dirty="0">
                <a:latin typeface="Arial Narrow" panose="020B0606020202030204" pitchFamily="34" charset="0"/>
                <a:hlinkClick r:id="rId5"/>
              </a:rPr>
              <a:t>odvetvová a priestorová štruktúra importu a exportu jednotlivých krajín sveta</a:t>
            </a:r>
            <a:endParaRPr lang="en-GB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9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3352800" y="3124200"/>
            <a:ext cx="4953000" cy="1139825"/>
          </a:xfrm>
        </p:spPr>
        <p:txBody>
          <a:bodyPr/>
          <a:lstStyle/>
          <a:p>
            <a:r>
              <a:rPr lang="sk-SK" altLang="en-US"/>
              <a:t>Koniec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54" y="228600"/>
            <a:ext cx="8229600" cy="609600"/>
          </a:xfrm>
          <a:solidFill>
            <a:srgbClr val="FFFFFF">
              <a:alpha val="63000"/>
            </a:srgbClr>
          </a:solidFill>
        </p:spPr>
        <p:txBody>
          <a:bodyPr/>
          <a:lstStyle/>
          <a:p>
            <a:pPr eaLnBrk="1" hangingPunct="1"/>
            <a:r>
              <a:rPr lang="sk-SK" altLang="sk-SK" sz="3500" dirty="0">
                <a:solidFill>
                  <a:schemeClr val="accent1"/>
                </a:solidFill>
                <a:latin typeface="Arial" panose="020B0604020202020204" pitchFamily="34" charset="0"/>
              </a:rPr>
              <a:t>krajiny podľa HDP (nominálny)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838200"/>
            <a:ext cx="3733800" cy="5334000"/>
          </a:xfrm>
          <a:solidFill>
            <a:srgbClr val="FFFFFF">
              <a:alpha val="76000"/>
            </a:srgbClr>
          </a:solidFill>
        </p:spPr>
        <p:txBody>
          <a:bodyPr/>
          <a:lstStyle/>
          <a:p>
            <a:pPr eaLnBrk="1" hangingPunct="1">
              <a:spcBef>
                <a:spcPct val="1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3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 mil. USD (podľa MMF), 2024</a:t>
            </a:r>
          </a:p>
          <a:p>
            <a:pPr eaLnBrk="1" hangingPunct="1">
              <a:spcBef>
                <a:spcPct val="1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USA		29 000 000</a:t>
            </a:r>
          </a:p>
          <a:p>
            <a:pPr eaLnBrk="1" hangingPunct="1">
              <a:spcBef>
                <a:spcPct val="1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9. Kanada 	  2 200 000</a:t>
            </a:r>
          </a:p>
          <a:p>
            <a:pPr eaLnBrk="1" hangingPunct="1">
              <a:spcBef>
                <a:spcPct val="1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10. Brazília 	  2 200 000</a:t>
            </a:r>
          </a:p>
          <a:p>
            <a:pPr eaLnBrk="1" hangingPunct="1">
              <a:spcBef>
                <a:spcPct val="1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13. Mexiko	  1 900 000</a:t>
            </a:r>
          </a:p>
          <a:p>
            <a:pPr eaLnBrk="1" hangingPunct="1">
              <a:spcBef>
                <a:spcPct val="1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24. Argentína	 </a:t>
            </a:r>
            <a:r>
              <a:rPr lang="en-GB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600 000</a:t>
            </a:r>
          </a:p>
          <a:p>
            <a:pPr eaLnBrk="1" hangingPunct="1">
              <a:spcBef>
                <a:spcPct val="15000"/>
              </a:spcBef>
              <a:buNone/>
              <a:defRPr/>
            </a:pPr>
            <a:r>
              <a:rPr lang="en-GB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3. Kolumbia	     350 000</a:t>
            </a:r>
          </a:p>
          <a:p>
            <a:pPr eaLnBrk="1" hangingPunct="1">
              <a:spcBef>
                <a:spcPct val="15000"/>
              </a:spcBef>
              <a:buNone/>
              <a:defRPr/>
            </a:pPr>
            <a:r>
              <a:rPr lang="sk-SK" altLang="sk-SK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45. Chile	     350 000</a:t>
            </a:r>
          </a:p>
          <a:p>
            <a:pPr eaLnBrk="1" hangingPunct="1">
              <a:spcBef>
                <a:spcPct val="15000"/>
              </a:spcBef>
              <a:buNone/>
              <a:defRPr/>
            </a:pPr>
            <a:endParaRPr lang="sk-SK" altLang="sk-SK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15000"/>
              </a:spcBef>
              <a:buNone/>
              <a:defRPr/>
            </a:pPr>
            <a:r>
              <a:rPr lang="sk-SK" altLang="sk-SK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73. Venezuela (2024)   100 000</a:t>
            </a:r>
          </a:p>
          <a:p>
            <a:pPr eaLnBrk="1" hangingPunct="1">
              <a:spcBef>
                <a:spcPct val="15000"/>
              </a:spcBef>
              <a:buNone/>
              <a:defRPr/>
            </a:pPr>
            <a:r>
              <a:rPr lang="sk-SK" altLang="sk-SK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83. Venezuela (2019)    50 000</a:t>
            </a:r>
          </a:p>
          <a:p>
            <a:pPr eaLnBrk="1" hangingPunct="1">
              <a:spcBef>
                <a:spcPct val="15000"/>
              </a:spcBef>
              <a:buNone/>
              <a:defRPr/>
            </a:pPr>
            <a:r>
              <a:rPr lang="sk-SK" altLang="sk-SK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41. Venezuela (2016)  </a:t>
            </a:r>
            <a:r>
              <a:rPr lang="en-GB" altLang="sk-SK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350</a:t>
            </a:r>
            <a:r>
              <a:rPr lang="sk-SK" altLang="sk-SK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000</a:t>
            </a:r>
          </a:p>
          <a:p>
            <a:pPr eaLnBrk="1" hangingPunct="1">
              <a:spcBef>
                <a:spcPct val="15000"/>
              </a:spcBef>
              <a:buFont typeface="Wingdings" panose="05000000000000000000" pitchFamily="2" charset="2"/>
              <a:buNone/>
              <a:defRPr/>
            </a:pPr>
            <a:r>
              <a:rPr lang="sk-SK" altLang="sk-SK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		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0" y="480060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SLOVENSKO    140 000  (62.)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SVET	  110 000 000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066800"/>
            <a:ext cx="4800600" cy="5105400"/>
          </a:xfrm>
          <a:solidFill>
            <a:schemeClr val="tx1">
              <a:alpha val="75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medzinár. dolár (podľa MMF), 2024</a:t>
            </a:r>
          </a:p>
          <a:p>
            <a:pPr eaLnBrk="1" hangingPunct="1">
              <a:defRPr/>
            </a:pPr>
            <a:endParaRPr lang="sk-SK" altLang="sk-SK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9. USA		</a:t>
            </a:r>
            <a:r>
              <a:rPr lang="en-GB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85 000</a:t>
            </a: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15. Guyana		     80 000</a:t>
            </a: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28. Kanada		</a:t>
            </a:r>
            <a:r>
              <a:rPr lang="en-GB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60 000</a:t>
            </a: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39. Aruba 		     55 000</a:t>
            </a: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42. Portoriko		     50 000</a:t>
            </a:r>
          </a:p>
          <a:p>
            <a:pPr eaLnBrk="1" hangingPunct="1">
              <a:defRPr/>
            </a:pPr>
            <a:endParaRPr lang="sk-SK" altLang="sk-SK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51. – 70. Bahamy, Panama, </a:t>
            </a:r>
            <a:r>
              <a:rPr lang="sk-SK" altLang="sk-SK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Trinidad a Tobago, Chile, Uruguaj</a:t>
            </a:r>
            <a:r>
              <a:rPr lang="en-GB" altLang="sk-SK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GB" altLang="sk-SK" sz="17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Sv</a:t>
            </a:r>
            <a:r>
              <a:rPr lang="en-GB" altLang="sk-SK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en-GB" altLang="sk-SK" sz="17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Krišof</a:t>
            </a:r>
            <a:r>
              <a:rPr lang="en-GB" altLang="sk-SK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 a Nevis, </a:t>
            </a:r>
            <a:r>
              <a:rPr lang="sk-SK" altLang="sk-SK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Argentína, Kostarika, Mexiko, Dominikánska republika</a:t>
            </a: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	        </a:t>
            </a:r>
            <a:r>
              <a:rPr lang="en-GB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		</a:t>
            </a:r>
            <a:endParaRPr lang="sk-SK" altLang="sk-SK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4" eaLnBrk="1" hangingPunct="1">
              <a:defRPr/>
            </a:pPr>
            <a:endParaRPr lang="sk-SK" altLang="sk-SK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128. Nikaragua		  9 000</a:t>
            </a: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130. Venezuela		  8 000</a:t>
            </a: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138. Honduras		  7 500</a:t>
            </a:r>
          </a:p>
          <a:p>
            <a:pPr eaLnBrk="1" hangingPunct="1">
              <a:defRPr/>
            </a:pP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172 </a:t>
            </a:r>
            <a:r>
              <a:rPr lang="sk-SK" altLang="sk-SK" sz="1800" dirty="0">
                <a:solidFill>
                  <a:schemeClr val="bg1"/>
                </a:solidFill>
                <a:latin typeface="Arial Narrow" panose="020B0606020202030204" pitchFamily="34" charset="0"/>
              </a:rPr>
              <a:t>(zo 191)</a:t>
            </a:r>
            <a:r>
              <a:rPr lang="sk-SK" altLang="sk-SK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. Haiti	  3 000 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57200" y="6227058"/>
            <a:ext cx="8686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500" b="1" dirty="0">
                <a:solidFill>
                  <a:schemeClr val="bg1"/>
                </a:solidFill>
                <a:cs typeface="Arial" panose="020B0604020202020204" pitchFamily="34" charset="0"/>
              </a:rPr>
              <a:t>SVET  	          </a:t>
            </a:r>
            <a:r>
              <a:rPr lang="en-GB" altLang="sk-SK" sz="1500" b="1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sk-SK" altLang="sk-SK" sz="1500" b="1" dirty="0">
                <a:solidFill>
                  <a:schemeClr val="bg1"/>
                </a:solidFill>
                <a:cs typeface="Arial" panose="020B0604020202020204" pitchFamily="34" charset="0"/>
              </a:rPr>
              <a:t>25 000 	    1. Luxembursko 150 000	80. Brazília	22 000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500" b="1" dirty="0">
                <a:solidFill>
                  <a:schemeClr val="bg1"/>
                </a:solidFill>
                <a:cs typeface="Arial" panose="020B0604020202020204" pitchFamily="34" charset="0"/>
              </a:rPr>
              <a:t>SLOVENSKO (46)  </a:t>
            </a:r>
            <a:r>
              <a:rPr lang="en-GB" altLang="sk-SK" sz="1500" b="1" dirty="0">
                <a:solidFill>
                  <a:schemeClr val="bg1"/>
                </a:solidFill>
                <a:cs typeface="Arial" panose="020B0604020202020204" pitchFamily="34" charset="0"/>
              </a:rPr>
              <a:t>	</a:t>
            </a:r>
            <a:r>
              <a:rPr lang="sk-SK" altLang="sk-SK" sz="1500" b="1" dirty="0">
                <a:solidFill>
                  <a:schemeClr val="bg1"/>
                </a:solidFill>
                <a:cs typeface="Arial" panose="020B0604020202020204" pitchFamily="34" charset="0"/>
              </a:rPr>
              <a:t>45 000	191. Južný Sudán	     700	84. </a:t>
            </a:r>
            <a:r>
              <a:rPr lang="sk-SK" altLang="sk-SK" sz="1500" b="1" dirty="0" err="1">
                <a:solidFill>
                  <a:schemeClr val="bg1"/>
                </a:solidFill>
                <a:cs typeface="Arial" panose="020B0604020202020204" pitchFamily="34" charset="0"/>
              </a:rPr>
              <a:t>Kolmubia</a:t>
            </a:r>
            <a:r>
              <a:rPr lang="sk-SK" altLang="sk-SK" sz="1500" b="1" dirty="0">
                <a:solidFill>
                  <a:schemeClr val="bg1"/>
                </a:solidFill>
                <a:cs typeface="Arial" panose="020B0604020202020204" pitchFamily="34" charset="0"/>
              </a:rPr>
              <a:t>	21 000 </a:t>
            </a:r>
          </a:p>
        </p:txBody>
      </p:sp>
      <p:sp>
        <p:nvSpPr>
          <p:cNvPr id="24582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28599"/>
            <a:ext cx="8686800" cy="838201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eaLnBrk="1" hangingPunct="1"/>
            <a:r>
              <a:rPr lang="sk-SK" altLang="sk-SK" sz="4800" dirty="0">
                <a:solidFill>
                  <a:schemeClr val="bg1"/>
                </a:solidFill>
                <a:latin typeface="Arial" panose="020B0604020202020204" pitchFamily="34" charset="0"/>
              </a:rPr>
              <a:t>krajiny podľa HDP</a:t>
            </a:r>
            <a:r>
              <a:rPr lang="sk-SK" altLang="sk-SK" sz="3800" dirty="0">
                <a:solidFill>
                  <a:schemeClr val="bg1"/>
                </a:solidFill>
              </a:rPr>
              <a:t> </a:t>
            </a:r>
            <a:r>
              <a:rPr lang="sk-SK" altLang="sk-SK" sz="3200" b="1" dirty="0">
                <a:solidFill>
                  <a:schemeClr val="bg1"/>
                </a:solidFill>
              </a:rPr>
              <a:t>per </a:t>
            </a:r>
            <a:r>
              <a:rPr lang="sk-SK" altLang="sk-SK" sz="3200" b="1" dirty="0" err="1">
                <a:solidFill>
                  <a:schemeClr val="bg1"/>
                </a:solidFill>
              </a:rPr>
              <a:t>capita</a:t>
            </a:r>
            <a:r>
              <a:rPr lang="sk-SK" altLang="sk-SK" sz="3200" b="1" dirty="0">
                <a:solidFill>
                  <a:schemeClr val="bg1"/>
                </a:solidFill>
              </a:rPr>
              <a:t> </a:t>
            </a:r>
            <a:r>
              <a:rPr lang="sk-SK" altLang="sk-SK" sz="3200" dirty="0">
                <a:solidFill>
                  <a:schemeClr val="bg1"/>
                </a:solidFill>
              </a:rPr>
              <a:t>(</a:t>
            </a:r>
            <a:r>
              <a:rPr lang="sk-SK" altLang="sk-SK" sz="3200" b="1" dirty="0">
                <a:solidFill>
                  <a:schemeClr val="bg1"/>
                </a:solidFill>
              </a:rPr>
              <a:t>v PKS</a:t>
            </a:r>
            <a:r>
              <a:rPr lang="sk-SK" altLang="sk-SK" sz="32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k-SK" dirty="0"/>
              <a:t>Kde sa tvorí HDP (2020)</a:t>
            </a:r>
            <a:br>
              <a:rPr lang="sk-SK" dirty="0"/>
            </a:br>
            <a:r>
              <a:rPr lang="sk-SK" dirty="0"/>
              <a:t>						</a:t>
            </a:r>
            <a:r>
              <a:rPr lang="sk-SK" sz="2000" dirty="0">
                <a:hlinkClick r:id="rId2"/>
              </a:rPr>
              <a:t>zdroj + väčšie rozlíšenie</a:t>
            </a:r>
            <a:endParaRPr lang="en-GB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417638"/>
            <a:ext cx="7770176" cy="513668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81500"/>
            <a:ext cx="17716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5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29577"/>
            <a:ext cx="8229600" cy="788988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sk-SK" alt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Reálny rast HDP </a:t>
            </a:r>
            <a:r>
              <a:rPr lang="sk-SK" altLang="sk-SK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v %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066800"/>
            <a:ext cx="5314950" cy="3333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l="6049" t="1409" r="33460" b="-1"/>
          <a:stretch/>
        </p:blipFill>
        <p:spPr>
          <a:xfrm>
            <a:off x="3063240" y="1683263"/>
            <a:ext cx="3048001" cy="51179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5"/>
          <a:srcRect t="-1" r="5605" b="927"/>
          <a:stretch/>
        </p:blipFill>
        <p:spPr>
          <a:xfrm>
            <a:off x="7620" y="1683263"/>
            <a:ext cx="3048000" cy="510527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6200" y="175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2007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156961" y="174855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124200" y="174855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2019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6"/>
          <a:srcRect l="2750"/>
          <a:stretch/>
        </p:blipFill>
        <p:spPr>
          <a:xfrm>
            <a:off x="7086600" y="1400175"/>
            <a:ext cx="2057400" cy="3458713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6200" y="5943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  <a:hlinkClick r:id="rId7"/>
              </a:rPr>
              <a:t>zdroj + interaktívna mapa a tabuľky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704" y="3390900"/>
            <a:ext cx="2015596" cy="3467100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7060691" y="141245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096000" y="6477000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eaLnBrk="1" hangingPunct="1"/>
            <a:r>
              <a:rPr lang="sk-SK" altLang="sk-SK" sz="3600" dirty="0"/>
              <a:t>Miera nezamestnanosti</a:t>
            </a:r>
            <a:r>
              <a:rPr lang="sk-SK" altLang="sk-SK" dirty="0"/>
              <a:t> </a:t>
            </a:r>
            <a:br>
              <a:rPr lang="sk-SK" altLang="sk-SK" dirty="0"/>
            </a:br>
            <a:r>
              <a:rPr lang="sk-SK" altLang="sk-SK" sz="2000" dirty="0"/>
              <a:t>(</a:t>
            </a:r>
            <a:r>
              <a:rPr lang="sk-SK" altLang="sk-SK" sz="2000" dirty="0" err="1"/>
              <a:t>The</a:t>
            </a:r>
            <a:r>
              <a:rPr lang="sk-SK" altLang="sk-SK" sz="2000" dirty="0"/>
              <a:t> </a:t>
            </a:r>
            <a:r>
              <a:rPr lang="sk-SK" altLang="sk-SK" sz="2000" dirty="0" err="1"/>
              <a:t>World</a:t>
            </a:r>
            <a:r>
              <a:rPr lang="sk-SK" altLang="sk-SK" sz="2000" dirty="0"/>
              <a:t> </a:t>
            </a:r>
            <a:r>
              <a:rPr lang="sk-SK" altLang="sk-SK" sz="2000" dirty="0" err="1"/>
              <a:t>Factbook</a:t>
            </a:r>
            <a:r>
              <a:rPr lang="en-GB" altLang="sk-SK" sz="2000" dirty="0"/>
              <a:t>, 2017, </a:t>
            </a:r>
            <a:r>
              <a:rPr lang="en-GB" altLang="sk-SK" sz="2000" dirty="0" err="1"/>
              <a:t>upravené</a:t>
            </a:r>
            <a:r>
              <a:rPr lang="en-GB" altLang="sk-SK" sz="2000" dirty="0"/>
              <a:t> </a:t>
            </a:r>
            <a:r>
              <a:rPr lang="en-GB" altLang="sk-SK" sz="2000" dirty="0" err="1"/>
              <a:t>podľa</a:t>
            </a:r>
            <a:r>
              <a:rPr lang="en-GB" altLang="sk-SK" sz="2000" dirty="0"/>
              <a:t> Worldbymap.org</a:t>
            </a:r>
            <a:r>
              <a:rPr lang="sk-SK" altLang="sk-SK" sz="2000" dirty="0"/>
              <a:t>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/>
          <a:srcRect l="22917" t="30741" r="27083" b="33333"/>
          <a:stretch/>
        </p:blipFill>
        <p:spPr>
          <a:xfrm>
            <a:off x="838200" y="1335241"/>
            <a:ext cx="7696200" cy="36957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228600" y="5150031"/>
            <a:ext cx="2864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interaktívne</a:t>
            </a:r>
            <a:r>
              <a:rPr lang="en-GB" dirty="0"/>
              <a:t> </a:t>
            </a:r>
            <a:r>
              <a:rPr lang="en-GB" dirty="0" err="1"/>
              <a:t>mapy</a:t>
            </a:r>
            <a:r>
              <a:rPr lang="en-GB" dirty="0"/>
              <a:t>, data:</a:t>
            </a:r>
          </a:p>
          <a:p>
            <a:r>
              <a:rPr lang="en-GB" dirty="0"/>
              <a:t>	</a:t>
            </a:r>
            <a:r>
              <a:rPr lang="en-GB" dirty="0">
                <a:hlinkClick r:id="rId4"/>
              </a:rPr>
              <a:t>World by map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>
                <a:hlinkClick r:id="rId5"/>
              </a:rPr>
              <a:t>Indexmundi.com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10600" cy="712787"/>
          </a:xfrm>
        </p:spPr>
        <p:txBody>
          <a:bodyPr/>
          <a:lstStyle/>
          <a:p>
            <a:pPr eaLnBrk="1" hangingPunct="1"/>
            <a:r>
              <a:rPr lang="sk-SK" altLang="sk-SK" sz="3800" dirty="0">
                <a:solidFill>
                  <a:schemeClr val="bg1"/>
                </a:solidFill>
              </a:rPr>
              <a:t>Chudoba </a:t>
            </a:r>
            <a:r>
              <a:rPr lang="sk-SK" altLang="sk-SK" sz="1500" dirty="0">
                <a:solidFill>
                  <a:schemeClr val="bg1"/>
                </a:solidFill>
              </a:rPr>
              <a:t>(podiel obyvateľstva žijúceho z menej ako 1,9 USD v PKS na deň, Svetová banka, 2018)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altLang="sk-SK"/>
          </a:p>
        </p:txBody>
      </p:sp>
      <p:sp>
        <p:nvSpPr>
          <p:cNvPr id="34821" name="BlokTextu 1"/>
          <p:cNvSpPr txBox="1">
            <a:spLocks noChangeArrowheads="1"/>
          </p:cNvSpPr>
          <p:nvPr/>
        </p:nvSpPr>
        <p:spPr bwMode="auto">
          <a:xfrm>
            <a:off x="3995738" y="6381750"/>
            <a:ext cx="4392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FFFFFF"/>
                </a:solidFill>
                <a:cs typeface="Arial" panose="020B0604020202020204" pitchFamily="34" charset="0"/>
              </a:rPr>
              <a:t>	</a:t>
            </a:r>
            <a:r>
              <a:rPr lang="sk-SK" altLang="en-US" dirty="0">
                <a:solidFill>
                  <a:srgbClr val="FFFFFF"/>
                </a:solidFill>
                <a:cs typeface="Arial" panose="020B0604020202020204" pitchFamily="34" charset="0"/>
                <a:hlinkClick r:id="rId3"/>
              </a:rPr>
              <a:t>zdroj a i</a:t>
            </a:r>
            <a:r>
              <a:rPr lang="en-GB" altLang="en-US" dirty="0">
                <a:solidFill>
                  <a:srgbClr val="FFFFFF"/>
                </a:solidFill>
                <a:cs typeface="Arial" panose="020B0604020202020204" pitchFamily="34" charset="0"/>
                <a:hlinkClick r:id="rId3"/>
              </a:rPr>
              <a:t>nteraktívna mapa</a:t>
            </a:r>
            <a:endParaRPr lang="en-GB" altLang="en-US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7086"/>
            <a:ext cx="9144000" cy="4903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kraj">
  <a:themeElements>
    <a:clrScheme name="Okraj 3">
      <a:dk1>
        <a:srgbClr val="333333"/>
      </a:dk1>
      <a:lt1>
        <a:srgbClr val="FFFFFF"/>
      </a:lt1>
      <a:dk2>
        <a:srgbClr val="221013"/>
      </a:dk2>
      <a:lt2>
        <a:srgbClr val="FFFFFF"/>
      </a:lt2>
      <a:accent1>
        <a:srgbClr val="CC3300"/>
      </a:accent1>
      <a:accent2>
        <a:srgbClr val="CC9900"/>
      </a:accent2>
      <a:accent3>
        <a:srgbClr val="ABAAAA"/>
      </a:accent3>
      <a:accent4>
        <a:srgbClr val="DADADA"/>
      </a:accent4>
      <a:accent5>
        <a:srgbClr val="E2ADAA"/>
      </a:accent5>
      <a:accent6>
        <a:srgbClr val="B98A00"/>
      </a:accent6>
      <a:hlink>
        <a:srgbClr val="808080"/>
      </a:hlink>
      <a:folHlink>
        <a:srgbClr val="666633"/>
      </a:folHlink>
    </a:clrScheme>
    <a:fontScheme name="Okraj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raj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kraj">
  <a:themeElements>
    <a:clrScheme name="Okraj 3">
      <a:dk1>
        <a:srgbClr val="333333"/>
      </a:dk1>
      <a:lt1>
        <a:srgbClr val="FFFFFF"/>
      </a:lt1>
      <a:dk2>
        <a:srgbClr val="221013"/>
      </a:dk2>
      <a:lt2>
        <a:srgbClr val="FFFFFF"/>
      </a:lt2>
      <a:accent1>
        <a:srgbClr val="CC3300"/>
      </a:accent1>
      <a:accent2>
        <a:srgbClr val="CC9900"/>
      </a:accent2>
      <a:accent3>
        <a:srgbClr val="ABAAAA"/>
      </a:accent3>
      <a:accent4>
        <a:srgbClr val="DADADA"/>
      </a:accent4>
      <a:accent5>
        <a:srgbClr val="E2ADAA"/>
      </a:accent5>
      <a:accent6>
        <a:srgbClr val="B98A00"/>
      </a:accent6>
      <a:hlink>
        <a:srgbClr val="808080"/>
      </a:hlink>
      <a:folHlink>
        <a:srgbClr val="666633"/>
      </a:folHlink>
    </a:clrScheme>
    <a:fontScheme name="Okraj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raj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2454</TotalTime>
  <Words>1595</Words>
  <Application>Microsoft Office PowerPoint</Application>
  <PresentationFormat>Prezentácia na obrazovke (4:3)</PresentationFormat>
  <Paragraphs>243</Paragraphs>
  <Slides>39</Slides>
  <Notes>20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Garamond</vt:lpstr>
      <vt:lpstr>Wingdings</vt:lpstr>
      <vt:lpstr>Okraj</vt:lpstr>
      <vt:lpstr>6_Okraj</vt:lpstr>
      <vt:lpstr>HOSPODÁRSTVO</vt:lpstr>
      <vt:lpstr>Prehľad základných makroekonomických ukazovateľov</vt:lpstr>
      <vt:lpstr>makroekonomické ukazovatele za celý svetadiel     MMF 2020</vt:lpstr>
      <vt:lpstr>krajiny podľa HDP (nominálny)</vt:lpstr>
      <vt:lpstr>krajiny podľa HDP per capita (v PKS)</vt:lpstr>
      <vt:lpstr>Kde sa tvorí HDP (2020)       zdroj + väčšie rozlíšenie</vt:lpstr>
      <vt:lpstr>Reálny rast HDP v % </vt:lpstr>
      <vt:lpstr>Miera nezamestnanosti  (The World Factbook, 2017, upravené podľa Worldbymap.org)</vt:lpstr>
      <vt:lpstr>Chudoba (podiel obyvateľstva žijúceho z menej ako 1,9 USD v PKS na deň, Svetová banka, 2018)</vt:lpstr>
      <vt:lpstr>veľkosť americkej ekonomiky v globálnom kontexte (2021)</vt:lpstr>
      <vt:lpstr>štruktúra ekonomiky (podiel sektorov na tvorbe HDP)</vt:lpstr>
      <vt:lpstr>štruktúra ekonomiky (tvorba HDP a zamestnanosť)</vt:lpstr>
      <vt:lpstr>Historický exkurz</vt:lpstr>
      <vt:lpstr>Prezentácia programu PowerPoint</vt:lpstr>
      <vt:lpstr>Odvetvia </vt:lpstr>
      <vt:lpstr>ťažba nerastných surovín</vt:lpstr>
      <vt:lpstr>Prezentácia programu PowerPoint</vt:lpstr>
      <vt:lpstr>lesohospodárstvo</vt:lpstr>
      <vt:lpstr>poľnohospodárstvo</vt:lpstr>
      <vt:lpstr>pestovanie kukurice, ryže, pšenice a sóje</vt:lpstr>
      <vt:lpstr>pestovanie zemiakov (efektivita)</vt:lpstr>
      <vt:lpstr>pestovanie pšenice (efektivita)</vt:lpstr>
      <vt:lpstr>Štáty podľa podielu ornej pôdy</vt:lpstr>
      <vt:lpstr>poľnohospodárstvo</vt:lpstr>
      <vt:lpstr>produkcia mäsa vo vybraných štátoch</vt:lpstr>
      <vt:lpstr>Prezentácia programu PowerPoint</vt:lpstr>
      <vt:lpstr>priemysel</vt:lpstr>
      <vt:lpstr>doprava</vt:lpstr>
      <vt:lpstr>námorná nákladná doprava</vt:lpstr>
      <vt:lpstr>služby</vt:lpstr>
      <vt:lpstr>cestovný ruch</vt:lpstr>
      <vt:lpstr>Prezentácia programu PowerPoint</vt:lpstr>
      <vt:lpstr>Prezentácia programu PowerPoint</vt:lpstr>
      <vt:lpstr>tovary (hmotné), ktorých export prináša krajinám najväčšie zisky</vt:lpstr>
      <vt:lpstr>tovary (hmotné), ktorých export prináša krajinám najväčšie zisky</vt:lpstr>
      <vt:lpstr>hlavné importné trhy</vt:lpstr>
      <vt:lpstr>hlavné exportné trhy</vt:lpstr>
      <vt:lpstr>Ďalšie zaujímavé štatistiky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Novotny</dc:creator>
  <cp:lastModifiedBy>doc. Mgr. Ladislav Novotný PhD.</cp:lastModifiedBy>
  <cp:revision>95</cp:revision>
  <cp:lastPrinted>1601-01-01T00:00:00Z</cp:lastPrinted>
  <dcterms:created xsi:type="dcterms:W3CDTF">1601-01-01T00:00:00Z</dcterms:created>
  <dcterms:modified xsi:type="dcterms:W3CDTF">2024-11-04T08:47:41Z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